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4"/>
    <p:sldMasterId id="2147483789" r:id="rId5"/>
  </p:sldMasterIdLst>
  <p:notesMasterIdLst>
    <p:notesMasterId r:id="rId88"/>
  </p:notesMasterIdLst>
  <p:handoutMasterIdLst>
    <p:handoutMasterId r:id="rId89"/>
  </p:handoutMasterIdLst>
  <p:sldIdLst>
    <p:sldId id="327" r:id="rId6"/>
    <p:sldId id="400" r:id="rId7"/>
    <p:sldId id="332" r:id="rId8"/>
    <p:sldId id="328" r:id="rId9"/>
    <p:sldId id="2145706134" r:id="rId10"/>
    <p:sldId id="336" r:id="rId11"/>
    <p:sldId id="333" r:id="rId12"/>
    <p:sldId id="4281" r:id="rId13"/>
    <p:sldId id="2145706110" r:id="rId14"/>
    <p:sldId id="2145706116" r:id="rId15"/>
    <p:sldId id="334" r:id="rId16"/>
    <p:sldId id="2145706120" r:id="rId17"/>
    <p:sldId id="2145706137" r:id="rId18"/>
    <p:sldId id="2145706121" r:id="rId19"/>
    <p:sldId id="2145706122" r:id="rId20"/>
    <p:sldId id="2145706055" r:id="rId21"/>
    <p:sldId id="2145706128" r:id="rId22"/>
    <p:sldId id="2145706099" r:id="rId23"/>
    <p:sldId id="2145706123" r:id="rId24"/>
    <p:sldId id="2145706140" r:id="rId25"/>
    <p:sldId id="2145706144" r:id="rId26"/>
    <p:sldId id="2145706145" r:id="rId27"/>
    <p:sldId id="2145706143" r:id="rId28"/>
    <p:sldId id="2145706146" r:id="rId29"/>
    <p:sldId id="335" r:id="rId30"/>
    <p:sldId id="4180" r:id="rId31"/>
    <p:sldId id="2145706131" r:id="rId32"/>
    <p:sldId id="2145706124" r:id="rId33"/>
    <p:sldId id="2145706125" r:id="rId34"/>
    <p:sldId id="2145706126" r:id="rId35"/>
    <p:sldId id="3934" r:id="rId36"/>
    <p:sldId id="3936" r:id="rId37"/>
    <p:sldId id="2145706113" r:id="rId38"/>
    <p:sldId id="2145706133" r:id="rId39"/>
    <p:sldId id="4119" r:id="rId40"/>
    <p:sldId id="2145706141" r:id="rId41"/>
    <p:sldId id="303" r:id="rId42"/>
    <p:sldId id="305" r:id="rId43"/>
    <p:sldId id="598" r:id="rId44"/>
    <p:sldId id="2145706023" r:id="rId45"/>
    <p:sldId id="4163" r:id="rId46"/>
    <p:sldId id="4166" r:id="rId47"/>
    <p:sldId id="2145706147" r:id="rId48"/>
    <p:sldId id="4227" r:id="rId49"/>
    <p:sldId id="2145706117" r:id="rId50"/>
    <p:sldId id="2145706118" r:id="rId51"/>
    <p:sldId id="2145706119" r:id="rId52"/>
    <p:sldId id="4196" r:id="rId53"/>
    <p:sldId id="342" r:id="rId54"/>
    <p:sldId id="2145706076" r:id="rId55"/>
    <p:sldId id="503" r:id="rId56"/>
    <p:sldId id="2145706108" r:id="rId57"/>
    <p:sldId id="501" r:id="rId58"/>
    <p:sldId id="502" r:id="rId59"/>
    <p:sldId id="2145706109" r:id="rId60"/>
    <p:sldId id="4193" r:id="rId61"/>
    <p:sldId id="2145706112" r:id="rId62"/>
    <p:sldId id="338" r:id="rId63"/>
    <p:sldId id="2145706148" r:id="rId64"/>
    <p:sldId id="2145706132" r:id="rId65"/>
    <p:sldId id="2145706150" r:id="rId66"/>
    <p:sldId id="4225" r:id="rId67"/>
    <p:sldId id="2145706111" r:id="rId68"/>
    <p:sldId id="597" r:id="rId69"/>
    <p:sldId id="2145706075" r:id="rId70"/>
    <p:sldId id="339" r:id="rId71"/>
    <p:sldId id="2145706136" r:id="rId72"/>
    <p:sldId id="2145706102" r:id="rId73"/>
    <p:sldId id="2145706135" r:id="rId74"/>
    <p:sldId id="2145706104" r:id="rId75"/>
    <p:sldId id="306" r:id="rId76"/>
    <p:sldId id="2145706105" r:id="rId77"/>
    <p:sldId id="4282" r:id="rId78"/>
    <p:sldId id="340" r:id="rId79"/>
    <p:sldId id="2145706106" r:id="rId80"/>
    <p:sldId id="2145706101" r:id="rId81"/>
    <p:sldId id="2145706142" r:id="rId82"/>
    <p:sldId id="341" r:id="rId83"/>
    <p:sldId id="2145706151" r:id="rId84"/>
    <p:sldId id="2145706033" r:id="rId85"/>
    <p:sldId id="331" r:id="rId86"/>
    <p:sldId id="293" r:id="rId87"/>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 userDrawn="1">
          <p15:clr>
            <a:srgbClr val="A4A3A4"/>
          </p15:clr>
        </p15:guide>
        <p15:guide id="2" pos="6600" userDrawn="1">
          <p15:clr>
            <a:srgbClr val="A4A3A4"/>
          </p15:clr>
        </p15:guide>
      </p15:sldGuideLst>
    </p:ext>
    <p:ext uri="{2D200454-40CA-4A62-9FC3-DE9A4176ACB9}">
      <p15:notesGuideLst xmlns:p15="http://schemas.microsoft.com/office/powerpoint/2012/main">
        <p15:guide id="2" pos="4293" userDrawn="1">
          <p15:clr>
            <a:srgbClr val="A4A3A4"/>
          </p15:clr>
        </p15:guide>
        <p15:guide id="3" orient="horz" pos="292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D6C624-3F8B-FE68-3890-D0FF2B168CB9}" name="Bardsley, Katie (NIH/NHGRI) [C]" initials="BK([" userId="S::bardsleyka@nih.gov::ed8c5ba0-d63f-46e2-8afd-64934f26a466" providerId="AD"/>
  <p188:author id="{47B1E14D-E73F-5B60-43D7-FA8585BC894F}" name="Bonham, Vence (NIH/NHGRI) [E]" initials="BV([" userId="S::bonhamv@nih.gov::7c902bd1-918b-4798-b4c8-2345e8de10bd" providerId="AD"/>
  <p188:author id="{2532F4E9-2DBE-03AD-1AA9-25701F2E5A1C}" name="Safi, Ismail (NIH/NHGRI) [C]" initials="SI([" userId="S::safiim@nih.gov::d08c7e2e-6f8b-4c5c-a6f9-dc1dfe51054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5FE0D4"/>
    <a:srgbClr val="032251"/>
    <a:srgbClr val="E57200"/>
    <a:srgbClr val="FFFFFF"/>
    <a:srgbClr val="02102A"/>
    <a:srgbClr val="00174E"/>
    <a:srgbClr val="052150"/>
    <a:srgbClr val="03204C"/>
    <a:srgbClr val="0212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EC9EDD-1E00-4EFD-8DD8-85798E78867A}" v="159" dt="2023-02-04T05:48:22.8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987" autoAdjust="0"/>
    <p:restoredTop sz="33479" autoAdjust="0"/>
  </p:normalViewPr>
  <p:slideViewPr>
    <p:cSldViewPr snapToGrid="0">
      <p:cViewPr varScale="1">
        <p:scale>
          <a:sx n="26" d="100"/>
          <a:sy n="26" d="100"/>
        </p:scale>
        <p:origin x="1970" y="24"/>
      </p:cViewPr>
      <p:guideLst>
        <p:guide orient="horz" pos="288"/>
        <p:guide pos="660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24223"/>
    </p:cViewPr>
  </p:sorterViewPr>
  <p:notesViewPr>
    <p:cSldViewPr snapToGrid="0">
      <p:cViewPr varScale="1">
        <p:scale>
          <a:sx n="63" d="100"/>
          <a:sy n="63" d="100"/>
        </p:scale>
        <p:origin x="3106" y="19"/>
      </p:cViewPr>
      <p:guideLst>
        <p:guide pos="4293"/>
        <p:guide orient="horz"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slide" Target="slides/slide79.xml"/><Relationship Id="rId89"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presProps" Target="presProps.xml"/><Relationship Id="rId95"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https://nih-my.sharepoint.com/personal/blyzb_nih_gov/Documents/CSER/Data%20for%20CSER%20DR%20Slid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39545515593752"/>
          <c:y val="0.30607768620039144"/>
          <c:w val="0.85417417866436074"/>
          <c:h val="0.54502169938895018"/>
        </c:manualLayout>
      </c:layout>
      <c:barChart>
        <c:barDir val="col"/>
        <c:grouping val="clustered"/>
        <c:varyColors val="0"/>
        <c:ser>
          <c:idx val="0"/>
          <c:order val="0"/>
          <c:tx>
            <c:strRef>
              <c:f>Sheet1!$A$2</c:f>
              <c:strCache>
                <c:ptCount val="1"/>
                <c:pt idx="0">
                  <c:v>URM</c:v>
                </c:pt>
              </c:strCache>
            </c:strRef>
          </c:tx>
          <c:spPr>
            <a:solidFill>
              <a:srgbClr val="5FE0D4"/>
            </a:solidFill>
            <a:ln>
              <a:noFill/>
            </a:ln>
            <a:effectLst/>
          </c:spPr>
          <c:invertIfNegative val="0"/>
          <c:cat>
            <c:strRef>
              <c:f>Sheet1!$B$1:$E$1</c:f>
              <c:strCache>
                <c:ptCount val="4"/>
                <c:pt idx="0">
                  <c:v>Pediatric Positive (p=0.45)</c:v>
                </c:pt>
                <c:pt idx="1">
                  <c:v>Pediatric Inconclusive (p=0.06)</c:v>
                </c:pt>
                <c:pt idx="2">
                  <c:v>Prenatal Positive (p=0.8)</c:v>
                </c:pt>
                <c:pt idx="3">
                  <c:v>Prenatal Inconclusive (p=0.25)</c:v>
                </c:pt>
              </c:strCache>
            </c:strRef>
          </c:cat>
          <c:val>
            <c:numRef>
              <c:f>Sheet1!$B$2:$E$2</c:f>
              <c:numCache>
                <c:formatCode>General</c:formatCode>
                <c:ptCount val="4"/>
                <c:pt idx="0">
                  <c:v>26.3</c:v>
                </c:pt>
                <c:pt idx="1">
                  <c:v>14.6</c:v>
                </c:pt>
                <c:pt idx="2">
                  <c:v>17.2</c:v>
                </c:pt>
                <c:pt idx="3">
                  <c:v>7</c:v>
                </c:pt>
              </c:numCache>
            </c:numRef>
          </c:val>
          <c:extLst>
            <c:ext xmlns:c16="http://schemas.microsoft.com/office/drawing/2014/chart" uri="{C3380CC4-5D6E-409C-BE32-E72D297353CC}">
              <c16:uniqueId val="{00000000-4250-9F4D-8FE0-F032ADBD93F1}"/>
            </c:ext>
          </c:extLst>
        </c:ser>
        <c:ser>
          <c:idx val="1"/>
          <c:order val="1"/>
          <c:tx>
            <c:strRef>
              <c:f>Sheet1!$A$3</c:f>
              <c:strCache>
                <c:ptCount val="1"/>
                <c:pt idx="0">
                  <c:v>Non-URM</c:v>
                </c:pt>
              </c:strCache>
            </c:strRef>
          </c:tx>
          <c:spPr>
            <a:solidFill>
              <a:schemeClr val="accent2"/>
            </a:solidFill>
            <a:ln>
              <a:noFill/>
            </a:ln>
            <a:effectLst/>
          </c:spPr>
          <c:invertIfNegative val="0"/>
          <c:cat>
            <c:strRef>
              <c:f>Sheet1!$B$1:$E$1</c:f>
              <c:strCache>
                <c:ptCount val="4"/>
                <c:pt idx="0">
                  <c:v>Pediatric Positive (p=0.45)</c:v>
                </c:pt>
                <c:pt idx="1">
                  <c:v>Pediatric Inconclusive (p=0.06)</c:v>
                </c:pt>
                <c:pt idx="2">
                  <c:v>Prenatal Positive (p=0.8)</c:v>
                </c:pt>
                <c:pt idx="3">
                  <c:v>Prenatal Inconclusive (p=0.25)</c:v>
                </c:pt>
              </c:strCache>
            </c:strRef>
          </c:cat>
          <c:val>
            <c:numRef>
              <c:f>Sheet1!$B$3:$E$3</c:f>
              <c:numCache>
                <c:formatCode>General</c:formatCode>
                <c:ptCount val="4"/>
                <c:pt idx="0">
                  <c:v>30.8</c:v>
                </c:pt>
                <c:pt idx="1">
                  <c:v>6.2</c:v>
                </c:pt>
                <c:pt idx="2">
                  <c:v>15.9</c:v>
                </c:pt>
                <c:pt idx="3">
                  <c:v>3.4</c:v>
                </c:pt>
              </c:numCache>
            </c:numRef>
          </c:val>
          <c:extLst>
            <c:ext xmlns:c16="http://schemas.microsoft.com/office/drawing/2014/chart" uri="{C3380CC4-5D6E-409C-BE32-E72D297353CC}">
              <c16:uniqueId val="{00000001-4250-9F4D-8FE0-F032ADBD93F1}"/>
            </c:ext>
          </c:extLst>
        </c:ser>
        <c:dLbls>
          <c:showLegendKey val="0"/>
          <c:showVal val="0"/>
          <c:showCatName val="0"/>
          <c:showSerName val="0"/>
          <c:showPercent val="0"/>
          <c:showBubbleSize val="0"/>
        </c:dLbls>
        <c:gapWidth val="219"/>
        <c:overlap val="-27"/>
        <c:axId val="146226400"/>
        <c:axId val="146615520"/>
      </c:barChart>
      <c:catAx>
        <c:axId val="146226400"/>
        <c:scaling>
          <c:orientation val="minMax"/>
        </c:scaling>
        <c:delete val="0"/>
        <c:axPos val="b"/>
        <c:title>
          <c:tx>
            <c:rich>
              <a:bodyPr rot="0" spcFirstLastPara="1" vertOverflow="ellipsis" vert="horz" wrap="square" anchor="ctr" anchorCtr="0"/>
              <a:lstStyle/>
              <a:p>
                <a:pPr>
                  <a:defRPr sz="1100" b="0" i="0" u="none" strike="noStrike" kern="1200" baseline="0">
                    <a:solidFill>
                      <a:schemeClr val="tx1">
                        <a:lumMod val="65000"/>
                        <a:lumOff val="35000"/>
                      </a:schemeClr>
                    </a:solidFill>
                    <a:latin typeface="+mn-lt"/>
                    <a:ea typeface="+mn-ea"/>
                    <a:cs typeface="+mn-cs"/>
                  </a:defRPr>
                </a:pPr>
                <a:r>
                  <a:rPr lang="en-US" sz="1100"/>
                  <a:t>Patients by URM Status</a:t>
                </a:r>
              </a:p>
            </c:rich>
          </c:tx>
          <c:layout>
            <c:manualLayout>
              <c:xMode val="edge"/>
              <c:yMode val="edge"/>
              <c:x val="0.39095700483991191"/>
              <c:y val="0.88034639229509515"/>
            </c:manualLayout>
          </c:layout>
          <c:overlay val="0"/>
          <c:spPr>
            <a:noFill/>
            <a:ln>
              <a:noFill/>
            </a:ln>
            <a:effectLst/>
          </c:spPr>
          <c:txPr>
            <a:bodyPr rot="0" spcFirstLastPara="1" vertOverflow="ellipsis" vert="horz" wrap="square" anchor="ctr" anchorCtr="0"/>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46615520"/>
        <c:crosses val="autoZero"/>
        <c:auto val="1"/>
        <c:lblAlgn val="ctr"/>
        <c:lblOffset val="100"/>
        <c:noMultiLvlLbl val="0"/>
      </c:catAx>
      <c:valAx>
        <c:axId val="146615520"/>
        <c:scaling>
          <c:orientation val="minMax"/>
          <c:max val="32"/>
          <c:min val="0"/>
        </c:scaling>
        <c:delete val="0"/>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baseline="0" dirty="0"/>
                  <a:t>Rate (%)</a:t>
                </a:r>
                <a:endParaRPr lang="en-US" sz="1400" dirty="0"/>
              </a:p>
            </c:rich>
          </c:tx>
          <c:layout>
            <c:manualLayout>
              <c:xMode val="edge"/>
              <c:yMode val="edge"/>
              <c:x val="4.3460972787436871E-3"/>
              <c:y val="0.43820693266069799"/>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solidFill>
              <a:schemeClr val="accent1"/>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6226400"/>
        <c:crosses val="autoZero"/>
        <c:crossBetween val="between"/>
      </c:valAx>
      <c:spPr>
        <a:noFill/>
        <a:ln>
          <a:noFill/>
        </a:ln>
        <a:effectLst/>
      </c:spPr>
    </c:plotArea>
    <c:legend>
      <c:legendPos val="b"/>
      <c:layout>
        <c:manualLayout>
          <c:xMode val="edge"/>
          <c:yMode val="edge"/>
          <c:x val="0.43273324463386992"/>
          <c:y val="0.93088631855074433"/>
          <c:w val="0.23116123299752361"/>
          <c:h val="4.9457316280423144E-2"/>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cdr:y>
    </cdr:from>
    <cdr:to>
      <cdr:x>1</cdr:x>
      <cdr:y>0.17047</cdr:y>
    </cdr:to>
    <cdr:sp macro="" textlink="">
      <cdr:nvSpPr>
        <cdr:cNvPr id="2" name="TextBox 1">
          <a:extLst xmlns:a="http://schemas.openxmlformats.org/drawingml/2006/main">
            <a:ext uri="{FF2B5EF4-FFF2-40B4-BE49-F238E27FC236}">
              <a16:creationId xmlns:a16="http://schemas.microsoft.com/office/drawing/2014/main" id="{6177403D-1FED-46C1-BEF8-2C84FC17D9D4}"/>
            </a:ext>
          </a:extLst>
        </cdr:cNvPr>
        <cdr:cNvSpPr txBox="1"/>
      </cdr:nvSpPr>
      <cdr:spPr>
        <a:xfrm xmlns:a="http://schemas.openxmlformats.org/drawingml/2006/main">
          <a:off x="-31741" y="0"/>
          <a:ext cx="6109366" cy="770980"/>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pPr algn="ctr">
            <a:lnSpc>
              <a:spcPct val="80000"/>
            </a:lnSpc>
          </a:pPr>
          <a:r>
            <a:rPr lang="en-US" sz="1800" b="1" i="0" kern="1200" baseline="0" dirty="0">
              <a:solidFill>
                <a:schemeClr val="tx1"/>
              </a:solidFill>
              <a:effectLst/>
              <a:latin typeface="+mj-lt"/>
              <a:ea typeface="Helvetica Neue" charset="0"/>
              <a:cs typeface="Helvetica Neue" charset="0"/>
            </a:rPr>
            <a:t>Similar Rates of Positive Diagnoses</a:t>
          </a:r>
          <a:r>
            <a:rPr lang="en-US" sz="1800" b="1" i="0" kern="1200" dirty="0">
              <a:solidFill>
                <a:schemeClr val="tx1"/>
              </a:solidFill>
              <a:effectLst/>
              <a:latin typeface="+mj-lt"/>
              <a:ea typeface="Helvetica Neue" charset="0"/>
              <a:cs typeface="Helvetica Neue" charset="0"/>
            </a:rPr>
            <a:t> and Inconclusive </a:t>
          </a:r>
        </a:p>
        <a:p xmlns:a="http://schemas.openxmlformats.org/drawingml/2006/main">
          <a:pPr algn="ctr">
            <a:lnSpc>
              <a:spcPct val="85000"/>
            </a:lnSpc>
          </a:pPr>
          <a:r>
            <a:rPr lang="en-US" sz="1800" b="1" i="0" kern="1200" dirty="0">
              <a:solidFill>
                <a:schemeClr val="tx1"/>
              </a:solidFill>
              <a:effectLst/>
              <a:latin typeface="+mj-lt"/>
              <a:ea typeface="Helvetica Neue" charset="0"/>
              <a:cs typeface="Helvetica Neue" charset="0"/>
            </a:rPr>
            <a:t>Findings </a:t>
          </a:r>
          <a:r>
            <a:rPr lang="en-US" sz="1800" b="1" kern="1200" dirty="0">
              <a:solidFill>
                <a:schemeClr val="tx1"/>
              </a:solidFill>
              <a:latin typeface="+mj-lt"/>
              <a:ea typeface="Helvetica Neue" charset="0"/>
              <a:cs typeface="Helvetica Neue" charset="0"/>
            </a:rPr>
            <a:t>in </a:t>
          </a:r>
          <a:r>
            <a:rPr lang="en-US" sz="1800" b="1" i="0" kern="1200" baseline="0" dirty="0">
              <a:solidFill>
                <a:schemeClr val="tx1"/>
              </a:solidFill>
              <a:effectLst/>
              <a:latin typeface="+mj-lt"/>
              <a:ea typeface="Helvetica Neue" charset="0"/>
              <a:cs typeface="Helvetica Neue" charset="0"/>
            </a:rPr>
            <a:t>URM</a:t>
          </a:r>
          <a:r>
            <a:rPr lang="en-US" sz="1800" b="1" i="0" kern="1200" dirty="0">
              <a:solidFill>
                <a:schemeClr val="tx1"/>
              </a:solidFill>
              <a:effectLst/>
              <a:latin typeface="+mj-lt"/>
              <a:ea typeface="Helvetica Neue" charset="0"/>
              <a:cs typeface="Helvetica Neue" charset="0"/>
            </a:rPr>
            <a:t> and non-URM Pediatric and </a:t>
          </a:r>
        </a:p>
        <a:p xmlns:a="http://schemas.openxmlformats.org/drawingml/2006/main">
          <a:pPr algn="ctr">
            <a:lnSpc>
              <a:spcPct val="80000"/>
            </a:lnSpc>
          </a:pPr>
          <a:r>
            <a:rPr lang="en-US" sz="1800" b="1" i="0" kern="1200" dirty="0">
              <a:solidFill>
                <a:schemeClr val="tx1"/>
              </a:solidFill>
              <a:effectLst/>
              <a:latin typeface="+mj-lt"/>
              <a:ea typeface="Helvetica Neue" charset="0"/>
              <a:cs typeface="Helvetica Neue" charset="0"/>
            </a:rPr>
            <a:t>Prenatal Exome Sequencing</a:t>
          </a:r>
          <a:endParaRPr lang="en-US" sz="1800" b="1" i="0" kern="1200" baseline="0" dirty="0">
            <a:solidFill>
              <a:schemeClr val="tx1"/>
            </a:solidFill>
            <a:effectLst/>
            <a:latin typeface="+mj-lt"/>
            <a:ea typeface="Helvetica Neue" charset="0"/>
            <a:cs typeface="Helvetica Neue" charset="0"/>
          </a:endParaRPr>
        </a:p>
      </cdr:txBody>
    </cdr:sp>
  </cdr:relSizeAnchor>
  <cdr:relSizeAnchor xmlns:cdr="http://schemas.openxmlformats.org/drawingml/2006/chartDrawing">
    <cdr:from>
      <cdr:x>0.08752</cdr:x>
      <cdr:y>0.86137</cdr:y>
    </cdr:from>
    <cdr:to>
      <cdr:x>0.97605</cdr:x>
      <cdr:y>0.99743</cdr:y>
    </cdr:to>
    <cdr:sp macro="" textlink="">
      <cdr:nvSpPr>
        <cdr:cNvPr id="4" name="TextBox 3">
          <a:extLst xmlns:a="http://schemas.openxmlformats.org/drawingml/2006/main">
            <a:ext uri="{FF2B5EF4-FFF2-40B4-BE49-F238E27FC236}">
              <a16:creationId xmlns:a16="http://schemas.microsoft.com/office/drawing/2014/main" id="{36ECB6B6-21E0-42F0-8754-EB82358DE2FB}"/>
            </a:ext>
          </a:extLst>
        </cdr:cNvPr>
        <cdr:cNvSpPr txBox="1"/>
      </cdr:nvSpPr>
      <cdr:spPr>
        <a:xfrm xmlns:a="http://schemas.openxmlformats.org/drawingml/2006/main">
          <a:off x="529121" y="3895717"/>
          <a:ext cx="5371983" cy="615361"/>
        </a:xfrm>
        <a:prstGeom xmlns:a="http://schemas.openxmlformats.org/drawingml/2006/main" prst="rect">
          <a:avLst/>
        </a:prstGeom>
        <a:solidFill xmlns:a="http://schemas.openxmlformats.org/drawingml/2006/main">
          <a:srgbClr val="001956"/>
        </a:solidFill>
      </cdr:spPr>
      <cdr:txBody>
        <a:bodyPr xmlns:a="http://schemas.openxmlformats.org/drawingml/2006/main" vertOverflow="clip" wrap="none" rtlCol="0">
          <a:spAutoFit/>
        </a:bodyPr>
        <a:lstStyle xmlns:a="http://schemas.openxmlformats.org/drawingml/2006/main"/>
        <a:p xmlns:a="http://schemas.openxmlformats.org/drawingml/2006/main">
          <a:pPr>
            <a:lnSpc>
              <a:spcPct val="85000"/>
            </a:lnSpc>
          </a:pPr>
          <a:r>
            <a:rPr lang="en-US" sz="1333" kern="1200" dirty="0">
              <a:solidFill>
                <a:schemeClr val="tx1"/>
              </a:solidFill>
              <a:latin typeface="+mj-lt"/>
              <a:ea typeface="Helvetica Neue" charset="0"/>
              <a:cs typeface="Helvetica Neue" charset="0"/>
            </a:rPr>
            <a:t>        Positive            Inconclusive           Positive           Inconclusive</a:t>
          </a:r>
        </a:p>
        <a:p xmlns:a="http://schemas.openxmlformats.org/drawingml/2006/main">
          <a:pPr>
            <a:lnSpc>
              <a:spcPct val="85000"/>
            </a:lnSpc>
          </a:pPr>
          <a:r>
            <a:rPr lang="en-US" sz="1333" kern="1200" dirty="0">
              <a:solidFill>
                <a:schemeClr val="tx1"/>
              </a:solidFill>
              <a:latin typeface="+mj-lt"/>
              <a:ea typeface="Helvetica Neue" charset="0"/>
              <a:cs typeface="Helvetica Neue" charset="0"/>
            </a:rPr>
            <a:t>      (p = 0.45)             (p = 0.06)             (p = 0.8)             (p = 0.25)</a:t>
          </a:r>
        </a:p>
        <a:p xmlns:a="http://schemas.openxmlformats.org/drawingml/2006/main">
          <a:pPr>
            <a:lnSpc>
              <a:spcPct val="85000"/>
            </a:lnSpc>
          </a:pPr>
          <a:endParaRPr lang="en-US" sz="1333" b="0" i="0" kern="1200" baseline="0" dirty="0">
            <a:solidFill>
              <a:schemeClr val="tx1"/>
            </a:solidFill>
            <a:effectLst/>
            <a:latin typeface="+mj-lt"/>
            <a:ea typeface="Helvetica Neue" charset="0"/>
            <a:cs typeface="Helvetica Neue" charset="0"/>
          </a:endParaRPr>
        </a:p>
      </cdr:txBody>
    </cdr:sp>
  </cdr:relSizeAnchor>
  <cdr:relSizeAnchor xmlns:cdr="http://schemas.openxmlformats.org/drawingml/2006/chartDrawing">
    <cdr:from>
      <cdr:x>0.55561</cdr:x>
      <cdr:y>0.1959</cdr:y>
    </cdr:from>
    <cdr:to>
      <cdr:x>0.55561</cdr:x>
      <cdr:y>0.91108</cdr:y>
    </cdr:to>
    <cdr:cxnSp macro="">
      <cdr:nvCxnSpPr>
        <cdr:cNvPr id="6" name="Straight Connector 5">
          <a:extLst xmlns:a="http://schemas.openxmlformats.org/drawingml/2006/main">
            <a:ext uri="{FF2B5EF4-FFF2-40B4-BE49-F238E27FC236}">
              <a16:creationId xmlns:a16="http://schemas.microsoft.com/office/drawing/2014/main" id="{32529785-AA48-445F-A27F-7C6E448DA524}"/>
            </a:ext>
          </a:extLst>
        </cdr:cNvPr>
        <cdr:cNvCxnSpPr/>
      </cdr:nvCxnSpPr>
      <cdr:spPr>
        <a:xfrm xmlns:a="http://schemas.openxmlformats.org/drawingml/2006/main">
          <a:off x="3359158" y="886006"/>
          <a:ext cx="0" cy="3234562"/>
        </a:xfrm>
        <a:prstGeom xmlns:a="http://schemas.openxmlformats.org/drawingml/2006/main" prst="line">
          <a:avLst/>
        </a:prstGeom>
        <a:ln xmlns:a="http://schemas.openxmlformats.org/drawingml/2006/main">
          <a:solidFill>
            <a:srgbClr val="FFC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0.24514</cdr:x>
      <cdr:y>0.2296</cdr:y>
    </cdr:from>
    <cdr:to>
      <cdr:x>0.42416</cdr:x>
      <cdr:y>0.31126</cdr:y>
    </cdr:to>
    <cdr:sp macro="" textlink="">
      <cdr:nvSpPr>
        <cdr:cNvPr id="10" name="TextBox 9">
          <a:extLst xmlns:a="http://schemas.openxmlformats.org/drawingml/2006/main">
            <a:ext uri="{FF2B5EF4-FFF2-40B4-BE49-F238E27FC236}">
              <a16:creationId xmlns:a16="http://schemas.microsoft.com/office/drawing/2014/main" id="{A03E36C3-FC39-410A-A8CF-B107785EC4F6}"/>
            </a:ext>
          </a:extLst>
        </cdr:cNvPr>
        <cdr:cNvSpPr txBox="1"/>
      </cdr:nvSpPr>
      <cdr:spPr>
        <a:xfrm xmlns:a="http://schemas.openxmlformats.org/drawingml/2006/main">
          <a:off x="1482082" y="1038406"/>
          <a:ext cx="1082348" cy="369332"/>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r>
            <a:rPr lang="en-US" sz="1800" b="0" i="0" kern="1200" baseline="0" dirty="0">
              <a:solidFill>
                <a:schemeClr val="tx1"/>
              </a:solidFill>
              <a:effectLst/>
              <a:latin typeface="+mj-lt"/>
              <a:ea typeface="Helvetica Neue" charset="0"/>
              <a:cs typeface="Helvetica Neue" charset="0"/>
            </a:rPr>
            <a:t>Pediatric</a:t>
          </a:r>
        </a:p>
      </cdr:txBody>
    </cdr:sp>
  </cdr:relSizeAnchor>
  <cdr:relSizeAnchor xmlns:cdr="http://schemas.openxmlformats.org/drawingml/2006/chartDrawing">
    <cdr:from>
      <cdr:x>0.69023</cdr:x>
      <cdr:y>0.22735</cdr:y>
    </cdr:from>
    <cdr:to>
      <cdr:x>0.86289</cdr:x>
      <cdr:y>0.30901</cdr:y>
    </cdr:to>
    <cdr:sp macro="" textlink="">
      <cdr:nvSpPr>
        <cdr:cNvPr id="11" name="TextBox 1">
          <a:extLst xmlns:a="http://schemas.openxmlformats.org/drawingml/2006/main">
            <a:ext uri="{FF2B5EF4-FFF2-40B4-BE49-F238E27FC236}">
              <a16:creationId xmlns:a16="http://schemas.microsoft.com/office/drawing/2014/main" id="{B8CD800E-BC38-467C-BD01-7C2A3208AC4B}"/>
            </a:ext>
          </a:extLst>
        </cdr:cNvPr>
        <cdr:cNvSpPr txBox="1"/>
      </cdr:nvSpPr>
      <cdr:spPr>
        <a:xfrm xmlns:a="http://schemas.openxmlformats.org/drawingml/2006/main">
          <a:off x="4173070" y="1028246"/>
          <a:ext cx="1043876"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0" i="0" kern="1200" baseline="0" dirty="0">
              <a:solidFill>
                <a:schemeClr val="tx1"/>
              </a:solidFill>
              <a:effectLst/>
              <a:latin typeface="+mj-lt"/>
              <a:ea typeface="Helvetica Neue" charset="0"/>
              <a:cs typeface="Helvetica Neue" charset="0"/>
            </a:rPr>
            <a:t>Prenatal</a:t>
          </a:r>
        </a:p>
      </cdr:txBody>
    </cdr:sp>
  </cdr:relSizeAnchor>
  <cdr:relSizeAnchor xmlns:cdr="http://schemas.openxmlformats.org/drawingml/2006/chartDrawing">
    <cdr:from>
      <cdr:x>0.11102</cdr:x>
      <cdr:y>0.21783</cdr:y>
    </cdr:from>
    <cdr:to>
      <cdr:x>0.11102</cdr:x>
      <cdr:y>0.33914</cdr:y>
    </cdr:to>
    <cdr:cxnSp macro="">
      <cdr:nvCxnSpPr>
        <cdr:cNvPr id="13" name="Straight Connector 12">
          <a:extLst xmlns:a="http://schemas.openxmlformats.org/drawingml/2006/main">
            <a:ext uri="{FF2B5EF4-FFF2-40B4-BE49-F238E27FC236}">
              <a16:creationId xmlns:a16="http://schemas.microsoft.com/office/drawing/2014/main" id="{5FAE4AF4-DA7E-494F-B5D2-E51E7AE0E32D}"/>
            </a:ext>
          </a:extLst>
        </cdr:cNvPr>
        <cdr:cNvCxnSpPr/>
      </cdr:nvCxnSpPr>
      <cdr:spPr>
        <a:xfrm xmlns:a="http://schemas.openxmlformats.org/drawingml/2006/main">
          <a:off x="671203" y="985194"/>
          <a:ext cx="0" cy="548640"/>
        </a:xfrm>
        <a:prstGeom xmlns:a="http://schemas.openxmlformats.org/drawingml/2006/main" prst="line">
          <a:avLst/>
        </a:prstGeom>
        <a:ln xmlns:a="http://schemas.openxmlformats.org/drawingml/2006/main" w="95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43C9039C-FAAB-964A-8F3E-CCE540E90DCA}" type="datetimeFigureOut">
              <a:rPr lang="en-US" smtClean="0"/>
              <a:t>2/12/2023</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t>Page</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C3BDF3D-447E-6AB2-4881-1F16F5B4F39E}"/>
              </a:ext>
            </a:extLst>
          </p:cNvPr>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D337426-8CA0-FB42-A549-23182BFE3B0F}" type="slidenum">
              <a:rPr lang="en-US" smtClean="0"/>
              <a:t>‹#›</a:t>
            </a:fld>
            <a:endParaRPr lang="en-US"/>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hf hdr="0" dt="0"/>
  <p:notesStyle>
    <a:lvl1pPr marL="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1pPr>
    <a:lvl2pPr marL="609585"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2pPr>
    <a:lvl3pPr marL="1219170"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3pPr>
    <a:lvl4pPr marL="1828754"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4pPr>
    <a:lvl5pPr marL="2438339" algn="l" defTabSz="609585" rtl="0" eaLnBrk="1" latinLnBrk="0" hangingPunct="1">
      <a:lnSpc>
        <a:spcPct val="100000"/>
      </a:lnSpc>
      <a:defRPr sz="1200" kern="1200" baseline="0">
        <a:solidFill>
          <a:schemeClr val="tx1"/>
        </a:solidFill>
        <a:latin typeface="Arial" panose="020B0604020202020204" pitchFamily="34" charset="0"/>
        <a:ea typeface="+mn-ea"/>
        <a:cs typeface="+mn-cs"/>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010978">
              <a:defRPr/>
            </a:pPr>
            <a:r>
              <a:rPr lang="en-US" dirty="0"/>
              <a:t>I would again like to welcome all of you to this Open Session of the National Advisory Council for Human Genome Research meeting, including my NHGRI colleagues who are here with me in this conference room and those watching me remotely. </a:t>
            </a:r>
          </a:p>
          <a:p>
            <a:pPr defTabSz="1010978">
              <a:defRPr/>
            </a:pPr>
            <a:endParaRPr lang="en-US" dirty="0"/>
          </a:p>
          <a:p>
            <a:pPr defTabSz="1010978">
              <a:defRPr/>
            </a:pPr>
            <a:r>
              <a:rPr lang="en-US" dirty="0"/>
              <a:t>As with the rest of the Open Session, my Director’s Report presentation is being videorecorded, and that recording will be made available as a permanent archive on NHGRI’s website (genome.gov)</a:t>
            </a:r>
          </a:p>
        </p:txBody>
      </p:sp>
      <p:sp>
        <p:nvSpPr>
          <p:cNvPr id="5" name="Slide Number Placeholder 3">
            <a:extLst>
              <a:ext uri="{FF2B5EF4-FFF2-40B4-BE49-F238E27FC236}">
                <a16:creationId xmlns:a16="http://schemas.microsoft.com/office/drawing/2014/main" id="{1B36BC11-8BCE-4366-BC61-38990AEB2DA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502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252413" y="446088"/>
            <a:ext cx="6505575" cy="3659187"/>
          </a:xfrm>
          <a:prstGeom prst="rect">
            <a:avLst/>
          </a:prstGeom>
          <a:ln/>
        </p:spPr>
      </p:sp>
      <p:sp>
        <p:nvSpPr>
          <p:cNvPr id="132099" name="Notes Placeholder 2"/>
          <p:cNvSpPr>
            <a:spLocks noGrp="1"/>
          </p:cNvSpPr>
          <p:nvPr>
            <p:ph type="body" idx="1"/>
          </p:nvPr>
        </p:nvSpPr>
        <p:spPr>
          <a:xfrm>
            <a:off x="579120" y="4260323"/>
            <a:ext cx="5852160" cy="432054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5467" tIns="52732" rIns="105467" bIns="52732" numCol="1" anchor="t" anchorCtr="0" compatLnSpc="1">
            <a:prstTxWarp prst="textNoShape">
              <a:avLst/>
            </a:prstTxWarp>
          </a:bodyPr>
          <a:lstStyle/>
          <a:p>
            <a:r>
              <a:rPr lang="en-US" dirty="0"/>
              <a:t>For those who are new to our Council meetings, I want to make you aware of the ‘electronic resource’ that has been developed for my Director’s Report. Analogous to the supplemental materials of a published paper, this resource can be accessed at the URL shown here.</a:t>
            </a:r>
          </a:p>
          <a:p>
            <a:endParaRPr lang="en-US" dirty="0"/>
          </a:p>
          <a:p>
            <a:r>
              <a:rPr lang="en-US" dirty="0"/>
              <a:t>The slides that I will show during my Director’s Report are also available electronically at this site – * both in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historical record of this Council meeting.</a:t>
            </a:r>
          </a:p>
        </p:txBody>
      </p:sp>
      <p:sp>
        <p:nvSpPr>
          <p:cNvPr id="8" name="Slide Number Placeholder 3">
            <a:extLst>
              <a:ext uri="{FF2B5EF4-FFF2-40B4-BE49-F238E27FC236}">
                <a16:creationId xmlns:a16="http://schemas.microsoft.com/office/drawing/2014/main" id="{73B9C36D-F4E6-4B95-A367-E5B8B2F3BD8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panose="020B0604020202020204" pitchFamily="34" charset="0"/>
              </a:rPr>
              <a:t>There will be a number of other presentations during the Open Session of this Council meeting. My Director’s Report is tailored around those presentations, and I will </a:t>
            </a:r>
            <a:r>
              <a:rPr lang="en-US" u="sng" dirty="0">
                <a:cs typeface="Arial" panose="020B0604020202020204" pitchFamily="34" charset="0"/>
              </a:rPr>
              <a:t>not</a:t>
            </a:r>
            <a:r>
              <a:rPr lang="en-US" dirty="0">
                <a:cs typeface="Arial" panose="020B0604020202020204" pitchFamily="34" charset="0"/>
              </a:rPr>
              <a:t> discuss in detail the topics that others will cover. </a:t>
            </a:r>
          </a:p>
          <a:p>
            <a:pPr defTabSz="655713"/>
            <a:endParaRPr lang="en-US" dirty="0">
              <a:cs typeface="Arial" panose="020B0604020202020204" pitchFamily="34" charset="0"/>
            </a:endParaRPr>
          </a:p>
          <a:p>
            <a:r>
              <a:rPr lang="en-US" dirty="0">
                <a:effectLst/>
                <a:ea typeface="Calibri" panose="020F0502020204030204" pitchFamily="34" charset="0"/>
                <a:cs typeface="Arial" panose="020B0604020202020204" pitchFamily="34" charset="0"/>
              </a:rPr>
              <a:t>* Following my Director’s Report, </a:t>
            </a:r>
            <a:r>
              <a:rPr lang="en-US" dirty="0">
                <a:solidFill>
                  <a:srgbClr val="000000"/>
                </a:solidFill>
                <a:effectLst/>
                <a:ea typeface="Times New Roman" panose="02020603050405020304" pitchFamily="18" charset="0"/>
                <a:cs typeface="Arial" panose="020B0604020202020204" pitchFamily="34" charset="0"/>
              </a:rPr>
              <a:t>Vence Bonham</a:t>
            </a:r>
            <a:r>
              <a:rPr lang="en-US" dirty="0">
                <a:effectLst/>
                <a:ea typeface="Calibri" panose="020F0502020204030204" pitchFamily="34" charset="0"/>
                <a:cs typeface="Arial" panose="020B0604020202020204" pitchFamily="34" charset="0"/>
              </a:rPr>
              <a:t>, </a:t>
            </a:r>
            <a:r>
              <a:rPr lang="en-US" b="0" dirty="0">
                <a:effectLst/>
                <a:ea typeface="Calibri" panose="020F0502020204030204" pitchFamily="34" charset="0"/>
                <a:cs typeface="Arial" panose="020B0604020202020204" pitchFamily="34" charset="0"/>
              </a:rPr>
              <a:t>NHGRI’s Acting Deputy Director</a:t>
            </a:r>
            <a:r>
              <a:rPr lang="en-US" dirty="0">
                <a:effectLst/>
                <a:ea typeface="Calibri" panose="020F0502020204030204" pitchFamily="34" charset="0"/>
                <a:cs typeface="Arial" panose="020B0604020202020204" pitchFamily="34" charset="0"/>
              </a:rPr>
              <a:t>, will speak about “Building a Diverse Genomics Workforce Action Agenda: Implementation Plan and Progress Report.” </a:t>
            </a:r>
          </a:p>
          <a:p>
            <a:endParaRPr lang="en-US" dirty="0">
              <a:effectLst/>
              <a:ea typeface="Calibri" panose="020F0502020204030204" pitchFamily="34" charset="0"/>
              <a:cs typeface="Arial" panose="020B0604020202020204" pitchFamily="34" charset="0"/>
            </a:endParaRPr>
          </a:p>
          <a:p>
            <a:pPr defTabSz="621167">
              <a:defRPr/>
            </a:pPr>
            <a:r>
              <a:rPr lang="en-US" dirty="0">
                <a:effectLst/>
                <a:ea typeface="Calibri" panose="020F0502020204030204" pitchFamily="34" charset="0"/>
                <a:cs typeface="Arial" panose="020B0604020202020204" pitchFamily="34" charset="0"/>
              </a:rPr>
              <a:t>* And then after lunch, </a:t>
            </a:r>
            <a:r>
              <a:rPr lang="en-US" dirty="0">
                <a:solidFill>
                  <a:srgbClr val="000000"/>
                </a:solidFill>
                <a:effectLst/>
                <a:ea typeface="Times New Roman" panose="02020603050405020304" pitchFamily="18" charset="0"/>
                <a:cs typeface="Arial" panose="020B0604020202020204" pitchFamily="34" charset="0"/>
              </a:rPr>
              <a:t>Lorjetta Schools</a:t>
            </a:r>
            <a:r>
              <a:rPr lang="en-US" dirty="0">
                <a:effectLst/>
                <a:ea typeface="Calibri" panose="020F0502020204030204" pitchFamily="34" charset="0"/>
                <a:cs typeface="Arial" panose="020B0604020202020204" pitchFamily="34" charset="0"/>
              </a:rPr>
              <a:t>, </a:t>
            </a:r>
            <a:r>
              <a:rPr lang="en-US" b="0" dirty="0">
                <a:effectLst/>
                <a:ea typeface="Calibri" panose="020F0502020204030204" pitchFamily="34" charset="0"/>
                <a:cs typeface="Arial" panose="020B0604020202020204" pitchFamily="34" charset="0"/>
              </a:rPr>
              <a:t>Program Specialist in NHGRI’s Training, Diversity, and Health Equity Office, </a:t>
            </a:r>
            <a:r>
              <a:rPr lang="en-US" dirty="0">
                <a:effectLst/>
                <a:ea typeface="Calibri" panose="020F0502020204030204" pitchFamily="34" charset="0"/>
                <a:cs typeface="Arial" panose="020B0604020202020204" pitchFamily="34" charset="0"/>
              </a:rPr>
              <a:t>will </a:t>
            </a:r>
            <a:r>
              <a:rPr lang="en-US" b="0" dirty="0">
                <a:effectLst/>
                <a:ea typeface="Calibri" panose="020F0502020204030204" pitchFamily="34" charset="0"/>
                <a:cs typeface="Arial" panose="020B0604020202020204" pitchFamily="34" charset="0"/>
              </a:rPr>
              <a:t>present</a:t>
            </a:r>
            <a:r>
              <a:rPr lang="en-US" b="1" dirty="0">
                <a:effectLst/>
                <a:ea typeface="Calibri" panose="020F0502020204030204" pitchFamily="34" charset="0"/>
                <a:cs typeface="Arial" panose="020B0604020202020204" pitchFamily="34" charset="0"/>
              </a:rPr>
              <a:t> </a:t>
            </a:r>
            <a:r>
              <a:rPr lang="en-US" dirty="0">
                <a:effectLst/>
                <a:ea typeface="Calibri" panose="020F0502020204030204" pitchFamily="34" charset="0"/>
                <a:cs typeface="Arial" panose="020B0604020202020204" pitchFamily="34" charset="0"/>
              </a:rPr>
              <a:t>the Outstanding Awards for Diversity, Equity, Inclusion, and Accessibility (or DEIA) in the Genomics Workforce. This will be followed by a moderated discussion that I will lead with the awardees. </a:t>
            </a:r>
          </a:p>
        </p:txBody>
      </p:sp>
      <p:sp>
        <p:nvSpPr>
          <p:cNvPr id="5" name="Slide Number Placeholder 3">
            <a:extLst>
              <a:ext uri="{FF2B5EF4-FFF2-40B4-BE49-F238E27FC236}">
                <a16:creationId xmlns:a16="http://schemas.microsoft.com/office/drawing/2014/main" id="{B5BC287D-CEB6-4D84-9F2C-DEAB1B5A951C}"/>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4041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panose="020F0502020204030204" pitchFamily="34" charset="0"/>
                <a:cs typeface="Arial" panose="020B0604020202020204" pitchFamily="34" charset="0"/>
              </a:rPr>
              <a:t>After those presentations, there will be five concept clearances presented by NHGRI extramural program staff. </a:t>
            </a: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First, </a:t>
            </a:r>
            <a:r>
              <a:rPr lang="en-US" dirty="0">
                <a:solidFill>
                  <a:srgbClr val="000000"/>
                </a:solidFill>
                <a:ea typeface="Times New Roman" panose="02020603050405020304" pitchFamily="18" charset="0"/>
                <a:cs typeface="Arial" panose="020B0604020202020204" pitchFamily="34" charset="0"/>
              </a:rPr>
              <a:t>Dave Kaufman </a:t>
            </a:r>
            <a:r>
              <a:rPr lang="en-US" dirty="0">
                <a:ea typeface="Calibri" panose="020F0502020204030204" pitchFamily="34" charset="0"/>
                <a:cs typeface="Arial" panose="020B0604020202020204" pitchFamily="34" charset="0"/>
              </a:rPr>
              <a:t>will present a concept clearance on the “</a:t>
            </a:r>
            <a:r>
              <a:rPr lang="en-US" dirty="0">
                <a:solidFill>
                  <a:srgbClr val="000000"/>
                </a:solidFill>
                <a:ea typeface="Calibri" panose="020F0502020204030204" pitchFamily="34" charset="0"/>
                <a:cs typeface="Arial" panose="020B0604020202020204" pitchFamily="34" charset="0"/>
              </a:rPr>
              <a:t>ELSI Program Announcements for R01, R03, and R21 Applications.”</a:t>
            </a:r>
            <a:endParaRPr lang="en-US" dirty="0">
              <a:ea typeface="Calibri" panose="020F0502020204030204" pitchFamily="34" charset="0"/>
              <a:cs typeface="Arial" panose="020B0604020202020204" pitchFamily="34" charset="0"/>
            </a:endParaRP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Second, </a:t>
            </a:r>
            <a:r>
              <a:rPr lang="en-US" dirty="0">
                <a:solidFill>
                  <a:srgbClr val="000000"/>
                </a:solidFill>
                <a:ea typeface="Calibri" panose="020F0502020204030204" pitchFamily="34" charset="0"/>
                <a:cs typeface="Arial" panose="020B0604020202020204" pitchFamily="34" charset="0"/>
              </a:rPr>
              <a:t>Nicole Lockhart </a:t>
            </a:r>
            <a:r>
              <a:rPr lang="en-US" dirty="0">
                <a:ea typeface="Calibri" panose="020F0502020204030204" pitchFamily="34" charset="0"/>
                <a:cs typeface="Arial" panose="020B0604020202020204" pitchFamily="34" charset="0"/>
              </a:rPr>
              <a:t>will present a concept clearance on the “</a:t>
            </a:r>
            <a:r>
              <a:rPr lang="en-US" dirty="0">
                <a:solidFill>
                  <a:srgbClr val="000000"/>
                </a:solidFill>
                <a:ea typeface="Calibri" panose="020F0502020204030204" pitchFamily="34" charset="0"/>
                <a:cs typeface="Arial" panose="020B0604020202020204" pitchFamily="34" charset="0"/>
              </a:rPr>
              <a:t>Center for ELSI Resources and Analysis</a:t>
            </a:r>
            <a:r>
              <a:rPr lang="en-US" dirty="0">
                <a:ea typeface="Calibri" panose="020F0502020204030204" pitchFamily="34" charset="0"/>
                <a:cs typeface="Arial" panose="020B0604020202020204" pitchFamily="34" charset="0"/>
              </a:rPr>
              <a:t>.” </a:t>
            </a: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Third,</a:t>
            </a:r>
            <a:r>
              <a:rPr lang="en-US" dirty="0">
                <a:solidFill>
                  <a:srgbClr val="000000"/>
                </a:solidFill>
                <a:ea typeface="Calibri" panose="020F0502020204030204" pitchFamily="34" charset="0"/>
                <a:cs typeface="Arial" panose="020B0604020202020204" pitchFamily="34" charset="0"/>
              </a:rPr>
              <a:t> Lucia Hindorff </a:t>
            </a:r>
            <a:r>
              <a:rPr lang="en-US" dirty="0">
                <a:ea typeface="Calibri" panose="020F0502020204030204" pitchFamily="34" charset="0"/>
                <a:cs typeface="Arial" panose="020B0604020202020204" pitchFamily="34" charset="0"/>
              </a:rPr>
              <a:t>will present a concept clearance on the “</a:t>
            </a:r>
            <a:r>
              <a:rPr lang="en-US" dirty="0">
                <a:solidFill>
                  <a:srgbClr val="000000"/>
                </a:solidFill>
                <a:ea typeface="Times New Roman" panose="02020603050405020304" pitchFamily="18" charset="0"/>
                <a:cs typeface="Arial" panose="020B0604020202020204" pitchFamily="34" charset="0"/>
              </a:rPr>
              <a:t>Diversity Action Plan</a:t>
            </a:r>
            <a:r>
              <a:rPr lang="en-US" dirty="0">
                <a:ea typeface="Calibri" panose="020F0502020204030204" pitchFamily="34" charset="0"/>
                <a:cs typeface="Arial" panose="020B0604020202020204" pitchFamily="34" charset="0"/>
              </a:rPr>
              <a:t>.” </a:t>
            </a:r>
          </a:p>
          <a:p>
            <a:endParaRPr lang="en-US" dirty="0">
              <a:ea typeface="Calibri" panose="020F0502020204030204" pitchFamily="34" charset="0"/>
              <a:cs typeface="Arial" panose="020B0604020202020204" pitchFamily="34" charset="0"/>
            </a:endParaRPr>
          </a:p>
          <a:p>
            <a:pPr defTabSz="621167">
              <a:defRPr/>
            </a:pPr>
            <a:r>
              <a:rPr lang="en-US" dirty="0">
                <a:ea typeface="Calibri" panose="020F0502020204030204" pitchFamily="34" charset="0"/>
                <a:cs typeface="Arial" panose="020B0604020202020204" pitchFamily="34" charset="0"/>
              </a:rPr>
              <a:t>* Fourth, </a:t>
            </a:r>
            <a:r>
              <a:rPr lang="en-US" dirty="0">
                <a:solidFill>
                  <a:srgbClr val="000000"/>
                </a:solidFill>
                <a:ea typeface="Calibri" panose="020F0502020204030204" pitchFamily="34" charset="0"/>
                <a:cs typeface="Arial" panose="020B0604020202020204" pitchFamily="34" charset="0"/>
              </a:rPr>
              <a:t>Christine Chang </a:t>
            </a:r>
            <a:r>
              <a:rPr lang="en-US" dirty="0">
                <a:ea typeface="Calibri" panose="020F0502020204030204" pitchFamily="34" charset="0"/>
                <a:cs typeface="Arial" panose="020B0604020202020204" pitchFamily="34" charset="0"/>
              </a:rPr>
              <a:t>will present a concept clearance on “</a:t>
            </a:r>
            <a:r>
              <a:rPr lang="en-US" dirty="0">
                <a:solidFill>
                  <a:srgbClr val="000000"/>
                </a:solidFill>
                <a:ea typeface="Times New Roman" panose="02020603050405020304" pitchFamily="18" charset="0"/>
                <a:cs typeface="Arial" panose="020B0604020202020204" pitchFamily="34" charset="0"/>
              </a:rPr>
              <a:t>Advancing Genomic Medicine Research</a:t>
            </a:r>
            <a:r>
              <a:rPr lang="en-US" dirty="0">
                <a:ea typeface="Calibri" panose="020F0502020204030204" pitchFamily="34" charset="0"/>
                <a:cs typeface="Arial" panose="020B0604020202020204" pitchFamily="34" charset="0"/>
              </a:rPr>
              <a:t>.” </a:t>
            </a: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Lastly, </a:t>
            </a:r>
            <a:r>
              <a:rPr lang="en-US" dirty="0">
                <a:solidFill>
                  <a:srgbClr val="000000"/>
                </a:solidFill>
                <a:ea typeface="Calibri" panose="020F0502020204030204" pitchFamily="34" charset="0"/>
                <a:cs typeface="Arial" panose="020B0604020202020204" pitchFamily="34" charset="0"/>
              </a:rPr>
              <a:t>Adam Felsenfeld </a:t>
            </a:r>
            <a:r>
              <a:rPr lang="en-US" dirty="0">
                <a:ea typeface="Calibri" panose="020F0502020204030204" pitchFamily="34" charset="0"/>
                <a:cs typeface="Arial" panose="020B0604020202020204" pitchFamily="34" charset="0"/>
              </a:rPr>
              <a:t>will present a concept clearance on the “</a:t>
            </a:r>
            <a:r>
              <a:rPr lang="en-US" dirty="0">
                <a:solidFill>
                  <a:srgbClr val="000000"/>
                </a:solidFill>
                <a:ea typeface="Calibri" panose="020F0502020204030204" pitchFamily="34" charset="0"/>
                <a:cs typeface="Arial" panose="020B0604020202020204" pitchFamily="34" charset="0"/>
              </a:rPr>
              <a:t>Human Genome Reference Program</a:t>
            </a:r>
            <a:r>
              <a:rPr lang="en-US" dirty="0">
                <a:ea typeface="Calibri" panose="020F0502020204030204" pitchFamily="34" charset="0"/>
                <a:cs typeface="Arial" panose="020B0604020202020204" pitchFamily="34" charset="0"/>
              </a:rPr>
              <a:t>.”</a:t>
            </a:r>
          </a:p>
          <a:p>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C6B60C47-F4B0-48C9-8809-D26FD87A0026}"/>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6204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panose="020F0502020204030204" pitchFamily="34" charset="0"/>
                <a:cs typeface="Arial" panose="020B0604020202020204" pitchFamily="34" charset="0"/>
              </a:rPr>
              <a:t>Finally, there will be three reports presented from working groups of this Council. </a:t>
            </a: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First, </a:t>
            </a:r>
            <a:r>
              <a:rPr lang="en-US" dirty="0">
                <a:solidFill>
                  <a:srgbClr val="000000"/>
                </a:solidFill>
                <a:ea typeface="Calibri" panose="020F0502020204030204" pitchFamily="34" charset="0"/>
                <a:cs typeface="Arial" panose="020B0604020202020204" pitchFamily="34" charset="0"/>
              </a:rPr>
              <a:t>Teri Manolio </a:t>
            </a:r>
            <a:r>
              <a:rPr lang="en-US" dirty="0">
                <a:ea typeface="Calibri" panose="020F0502020204030204" pitchFamily="34" charset="0"/>
                <a:cs typeface="Arial" panose="020B0604020202020204" pitchFamily="34" charset="0"/>
              </a:rPr>
              <a:t>will present “</a:t>
            </a:r>
            <a:r>
              <a:rPr lang="en-US" dirty="0">
                <a:solidFill>
                  <a:srgbClr val="000000"/>
                </a:solidFill>
                <a:ea typeface="Calibri" panose="020F0502020204030204" pitchFamily="34" charset="0"/>
                <a:cs typeface="Arial" panose="020B0604020202020204" pitchFamily="34" charset="0"/>
              </a:rPr>
              <a:t>Genomic Medicine Working Group of Council: Update of Meetings, Activities, and Accomplishments.”</a:t>
            </a:r>
            <a:endParaRPr lang="en-US" dirty="0">
              <a:ea typeface="Calibri" panose="020F0502020204030204" pitchFamily="34" charset="0"/>
              <a:cs typeface="Arial" panose="020B0604020202020204" pitchFamily="34" charset="0"/>
            </a:endParaRP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Second, </a:t>
            </a:r>
            <a:r>
              <a:rPr lang="en-US" dirty="0">
                <a:solidFill>
                  <a:srgbClr val="000000"/>
                </a:solidFill>
                <a:ea typeface="Calibri" panose="020F0502020204030204" pitchFamily="34" charset="0"/>
                <a:cs typeface="Arial" panose="020B0604020202020204" pitchFamily="34" charset="0"/>
              </a:rPr>
              <a:t>Mark Craven </a:t>
            </a:r>
            <a:r>
              <a:rPr lang="en-US" dirty="0">
                <a:ea typeface="Calibri" panose="020F0502020204030204" pitchFamily="34" charset="0"/>
                <a:cs typeface="Arial" panose="020B0604020202020204" pitchFamily="34" charset="0"/>
              </a:rPr>
              <a:t>will present the “</a:t>
            </a:r>
            <a:r>
              <a:rPr lang="en-US" dirty="0">
                <a:solidFill>
                  <a:srgbClr val="000000"/>
                </a:solidFill>
                <a:ea typeface="Calibri" panose="020F0502020204030204" pitchFamily="34" charset="0"/>
                <a:cs typeface="Arial" panose="020B0604020202020204" pitchFamily="34" charset="0"/>
              </a:rPr>
              <a:t>Genomic Data Science Working Group of Council Update</a:t>
            </a:r>
            <a:r>
              <a:rPr lang="en-US" dirty="0">
                <a:ea typeface="Calibri" panose="020F0502020204030204" pitchFamily="34" charset="0"/>
                <a:cs typeface="Arial" panose="020B0604020202020204" pitchFamily="34" charset="0"/>
              </a:rPr>
              <a:t>.” </a:t>
            </a: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Lastly,</a:t>
            </a:r>
            <a:r>
              <a:rPr lang="en-US" dirty="0">
                <a:solidFill>
                  <a:srgbClr val="000000"/>
                </a:solidFill>
                <a:ea typeface="Calibri" panose="020F0502020204030204" pitchFamily="34" charset="0"/>
                <a:cs typeface="Arial" panose="020B0604020202020204" pitchFamily="34" charset="0"/>
              </a:rPr>
              <a:t> </a:t>
            </a:r>
            <a:r>
              <a:rPr lang="it-IT" dirty="0">
                <a:solidFill>
                  <a:srgbClr val="000000"/>
                </a:solidFill>
                <a:ea typeface="Calibri" panose="020F0502020204030204" pitchFamily="34" charset="0"/>
                <a:cs typeface="Arial" panose="020B0604020202020204" pitchFamily="34" charset="0"/>
              </a:rPr>
              <a:t>Maya Sabatello and Greta Goto</a:t>
            </a:r>
            <a:r>
              <a:rPr lang="en-US" dirty="0">
                <a:solidFill>
                  <a:srgbClr val="000000"/>
                </a:solidFill>
                <a:ea typeface="Calibri" panose="020F0502020204030204" pitchFamily="34" charset="0"/>
                <a:cs typeface="Arial" panose="020B0604020202020204" pitchFamily="34" charset="0"/>
              </a:rPr>
              <a:t> </a:t>
            </a:r>
            <a:r>
              <a:rPr lang="en-US" dirty="0">
                <a:ea typeface="Calibri" panose="020F0502020204030204" pitchFamily="34" charset="0"/>
                <a:cs typeface="Arial" panose="020B0604020202020204" pitchFamily="34" charset="0"/>
              </a:rPr>
              <a:t>will present the “</a:t>
            </a:r>
            <a:r>
              <a:rPr lang="en-US" dirty="0">
                <a:solidFill>
                  <a:srgbClr val="000000"/>
                </a:solidFill>
                <a:ea typeface="Calibri" panose="020F0502020204030204" pitchFamily="34" charset="0"/>
                <a:cs typeface="Arial" panose="020B0604020202020204" pitchFamily="34" charset="0"/>
              </a:rPr>
              <a:t>Community Engagement in Genomics Working Group of Council Update</a:t>
            </a:r>
            <a:r>
              <a:rPr lang="en-US" dirty="0">
                <a:ea typeface="Calibri" panose="020F0502020204030204" pitchFamily="34" charset="0"/>
                <a:cs typeface="Arial" panose="020B0604020202020204" pitchFamily="34" charset="0"/>
              </a:rPr>
              <a:t>.”</a:t>
            </a:r>
          </a:p>
          <a:p>
            <a:endParaRPr lang="en-US" dirty="0">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0808159A-2C94-4161-8961-B180C84D78B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908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rest of my Director’s Report, I will cover the seven areas listed here, which reliably provide a useful framework for reviewing the relevant topics.</a:t>
            </a:r>
          </a:p>
          <a:p>
            <a:endParaRPr lang="en-US" dirty="0"/>
          </a:p>
          <a:p>
            <a:endParaRPr lang="en-US" dirty="0"/>
          </a:p>
        </p:txBody>
      </p:sp>
      <p:sp>
        <p:nvSpPr>
          <p:cNvPr id="5" name="Slide Number Placeholder 3">
            <a:extLst>
              <a:ext uri="{FF2B5EF4-FFF2-40B4-BE49-F238E27FC236}">
                <a16:creationId xmlns:a16="http://schemas.microsoft.com/office/drawing/2014/main" id="{9CB7B1B2-EC55-4BC0-B53D-6018A92E3BA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2255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21167">
              <a:defRPr/>
            </a:pPr>
            <a:r>
              <a:rPr lang="en-US" dirty="0"/>
              <a:t>And I will start with some general NHGRI updates.</a:t>
            </a:r>
          </a:p>
          <a:p>
            <a:endParaRPr lang="en-US" dirty="0"/>
          </a:p>
        </p:txBody>
      </p:sp>
      <p:sp>
        <p:nvSpPr>
          <p:cNvPr id="5" name="Slide Number Placeholder 3">
            <a:extLst>
              <a:ext uri="{FF2B5EF4-FFF2-40B4-BE49-F238E27FC236}">
                <a16:creationId xmlns:a16="http://schemas.microsoft.com/office/drawing/2014/main" id="{421E3739-8C1E-4A74-9316-10F2218205C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70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25463" y="528638"/>
            <a:ext cx="6003925" cy="3376612"/>
          </a:xfrm>
          <a:prstGeom prst="rect">
            <a:avLst/>
          </a:prstGeom>
          <a:ln/>
        </p:spPr>
      </p:sp>
      <p:sp>
        <p:nvSpPr>
          <p:cNvPr id="119811" name="Notes Placeholder 2"/>
          <p:cNvSpPr>
            <a:spLocks noGrp="1"/>
          </p:cNvSpPr>
          <p:nvPr>
            <p:ph type="body" idx="1"/>
          </p:nvPr>
        </p:nvSpPr>
        <p:spPr>
          <a:xfrm>
            <a:off x="296156" y="4050545"/>
            <a:ext cx="6558457" cy="4864855"/>
          </a:xfrm>
          <a:noFill/>
          <a:ln w="9525">
            <a:noFill/>
            <a:miter lim="800000"/>
            <a:headEnd/>
            <a:tailEnd/>
          </a:ln>
          <a:effectLst/>
        </p:spPr>
        <p:txBody>
          <a:bodyPr vert="horz" wrap="square" lIns="92898" tIns="46449" rIns="92898" bIns="46449" numCol="1" anchor="t" anchorCtr="0" compatLnSpc="1">
            <a:prstTxWarp prst="textNoShape">
              <a:avLst/>
            </a:prstTxWarp>
            <a:noAutofit/>
          </a:bodyPr>
          <a:lstStyle/>
          <a:p>
            <a:r>
              <a:rPr lang="en-US" dirty="0">
                <a:effectLst/>
                <a:ea typeface="Calibri" panose="020F0502020204030204" pitchFamily="34" charset="0"/>
                <a:cs typeface="Arial" panose="020B0604020202020204" pitchFamily="34" charset="0"/>
              </a:rPr>
              <a:t>After nearly 30 years in NHGRI’s ELSI Research Program, Joy Boyer retired in December. Joy was the rock of the ELSI Research Program and a pioneer who helped shape this innovative area of science. She was a role model to our Extramural Research Program, with a style and wisdom that was </a:t>
            </a:r>
            <a:r>
              <a:rPr lang="en-US" i="0" dirty="0">
                <a:effectLst/>
                <a:ea typeface="Calibri" panose="020F0502020204030204" pitchFamily="34" charset="0"/>
                <a:cs typeface="Arial" panose="020B0604020202020204" pitchFamily="34" charset="0"/>
              </a:rPr>
              <a:t>widely</a:t>
            </a:r>
            <a:r>
              <a:rPr lang="en-US" dirty="0">
                <a:effectLst/>
                <a:ea typeface="Calibri" panose="020F0502020204030204" pitchFamily="34" charset="0"/>
                <a:cs typeface="Arial" panose="020B0604020202020204" pitchFamily="34" charset="0"/>
              </a:rPr>
              <a:t> admired. As ELSI’s longest </a:t>
            </a:r>
            <a:r>
              <a:rPr lang="en-US" i="0" dirty="0">
                <a:effectLst/>
                <a:ea typeface="Calibri" panose="020F0502020204030204" pitchFamily="34" charset="0"/>
                <a:cs typeface="Arial" panose="020B0604020202020204" pitchFamily="34" charset="0"/>
              </a:rPr>
              <a:t>serving</a:t>
            </a:r>
            <a:r>
              <a:rPr lang="en-US" dirty="0">
                <a:effectLst/>
                <a:ea typeface="Calibri" panose="020F0502020204030204" pitchFamily="34" charset="0"/>
                <a:cs typeface="Arial" panose="020B0604020202020204" pitchFamily="34" charset="0"/>
              </a:rPr>
              <a:t> program director, Joy influenced and helped grow the field of ELSI research. </a:t>
            </a:r>
            <a:r>
              <a:rPr lang="en-US" i="0" dirty="0">
                <a:effectLst/>
                <a:ea typeface="Calibri" panose="020F0502020204030204" pitchFamily="34" charset="0"/>
                <a:cs typeface="Arial" panose="020B0604020202020204" pitchFamily="34" charset="0"/>
              </a:rPr>
              <a:t>As Joy prepared to retire, we </a:t>
            </a:r>
            <a:r>
              <a:rPr lang="en-US" dirty="0">
                <a:effectLst/>
                <a:ea typeface="Calibri" panose="020F0502020204030204" pitchFamily="34" charset="0"/>
                <a:cs typeface="Arial" panose="020B0604020202020204" pitchFamily="34" charset="0"/>
              </a:rPr>
              <a:t>heard from current and former trainees, along with investigators at various stages in their career, about the positive impact that Joy had on their work and career trajectories. </a:t>
            </a:r>
          </a:p>
          <a:p>
            <a:endParaRPr lang="en-US" dirty="0">
              <a:effectLst/>
              <a:ea typeface="Calibri" panose="020F0502020204030204" pitchFamily="34" charset="0"/>
              <a:cs typeface="Arial" panose="020B0604020202020204" pitchFamily="34" charset="0"/>
            </a:endParaRPr>
          </a:p>
          <a:p>
            <a:pPr defTabSz="621167">
              <a:defRPr/>
            </a:pPr>
            <a:r>
              <a:rPr lang="en-US" dirty="0">
                <a:latin typeface="Arial" panose="020B0604020202020204" pitchFamily="34" charset="0"/>
                <a:cs typeface="Arial" panose="020B0604020202020204" pitchFamily="34" charset="0"/>
              </a:rPr>
              <a:t>* After an over 30-year career at NIH, Elise Feingold retired in December. Elise joined NHGRI in 1992 when it was still the </a:t>
            </a:r>
            <a:r>
              <a:rPr lang="en-US" b="0" i="0" dirty="0">
                <a:effectLst/>
                <a:latin typeface="Arial" panose="020B0604020202020204" pitchFamily="34" charset="0"/>
                <a:cs typeface="Arial" panose="020B0604020202020204" pitchFamily="34" charset="0"/>
              </a:rPr>
              <a:t>National Center for Human Genome Research</a:t>
            </a:r>
            <a:r>
              <a:rPr lang="en-US" dirty="0">
                <a:latin typeface="Arial" panose="020B0604020202020204" pitchFamily="34" charset="0"/>
                <a:cs typeface="Arial" panose="020B0604020202020204" pitchFamily="34" charset="0"/>
              </a:rPr>
              <a:t>. She made numerous contributions that effectively guided the evolution and growth of NHGRI’s Extramural Research Program. Most notably, Elise was one of the critical program leaders for the ENCODE project. More recently, she served as the Scientific Advisor for Strategic </a:t>
            </a:r>
            <a:r>
              <a:rPr lang="en-US" dirty="0">
                <a:cs typeface="Arial" panose="020B0604020202020204" pitchFamily="34" charset="0"/>
              </a:rPr>
              <a:t>I</a:t>
            </a:r>
            <a:r>
              <a:rPr lang="en-US" dirty="0">
                <a:latin typeface="Arial" panose="020B0604020202020204" pitchFamily="34" charset="0"/>
                <a:cs typeface="Arial" panose="020B0604020202020204" pitchFamily="34" charset="0"/>
              </a:rPr>
              <a:t>mplementation in the Division of Genome Sciences. Elise’s professionalism, strategic vision, and humor have always been appreciated by NIH staff, grantees, and applicants. Elise’s retirement did not take her too far, as she actually rejoined us as a part-time contractor last month. </a:t>
            </a:r>
          </a:p>
          <a:p>
            <a:pPr defTabSz="621167">
              <a:defRPr/>
            </a:pPr>
            <a:endParaRPr lang="en-US" dirty="0">
              <a:latin typeface="Arial" panose="020B0604020202020204" pitchFamily="34" charset="0"/>
              <a:cs typeface="Arial" panose="020B0604020202020204" pitchFamily="34" charset="0"/>
            </a:endParaRPr>
          </a:p>
          <a:p>
            <a:pPr defTabSz="621167">
              <a:defRPr/>
            </a:pPr>
            <a:r>
              <a:rPr lang="en-US" dirty="0">
                <a:latin typeface="Arial" panose="020B0604020202020204" pitchFamily="34" charset="0"/>
                <a:cs typeface="Arial" panose="020B0604020202020204" pitchFamily="34" charset="0"/>
              </a:rPr>
              <a:t>* Mike Smith also retired at the end of last year following a distinguished career at NIH. Before joining NHGRI, Mike spent 20 years at the National Cancer Institute, developing genomic technologies and researching conditions such as kidney failure, HIV/AIDS, and diabetes. For the past 10 years, Mike served as a program director at NHGRI, focusing on technology development and coordination of the small business program. Throughout his time at NHGRI, Mike has been known for his enthusiasm for science, his considered approach to program management, and his dedication to working with extramural grantees. </a:t>
            </a:r>
            <a:endParaRPr lang="en-US"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981E1C01-2F94-4684-95C1-D3F4A44AAE23}"/>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7056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4813" y="503238"/>
            <a:ext cx="6199187" cy="3486150"/>
          </a:xfrm>
          <a:prstGeom prst="rect">
            <a:avLst/>
          </a:prstGeom>
          <a:ln/>
        </p:spPr>
      </p:sp>
      <p:sp>
        <p:nvSpPr>
          <p:cNvPr id="119811" name="Notes Placeholder 2"/>
          <p:cNvSpPr>
            <a:spLocks noGrp="1"/>
          </p:cNvSpPr>
          <p:nvPr>
            <p:ph type="body" idx="1"/>
          </p:nvPr>
        </p:nvSpPr>
        <p:spPr>
          <a:xfrm>
            <a:off x="700228" y="4132541"/>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defTabSz="621167">
              <a:defRPr/>
            </a:pPr>
            <a:r>
              <a:rPr lang="en-US" kern="1200" dirty="0">
                <a:solidFill>
                  <a:schemeClr val="tx1"/>
                </a:solidFill>
                <a:cs typeface="Arial" panose="020B0604020202020204" pitchFamily="34" charset="0"/>
              </a:rPr>
              <a:t>Ken Wiley, a Program Director in the Division of Genomic Medicine, has </a:t>
            </a:r>
            <a:r>
              <a:rPr lang="en-US" dirty="0">
                <a:effectLst/>
                <a:ea typeface="Times New Roman" panose="02020603050405020304" pitchFamily="18" charset="0"/>
                <a:cs typeface="Arial" panose="020B0604020202020204" pitchFamily="34" charset="0"/>
              </a:rPr>
              <a:t>accepted a new position at the National Center for Advancing Translational Sciences. During his nearly 9 years at NHGRI, Ken has led our clinical informatics efforts and managed an extensive portfolio of projects related to </a:t>
            </a:r>
            <a:r>
              <a:rPr lang="en-US" b="0" i="0" dirty="0">
                <a:solidFill>
                  <a:srgbClr val="000000"/>
                </a:solidFill>
                <a:effectLst/>
                <a:cs typeface="Arial" panose="020B0604020202020204" pitchFamily="34" charset="0"/>
              </a:rPr>
              <a:t>pharmacogenomics, epigenomics, and clinical informatics.</a:t>
            </a:r>
          </a:p>
          <a:p>
            <a:pPr marL="0" lvl="1" defTabSz="621167">
              <a:defRPr/>
            </a:pPr>
            <a:endParaRPr lang="en-US" b="0" i="0" kern="1200" dirty="0">
              <a:solidFill>
                <a:srgbClr val="000000"/>
              </a:solidFill>
              <a:effectLst/>
              <a:cs typeface="Arial" panose="020B0604020202020204" pitchFamily="34" charset="0"/>
            </a:endParaRPr>
          </a:p>
          <a:p>
            <a:pPr marL="0" lvl="1" defTabSz="621167">
              <a:defRPr/>
            </a:pPr>
            <a:r>
              <a:rPr lang="en-US" b="0" i="0" kern="1200" dirty="0">
                <a:solidFill>
                  <a:srgbClr val="000000"/>
                </a:solidFill>
                <a:effectLst/>
                <a:cs typeface="Arial" panose="020B0604020202020204" pitchFamily="34" charset="0"/>
              </a:rPr>
              <a:t>We wish Ken the best in his new role at the </a:t>
            </a:r>
            <a:r>
              <a:rPr lang="en-US" dirty="0">
                <a:effectLst/>
                <a:ea typeface="Times New Roman" panose="02020603050405020304" pitchFamily="18" charset="0"/>
                <a:cs typeface="Arial" panose="020B0604020202020204" pitchFamily="34" charset="0"/>
              </a:rPr>
              <a:t>National Center for Advancing Translational Sciences. </a:t>
            </a:r>
            <a:r>
              <a:rPr lang="en-US" b="0" i="0" kern="1200" dirty="0">
                <a:solidFill>
                  <a:srgbClr val="000000"/>
                </a:solidFill>
                <a:effectLst/>
                <a:cs typeface="Arial" panose="020B0604020202020204" pitchFamily="34" charset="0"/>
              </a:rPr>
              <a:t>.</a:t>
            </a:r>
            <a:endParaRPr lang="en-US" kern="1200" dirty="0">
              <a:solidFill>
                <a:schemeClr val="tx1"/>
              </a:solidFill>
              <a:cs typeface="Arial" panose="020B0604020202020204" pitchFamily="34" charset="0"/>
            </a:endParaRPr>
          </a:p>
        </p:txBody>
      </p:sp>
      <p:sp>
        <p:nvSpPr>
          <p:cNvPr id="8" name="Slide Number Placeholder 3">
            <a:extLst>
              <a:ext uri="{FF2B5EF4-FFF2-40B4-BE49-F238E27FC236}">
                <a16:creationId xmlns:a16="http://schemas.microsoft.com/office/drawing/2014/main" id="{C4DE2C01-72D8-4E3A-9AF7-CF1612619D6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9</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528638"/>
            <a:ext cx="6003925" cy="3376612"/>
          </a:xfrm>
          <a:prstGeom prst="rect">
            <a:avLst/>
          </a:prstGeom>
          <a:ln/>
        </p:spPr>
      </p:sp>
      <p:sp>
        <p:nvSpPr>
          <p:cNvPr id="119811" name="Notes Placeholder 2"/>
          <p:cNvSpPr>
            <a:spLocks noGrp="1"/>
          </p:cNvSpPr>
          <p:nvPr>
            <p:ph type="body" idx="1"/>
          </p:nvPr>
        </p:nvSpPr>
        <p:spPr>
          <a:xfrm>
            <a:off x="752157" y="4051898"/>
            <a:ext cx="5703253" cy="4183380"/>
          </a:xfrm>
          <a:noFill/>
          <a:ln w="9525">
            <a:noFill/>
            <a:miter lim="800000"/>
            <a:headEnd/>
            <a:tailEnd/>
          </a:ln>
          <a:effectLst/>
        </p:spPr>
        <p:txBody>
          <a:bodyPr vert="horz" wrap="square" lIns="92898" tIns="46449" rIns="92898" bIns="46449" numCol="1" anchor="t" anchorCtr="0" compatLnSpc="1">
            <a:prstTxWarp prst="textNoShape">
              <a:avLst/>
            </a:prstTxWarp>
            <a:noAutofit/>
          </a:bodyPr>
          <a:lstStyle/>
          <a:p>
            <a:pPr marL="0" lvl="1" defTabSz="598743">
              <a:defRPr/>
            </a:pPr>
            <a:r>
              <a:rPr lang="en-US" dirty="0" err="1">
                <a:latin typeface="Arial" panose="020B0604020202020204" pitchFamily="34" charset="0"/>
                <a:cs typeface="Arial" panose="020B0604020202020204" pitchFamily="34" charset="0"/>
              </a:rPr>
              <a:t>Temesgen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Fufa</a:t>
            </a:r>
            <a:r>
              <a:rPr lang="en-US" dirty="0">
                <a:latin typeface="Arial" panose="020B0604020202020204" pitchFamily="34" charset="0"/>
                <a:cs typeface="Arial" panose="020B0604020202020204" pitchFamily="34" charset="0"/>
              </a:rPr>
              <a:t> joined NHGRI’s Division of Genome Science as a program director last fall. Until recently, </a:t>
            </a:r>
            <a:r>
              <a:rPr lang="en-US" dirty="0" err="1">
                <a:latin typeface="Arial" panose="020B0604020202020204" pitchFamily="34" charset="0"/>
                <a:cs typeface="Arial" panose="020B0604020202020204" pitchFamily="34" charset="0"/>
              </a:rPr>
              <a:t>Temesgen</a:t>
            </a:r>
            <a:r>
              <a:rPr lang="en-US" dirty="0">
                <a:latin typeface="Arial" panose="020B0604020202020204" pitchFamily="34" charset="0"/>
                <a:cs typeface="Arial" panose="020B0604020202020204" pitchFamily="34" charset="0"/>
              </a:rPr>
              <a:t> served as a staff scientist in the National Eye Institute, where he worked on stem cell differentiation, functional genomics, and multi-omics to elucidate the mechanisms of developmental diseases. </a:t>
            </a:r>
          </a:p>
          <a:p>
            <a:pPr marL="0" lvl="1" defTabSz="598743">
              <a:defRPr/>
            </a:pPr>
            <a:endParaRPr lang="en-US" dirty="0">
              <a:latin typeface="Arial" panose="020B0604020202020204" pitchFamily="34" charset="0"/>
              <a:cs typeface="Arial" panose="020B0604020202020204" pitchFamily="34" charset="0"/>
            </a:endParaRPr>
          </a:p>
          <a:p>
            <a:pPr marL="0" lvl="1" defTabSz="598743">
              <a:defRPr/>
            </a:pPr>
            <a:r>
              <a:rPr lang="en-US" dirty="0">
                <a:latin typeface="Arial" panose="020B0604020202020204" pitchFamily="34" charset="0"/>
                <a:cs typeface="Arial" panose="020B0604020202020204" pitchFamily="34" charset="0"/>
              </a:rPr>
              <a:t>One of his primary responsibilities at NHGRI is serving as the Division of Genome Science’s representative on the extramural training team. He is also part of the NIH program leadership team for the Multi-omics for Heath and Disease program that will launch this coming summer, and he holds a portfolio of awards focused on technology development for protein sequencing. </a:t>
            </a:r>
          </a:p>
          <a:p>
            <a:pPr marL="0" lvl="1" defTabSz="598743">
              <a:defRPr/>
            </a:pPr>
            <a:endParaRPr lang="en-US" dirty="0">
              <a:latin typeface="Arial" panose="020B0604020202020204" pitchFamily="34" charset="0"/>
              <a:cs typeface="Arial" panose="020B0604020202020204" pitchFamily="34" charset="0"/>
            </a:endParaRPr>
          </a:p>
          <a:p>
            <a:pPr marL="0" lvl="1" defTabSz="598743">
              <a:defRPr/>
            </a:pPr>
            <a:r>
              <a:rPr lang="en-US" dirty="0">
                <a:latin typeface="Arial" panose="020B0604020202020204" pitchFamily="34" charset="0"/>
                <a:cs typeface="Arial" panose="020B0604020202020204" pitchFamily="34" charset="0"/>
              </a:rPr>
              <a:t>Of note, </a:t>
            </a:r>
            <a:r>
              <a:rPr lang="en-US" dirty="0" err="1">
                <a:latin typeface="Arial" panose="020B0604020202020204" pitchFamily="34" charset="0"/>
                <a:cs typeface="Arial" panose="020B0604020202020204" pitchFamily="34" charset="0"/>
              </a:rPr>
              <a:t>Temesgen</a:t>
            </a:r>
            <a:r>
              <a:rPr lang="en-US" dirty="0">
                <a:latin typeface="Arial" panose="020B0604020202020204" pitchFamily="34" charset="0"/>
                <a:cs typeface="Arial" panose="020B0604020202020204" pitchFamily="34" charset="0"/>
              </a:rPr>
              <a:t> completed his postdoctoral research at NHGRI in the intramural laboratory of Bill Pavan. It is great to have him back at the Institute as an extramural Program Director. </a:t>
            </a:r>
          </a:p>
        </p:txBody>
      </p:sp>
      <p:sp>
        <p:nvSpPr>
          <p:cNvPr id="119812" name="Slide Number Placeholder 3"/>
          <p:cNvSpPr>
            <a:spLocks noGrp="1"/>
          </p:cNvSpPr>
          <p:nvPr>
            <p:ph type="sldNum" sz="quarter" idx="5"/>
          </p:nvPr>
        </p:nvSpPr>
        <p:spPr>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523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273762"/>
            <a:ext cx="5608320" cy="4183380"/>
          </a:xfrm>
        </p:spPr>
        <p:txBody>
          <a:bodyPr/>
          <a:lstStyle/>
          <a:p>
            <a:r>
              <a:rPr lang="en-US"/>
              <a:t>Moving on to general NIH updates.</a:t>
            </a:r>
          </a:p>
        </p:txBody>
      </p:sp>
      <p:sp>
        <p:nvSpPr>
          <p:cNvPr id="5" name="Slide Number Placeholder 3">
            <a:extLst>
              <a:ext uri="{FF2B5EF4-FFF2-40B4-BE49-F238E27FC236}">
                <a16:creationId xmlns:a16="http://schemas.microsoft.com/office/drawing/2014/main" id="{03769DE7-4267-4BA7-BDA2-4C01AA69CC5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6802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truly seismic NIH news (well, actually world news), Tony Fauci retired from federal service at the end of last year. Tony was truly an icon at NIH, having worked here for 50 years and having served as Director of the National Institute of Allergy and Infectious Diseases (or NIAID) for 38 years. He advised seven U.S. Presidents regarding infectious disease threats, including HIV/AIDS and COVID-19. </a:t>
            </a:r>
          </a:p>
          <a:p>
            <a:endParaRPr lang="en-US" dirty="0"/>
          </a:p>
          <a:p>
            <a:r>
              <a:rPr lang="en-US" dirty="0">
                <a:cs typeface="Arial" panose="020B0604020202020204" pitchFamily="34" charset="0"/>
              </a:rPr>
              <a:t>* Hugh Auchincloss, currently </a:t>
            </a:r>
            <a:r>
              <a:rPr lang="en-US" dirty="0">
                <a:effectLst/>
                <a:ea typeface="Calibri" panose="020F0502020204030204" pitchFamily="34" charset="0"/>
                <a:cs typeface="Arial" panose="020B0604020202020204" pitchFamily="34" charset="0"/>
              </a:rPr>
              <a:t>NIAID’s Principal Deputy Director,</a:t>
            </a:r>
            <a:r>
              <a:rPr lang="en-US" dirty="0">
                <a:cs typeface="Arial" panose="020B0604020202020204" pitchFamily="34" charset="0"/>
              </a:rPr>
              <a:t> is now serving as NIAID’s Acting Director </a:t>
            </a:r>
            <a:r>
              <a:rPr lang="en-US" dirty="0"/>
              <a:t>while a search for the next Director is conducted. </a:t>
            </a:r>
            <a:endParaRPr lang="en-US" dirty="0">
              <a:cs typeface="Arial" panose="020B0604020202020204" pitchFamily="34" charset="0"/>
            </a:endParaRPr>
          </a:p>
          <a:p>
            <a:pPr defTabSz="644337">
              <a:defRPr/>
            </a:pPr>
            <a:endParaRPr lang="en-US" dirty="0">
              <a:effectLst/>
              <a:ea typeface="Calibri" panose="020F0502020204030204" pitchFamily="34" charset="0"/>
            </a:endParaRPr>
          </a:p>
        </p:txBody>
      </p:sp>
      <p:sp>
        <p:nvSpPr>
          <p:cNvPr id="5" name="Slide Number Placeholder 3">
            <a:extLst>
              <a:ext uri="{FF2B5EF4-FFF2-40B4-BE49-F238E27FC236}">
                <a16:creationId xmlns:a16="http://schemas.microsoft.com/office/drawing/2014/main" id="{2AE6DB21-563F-4A56-AA64-AB6BBF3C3B2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1688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ea typeface="Calibri" panose="020F0502020204030204" pitchFamily="34" charset="0"/>
              </a:rPr>
              <a:t>Okay – wait a second. I cannot let the departure of Tony Fauci from NIH be represented by a single slide!</a:t>
            </a:r>
          </a:p>
          <a:p>
            <a:endParaRPr lang="en-US" dirty="0">
              <a:effectLst/>
              <a:ea typeface="Calibri" panose="020F0502020204030204" pitchFamily="34" charset="0"/>
            </a:endParaRPr>
          </a:p>
          <a:p>
            <a:r>
              <a:rPr lang="en-US" dirty="0">
                <a:effectLst/>
                <a:ea typeface="Calibri" panose="020F0502020204030204" pitchFamily="34" charset="0"/>
              </a:rPr>
              <a:t>* Tony is almost himself an institution, representing the best of scientists engaged in public service. He has had an impact on all of us through our recent experiences with COVID-19. * In my opinion, the NIH will not be the same without him. </a:t>
            </a:r>
          </a:p>
          <a:p>
            <a:endParaRPr lang="en-US" dirty="0">
              <a:effectLst/>
              <a:ea typeface="Calibri" panose="020F0502020204030204" pitchFamily="34" charset="0"/>
            </a:endParaRPr>
          </a:p>
          <a:p>
            <a:r>
              <a:rPr lang="en-US" dirty="0">
                <a:effectLst/>
                <a:ea typeface="Calibri" panose="020F0502020204030204" pitchFamily="34" charset="0"/>
              </a:rPr>
              <a:t>* That said, I consider it an honor and a privilege to have served as a fellow Institute Director with Tony for 13 years and 1 month (of his 38 years as an Institute Director himself), cherishing every moment of his mentorship and friendship. </a:t>
            </a:r>
          </a:p>
          <a:p>
            <a:endParaRPr lang="en-US" dirty="0">
              <a:effectLst/>
              <a:ea typeface="Calibri" panose="020F0502020204030204" pitchFamily="34" charset="0"/>
            </a:endParaRPr>
          </a:p>
          <a:p>
            <a:pPr defTabSz="621167">
              <a:defRPr/>
            </a:pPr>
            <a:r>
              <a:rPr lang="en-US" dirty="0">
                <a:effectLst/>
                <a:ea typeface="Calibri" panose="020F0502020204030204" pitchFamily="34" charset="0"/>
              </a:rPr>
              <a:t>I am pleased to report that </a:t>
            </a:r>
            <a:r>
              <a:rPr lang="en-US" dirty="0"/>
              <a:t>Tony plans to continue advancing science and public health in his ongoing and future endeavors (and from what I can tell, he has not slowed down one bit).</a:t>
            </a:r>
          </a:p>
          <a:p>
            <a:endParaRPr lang="en-US" dirty="0">
              <a:effectLst/>
              <a:ea typeface="Calibri" panose="020F0502020204030204" pitchFamily="34" charset="0"/>
            </a:endParaRPr>
          </a:p>
        </p:txBody>
      </p:sp>
      <p:sp>
        <p:nvSpPr>
          <p:cNvPr id="5" name="Slide Number Placeholder 3">
            <a:extLst>
              <a:ext uri="{FF2B5EF4-FFF2-40B4-BE49-F238E27FC236}">
                <a16:creationId xmlns:a16="http://schemas.microsoft.com/office/drawing/2014/main" id="{5B776C3D-4890-479F-9401-02675B78996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4558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Roger Glass will retire tomorrow from federal service, stepping away from his positions as Director of the Fogarty International Center and NIH Associate Director for International Research, having held both positions since March 2006. As the longest-serving Director of the Fogarty International Center, Roger broadened NIH’s global health footprint, partnering with all NIH Institutes and Centers to advance global health research in support of the NIH mission. </a:t>
            </a:r>
          </a:p>
          <a:p>
            <a:endParaRPr lang="en-US" dirty="0"/>
          </a:p>
          <a:p>
            <a:r>
              <a:rPr lang="en-US" dirty="0"/>
              <a:t>* Fogarty’s Deputy Director, Peter Kilmarx, will serve as the Acting Director while a search for the next Director is conducted. </a:t>
            </a:r>
          </a:p>
        </p:txBody>
      </p:sp>
      <p:sp>
        <p:nvSpPr>
          <p:cNvPr id="5" name="Slide Number Placeholder 3">
            <a:extLst>
              <a:ext uri="{FF2B5EF4-FFF2-40B4-BE49-F238E27FC236}">
                <a16:creationId xmlns:a16="http://schemas.microsoft.com/office/drawing/2014/main" id="{44966E9C-A965-4AC4-873C-FB01EB72E9F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14</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8769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44337">
              <a:defRPr/>
            </a:pPr>
            <a:r>
              <a:rPr lang="en-US" dirty="0">
                <a:effectLst/>
                <a:ea typeface="Calibri" panose="020F0502020204030204" pitchFamily="34" charset="0"/>
              </a:rPr>
              <a:t>In December, Andrea Norris retired from her positions as Director of the NIH Center for Information Technology (or CIT) and NIH’s Chief Information Officer. For more than a decade, she led a $1.6-billion technology portfolio that supports the research of NIH’s 27 Institutes and Centers as well as researchers at more than 2,500 universities and medical centers across the country that receive NIH funding.</a:t>
            </a:r>
          </a:p>
          <a:p>
            <a:pPr defTabSz="644337">
              <a:defRPr/>
            </a:pPr>
            <a:endParaRPr lang="en-US" dirty="0">
              <a:effectLst/>
              <a:ea typeface="Calibri" panose="020F0502020204030204" pitchFamily="34" charset="0"/>
            </a:endParaRPr>
          </a:p>
          <a:p>
            <a:pPr defTabSz="644337">
              <a:defRPr/>
            </a:pPr>
            <a:r>
              <a:rPr lang="en-US" dirty="0">
                <a:effectLst/>
                <a:ea typeface="Calibri" panose="020F0502020204030204" pitchFamily="34" charset="0"/>
              </a:rPr>
              <a:t>* Ivor D’Souza has been selected to serve as the Acting Director of CIT, while Dennis </a:t>
            </a:r>
            <a:r>
              <a:rPr lang="en-US" dirty="0" err="1">
                <a:effectLst/>
                <a:ea typeface="Calibri" panose="020F0502020204030204" pitchFamily="34" charset="0"/>
              </a:rPr>
              <a:t>Papula</a:t>
            </a:r>
            <a:r>
              <a:rPr lang="en-US" dirty="0">
                <a:effectLst/>
                <a:ea typeface="Calibri" panose="020F0502020204030204" pitchFamily="34" charset="0"/>
              </a:rPr>
              <a:t> has been selected to serve as the Acting Director of the NIH Office of the Chief Information Officer. NIH is launching searches for both of these positions. </a:t>
            </a:r>
          </a:p>
          <a:p>
            <a:pPr defTabSz="644337">
              <a:defRPr/>
            </a:pPr>
            <a:endParaRPr lang="en-US" dirty="0">
              <a:effectLst/>
              <a:ea typeface="Calibri" panose="020F0502020204030204" pitchFamily="34" charset="0"/>
            </a:endParaRPr>
          </a:p>
        </p:txBody>
      </p:sp>
      <p:sp>
        <p:nvSpPr>
          <p:cNvPr id="5" name="Slide Number Placeholder 3">
            <a:extLst>
              <a:ext uri="{FF2B5EF4-FFF2-40B4-BE49-F238E27FC236}">
                <a16:creationId xmlns:a16="http://schemas.microsoft.com/office/drawing/2014/main" id="{4D8E3302-C16E-4FB5-B73F-12F35367D18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7166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panose="020B0604020202020204" pitchFamily="34" charset="0"/>
              </a:rPr>
              <a:t>John Gallin will retire from federal service in March. He currently serves as the NIH Associate Director for Clinical Research and Chief Scientific Officer of the NIH Clinical Center. John’s career at NIH spans more than 50 years, during which he has played an instrumental role in developing the research portfolio for the NIH Clinical Center. </a:t>
            </a:r>
            <a:r>
              <a:rPr lang="en-US" b="0" i="0" dirty="0">
                <a:solidFill>
                  <a:srgbClr val="444444"/>
                </a:solidFill>
                <a:effectLst/>
                <a:cs typeface="Arial" panose="020B0604020202020204" pitchFamily="34" charset="0"/>
              </a:rPr>
              <a:t>Among John’s many contributions, his most significant one was serving as the 10</a:t>
            </a:r>
            <a:r>
              <a:rPr lang="en-US" b="0" i="0" baseline="30000" dirty="0">
                <a:solidFill>
                  <a:srgbClr val="444444"/>
                </a:solidFill>
                <a:effectLst/>
                <a:cs typeface="Arial" panose="020B0604020202020204" pitchFamily="34" charset="0"/>
              </a:rPr>
              <a:t>th</a:t>
            </a:r>
            <a:r>
              <a:rPr lang="en-US" b="0" i="0" dirty="0">
                <a:solidFill>
                  <a:srgbClr val="444444"/>
                </a:solidFill>
                <a:effectLst/>
                <a:cs typeface="Arial" panose="020B0604020202020204" pitchFamily="34" charset="0"/>
              </a:rPr>
              <a:t> Director of the NIH Clinical Center, a position he held from 1994 to 2017 (making him the longest-serving Clinical Center Director). </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F145CA94-7353-4F94-9D67-7F499BDD3180}"/>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712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Arial" panose="020B0604020202020204" pitchFamily="34" charset="0"/>
              </a:rPr>
              <a:t>Later this month, Adrienne Hallett will depart from her role as NIH Associate Director for Legislative Policy and Analysis. Adrienne </a:t>
            </a:r>
            <a:r>
              <a:rPr lang="en-US" b="0" i="0" dirty="0">
                <a:effectLst/>
                <a:cs typeface="Arial" panose="020B0604020202020204" pitchFamily="34" charset="0"/>
              </a:rPr>
              <a:t>joined NIH in May 2015 and has led NIH’s engagement with both chambers of Congress for the past eight years, during which NIH’s appropriations have grown by more than 40%. </a:t>
            </a:r>
            <a:r>
              <a:rPr lang="en-US" dirty="0">
                <a:cs typeface="Arial" panose="020B0604020202020204" pitchFamily="34" charset="0"/>
              </a:rPr>
              <a:t>Upon departing from NIH, she will become the Vice President of Global Policy and Strategic Initiatives at Cambrian BioPharma, Inc.</a:t>
            </a:r>
          </a:p>
          <a:p>
            <a:endParaRPr lang="en-US" dirty="0">
              <a:cs typeface="Arial" panose="020B0604020202020204" pitchFamily="34" charset="0"/>
            </a:endParaRPr>
          </a:p>
          <a:p>
            <a:r>
              <a:rPr lang="en-US" dirty="0">
                <a:cs typeface="Arial" panose="020B0604020202020204" pitchFamily="34" charset="0"/>
              </a:rPr>
              <a:t>* Lauren Higgins, the current </a:t>
            </a:r>
            <a:r>
              <a:rPr lang="en-US" b="0" i="0" dirty="0">
                <a:effectLst/>
                <a:cs typeface="Arial" panose="020B0604020202020204" pitchFamily="34" charset="0"/>
              </a:rPr>
              <a:t>Deputy Director under Adrienne,</a:t>
            </a:r>
            <a:r>
              <a:rPr lang="en-US" dirty="0">
                <a:cs typeface="Arial" panose="020B0604020202020204" pitchFamily="34" charset="0"/>
              </a:rPr>
              <a:t> will serve as the Acting Associate Director until a permanent replacement is identified.</a:t>
            </a:r>
          </a:p>
        </p:txBody>
      </p:sp>
      <p:sp>
        <p:nvSpPr>
          <p:cNvPr id="5" name="Slide Number Placeholder 3">
            <a:extLst>
              <a:ext uri="{FF2B5EF4-FFF2-40B4-BE49-F238E27FC236}">
                <a16:creationId xmlns:a16="http://schemas.microsoft.com/office/drawing/2014/main" id="{930BFF7A-AAE2-4C24-A27C-B37D201E0C98}"/>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9167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44337">
              <a:defRPr/>
            </a:pPr>
            <a:r>
              <a:rPr lang="en-US" dirty="0">
                <a:effectLst/>
                <a:ea typeface="Calibri" panose="020F0502020204030204" pitchFamily="34" charset="0"/>
              </a:rPr>
              <a:t>In November, Nina Schor was appointed the NIH Deputy Director for Intramural Research. She has been serving in that role in an acting capacity since August, following the departure of Michael Gottesman from that position. The NIH Deputy Director for Intramural Research leads the broader NIH Intramural Research Program, which involves researchers and clinicians from 24 of NIH’s 27 Institutes and Centers.</a:t>
            </a:r>
          </a:p>
        </p:txBody>
      </p:sp>
      <p:sp>
        <p:nvSpPr>
          <p:cNvPr id="5" name="Slide Number Placeholder 3">
            <a:extLst>
              <a:ext uri="{FF2B5EF4-FFF2-40B4-BE49-F238E27FC236}">
                <a16:creationId xmlns:a16="http://schemas.microsoft.com/office/drawing/2014/main" id="{11C78B6F-FD0B-4E77-9CDD-BC90FA01EB3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2301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44337">
              <a:defRPr/>
            </a:pPr>
            <a:r>
              <a:rPr lang="en-US" dirty="0">
                <a:effectLst/>
                <a:ea typeface="Calibri" panose="020F0502020204030204" pitchFamily="34" charset="0"/>
              </a:rPr>
              <a:t>In November, Joni Rutter became the Director of the National Center for Advancing Translational Sciences (or NCATS). She has served as NCATS’s Acting Director since April 2021. In this role, Joni will oversee a diverse portfolio of research activities focused on improving the translational process of turning scientific discoveries into health interventions. </a:t>
            </a:r>
            <a:endParaRPr lang="en-US" u="none" dirty="0">
              <a:effectLst/>
            </a:endParaRPr>
          </a:p>
          <a:p>
            <a:endParaRPr lang="en-US" dirty="0">
              <a:effectLst/>
              <a:ea typeface="Calibri" panose="020F0502020204030204" pitchFamily="34" charset="0"/>
            </a:endParaRPr>
          </a:p>
        </p:txBody>
      </p:sp>
      <p:sp>
        <p:nvSpPr>
          <p:cNvPr id="5" name="Slide Number Placeholder 3">
            <a:extLst>
              <a:ext uri="{FF2B5EF4-FFF2-40B4-BE49-F238E27FC236}">
                <a16:creationId xmlns:a16="http://schemas.microsoft.com/office/drawing/2014/main" id="{F24122A8-684A-4703-9C6E-098847B958AC}"/>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19</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1662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445194"/>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r>
              <a:rPr lang="en-US" dirty="0">
                <a:cs typeface="Arial" panose="020B0604020202020204" pitchFamily="34" charset="0"/>
              </a:rPr>
              <a:t>The new NIH Data Management and Sharing (or DMS) Policy went into effect in late January. Under this policy, investigators applying to NIH for funding must submit a DMS Plan outlining how the resulting scientific data and any accompanying metadata generated by the funded project will be managed and eventually shared with the research community. Once funded, award recipients are expected to comply with the DMS Plan approved by the funding Institute or Center as a “Term and Condition” of the award. A designated NIH website for this new policy (which is sharing.nih.gov) has a wealth of useful information and guidance to assist them with plan preparation. </a:t>
            </a:r>
            <a:endParaRPr lang="en-US" dirty="0">
              <a:solidFill>
                <a:srgbClr val="000000"/>
              </a:solidFill>
              <a:cs typeface="Arial" panose="020B0604020202020204" pitchFamily="34" charset="0"/>
            </a:endParaRPr>
          </a:p>
          <a:p>
            <a:endParaRPr lang="en-US" dirty="0">
              <a:solidFill>
                <a:srgbClr val="000000"/>
              </a:solidFill>
              <a:cs typeface="Arial" panose="020B0604020202020204" pitchFamily="34" charset="0"/>
            </a:endParaRPr>
          </a:p>
          <a:p>
            <a:r>
              <a:rPr lang="en-US" dirty="0">
                <a:cs typeface="Arial" panose="020B0604020202020204" pitchFamily="34" charset="0"/>
              </a:rPr>
              <a:t>* NHGRI has also been active in preparation for implementing the new Policy and in providing NHGRI-specific guidance to applicants. Specifically, * we have updated our data-sharing policy webpage (on genome.gov) with guidance on where to share scientific data generated with NHGRI funding. * Additionally, we (along with several other NIH Institutes and Centers) have generated sample DMS Plans to help investigators get started.</a:t>
            </a:r>
          </a:p>
          <a:p>
            <a:endParaRPr lang="en-US" i="1" dirty="0">
              <a:cs typeface="Arial" panose="020B0604020202020204" pitchFamily="34" charset="0"/>
            </a:endParaRPr>
          </a:p>
          <a:p>
            <a:r>
              <a:rPr lang="en-US" dirty="0">
                <a:solidFill>
                  <a:srgbClr val="000000"/>
                </a:solidFill>
                <a:cs typeface="Arial" panose="020B0604020202020204" pitchFamily="34" charset="0"/>
              </a:rPr>
              <a:t>Given the generally strong commitment of genomics researchers to genomic</a:t>
            </a:r>
            <a:r>
              <a:rPr lang="en-US" i="1" dirty="0">
                <a:solidFill>
                  <a:srgbClr val="000000"/>
                </a:solidFill>
                <a:cs typeface="Arial" panose="020B0604020202020204" pitchFamily="34" charset="0"/>
              </a:rPr>
              <a:t> </a:t>
            </a:r>
            <a:r>
              <a:rPr lang="en-US" dirty="0">
                <a:solidFill>
                  <a:srgbClr val="000000"/>
                </a:solidFill>
                <a:cs typeface="Arial" panose="020B0604020202020204" pitchFamily="34" charset="0"/>
              </a:rPr>
              <a:t>data sharing, we are confident that our research community is well-poised to craft thoughtful and comprehensive DMS Plans. </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9B1D5120-0523-47E6-8BCD-03D8AA2E914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276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defTabSz="621167">
              <a:defRPr/>
            </a:pPr>
            <a:r>
              <a:rPr lang="en-US" dirty="0">
                <a:effectLst/>
                <a:ea typeface="Calibri" panose="020F0502020204030204" pitchFamily="34" charset="0"/>
                <a:cs typeface="Arial" panose="020B0604020202020204" pitchFamily="34" charset="0"/>
              </a:rPr>
              <a:t>Research collaborations among Institutes and Centers are crucial for achieving many of NIH’s goals. A new report from the NIH Division of Program Coordination, Planning, and Strategic Initiatives revealed that NHGRI is the second highest Institute or Center (among 27) with respect to inter-Institute/Center research collaborations for Fiscal Years 2019 to 2021. Specifically, 33 to 36% of NHGRI’s budget in those Fiscal Years was involved in such collaborative efforts. Note that the overall average is 17-18%, which really illustrates the incredible degree to which our Institute pursues collaboration efforts across the NIH – something that I am certain will continue to be the case going forward. </a:t>
            </a:r>
          </a:p>
          <a:p>
            <a:r>
              <a:rPr lang="en-US" dirty="0">
                <a:effectLst/>
                <a:ea typeface="Calibri" panose="020F0502020204030204" pitchFamily="34" charset="0"/>
                <a:cs typeface="Arial" panose="020B0604020202020204" pitchFamily="34" charset="0"/>
              </a:rPr>
              <a:t> </a:t>
            </a:r>
          </a:p>
        </p:txBody>
      </p:sp>
      <p:sp>
        <p:nvSpPr>
          <p:cNvPr id="5" name="Slide Number Placeholder 3">
            <a:extLst>
              <a:ext uri="{FF2B5EF4-FFF2-40B4-BE49-F238E27FC236}">
                <a16:creationId xmlns:a16="http://schemas.microsoft.com/office/drawing/2014/main" id="{52697E44-53A3-4E16-9EB3-5DE5FE2CA916}"/>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015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a:defRPr/>
            </a:pPr>
            <a:r>
              <a:rPr lang="en-US" dirty="0">
                <a:cs typeface="Arial" panose="020B0604020202020204" pitchFamily="34" charset="0"/>
              </a:rPr>
              <a:t>In August 2022, the White House Office of Science and Technology Policy (or OSTP) issued a memorandum to federal departments and agencies stating that by December 31, 2025, publications and their supporting data resulting from federally funded research must be made publicly accessible without an embargo upon their free and public release. The OSTP guidance</a:t>
            </a:r>
            <a:r>
              <a:rPr lang="en-US" b="0" i="0" dirty="0">
                <a:effectLst/>
                <a:cs typeface="Arial" panose="020B0604020202020204" pitchFamily="34" charset="0"/>
              </a:rPr>
              <a:t> will end the current optional embargo, which allows scientific publishers to put taxpayer-funded research behind a subscription-based paywall. </a:t>
            </a:r>
          </a:p>
          <a:p>
            <a:pPr marL="0" lvl="1">
              <a:defRPr/>
            </a:pPr>
            <a:endParaRPr lang="en-US" b="0" i="0" dirty="0">
              <a:effectLst/>
              <a:cs typeface="Arial" panose="020B0604020202020204" pitchFamily="34" charset="0"/>
            </a:endParaRPr>
          </a:p>
          <a:p>
            <a:pPr marL="0" lvl="1">
              <a:defRPr/>
            </a:pPr>
            <a:r>
              <a:rPr lang="en-US" b="0" i="0" dirty="0">
                <a:effectLst/>
                <a:cs typeface="Arial" panose="020B0604020202020204" pitchFamily="34" charset="0"/>
              </a:rPr>
              <a:t>* Additionally, the policy requires that agencies develop plans to improve transparency, including clearly disclosing authorship, funding, affiliations, and the status of federally funded research. This policy change was catalyzed in part by the COVID-19 pandemic, during which publishers agreed to make COVID-19-relevant papers open access. This represented a shift in practice during the public health crisis. In 2020, </a:t>
            </a:r>
            <a:r>
              <a:rPr lang="en-US" b="0" i="0" u="none" strike="noStrike" dirty="0">
                <a:effectLst/>
                <a:cs typeface="Arial" panose="020B0604020202020204" pitchFamily="34" charset="0"/>
              </a:rPr>
              <a:t>OSTP estimated that </a:t>
            </a:r>
            <a:r>
              <a:rPr lang="en-US" b="0" i="0" dirty="0">
                <a:effectLst/>
                <a:cs typeface="Arial" panose="020B0604020202020204" pitchFamily="34" charset="0"/>
              </a:rPr>
              <a:t>federal funds supported 7 to 9% of the 2.9 million papers published worldwide that year. This guidance is expected to have a substantial impact on the scientific publishing landscape.</a:t>
            </a:r>
            <a:endParaRPr lang="en-US" dirty="0">
              <a:cs typeface="Arial" panose="020B0604020202020204" pitchFamily="34" charset="0"/>
            </a:endParaRPr>
          </a:p>
          <a:p>
            <a:pPr marL="0" lvl="1">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06369C63-EA04-4CBF-956B-031D25B4FF18}"/>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6157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pPr>
              <a:lnSpc>
                <a:spcPct val="105000"/>
              </a:lnSpc>
            </a:pPr>
            <a:r>
              <a:rPr lang="en-US" dirty="0">
                <a:ea typeface="Calibri" panose="020F0502020204030204" pitchFamily="34" charset="0"/>
                <a:cs typeface="Arial" panose="020B0604020202020204" pitchFamily="34" charset="0"/>
              </a:rPr>
              <a:t>Perhaps of general interest to many of you, two weeks ago, the journal </a:t>
            </a:r>
            <a:r>
              <a:rPr lang="en-US" i="1" dirty="0">
                <a:ea typeface="Calibri" panose="020F0502020204030204" pitchFamily="34" charset="0"/>
                <a:cs typeface="Arial" panose="020B0604020202020204" pitchFamily="34" charset="0"/>
              </a:rPr>
              <a:t>Science</a:t>
            </a:r>
            <a:r>
              <a:rPr lang="en-US" dirty="0">
                <a:ea typeface="Calibri" panose="020F0502020204030204" pitchFamily="34" charset="0"/>
                <a:cs typeface="Arial" panose="020B0604020202020204" pitchFamily="34" charset="0"/>
              </a:rPr>
              <a:t> published a policy forum that details the NIH-led research response to the COVID-19 pandemic. The paper emphasizes that by building on decades of basic and applied research and convening all sectors in highly collaborative ways, NIH and its partners were able to quickly develop vaccines, therapeutics, and diagnostics in response to the COVID-19 pandemic. Additionally, the paper details the crucial lessons learned that will inform the public health research response to future pandemics.</a:t>
            </a:r>
          </a:p>
          <a:p>
            <a:pPr>
              <a:lnSpc>
                <a:spcPct val="105000"/>
              </a:lnSpc>
            </a:pPr>
            <a:endParaRPr lang="en-US" dirty="0">
              <a:ea typeface="Calibri" panose="020F0502020204030204" pitchFamily="34" charset="0"/>
              <a:cs typeface="Arial" panose="020B0604020202020204" pitchFamily="34" charset="0"/>
            </a:endParaRPr>
          </a:p>
          <a:p>
            <a:pPr>
              <a:lnSpc>
                <a:spcPct val="105000"/>
              </a:lnSpc>
            </a:pPr>
            <a:r>
              <a:rPr lang="en-US" dirty="0">
                <a:ea typeface="Calibri" panose="020F0502020204030204" pitchFamily="34" charset="0"/>
                <a:cs typeface="Arial" panose="020B0604020202020204" pitchFamily="34" charset="0"/>
              </a:rPr>
              <a:t>* The paper also included a very informative timeline that showcases the key milestones in developing COVID vaccines, therapeutics, diagnostics, and public outreach. </a:t>
            </a:r>
          </a:p>
          <a:p>
            <a:pPr>
              <a:lnSpc>
                <a:spcPct val="105000"/>
              </a:lnSpc>
            </a:pPr>
            <a:endParaRPr lang="en-US" dirty="0">
              <a:ea typeface="Calibri" panose="020F0502020204030204" pitchFamily="34" charset="0"/>
              <a:cs typeface="Arial" panose="020B0604020202020204" pitchFamily="34" charset="0"/>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5" name="Slide Number Placeholder 3">
            <a:extLst>
              <a:ext uri="{FF2B5EF4-FFF2-40B4-BE49-F238E27FC236}">
                <a16:creationId xmlns:a16="http://schemas.microsoft.com/office/drawing/2014/main" id="{94E32726-F3DA-42C6-BD15-EB03B72D4295}"/>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4489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6088" y="566738"/>
            <a:ext cx="6375400" cy="3586162"/>
          </a:xfrm>
          <a:prstGeom prst="rect">
            <a:avLst/>
          </a:prstGeom>
        </p:spPr>
      </p:sp>
      <p:sp>
        <p:nvSpPr>
          <p:cNvPr id="3" name="Notes Placeholder 2"/>
          <p:cNvSpPr>
            <a:spLocks noGrp="1"/>
          </p:cNvSpPr>
          <p:nvPr>
            <p:ph type="body" idx="1"/>
          </p:nvPr>
        </p:nvSpPr>
        <p:spPr>
          <a:xfrm>
            <a:off x="707318" y="4320257"/>
            <a:ext cx="5608320" cy="4183380"/>
          </a:xfrm>
        </p:spPr>
        <p:txBody>
          <a:bodyPr/>
          <a:lstStyle/>
          <a:p>
            <a:pPr defTabSz="966387" fontAlgn="base">
              <a:defRPr/>
            </a:pPr>
            <a:r>
              <a:rPr lang="en-US" b="0" i="0" dirty="0">
                <a:solidFill>
                  <a:srgbClr val="333333"/>
                </a:solidFill>
                <a:effectLst/>
                <a:ea typeface="Open Sans"/>
                <a:cs typeface="Arial" panose="020B0604020202020204" pitchFamily="34" charset="0"/>
              </a:rPr>
              <a:t>On </a:t>
            </a:r>
            <a:r>
              <a:rPr lang="en-US" dirty="0">
                <a:solidFill>
                  <a:srgbClr val="333333"/>
                </a:solidFill>
                <a:ea typeface="Open Sans"/>
                <a:cs typeface="Arial" panose="020B0604020202020204" pitchFamily="34" charset="0"/>
              </a:rPr>
              <a:t>December 29</a:t>
            </a:r>
            <a:r>
              <a:rPr lang="en-US" b="0" i="0" dirty="0">
                <a:solidFill>
                  <a:srgbClr val="333333"/>
                </a:solidFill>
                <a:effectLst/>
                <a:ea typeface="Open Sans"/>
                <a:cs typeface="Arial" panose="020B0604020202020204" pitchFamily="34" charset="0"/>
              </a:rPr>
              <a:t>, President Biden signed a massive Fiscal Year </a:t>
            </a:r>
            <a:r>
              <a:rPr lang="en-US" dirty="0">
                <a:solidFill>
                  <a:srgbClr val="333333"/>
                </a:solidFill>
                <a:ea typeface="Open Sans"/>
                <a:cs typeface="Arial" panose="020B0604020202020204" pitchFamily="34" charset="0"/>
              </a:rPr>
              <a:t>2023</a:t>
            </a:r>
            <a:r>
              <a:rPr lang="en-US" b="0" i="0" dirty="0">
                <a:solidFill>
                  <a:srgbClr val="333333"/>
                </a:solidFill>
                <a:effectLst/>
                <a:ea typeface="Open Sans"/>
                <a:cs typeface="Arial" panose="020B0604020202020204" pitchFamily="34" charset="0"/>
              </a:rPr>
              <a:t> omnibus appropriations bill into law. </a:t>
            </a:r>
          </a:p>
          <a:p>
            <a:pPr defTabSz="966387" fontAlgn="base">
              <a:defRPr/>
            </a:pPr>
            <a:endParaRPr lang="en-US" dirty="0">
              <a:solidFill>
                <a:srgbClr val="333333"/>
              </a:solidFill>
              <a:ea typeface="Open Sans"/>
              <a:cs typeface="Arial" panose="020B0604020202020204" pitchFamily="34" charset="0"/>
            </a:endParaRPr>
          </a:p>
          <a:p>
            <a:pPr defTabSz="966387" fontAlgn="base">
              <a:defRPr/>
            </a:pPr>
            <a:r>
              <a:rPr lang="en-US" b="0" i="0" dirty="0">
                <a:solidFill>
                  <a:srgbClr val="333333"/>
                </a:solidFill>
                <a:effectLst/>
                <a:ea typeface="Open Sans"/>
                <a:cs typeface="Arial" panose="020B0604020202020204" pitchFamily="34" charset="0"/>
              </a:rPr>
              <a:t>The bill included a * </a:t>
            </a:r>
            <a:r>
              <a:rPr lang="en-US" dirty="0">
                <a:solidFill>
                  <a:srgbClr val="333333"/>
                </a:solidFill>
                <a:ea typeface="Open Sans"/>
                <a:cs typeface="Arial" panose="020B0604020202020204" pitchFamily="34" charset="0"/>
              </a:rPr>
              <a:t>5.6%</a:t>
            </a:r>
            <a:r>
              <a:rPr lang="en-US" b="0" i="0" dirty="0">
                <a:solidFill>
                  <a:srgbClr val="333333"/>
                </a:solidFill>
                <a:effectLst/>
                <a:ea typeface="Open Sans"/>
                <a:cs typeface="Arial" panose="020B0604020202020204" pitchFamily="34" charset="0"/>
              </a:rPr>
              <a:t> budget increase for NIH</a:t>
            </a:r>
            <a:r>
              <a:rPr lang="en-US" dirty="0">
                <a:ea typeface="Times New Roman" panose="02020603050405020304" pitchFamily="18" charset="0"/>
                <a:cs typeface="Arial" panose="020B0604020202020204" pitchFamily="34" charset="0"/>
              </a:rPr>
              <a:t>. </a:t>
            </a:r>
            <a:r>
              <a:rPr lang="en-US" dirty="0">
                <a:ea typeface="Calibri" panose="020F0502020204030204" pitchFamily="34" charset="0"/>
                <a:cs typeface="Arial" panose="020B0604020202020204" pitchFamily="34" charset="0"/>
              </a:rPr>
              <a:t>NHGRI received a * 3.8% increase, which brought our total funding to $663 million in Fiscal Year 2023. </a:t>
            </a:r>
          </a:p>
          <a:p>
            <a:pPr defTabSz="966387" fontAlgn="base">
              <a:defRPr/>
            </a:pPr>
            <a:endParaRPr lang="en-US" dirty="0">
              <a:solidFill>
                <a:srgbClr val="333333"/>
              </a:solidFill>
              <a:ea typeface="Open Sans"/>
              <a:cs typeface="Arial" panose="020B0604020202020204" pitchFamily="34" charset="0"/>
            </a:endParaRPr>
          </a:p>
          <a:p>
            <a:pPr defTabSz="966387" fontAlgn="base">
              <a:defRPr/>
            </a:pPr>
            <a:r>
              <a:rPr lang="en-US" dirty="0">
                <a:solidFill>
                  <a:srgbClr val="333333"/>
                </a:solidFill>
                <a:ea typeface="Open Sans"/>
                <a:cs typeface="Arial" panose="020B0604020202020204" pitchFamily="34" charset="0"/>
              </a:rPr>
              <a:t>This 3.8% increase was higher than the initial proposals that came from the House and Senate, which is always appreciated.</a:t>
            </a:r>
            <a:endParaRPr lang="en-US" b="0" dirty="0">
              <a:cs typeface="Arial" panose="020B0604020202020204" pitchFamily="34" charset="0"/>
            </a:endParaRPr>
          </a:p>
          <a:p>
            <a:pPr defTabSz="1002433" fontAlgn="base">
              <a:defRPr/>
            </a:pPr>
            <a:endParaRPr lang="en-US" b="0" dirty="0">
              <a:cs typeface="Arial" panose="020B0604020202020204" pitchFamily="34" charset="0"/>
            </a:endParaRPr>
          </a:p>
        </p:txBody>
      </p:sp>
      <p:sp>
        <p:nvSpPr>
          <p:cNvPr id="5" name="Slide Number Placeholder 3">
            <a:extLst>
              <a:ext uri="{FF2B5EF4-FFF2-40B4-BE49-F238E27FC236}">
                <a16:creationId xmlns:a16="http://schemas.microsoft.com/office/drawing/2014/main" id="{5560769A-5C06-4714-972F-6B51344587C5}"/>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24</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66789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21167">
              <a:defRPr/>
            </a:pPr>
            <a:r>
              <a:rPr lang="en-US"/>
              <a:t>Moving on to general genomics updates.</a:t>
            </a:r>
          </a:p>
          <a:p>
            <a:endParaRPr lang="en-US"/>
          </a:p>
        </p:txBody>
      </p:sp>
      <p:sp>
        <p:nvSpPr>
          <p:cNvPr id="5" name="Slide Number Placeholder 3">
            <a:extLst>
              <a:ext uri="{FF2B5EF4-FFF2-40B4-BE49-F238E27FC236}">
                <a16:creationId xmlns:a16="http://schemas.microsoft.com/office/drawing/2014/main" id="{A4C6B06E-61CB-4C3A-A838-22061C658C4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8648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3850" y="433388"/>
            <a:ext cx="6361113" cy="3578225"/>
          </a:xfrm>
          <a:prstGeom prst="rect">
            <a:avLst/>
          </a:prstGeom>
        </p:spPr>
      </p:sp>
      <p:sp>
        <p:nvSpPr>
          <p:cNvPr id="3" name="Notes Placeholder 2"/>
          <p:cNvSpPr>
            <a:spLocks noGrp="1"/>
          </p:cNvSpPr>
          <p:nvPr>
            <p:ph type="body" idx="1"/>
          </p:nvPr>
        </p:nvSpPr>
        <p:spPr>
          <a:xfrm>
            <a:off x="811955" y="4241308"/>
            <a:ext cx="5852160" cy="4320540"/>
          </a:xfrm>
        </p:spPr>
        <p:txBody>
          <a:bodyPr/>
          <a:lstStyle/>
          <a:p>
            <a:pPr algn="l"/>
            <a:r>
              <a:rPr lang="en-US" b="0" i="0" dirty="0">
                <a:solidFill>
                  <a:srgbClr val="000000"/>
                </a:solidFill>
                <a:effectLst/>
                <a:cs typeface="Arial" panose="020B0604020202020204" pitchFamily="34" charset="0"/>
              </a:rPr>
              <a:t>David Allis, a molecular biologist whose research greatly advanced our scientific understanding of how proteins interact with genes, passed away in January. He was 71. David’s discoveries reshaped knowledge of the genetic “on-off” and “volume” switches in gene expression. He was a professor and researcher at Rockefeller University from 2003 until last year.</a:t>
            </a:r>
            <a:endParaRPr lang="en-US" u="sng" dirty="0">
              <a:solidFill>
                <a:srgbClr val="000000"/>
              </a:solidFill>
              <a:cs typeface="Arial" panose="020B0604020202020204" pitchFamily="34" charset="0"/>
            </a:endParaRPr>
          </a:p>
          <a:p>
            <a:pPr defTabSz="644337">
              <a:defRPr/>
            </a:pPr>
            <a:endParaRPr lang="en-US" b="0" i="0" dirty="0">
              <a:solidFill>
                <a:srgbClr val="2A2A2A"/>
              </a:solidFill>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F10BC8F-291C-436D-B2FC-0728C782170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3850" y="457200"/>
            <a:ext cx="6361113" cy="3578225"/>
          </a:xfrm>
          <a:prstGeom prst="rect">
            <a:avLst/>
          </a:prstGeom>
        </p:spPr>
      </p:sp>
      <p:sp>
        <p:nvSpPr>
          <p:cNvPr id="3" name="Notes Placeholder 2"/>
          <p:cNvSpPr>
            <a:spLocks noGrp="1"/>
          </p:cNvSpPr>
          <p:nvPr>
            <p:ph type="body" idx="1"/>
          </p:nvPr>
        </p:nvSpPr>
        <p:spPr>
          <a:xfrm>
            <a:off x="811955" y="4241308"/>
            <a:ext cx="5852160" cy="4320540"/>
          </a:xfrm>
        </p:spPr>
        <p:txBody>
          <a:bodyPr/>
          <a:lstStyle/>
          <a:p>
            <a:pPr defTabSz="644337">
              <a:defRPr/>
            </a:pPr>
            <a:r>
              <a:rPr lang="en-US" b="0" dirty="0">
                <a:effectLst/>
                <a:ea typeface="Calibri" panose="020F0502020204030204" pitchFamily="34" charset="0"/>
                <a:cs typeface="Arial" panose="020B0604020202020204" pitchFamily="34" charset="0"/>
              </a:rPr>
              <a:t>Barbara Migeon, a genetics pioneer who spent over 60 years working at Johns Hopkins University, passed away in January. She was 91. Barbara’s research focused on X inactivation, the process by which one of the two X chromosomes is turned off in female mammals. </a:t>
            </a:r>
            <a:r>
              <a:rPr lang="en-US" b="0" i="0" dirty="0">
                <a:solidFill>
                  <a:srgbClr val="191919"/>
                </a:solidFill>
                <a:effectLst/>
                <a:cs typeface="Arial" panose="020B0604020202020204" pitchFamily="34" charset="0"/>
              </a:rPr>
              <a:t>She was the 6</a:t>
            </a:r>
            <a:r>
              <a:rPr lang="en-US" b="0" i="0" baseline="30000" dirty="0">
                <a:solidFill>
                  <a:srgbClr val="191919"/>
                </a:solidFill>
                <a:effectLst/>
                <a:cs typeface="Arial" panose="020B0604020202020204" pitchFamily="34" charset="0"/>
              </a:rPr>
              <a:t>th</a:t>
            </a:r>
            <a:r>
              <a:rPr lang="en-US" b="0" i="0" dirty="0">
                <a:solidFill>
                  <a:srgbClr val="191919"/>
                </a:solidFill>
                <a:effectLst/>
                <a:cs typeface="Arial" panose="020B0604020202020204" pitchFamily="34" charset="0"/>
              </a:rPr>
              <a:t> female to become a Professor at </a:t>
            </a:r>
            <a:r>
              <a:rPr lang="en-US" b="0" dirty="0">
                <a:effectLst/>
                <a:ea typeface="Calibri" panose="020F0502020204030204" pitchFamily="34" charset="0"/>
                <a:cs typeface="Arial" panose="020B0604020202020204" pitchFamily="34" charset="0"/>
              </a:rPr>
              <a:t>Johns Hopkins University, receiving that promotion </a:t>
            </a:r>
            <a:r>
              <a:rPr lang="en-US" b="0" i="0" dirty="0">
                <a:solidFill>
                  <a:srgbClr val="191919"/>
                </a:solidFill>
                <a:effectLst/>
                <a:cs typeface="Arial" panose="020B0604020202020204" pitchFamily="34" charset="0"/>
              </a:rPr>
              <a:t>in 1978.</a:t>
            </a:r>
            <a:endParaRPr lang="en-US" b="0" dirty="0">
              <a:effectLst/>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D83785AC-D454-425A-AD02-42F409EF1615}"/>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45109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pPr algn="l"/>
            <a:r>
              <a:rPr lang="en-US" b="0" i="0" u="none" strike="noStrike" dirty="0">
                <a:solidFill>
                  <a:srgbClr val="404040"/>
                </a:solidFill>
                <a:effectLst/>
                <a:cs typeface="Arial" panose="020B0604020202020204" pitchFamily="34" charset="0"/>
              </a:rPr>
              <a:t>A good friend of NHGRI’s, Jeremy Farrar, has been selected to be the next Chief Scientist of the </a:t>
            </a:r>
            <a:r>
              <a:rPr lang="en-US" dirty="0">
                <a:cs typeface="Arial" panose="020B0604020202020204" pitchFamily="34" charset="0"/>
              </a:rPr>
              <a:t>World Health Organization (or WHO)</a:t>
            </a:r>
            <a:r>
              <a:rPr lang="en-US" b="0" i="0" u="none" strike="noStrike" dirty="0">
                <a:solidFill>
                  <a:srgbClr val="404040"/>
                </a:solidFill>
                <a:effectLst/>
                <a:cs typeface="Arial" panose="020B0604020202020204" pitchFamily="34" charset="0"/>
              </a:rPr>
              <a:t>. Jeremy is highly accomplished physician scientist, who has served as Director of the </a:t>
            </a:r>
            <a:r>
              <a:rPr lang="en-US" b="0" i="0" u="none" strike="noStrike" dirty="0" err="1">
                <a:solidFill>
                  <a:srgbClr val="404040"/>
                </a:solidFill>
                <a:effectLst/>
                <a:cs typeface="Arial" panose="020B0604020202020204" pitchFamily="34" charset="0"/>
              </a:rPr>
              <a:t>Wellcome</a:t>
            </a:r>
            <a:r>
              <a:rPr lang="en-US" b="0" i="0" u="none" strike="noStrike" dirty="0">
                <a:solidFill>
                  <a:srgbClr val="404040"/>
                </a:solidFill>
                <a:effectLst/>
                <a:cs typeface="Arial" panose="020B0604020202020204" pitchFamily="34" charset="0"/>
              </a:rPr>
              <a:t> Trust since 2013. A strong advocate for all-things genomics, Jeremy will join WHO in the second quarter of 2023.</a:t>
            </a:r>
          </a:p>
          <a:p>
            <a:pPr algn="l"/>
            <a:endParaRPr lang="en-US" b="0" i="0" u="none" strike="noStrike" dirty="0">
              <a:solidFill>
                <a:srgbClr val="404040"/>
              </a:solidFill>
              <a:effectLst/>
              <a:latin typeface="knowledge-regular"/>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5" name="Slide Number Placeholder 3">
            <a:extLst>
              <a:ext uri="{FF2B5EF4-FFF2-40B4-BE49-F238E27FC236}">
                <a16:creationId xmlns:a16="http://schemas.microsoft.com/office/drawing/2014/main" id="{44CBB1E6-05C4-40D6-AE7F-0F3BAF789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28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19788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pPr algn="l"/>
            <a:r>
              <a:rPr lang="en-US" b="0" i="0" u="none" strike="noStrike" dirty="0">
                <a:solidFill>
                  <a:srgbClr val="404040"/>
                </a:solidFill>
                <a:effectLst/>
                <a:cs typeface="Arial" panose="020B0604020202020204" pitchFamily="34" charset="0"/>
              </a:rPr>
              <a:t>The Nobel Assembly awarded the 2022 Nobel Prize in Physiology or Medicine to Svante </a:t>
            </a:r>
            <a:r>
              <a:rPr lang="en-US" b="0" i="0" u="none" strike="noStrike" dirty="0" err="1">
                <a:solidFill>
                  <a:srgbClr val="404040"/>
                </a:solidFill>
                <a:effectLst/>
                <a:cs typeface="Arial" panose="020B0604020202020204" pitchFamily="34" charset="0"/>
              </a:rPr>
              <a:t>Pääbo</a:t>
            </a:r>
            <a:r>
              <a:rPr lang="en-US" b="0" i="0" u="none" strike="noStrike" dirty="0">
                <a:solidFill>
                  <a:srgbClr val="404040"/>
                </a:solidFill>
                <a:effectLst/>
                <a:cs typeface="Arial" panose="020B0604020202020204" pitchFamily="34" charset="0"/>
              </a:rPr>
              <a:t> for his discoveries about the genomes of extinct hominins and human evolution. Svante revolutionized the use of cutting-edge genomic technologies to create the field of ancient DNA research. He is currently Director of the Max Planck Institute for Evolutionary Anthropology. Nobel prizes are awarded to "those who … have conferred the greatest benefit to humankind."</a:t>
            </a:r>
          </a:p>
          <a:p>
            <a:pPr algn="l"/>
            <a:endParaRPr lang="en-US" b="0" i="0" u="none" strike="noStrike" dirty="0">
              <a:solidFill>
                <a:srgbClr val="404040"/>
              </a:solidFill>
              <a:effectLst/>
              <a:cs typeface="Arial" panose="020B0604020202020204" pitchFamily="34" charset="0"/>
            </a:endParaRPr>
          </a:p>
          <a:p>
            <a:pPr algn="l"/>
            <a:endParaRPr lang="en-US" b="0" i="0" u="none" strike="noStrike" dirty="0">
              <a:solidFill>
                <a:srgbClr val="404040"/>
              </a:solidFill>
              <a:effectLst/>
              <a:latin typeface="knowledge-regular"/>
            </a:endParaRP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73D0D80-C90C-47DF-A7A4-3C6A0771B4EA}"/>
              </a:ext>
            </a:extLst>
          </p:cNvPr>
          <p:cNvSpPr txBox="1">
            <a:spLocks/>
          </p:cNvSpPr>
          <p:nvPr/>
        </p:nvSpPr>
        <p:spPr>
          <a:xfrm>
            <a:off x="3905052" y="8823833"/>
            <a:ext cx="3105348" cy="472567"/>
          </a:xfrm>
          <a:prstGeom prst="rect">
            <a:avLst/>
          </a:prstGeom>
        </p:spPr>
        <p:txBody>
          <a:bodyPr vert="horz" lIns="94834" tIns="47419" rIns="94834" bIns="474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48228" fontAlgn="base">
              <a:spcBef>
                <a:spcPct val="0"/>
              </a:spcBef>
              <a:spcAft>
                <a:spcPct val="0"/>
              </a:spcAft>
              <a:defRPr/>
            </a:pPr>
            <a:fld id="{5B6CE0F2-70EA-43E2-9B6A-D90CC32518E6}" type="slidenum">
              <a:rPr lang="en-US" b="1">
                <a:solidFill>
                  <a:srgbClr val="000000"/>
                </a:solidFill>
                <a:latin typeface="Arial" pitchFamily="34" charset="0"/>
              </a:rPr>
              <a:pPr defTabSz="948228" fontAlgn="base">
                <a:spcBef>
                  <a:spcPct val="0"/>
                </a:spcBef>
                <a:spcAft>
                  <a:spcPct val="0"/>
                </a:spcAft>
                <a:defRPr/>
              </a:pPr>
              <a:t>29</a:t>
            </a:fld>
            <a:endParaRPr lang="en-US" b="1">
              <a:solidFill>
                <a:srgbClr val="000000"/>
              </a:solidFill>
              <a:latin typeface="Arial" pitchFamily="34" charset="0"/>
            </a:endParaRPr>
          </a:p>
        </p:txBody>
      </p:sp>
    </p:spTree>
    <p:extLst>
      <p:ext uri="{BB962C8B-B14F-4D97-AF65-F5344CB8AC3E}">
        <p14:creationId xmlns:p14="http://schemas.microsoft.com/office/powerpoint/2010/main" val="3138851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a:xfrm>
            <a:off x="701040" y="4324763"/>
            <a:ext cx="5608320" cy="4183380"/>
          </a:xfrm>
        </p:spPr>
        <p:txBody>
          <a:bodyPr/>
          <a:lstStyle/>
          <a:p>
            <a:r>
              <a:rPr lang="en-US" dirty="0">
                <a:cs typeface="Arial" panose="020B0604020202020204" pitchFamily="34" charset="0"/>
              </a:rPr>
              <a:t>The 2022 </a:t>
            </a:r>
            <a:r>
              <a:rPr lang="en-US" dirty="0" err="1">
                <a:cs typeface="Arial" panose="020B0604020202020204" pitchFamily="34" charset="0"/>
              </a:rPr>
              <a:t>Lasker~DeBakey</a:t>
            </a:r>
            <a:r>
              <a:rPr lang="en-US" dirty="0">
                <a:cs typeface="Arial" panose="020B0604020202020204" pitchFamily="34" charset="0"/>
              </a:rPr>
              <a:t> Clinical Medical Research Award was given to physician scientist Yuk Ming Dennis Lo of the Chinese University of Hong Kong for</a:t>
            </a:r>
            <a:r>
              <a:rPr lang="en-US" b="0" i="0" dirty="0">
                <a:solidFill>
                  <a:srgbClr val="2B2E34"/>
                </a:solidFill>
                <a:effectLst/>
                <a:cs typeface="Arial" panose="020B0604020202020204" pitchFamily="34" charset="0"/>
              </a:rPr>
              <a:t> his work in advancing the analysis of fetal DNA in maternal blood. This seminal research led to the now-routine use of noninvasive prenatal genetic testing for aneuploidies. </a:t>
            </a:r>
            <a:r>
              <a:rPr lang="en-US" dirty="0">
                <a:cs typeface="Arial" panose="020B0604020202020204" pitchFamily="34" charset="0"/>
              </a:rPr>
              <a:t>The </a:t>
            </a:r>
            <a:r>
              <a:rPr lang="en-US" dirty="0" err="1">
                <a:cs typeface="Arial" panose="020B0604020202020204" pitchFamily="34" charset="0"/>
              </a:rPr>
              <a:t>Lasker~DeBakey</a:t>
            </a:r>
            <a:r>
              <a:rPr lang="en-US" dirty="0">
                <a:cs typeface="Arial" panose="020B0604020202020204" pitchFamily="34" charset="0"/>
              </a:rPr>
              <a:t> award is given to honor outstanding work that contributes to the understanding, diagnosis, prevention, treatment, and cure of diseases.</a:t>
            </a: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a:xfrm>
            <a:off x="406400" y="522288"/>
            <a:ext cx="6197600" cy="3486150"/>
          </a:xfrm>
        </p:spPr>
      </p:sp>
      <p:sp>
        <p:nvSpPr>
          <p:cNvPr id="4" name="Slide Number Placeholder 3">
            <a:extLst>
              <a:ext uri="{FF2B5EF4-FFF2-40B4-BE49-F238E27FC236}">
                <a16:creationId xmlns:a16="http://schemas.microsoft.com/office/drawing/2014/main" id="{D73D0D80-C90C-47DF-A7A4-3C6A0771B4EA}"/>
              </a:ext>
            </a:extLst>
          </p:cNvPr>
          <p:cNvSpPr txBox="1">
            <a:spLocks/>
          </p:cNvSpPr>
          <p:nvPr/>
        </p:nvSpPr>
        <p:spPr>
          <a:xfrm>
            <a:off x="3905052" y="8823833"/>
            <a:ext cx="3105348" cy="472567"/>
          </a:xfrm>
          <a:prstGeom prst="rect">
            <a:avLst/>
          </a:prstGeom>
        </p:spPr>
        <p:txBody>
          <a:bodyPr vert="horz" lIns="94834" tIns="47419" rIns="94834" bIns="474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48228" fontAlgn="base">
              <a:spcBef>
                <a:spcPct val="0"/>
              </a:spcBef>
              <a:spcAft>
                <a:spcPct val="0"/>
              </a:spcAft>
              <a:defRPr/>
            </a:pPr>
            <a:fld id="{5B6CE0F2-70EA-43E2-9B6A-D90CC32518E6}" type="slidenum">
              <a:rPr lang="en-US" b="1">
                <a:solidFill>
                  <a:srgbClr val="000000"/>
                </a:solidFill>
                <a:latin typeface="Arial" pitchFamily="34" charset="0"/>
              </a:rPr>
              <a:pPr defTabSz="948228" fontAlgn="base">
                <a:spcBef>
                  <a:spcPct val="0"/>
                </a:spcBef>
                <a:spcAft>
                  <a:spcPct val="0"/>
                </a:spcAft>
                <a:defRPr/>
              </a:pPr>
              <a:t>30</a:t>
            </a:fld>
            <a:endParaRPr lang="en-US" b="1">
              <a:solidFill>
                <a:srgbClr val="000000"/>
              </a:solidFill>
              <a:latin typeface="Arial" pitchFamily="34" charset="0"/>
            </a:endParaRPr>
          </a:p>
        </p:txBody>
      </p:sp>
    </p:spTree>
    <p:extLst>
      <p:ext uri="{BB962C8B-B14F-4D97-AF65-F5344CB8AC3E}">
        <p14:creationId xmlns:p14="http://schemas.microsoft.com/office/powerpoint/2010/main" val="7858897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30213" y="414338"/>
            <a:ext cx="6302375" cy="3544887"/>
          </a:xfrm>
          <a:prstGeom prst="rect">
            <a:avLst/>
          </a:prstGeom>
          <a:ln/>
        </p:spPr>
      </p:sp>
      <p:sp>
        <p:nvSpPr>
          <p:cNvPr id="123907" name="Notes Placeholder 2"/>
          <p:cNvSpPr>
            <a:spLocks noGrp="1"/>
          </p:cNvSpPr>
          <p:nvPr>
            <p:ph type="body" idx="1"/>
          </p:nvPr>
        </p:nvSpPr>
        <p:spPr>
          <a:xfrm>
            <a:off x="894995" y="4117418"/>
            <a:ext cx="5374640" cy="4050574"/>
          </a:xfrm>
          <a:noFill/>
          <a:ln/>
        </p:spPr>
        <p:txBody>
          <a:bodyPr/>
          <a:lstStyle/>
          <a:p>
            <a:pPr defTabSz="966106">
              <a:defRPr/>
            </a:pPr>
            <a:r>
              <a:rPr lang="en-US" dirty="0">
                <a:cs typeface="Arial" pitchFamily="34" charset="0"/>
              </a:rPr>
              <a:t>The National Academy of Medicine recently announced the election of new members. Of particular relevance to the genomics community, to NIH, and/or to NHGRI are the individuals listed here. </a:t>
            </a:r>
          </a:p>
          <a:p>
            <a:pPr defTabSz="966106">
              <a:defRPr/>
            </a:pPr>
            <a:endParaRPr lang="en-US" dirty="0">
              <a:cs typeface="Arial" pitchFamily="34" charset="0"/>
            </a:endParaRPr>
          </a:p>
        </p:txBody>
      </p:sp>
      <p:sp>
        <p:nvSpPr>
          <p:cNvPr id="5" name="Slide Number Placeholder 3">
            <a:extLst>
              <a:ext uri="{FF2B5EF4-FFF2-40B4-BE49-F238E27FC236}">
                <a16:creationId xmlns:a16="http://schemas.microsoft.com/office/drawing/2014/main" id="{B12B96C8-9F69-4DA9-913B-2231529262DC}"/>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4311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31800" y="417513"/>
            <a:ext cx="6302375" cy="3544887"/>
          </a:xfrm>
          <a:prstGeom prst="rect">
            <a:avLst/>
          </a:prstGeom>
          <a:ln/>
        </p:spPr>
      </p:sp>
      <p:sp>
        <p:nvSpPr>
          <p:cNvPr id="123907" name="Notes Placeholder 2"/>
          <p:cNvSpPr>
            <a:spLocks noGrp="1"/>
          </p:cNvSpPr>
          <p:nvPr>
            <p:ph type="body" idx="1"/>
          </p:nvPr>
        </p:nvSpPr>
        <p:spPr>
          <a:xfrm>
            <a:off x="778933" y="4110347"/>
            <a:ext cx="5608320" cy="4183380"/>
          </a:xfrm>
          <a:noFill/>
          <a:ln/>
        </p:spPr>
        <p:txBody>
          <a:bodyPr/>
          <a:lstStyle/>
          <a:p>
            <a:pPr defTabSz="958033">
              <a:defRPr/>
            </a:pPr>
            <a:r>
              <a:rPr lang="en-US" dirty="0">
                <a:cs typeface="Arial" pitchFamily="34" charset="0"/>
              </a:rPr>
              <a:t>Similarly, an impressive set of genetics and genomics researchers (including NHGRI colleagues) were recently elected to be Fellows of the American Association for the Advancement of Science, with their names listed here. </a:t>
            </a:r>
          </a:p>
          <a:p>
            <a:pPr defTabSz="958033">
              <a:defRPr/>
            </a:pPr>
            <a:endParaRPr lang="en-US" dirty="0">
              <a:cs typeface="Arial" pitchFamily="34" charset="0"/>
            </a:endParaRPr>
          </a:p>
        </p:txBody>
      </p:sp>
      <p:sp>
        <p:nvSpPr>
          <p:cNvPr id="6" name="Slide Number Placeholder 3">
            <a:extLst>
              <a:ext uri="{FF2B5EF4-FFF2-40B4-BE49-F238E27FC236}">
                <a16:creationId xmlns:a16="http://schemas.microsoft.com/office/drawing/2014/main" id="{DF02E56A-6EF2-44B9-B948-A4E5EEE6322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01516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84188"/>
            <a:ext cx="6197600" cy="3486150"/>
          </a:xfrm>
        </p:spPr>
      </p:sp>
      <p:sp>
        <p:nvSpPr>
          <p:cNvPr id="3" name="Notes Placeholder 2"/>
          <p:cNvSpPr>
            <a:spLocks noGrp="1"/>
          </p:cNvSpPr>
          <p:nvPr>
            <p:ph type="body" idx="1"/>
          </p:nvPr>
        </p:nvSpPr>
        <p:spPr>
          <a:xfrm>
            <a:off x="701040" y="4140232"/>
            <a:ext cx="5608320" cy="4183380"/>
          </a:xfrm>
        </p:spPr>
        <p:txBody>
          <a:bodyPr/>
          <a:lstStyle/>
          <a:p>
            <a:pPr defTabSz="991687">
              <a:defRPr/>
            </a:pPr>
            <a:r>
              <a:rPr lang="en-US" dirty="0"/>
              <a:t>In November, the American Society of Human Genetics (or ASHG) released the human genetics and genomics workforce survey report, which was developed with NHGRI funds and created in partnership with the American College of Medical Genetics and Genomics and the National Society of Genetic Counselors. The report summarizes the first-of-its-kind in-depth look at the workforce demographics of the genetics and genomics field. * The report lays important groundwork for future assessment and action.</a:t>
            </a:r>
          </a:p>
          <a:p>
            <a:pPr defTabSz="991687">
              <a:defRPr/>
            </a:pPr>
            <a:endParaRPr lang="en-US" dirty="0"/>
          </a:p>
          <a:p>
            <a:pPr defTabSz="991687">
              <a:defRPr/>
            </a:pPr>
            <a:r>
              <a:rPr lang="en-US" dirty="0"/>
              <a:t>* Over 4,000 members of genetics and genomic societies participated in the survey. 67.7% of respondents identified their race, ethnicity, or ancestry as White, and 73.3% identified as U.S. citizens. Note that women made up the majority of respondents (specifically, 74.7%). Genetic counseling, research, and academics were the top primary areas of work for employed respondents.</a:t>
            </a:r>
          </a:p>
          <a:p>
            <a:pPr defTabSz="991687">
              <a:defRPr/>
            </a:pPr>
            <a:endParaRPr lang="en-US" dirty="0"/>
          </a:p>
          <a:p>
            <a:pPr defTabSz="991687">
              <a:defRPr/>
            </a:pPr>
            <a:r>
              <a:rPr lang="en-US" dirty="0"/>
              <a:t>* NHGRI hosted a webinar with report partners in December to explore the key findings from the report and define next steps. More than 150 people attended the webinar in real time. If you missed the discussion, the webinar was recorded and can be viewed on NHGRI’s website (genome.gov).</a:t>
            </a:r>
          </a:p>
        </p:txBody>
      </p:sp>
      <p:sp>
        <p:nvSpPr>
          <p:cNvPr id="5" name="Slide Number Placeholder 3">
            <a:extLst>
              <a:ext uri="{FF2B5EF4-FFF2-40B4-BE49-F238E27FC236}">
                <a16:creationId xmlns:a16="http://schemas.microsoft.com/office/drawing/2014/main" id="{24508C32-5CA2-4330-90AC-C436727C51B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4215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84188"/>
            <a:ext cx="6197600" cy="3486150"/>
          </a:xfrm>
        </p:spPr>
      </p:sp>
      <p:sp>
        <p:nvSpPr>
          <p:cNvPr id="3" name="Notes Placeholder 2"/>
          <p:cNvSpPr>
            <a:spLocks noGrp="1"/>
          </p:cNvSpPr>
          <p:nvPr>
            <p:ph type="body" idx="1"/>
          </p:nvPr>
        </p:nvSpPr>
        <p:spPr>
          <a:xfrm>
            <a:off x="701040" y="4140232"/>
            <a:ext cx="5608320" cy="4183380"/>
          </a:xfrm>
        </p:spPr>
        <p:txBody>
          <a:bodyPr/>
          <a:lstStyle/>
          <a:p>
            <a:pPr lvl="0">
              <a:defRPr/>
            </a:pPr>
            <a:r>
              <a:rPr lang="en-US" dirty="0">
                <a:cs typeface="Arial" panose="020B0604020202020204" pitchFamily="34" charset="0"/>
              </a:rPr>
              <a:t>On January 24, the American Society of Human Genetics (or ASHG), the largest and among the most distinguished professional societies in human genetics, publicly apologized for the strong support of scientific racism and eugenics by past senior leadership, including several past Presidents. An essential element of that apology was the acknowledgement by ASHG that it should have done much more to combat the misuse of genetic findings for eugenic and racist ends. Importantly, ASHG announced that it will remove the names of people from the titles of its professional awards, pending further review of whether those individuals had any past associations with eugenics and scientific racism.</a:t>
            </a:r>
          </a:p>
          <a:p>
            <a:pPr lvl="0">
              <a:defRPr/>
            </a:pPr>
            <a:endParaRPr lang="en-US" dirty="0">
              <a:cs typeface="Arial" panose="020B0604020202020204" pitchFamily="34" charset="0"/>
            </a:endParaRPr>
          </a:p>
          <a:p>
            <a:pPr lvl="0">
              <a:defRPr/>
            </a:pPr>
            <a:r>
              <a:rPr lang="en-US" dirty="0">
                <a:cs typeface="Arial" panose="020B0604020202020204" pitchFamily="34" charset="0"/>
              </a:rPr>
              <a:t>This public apology was one of a series of immediate actions taken by ASHG in response to their 27-page “Facing Our History- Building an Equitable Future Initiative” report. This report and an accompanying ASHG statement is now online and carries with it a renewed commitment to build equity and inclusion within ASHG’s membership and among its leadership, to rebuild trust with the scientific community and the public, and to ensure that the grave errors of the past are not repeated.</a:t>
            </a:r>
          </a:p>
        </p:txBody>
      </p:sp>
      <p:sp>
        <p:nvSpPr>
          <p:cNvPr id="5" name="Slide Number Placeholder 3">
            <a:extLst>
              <a:ext uri="{FF2B5EF4-FFF2-40B4-BE49-F238E27FC236}">
                <a16:creationId xmlns:a16="http://schemas.microsoft.com/office/drawing/2014/main" id="{7784446B-749D-49B4-9416-6570F6DC9D8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34</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4001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31800" y="422275"/>
            <a:ext cx="6302375" cy="3544888"/>
          </a:xfrm>
          <a:prstGeom prst="rect">
            <a:avLst/>
          </a:prstGeom>
          <a:ln/>
        </p:spPr>
      </p:sp>
      <p:sp>
        <p:nvSpPr>
          <p:cNvPr id="123907" name="Notes Placeholder 2"/>
          <p:cNvSpPr>
            <a:spLocks noGrp="1"/>
          </p:cNvSpPr>
          <p:nvPr>
            <p:ph type="body" idx="1"/>
          </p:nvPr>
        </p:nvSpPr>
        <p:spPr>
          <a:xfrm>
            <a:off x="897055" y="4116026"/>
            <a:ext cx="5608320" cy="4183380"/>
          </a:xfrm>
          <a:noFill/>
          <a:ln/>
        </p:spPr>
        <p:txBody>
          <a:bodyPr/>
          <a:lstStyle/>
          <a:p>
            <a:pPr marL="0" lvl="1" defTabSz="632690">
              <a:defRPr/>
            </a:pPr>
            <a:r>
              <a:rPr lang="en-US" dirty="0">
                <a:cs typeface="Arial" panose="020B0604020202020204" pitchFamily="34" charset="0"/>
              </a:rPr>
              <a:t>And now for some honors… ASHG gave awards to four members of the genomics community at its 2022 Annual Meeting.</a:t>
            </a:r>
          </a:p>
          <a:p>
            <a:pPr marL="0" lvl="1" defTabSz="632690">
              <a:defRPr/>
            </a:pPr>
            <a:endParaRPr lang="en-US" dirty="0">
              <a:cs typeface="Arial" panose="020B0604020202020204" pitchFamily="34" charset="0"/>
            </a:endParaRPr>
          </a:p>
          <a:p>
            <a:pPr marL="0" lvl="1" defTabSz="632690">
              <a:defRPr/>
            </a:pPr>
            <a:r>
              <a:rPr lang="en-US" dirty="0">
                <a:cs typeface="Arial" panose="020B0604020202020204" pitchFamily="34" charset="0"/>
              </a:rPr>
              <a:t>Peter Donnelly received the William Allan Award, which recognizes a scientist for substantial and far-reaching scientific contributions to human genetics.</a:t>
            </a:r>
          </a:p>
          <a:p>
            <a:pPr marL="0" lvl="1" defTabSz="632690">
              <a:defRPr/>
            </a:pPr>
            <a:endParaRPr lang="en-US" b="0" i="0" dirty="0">
              <a:effectLst/>
              <a:cs typeface="Arial" panose="020B0604020202020204" pitchFamily="34" charset="0"/>
            </a:endParaRPr>
          </a:p>
          <a:p>
            <a:pPr marL="0" lvl="1" defTabSz="632690">
              <a:defRPr/>
            </a:pPr>
            <a:r>
              <a:rPr lang="en-US" b="0" dirty="0">
                <a:effectLst/>
                <a:ea typeface="Calibri" panose="020F0502020204030204" pitchFamily="34" charset="0"/>
                <a:cs typeface="Arial" panose="020B0604020202020204" pitchFamily="34" charset="0"/>
              </a:rPr>
              <a:t>Heidi Rehm </a:t>
            </a:r>
            <a:r>
              <a:rPr lang="en-US" dirty="0">
                <a:cs typeface="Arial" panose="020B0604020202020204" pitchFamily="34" charset="0"/>
              </a:rPr>
              <a:t>received the </a:t>
            </a:r>
            <a:r>
              <a:rPr lang="en-US" b="0" i="0" dirty="0">
                <a:effectLst/>
                <a:cs typeface="Arial" panose="020B0604020202020204" pitchFamily="34" charset="0"/>
              </a:rPr>
              <a:t>Curt Stern Award, which recognizes genetics and genomics researchers who have made significant scientific contributions during the past decade.</a:t>
            </a:r>
          </a:p>
          <a:p>
            <a:pPr marL="0" lvl="1" defTabSz="632690">
              <a:defRPr/>
            </a:pPr>
            <a:endParaRPr lang="en-US" dirty="0">
              <a:cs typeface="Arial" panose="020B0604020202020204" pitchFamily="34" charset="0"/>
            </a:endParaRPr>
          </a:p>
          <a:p>
            <a:pPr marL="0" lvl="1" defTabSz="632690">
              <a:defRPr/>
            </a:pPr>
            <a:r>
              <a:rPr lang="en-US" dirty="0">
                <a:cs typeface="Arial" panose="020B0604020202020204" pitchFamily="34" charset="0"/>
              </a:rPr>
              <a:t>David Nelson received the Victor A. </a:t>
            </a:r>
            <a:r>
              <a:rPr lang="en-US" dirty="0" err="1">
                <a:cs typeface="Arial" panose="020B0604020202020204" pitchFamily="34" charset="0"/>
              </a:rPr>
              <a:t>McKusick</a:t>
            </a:r>
            <a:r>
              <a:rPr lang="en-US" dirty="0">
                <a:cs typeface="Arial" panose="020B0604020202020204" pitchFamily="34" charset="0"/>
              </a:rPr>
              <a:t> Award, which recognizes </a:t>
            </a:r>
            <a:r>
              <a:rPr lang="en-US" b="0" i="0" dirty="0">
                <a:effectLst/>
                <a:cs typeface="Arial" panose="020B0604020202020204" pitchFamily="34" charset="0"/>
              </a:rPr>
              <a:t>an individual who has exhibited exemplary leadership and vision in advancing ASHG’s mission through the promotion and successful assimilation of genetics and genomics knowledge into the broader scientific community.</a:t>
            </a:r>
            <a:endParaRPr lang="en-US" dirty="0">
              <a:cs typeface="Arial" panose="020B0604020202020204" pitchFamily="34" charset="0"/>
            </a:endParaRPr>
          </a:p>
          <a:p>
            <a:pPr marL="0" lvl="1" defTabSz="632690">
              <a:defRPr/>
            </a:pPr>
            <a:endParaRPr lang="en-US" dirty="0">
              <a:cs typeface="Arial" panose="020B0604020202020204" pitchFamily="34" charset="0"/>
            </a:endParaRPr>
          </a:p>
          <a:p>
            <a:pPr marL="0" lvl="1" defTabSz="632690">
              <a:defRPr/>
            </a:pPr>
            <a:r>
              <a:rPr lang="en-US" b="0" dirty="0">
                <a:effectLst/>
                <a:ea typeface="Calibri" panose="020F0502020204030204" pitchFamily="34" charset="0"/>
                <a:cs typeface="Arial" panose="020B0604020202020204" pitchFamily="34" charset="0"/>
              </a:rPr>
              <a:t>Eimear Kenny </a:t>
            </a:r>
            <a:r>
              <a:rPr lang="en-US" dirty="0">
                <a:cs typeface="Arial" panose="020B0604020202020204" pitchFamily="34" charset="0"/>
              </a:rPr>
              <a:t>received the </a:t>
            </a:r>
            <a:r>
              <a:rPr lang="en-US" dirty="0">
                <a:effectLst/>
                <a:ea typeface="Calibri" panose="020F0502020204030204" pitchFamily="34" charset="0"/>
                <a:cs typeface="Arial" panose="020B0604020202020204" pitchFamily="34" charset="0"/>
              </a:rPr>
              <a:t>Early-Career Award, </a:t>
            </a:r>
            <a:r>
              <a:rPr lang="en-US" dirty="0">
                <a:cs typeface="Arial" panose="020B0604020202020204" pitchFamily="34" charset="0"/>
              </a:rPr>
              <a:t>which recognizes </a:t>
            </a:r>
            <a:r>
              <a:rPr lang="en-US" dirty="0">
                <a:effectLst/>
                <a:ea typeface="Calibri" panose="020F0502020204030204" pitchFamily="34" charset="0"/>
                <a:cs typeface="Arial" panose="020B0604020202020204" pitchFamily="34" charset="0"/>
              </a:rPr>
              <a:t>the contributions of genetics and genomics scientists in their first 10 years as an independent investigator</a:t>
            </a:r>
            <a:r>
              <a:rPr lang="en-US" b="0" i="0" dirty="0">
                <a:effectLst/>
                <a:cs typeface="Arial" panose="020B0604020202020204" pitchFamily="34" charset="0"/>
              </a:rPr>
              <a:t>.</a:t>
            </a:r>
            <a:endParaRPr lang="en-US" dirty="0">
              <a:cs typeface="Arial" panose="020B0604020202020204" pitchFamily="34" charset="0"/>
            </a:endParaRPr>
          </a:p>
          <a:p>
            <a:pPr marL="0" lvl="1" defTabSz="632690">
              <a:defRPr/>
            </a:pPr>
            <a:endParaRPr lang="en-US" dirty="0">
              <a:cs typeface="Arial" panose="020B0604020202020204" pitchFamily="34" charset="0"/>
            </a:endParaRPr>
          </a:p>
        </p:txBody>
      </p:sp>
      <p:sp>
        <p:nvSpPr>
          <p:cNvPr id="6" name="Slide Number Placeholder 3">
            <a:extLst>
              <a:ext uri="{FF2B5EF4-FFF2-40B4-BE49-F238E27FC236}">
                <a16:creationId xmlns:a16="http://schemas.microsoft.com/office/drawing/2014/main" id="{44C6F37B-5250-4FE3-95AC-AA01B360BC48}"/>
              </a:ext>
            </a:extLst>
          </p:cNvPr>
          <p:cNvSpPr txBox="1">
            <a:spLocks/>
          </p:cNvSpPr>
          <p:nvPr/>
        </p:nvSpPr>
        <p:spPr>
          <a:xfrm>
            <a:off x="3905052" y="8823833"/>
            <a:ext cx="3105348" cy="472567"/>
          </a:xfrm>
          <a:prstGeom prst="rect">
            <a:avLst/>
          </a:prstGeom>
        </p:spPr>
        <p:txBody>
          <a:bodyPr vert="horz" lIns="94834" tIns="47419" rIns="94834" bIns="474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48228" fontAlgn="base">
              <a:spcBef>
                <a:spcPct val="0"/>
              </a:spcBef>
              <a:spcAft>
                <a:spcPct val="0"/>
              </a:spcAft>
              <a:defRPr/>
            </a:pPr>
            <a:fld id="{5B6CE0F2-70EA-43E2-9B6A-D90CC32518E6}" type="slidenum">
              <a:rPr lang="en-US" b="1">
                <a:solidFill>
                  <a:srgbClr val="000000"/>
                </a:solidFill>
                <a:latin typeface="Arial" pitchFamily="34" charset="0"/>
              </a:rPr>
              <a:pPr defTabSz="948228" fontAlgn="base">
                <a:spcBef>
                  <a:spcPct val="0"/>
                </a:spcBef>
                <a:spcAft>
                  <a:spcPct val="0"/>
                </a:spcAft>
                <a:defRPr/>
              </a:pPr>
              <a:t>35</a:t>
            </a:fld>
            <a:endParaRPr lang="en-US" b="1">
              <a:solidFill>
                <a:srgbClr val="000000"/>
              </a:solidFill>
              <a:latin typeface="Arial" pitchFamily="34" charset="0"/>
            </a:endParaRPr>
          </a:p>
        </p:txBody>
      </p:sp>
    </p:spTree>
    <p:extLst>
      <p:ext uri="{BB962C8B-B14F-4D97-AF65-F5344CB8AC3E}">
        <p14:creationId xmlns:p14="http://schemas.microsoft.com/office/powerpoint/2010/main" val="3045170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15938" y="492125"/>
            <a:ext cx="6197600" cy="3486150"/>
          </a:xfrm>
          <a:prstGeom prst="rect">
            <a:avLst/>
          </a:prstGeom>
          <a:ln/>
        </p:spPr>
      </p:sp>
      <p:sp>
        <p:nvSpPr>
          <p:cNvPr id="119811" name="Notes Placeholder 2"/>
          <p:cNvSpPr>
            <a:spLocks noGrp="1"/>
          </p:cNvSpPr>
          <p:nvPr>
            <p:ph type="body" idx="1"/>
          </p:nvPr>
        </p:nvSpPr>
        <p:spPr>
          <a:xfrm>
            <a:off x="810577" y="4175604"/>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defTabSz="621167">
              <a:defRPr/>
            </a:pPr>
            <a:r>
              <a:rPr lang="en-US" dirty="0">
                <a:effectLst/>
                <a:latin typeface="Arial" panose="020B0604020202020204" pitchFamily="34" charset="0"/>
                <a:ea typeface="Calibri" panose="020F0502020204030204" pitchFamily="34" charset="0"/>
                <a:cs typeface="Arial" panose="020B0604020202020204" pitchFamily="34" charset="0"/>
              </a:rPr>
              <a:t>The National Academies of Sciences, Engineering, and Medicine (or NASEM) have convened an ad hoc committee to conduct a two-year consensus study to assess the scientific and technological breakthroughs, workforce, and infrastructure needs to directly sequence RNA and all of its modifications (e.g., the </a:t>
            </a:r>
            <a:r>
              <a:rPr lang="en-US" dirty="0" err="1">
                <a:effectLst/>
                <a:latin typeface="Arial" panose="020B0604020202020204" pitchFamily="34" charset="0"/>
                <a:ea typeface="Calibri" panose="020F0502020204030204" pitchFamily="34" charset="0"/>
                <a:cs typeface="Arial" panose="020B0604020202020204" pitchFamily="34" charset="0"/>
              </a:rPr>
              <a:t>epitranscriptome</a:t>
            </a:r>
            <a:r>
              <a:rPr lang="en-US" dirty="0">
                <a:effectLst/>
                <a:latin typeface="Arial" panose="020B0604020202020204" pitchFamily="34" charset="0"/>
                <a:ea typeface="Calibri" panose="020F0502020204030204" pitchFamily="34" charset="0"/>
                <a:cs typeface="Arial" panose="020B0604020202020204" pitchFamily="34" charset="0"/>
              </a:rPr>
              <a:t>) and to understand the roles RNA modifications play in biological processes and disease. The study is sponsored by the Warren Alpert Foundation, the National Institute of Environmental Health Sciences, and NHGRI. </a:t>
            </a:r>
          </a:p>
          <a:p>
            <a:pPr marL="0" lvl="1" defTabSz="621167">
              <a:defRPr/>
            </a:pPr>
            <a:endParaRPr lang="en-US" dirty="0">
              <a:effectLst/>
              <a:latin typeface="Arial" panose="020B0604020202020204" pitchFamily="34" charset="0"/>
              <a:ea typeface="Calibri" panose="020F0502020204030204" pitchFamily="34" charset="0"/>
              <a:cs typeface="Arial" panose="020B0604020202020204" pitchFamily="34" charset="0"/>
            </a:endParaRPr>
          </a:p>
          <a:p>
            <a:pPr marL="0" lvl="1" defTabSz="621167">
              <a:defRPr/>
            </a:pPr>
            <a:r>
              <a:rPr lang="en-US" dirty="0">
                <a:effectLst/>
                <a:latin typeface="Arial" panose="020B0604020202020204" pitchFamily="34" charset="0"/>
                <a:ea typeface="Calibri" panose="020F0502020204030204" pitchFamily="34" charset="0"/>
                <a:cs typeface="Arial" panose="020B0604020202020204" pitchFamily="34" charset="0"/>
              </a:rPr>
              <a:t>* As part of this study, the committee will hold a public workshop on March 14 and 15, 2023.</a:t>
            </a:r>
          </a:p>
          <a:p>
            <a:pPr marL="0" lvl="1" defTabSz="621167">
              <a:defRPr/>
            </a:pPr>
            <a:r>
              <a:rPr lang="en-US" b="0" kern="1200" dirty="0">
                <a:latin typeface="Arial" panose="020B0604020202020204" pitchFamily="34" charset="0"/>
                <a:cs typeface="Arial" panose="020B0604020202020204" pitchFamily="34" charset="0"/>
              </a:rPr>
              <a:t> </a:t>
            </a:r>
          </a:p>
        </p:txBody>
      </p:sp>
      <p:sp>
        <p:nvSpPr>
          <p:cNvPr id="5" name="Slide Number Placeholder 3">
            <a:extLst>
              <a:ext uri="{FF2B5EF4-FFF2-40B4-BE49-F238E27FC236}">
                <a16:creationId xmlns:a16="http://schemas.microsoft.com/office/drawing/2014/main" id="{A56A3EFD-021C-4060-A590-95AB6FC350F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43904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defTabSz="621167">
              <a:defRPr/>
            </a:pPr>
            <a:r>
              <a:rPr lang="en-US" dirty="0">
                <a:cs typeface="Arial" panose="020B0604020202020204" pitchFamily="34" charset="0"/>
              </a:rPr>
              <a:t>The Global Alliance for Genomics and Health (or GA4GH) is dedicated to the responsible sharing of genomic and clinical data by developing technical standards and policy frameworks and facilitating their uptake in diverse research and healthcare settings.</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 GA4GH held the 10</a:t>
            </a:r>
            <a:r>
              <a:rPr lang="en-US" baseline="30000" dirty="0">
                <a:cs typeface="Arial" panose="020B0604020202020204" pitchFamily="34" charset="0"/>
              </a:rPr>
              <a:t>th</a:t>
            </a:r>
            <a:r>
              <a:rPr lang="en-US" dirty="0">
                <a:cs typeface="Arial" panose="020B0604020202020204" pitchFamily="34" charset="0"/>
              </a:rPr>
              <a:t> plenary meeting in September 2022 in Barcelona, Spain. At that meeting, five new board directors were introduced, extending international representation in Africa, Asia, and Latin America. </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 GA4GH Driver Projects are genomic data initiatives that help guide GA4GH standards development and pilot their implementation in real-world projects. Currently, NIH supports or contributes to 11 of the 24 GA4GH Driver Projects.</a:t>
            </a:r>
          </a:p>
          <a:p>
            <a:pPr marL="0" lvl="1" defTabSz="621167">
              <a:defRPr/>
            </a:pPr>
            <a:r>
              <a:rPr lang="en-US" dirty="0">
                <a:cs typeface="Arial" panose="020B0604020202020204" pitchFamily="34" charset="0"/>
              </a:rPr>
              <a:t> </a:t>
            </a:r>
          </a:p>
          <a:p>
            <a:pPr marL="0" lvl="1" defTabSz="621167">
              <a:defRPr/>
            </a:pPr>
            <a:r>
              <a:rPr lang="en-US" dirty="0">
                <a:cs typeface="Arial" panose="020B0604020202020204" pitchFamily="34" charset="0"/>
              </a:rPr>
              <a:t>* GA4GH has opened a call for new Driver Projects and seeks to build larger Strategic Partnerships. </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 The GA4GH Assigned Expert program is a pilot to engage technical experts from a broad range of projects around the world. NIH has funded the first dedicated GA4GH engineer in this program through the NIH Common Fund DSI-Africa program led by Nicky Mulder at the University of Cape Town, South Africa.</a:t>
            </a:r>
          </a:p>
          <a:p>
            <a:pPr marL="0" lvl="1" defTabSz="621167">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C4EE2351-BCF9-43F8-82B9-8F851F37066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0253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527050"/>
            <a:ext cx="6197600" cy="3486150"/>
          </a:xfrm>
          <a:prstGeom prst="rect">
            <a:avLst/>
          </a:prstGeom>
          <a:ln/>
        </p:spPr>
      </p:sp>
      <p:sp>
        <p:nvSpPr>
          <p:cNvPr id="119811" name="Notes Placeholder 2"/>
          <p:cNvSpPr>
            <a:spLocks noGrp="1"/>
          </p:cNvSpPr>
          <p:nvPr>
            <p:ph type="body" idx="1"/>
          </p:nvPr>
        </p:nvSpPr>
        <p:spPr>
          <a:xfrm>
            <a:off x="701040" y="416398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a:defRPr/>
            </a:pPr>
            <a:r>
              <a:rPr lang="en-US" dirty="0">
                <a:solidFill>
                  <a:srgbClr val="000000"/>
                </a:solidFill>
                <a:latin typeface="Arial"/>
                <a:cs typeface="Arial"/>
              </a:rPr>
              <a:t>The Global Biodata Coalition (or GBC) is a forum for research funders to coordinate and share approaches for the efficient management and growth of biodata resources worldwide. The GBC aims to stabilize and ensure sustainable financial support for the global biodata infrastructure. </a:t>
            </a:r>
          </a:p>
          <a:p>
            <a:pPr marL="0" lvl="1">
              <a:defRPr/>
            </a:pPr>
            <a:endParaRPr lang="en-US" dirty="0">
              <a:solidFill>
                <a:srgbClr val="000000"/>
              </a:solidFill>
              <a:latin typeface="Arial"/>
              <a:cs typeface="Arial"/>
            </a:endParaRPr>
          </a:p>
          <a:p>
            <a:pPr marL="0" lvl="1">
              <a:defRPr/>
            </a:pPr>
            <a:r>
              <a:rPr lang="en-US" dirty="0">
                <a:solidFill>
                  <a:srgbClr val="000000"/>
                </a:solidFill>
                <a:latin typeface="Arial"/>
                <a:cs typeface="Arial"/>
              </a:rPr>
              <a:t>* After a rigorous two-round selection process involving international reviewers, the GBC announced the first set of Global Core Biodata Resources (or GCBRs) in December.</a:t>
            </a:r>
            <a:endParaRPr lang="en-US" dirty="0">
              <a:solidFill>
                <a:srgbClr val="000000"/>
              </a:solidFill>
              <a:cs typeface="Arial" panose="020B0604020202020204" pitchFamily="34" charset="0"/>
            </a:endParaRPr>
          </a:p>
          <a:p>
            <a:pPr marL="0" lvl="1" defTabSz="621167">
              <a:defRPr/>
            </a:pPr>
            <a:endParaRPr lang="en-US" dirty="0">
              <a:solidFill>
                <a:srgbClr val="000000"/>
              </a:solidFill>
              <a:cs typeface="Arial" panose="020B0604020202020204" pitchFamily="34" charset="0"/>
            </a:endParaRPr>
          </a:p>
          <a:p>
            <a:pPr marL="0" lvl="1">
              <a:defRPr/>
            </a:pPr>
            <a:r>
              <a:rPr lang="en-US" dirty="0">
                <a:solidFill>
                  <a:srgbClr val="000000"/>
                </a:solidFill>
                <a:latin typeface="Arial"/>
                <a:cs typeface="Arial"/>
              </a:rPr>
              <a:t>* GCBRs are biodata resources of fundamental importance to life sciences around the world and the long-term preservation of biological data. </a:t>
            </a:r>
            <a:endParaRPr lang="en-US" dirty="0">
              <a:solidFill>
                <a:srgbClr val="000000"/>
              </a:solidFill>
              <a:cs typeface="Arial" panose="020B0604020202020204" pitchFamily="34" charset="0"/>
            </a:endParaRPr>
          </a:p>
          <a:p>
            <a:pPr marL="0" lvl="1" defTabSz="621167">
              <a:defRPr/>
            </a:pPr>
            <a:endParaRPr lang="en-US" dirty="0">
              <a:solidFill>
                <a:srgbClr val="000000"/>
              </a:solidFill>
              <a:cs typeface="Arial" panose="020B0604020202020204" pitchFamily="34" charset="0"/>
            </a:endParaRPr>
          </a:p>
          <a:p>
            <a:pPr marL="0" lvl="1">
              <a:defRPr/>
            </a:pPr>
            <a:r>
              <a:rPr lang="en-US" dirty="0">
                <a:solidFill>
                  <a:srgbClr val="000000"/>
                </a:solidFill>
                <a:latin typeface="Arial"/>
                <a:cs typeface="Arial"/>
              </a:rPr>
              <a:t>* Of the 37 resources selected, 16 are funded by NHGRI. </a:t>
            </a:r>
            <a:endParaRPr lang="en-US" dirty="0">
              <a:solidFill>
                <a:srgbClr val="000000"/>
              </a:solidFill>
              <a:cs typeface="Arial" panose="020B0604020202020204" pitchFamily="34" charset="0"/>
            </a:endParaRPr>
          </a:p>
          <a:p>
            <a:pPr marL="0" lvl="1" defTabSz="621167">
              <a:defRPr/>
            </a:pPr>
            <a:endParaRPr lang="en-US" dirty="0">
              <a:solidFill>
                <a:srgbClr val="000000"/>
              </a:solidFill>
              <a:cs typeface="Arial" panose="020B0604020202020204" pitchFamily="34" charset="0"/>
            </a:endParaRPr>
          </a:p>
          <a:p>
            <a:pPr marL="0" lvl="1" defTabSz="621167">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636599C6-7746-4823-BA93-1782D17AA83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49243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508000"/>
            <a:ext cx="6303962" cy="3546475"/>
          </a:xfrm>
        </p:spPr>
      </p:sp>
      <p:sp>
        <p:nvSpPr>
          <p:cNvPr id="3" name="Notes Placeholder 2"/>
          <p:cNvSpPr>
            <a:spLocks noGrp="1"/>
          </p:cNvSpPr>
          <p:nvPr>
            <p:ph type="body" idx="1"/>
          </p:nvPr>
        </p:nvSpPr>
        <p:spPr>
          <a:xfrm>
            <a:off x="815389" y="4251173"/>
            <a:ext cx="5608320" cy="4183380"/>
          </a:xfrm>
        </p:spPr>
        <p:txBody>
          <a:bodyPr/>
          <a:lstStyle/>
          <a:p>
            <a:r>
              <a:rPr lang="en-US" dirty="0">
                <a:latin typeface="Arial" panose="020B0604020202020204" pitchFamily="34" charset="0"/>
                <a:cs typeface="Arial" panose="020B0604020202020204" pitchFamily="34" charset="0"/>
              </a:rPr>
              <a:t>The International Common Disease Alliance (or ICDA) is a scientific consortium that aims to define barriers to progress in tackling its signature Maps-to-Mechanisms-to-Medicines challenge, identify opportunities for new projects, and facilitate international collaborations.</a:t>
            </a:r>
            <a:endParaRPr lang="en-US" dirty="0">
              <a:solidFill>
                <a:srgbClr val="212529"/>
              </a:solidFill>
              <a:latin typeface="Arial" panose="020B0604020202020204" pitchFamily="34" charset="0"/>
              <a:cs typeface="Arial" panose="020B0604020202020204" pitchFamily="34" charset="0"/>
            </a:endParaRP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panose="020B0604020202020204" pitchFamily="34" charset="0"/>
                <a:cs typeface="Arial" panose="020B0604020202020204" pitchFamily="34" charset="0"/>
              </a:rPr>
              <a:t>* ICDA held its third Scientific Plenary Meeting this past December. This meeting featured talks by leaders from academia and industry and highlighted innovative proposals conceived by the core ICDA working groups. Each of these proposals is focused on moving from Maps to Mechanism to Medicine at scale, meaning that they are designed to move the needle on our understanding of how genetic variation affects biological systems and contributes risk to human disease, with the ultimate goal of informing medical practice.</a:t>
            </a: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panose="020B0604020202020204" pitchFamily="34" charset="0"/>
                <a:cs typeface="Arial" panose="020B0604020202020204" pitchFamily="34" charset="0"/>
              </a:rPr>
              <a:t>* To learn more about ICDA and about the proposals featured at the Scientific Plenary Meeting, visit the ICDA website and view the recordings that have been uploaded to YouTube. </a:t>
            </a:r>
          </a:p>
          <a:p>
            <a:endParaRPr lang="en-US" dirty="0">
              <a:solidFill>
                <a:srgbClr val="212529"/>
              </a:solidFill>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AD4603F9-11FA-44D8-82ED-50B652F52BE8}"/>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39</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5770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pPr defTabSz="991687">
              <a:defRPr/>
            </a:pPr>
            <a:r>
              <a:rPr lang="en-US" dirty="0">
                <a:cs typeface="Arial" panose="020B0604020202020204" pitchFamily="34" charset="0"/>
              </a:rPr>
              <a:t>Now for some end-of-2022 accolades…</a:t>
            </a:r>
          </a:p>
          <a:p>
            <a:pPr defTabSz="991687">
              <a:defRPr/>
            </a:pPr>
            <a:endParaRPr lang="en-US" dirty="0">
              <a:cs typeface="Arial" panose="020B0604020202020204" pitchFamily="34" charset="0"/>
            </a:endParaRPr>
          </a:p>
          <a:p>
            <a:pPr defTabSz="991687">
              <a:defRPr/>
            </a:pPr>
            <a:r>
              <a:rPr lang="en-US" dirty="0">
                <a:cs typeface="Arial" panose="020B0604020202020204" pitchFamily="34" charset="0"/>
              </a:rPr>
              <a:t>Although the Science Breakthrough of the Year went to the James Webb Space Telescope, there were two runners up of particular interest to the genomics community. They were “Black Death’s legacy detected in the genes of Europeans” and “Ancient ecosystem reconstructed from 2-million-year-old DNA” – both super-cool advances.</a:t>
            </a:r>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5" name="Slide Number Placeholder 3">
            <a:extLst>
              <a:ext uri="{FF2B5EF4-FFF2-40B4-BE49-F238E27FC236}">
                <a16:creationId xmlns:a16="http://schemas.microsoft.com/office/drawing/2014/main" id="{50C1C77D-07DD-4FD9-9771-D807E487069B}"/>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44899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4391F27-9FFE-470B-885D-1607C6C77565}"/>
              </a:ext>
            </a:extLst>
          </p:cNvPr>
          <p:cNvSpPr>
            <a:spLocks noGrp="1"/>
          </p:cNvSpPr>
          <p:nvPr>
            <p:ph type="body" idx="1"/>
          </p:nvPr>
        </p:nvSpPr>
        <p:spPr/>
        <p:txBody>
          <a:bodyPr/>
          <a:lstStyle/>
          <a:p>
            <a:r>
              <a:rPr lang="en-US" i="0" dirty="0">
                <a:effectLst/>
                <a:ea typeface="Calibri" panose="020F0502020204030204" pitchFamily="34" charset="0"/>
              </a:rPr>
              <a:t>Late last year, </a:t>
            </a:r>
            <a:r>
              <a:rPr lang="en-US" i="1" dirty="0">
                <a:effectLst/>
                <a:ea typeface="Calibri" panose="020F0502020204030204" pitchFamily="34" charset="0"/>
              </a:rPr>
              <a:t>Nature</a:t>
            </a:r>
            <a:r>
              <a:rPr lang="en-US" dirty="0">
                <a:effectLst/>
                <a:ea typeface="Calibri" panose="020F0502020204030204" pitchFamily="34" charset="0"/>
              </a:rPr>
              <a:t> named </a:t>
            </a:r>
            <a:r>
              <a:rPr lang="en-US" b="0" i="0" dirty="0">
                <a:solidFill>
                  <a:srgbClr val="222222"/>
                </a:solidFill>
                <a:effectLst/>
              </a:rPr>
              <a:t>10 people who helped shape science in 2022. One of those was Alondra Nelson, who is Deputy Director for Science and Society in the U.S. Office of Science and Technology Policy. Alondra was also previously a member of the Genomics and Society Working Group of this Council</a:t>
            </a:r>
            <a:r>
              <a:rPr lang="en-US" dirty="0">
                <a:effectLst/>
                <a:ea typeface="Calibri" panose="020F0502020204030204" pitchFamily="34" charset="0"/>
              </a:rPr>
              <a:t>.</a:t>
            </a:r>
          </a:p>
          <a:p>
            <a:endParaRPr lang="en-US" dirty="0"/>
          </a:p>
          <a:p>
            <a:endParaRPr lang="en-US" dirty="0"/>
          </a:p>
        </p:txBody>
      </p:sp>
      <p:sp>
        <p:nvSpPr>
          <p:cNvPr id="3" name="Slide Image Placeholder 2">
            <a:extLst>
              <a:ext uri="{FF2B5EF4-FFF2-40B4-BE49-F238E27FC236}">
                <a16:creationId xmlns:a16="http://schemas.microsoft.com/office/drawing/2014/main" id="{FEBEAFD3-693F-42C1-93BE-E72F2DC876A5}"/>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D73D0D80-C90C-47DF-A7A4-3C6A0771B4EA}"/>
              </a:ext>
            </a:extLst>
          </p:cNvPr>
          <p:cNvSpPr txBox="1">
            <a:spLocks/>
          </p:cNvSpPr>
          <p:nvPr/>
        </p:nvSpPr>
        <p:spPr>
          <a:xfrm>
            <a:off x="3905052" y="8823833"/>
            <a:ext cx="3105348" cy="472567"/>
          </a:xfrm>
          <a:prstGeom prst="rect">
            <a:avLst/>
          </a:prstGeom>
        </p:spPr>
        <p:txBody>
          <a:bodyPr vert="horz" lIns="94834" tIns="47419" rIns="94834" bIns="47419"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48228" fontAlgn="base">
              <a:spcBef>
                <a:spcPct val="0"/>
              </a:spcBef>
              <a:spcAft>
                <a:spcPct val="0"/>
              </a:spcAft>
              <a:defRPr/>
            </a:pPr>
            <a:fld id="{5B6CE0F2-70EA-43E2-9B6A-D90CC32518E6}" type="slidenum">
              <a:rPr lang="en-US" b="1">
                <a:solidFill>
                  <a:srgbClr val="000000"/>
                </a:solidFill>
                <a:latin typeface="Arial" pitchFamily="34" charset="0"/>
              </a:rPr>
              <a:pPr defTabSz="948228" fontAlgn="base">
                <a:spcBef>
                  <a:spcPct val="0"/>
                </a:spcBef>
                <a:spcAft>
                  <a:spcPct val="0"/>
                </a:spcAft>
                <a:defRPr/>
              </a:pPr>
              <a:t>41</a:t>
            </a:fld>
            <a:endParaRPr lang="en-US" b="1" dirty="0">
              <a:solidFill>
                <a:srgbClr val="000000"/>
              </a:solidFill>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a:extLst>
              <a:ext uri="{FF2B5EF4-FFF2-40B4-BE49-F238E27FC236}">
                <a16:creationId xmlns:a16="http://schemas.microsoft.com/office/drawing/2014/main" id="{3A600752-DAD4-4CDE-8CD7-7C046F2CBCC8}"/>
              </a:ext>
            </a:extLst>
          </p:cNvPr>
          <p:cNvSpPr>
            <a:spLocks noGrp="1"/>
          </p:cNvSpPr>
          <p:nvPr>
            <p:ph type="body" idx="1"/>
          </p:nvPr>
        </p:nvSpPr>
        <p:spPr/>
        <p:txBody>
          <a:bodyPr/>
          <a:lstStyle/>
          <a:p>
            <a:pPr defTabSz="598655">
              <a:defRPr/>
            </a:pPr>
            <a:r>
              <a:rPr lang="en-US" dirty="0">
                <a:cs typeface="Arial" panose="020B0604020202020204" pitchFamily="34" charset="0"/>
              </a:rPr>
              <a:t>Meanwhile, </a:t>
            </a:r>
            <a:r>
              <a:rPr lang="en-US" i="1" dirty="0">
                <a:cs typeface="Arial" panose="020B0604020202020204" pitchFamily="34" charset="0"/>
              </a:rPr>
              <a:t>The Scientist’s </a:t>
            </a:r>
            <a:r>
              <a:rPr lang="en-US" dirty="0">
                <a:cs typeface="Arial" panose="020B0604020202020204" pitchFamily="34" charset="0"/>
              </a:rPr>
              <a:t>Top 10 Innovations of 2022 included a machine to sequence the genome for $100, instruments for single-cell analysis, tools for non-invasive prenatal testing, and a 3D</a:t>
            </a:r>
            <a:r>
              <a:rPr lang="en-US" b="0" i="0" dirty="0">
                <a:solidFill>
                  <a:srgbClr val="222222"/>
                </a:solidFill>
                <a:effectLst/>
                <a:latin typeface="MillerText"/>
              </a:rPr>
              <a:t> view of gene expression.</a:t>
            </a:r>
            <a:endParaRPr lang="en-US" dirty="0">
              <a:cs typeface="Arial" panose="020B0604020202020204" pitchFamily="34" charset="0"/>
            </a:endParaRPr>
          </a:p>
          <a:p>
            <a:endParaRPr lang="en-US" dirty="0">
              <a:cs typeface="Arial" panose="020B0604020202020204" pitchFamily="34" charset="0"/>
            </a:endParaRPr>
          </a:p>
          <a:p>
            <a:endParaRPr lang="en-US" dirty="0">
              <a:cs typeface="Arial" panose="020B0604020202020204" pitchFamily="34" charset="0"/>
            </a:endParaRPr>
          </a:p>
        </p:txBody>
      </p:sp>
      <p:sp>
        <p:nvSpPr>
          <p:cNvPr id="2" name="Slide Image Placeholder 1">
            <a:extLst>
              <a:ext uri="{FF2B5EF4-FFF2-40B4-BE49-F238E27FC236}">
                <a16:creationId xmlns:a16="http://schemas.microsoft.com/office/drawing/2014/main" id="{3C98BCA9-75AA-49EF-B78B-97102C0C994F}"/>
              </a:ext>
            </a:extLst>
          </p:cNvPr>
          <p:cNvSpPr>
            <a:spLocks noGrp="1" noRot="1" noChangeAspect="1"/>
          </p:cNvSpPr>
          <p:nvPr>
            <p:ph type="sldImg"/>
          </p:nvPr>
        </p:nvSpPr>
        <p:spPr/>
      </p:sp>
      <p:sp>
        <p:nvSpPr>
          <p:cNvPr id="5" name="Slide Number Placeholder 3">
            <a:extLst>
              <a:ext uri="{FF2B5EF4-FFF2-40B4-BE49-F238E27FC236}">
                <a16:creationId xmlns:a16="http://schemas.microsoft.com/office/drawing/2014/main" id="{805D2FC5-4714-43E1-995B-9E64CF9040D0}"/>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42</a:t>
            </a:fld>
            <a:endParaRPr lang="en-US" b="1" dirty="0">
              <a:solidFill>
                <a:srgbClr val="000000"/>
              </a:solidFill>
              <a:latin typeface="Arial" panose="020B0604020202020204" pitchFamily="34" charset="0"/>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the NHGRI Extramural Research Program.</a:t>
            </a:r>
          </a:p>
          <a:p>
            <a:endParaRPr lang="en-US" dirty="0"/>
          </a:p>
        </p:txBody>
      </p:sp>
      <p:sp>
        <p:nvSpPr>
          <p:cNvPr id="5" name="Slide Number Placeholder 3">
            <a:extLst>
              <a:ext uri="{FF2B5EF4-FFF2-40B4-BE49-F238E27FC236}">
                <a16:creationId xmlns:a16="http://schemas.microsoft.com/office/drawing/2014/main" id="{89FB5FC2-0336-425B-A760-90E8B20254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03511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384175"/>
            <a:ext cx="6197600" cy="3486150"/>
          </a:xfrm>
        </p:spPr>
      </p:sp>
      <p:sp>
        <p:nvSpPr>
          <p:cNvPr id="3" name="Notes Placeholder 2"/>
          <p:cNvSpPr>
            <a:spLocks noGrp="1"/>
          </p:cNvSpPr>
          <p:nvPr>
            <p:ph type="body" idx="1"/>
          </p:nvPr>
        </p:nvSpPr>
        <p:spPr>
          <a:xfrm>
            <a:off x="701040" y="4030106"/>
            <a:ext cx="5608320" cy="4183380"/>
          </a:xfrm>
        </p:spPr>
        <p:txBody>
          <a:bodyPr/>
          <a:lstStyle/>
          <a:p>
            <a:r>
              <a:rPr lang="en-US" dirty="0">
                <a:latin typeface="Arial" panose="020B0604020202020204" pitchFamily="34" charset="0"/>
                <a:cs typeface="Arial" panose="020B0604020202020204" pitchFamily="34" charset="0"/>
              </a:rPr>
              <a:t>The Human Genome Reference Program (or HGRP) represents NHGRI’s continued commitment to refining and maintaining the reference human genome sequence.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program, which is in its fourth year, aims to generate at least 350 high-quality reference human genome sequences and incorporate these data into a pangenome reference for the research community. Data generated with multiple DNA-sequencing platforms, reflecting phased diploid genome sequences from 150 individuals, have been released and are available for download from multiple repositories.</a:t>
            </a:r>
          </a:p>
          <a:p>
            <a:endParaRPr lang="en-US" dirty="0">
              <a:latin typeface="Arial" panose="020B0604020202020204" pitchFamily="34" charset="0"/>
              <a:cs typeface="Arial" panose="020B0604020202020204" pitchFamily="34" charset="0"/>
            </a:endParaRPr>
          </a:p>
          <a:p>
            <a:pPr defTabSz="931774">
              <a:defRPr/>
            </a:pPr>
            <a:r>
              <a:rPr lang="en-US" dirty="0">
                <a:latin typeface="Arial" panose="020B0604020202020204" pitchFamily="34" charset="0"/>
                <a:cs typeface="Arial" panose="020B0604020202020204" pitchFamily="34" charset="0"/>
              </a:rPr>
              <a:t>* The annual HPRC meeting was held in October 2022 and featured updates on sample selection and collection, embedded ethical, legal, and social implications research, and changes in DNA sequence-production costs. The meeting also covered pangenome reference representations, outreach, and international collaborations. </a:t>
            </a:r>
          </a:p>
          <a:p>
            <a:pPr defTabSz="931774">
              <a:defRPr/>
            </a:pPr>
            <a:endParaRPr lang="en-US" dirty="0">
              <a:latin typeface="Arial" panose="020B0604020202020204" pitchFamily="34" charset="0"/>
              <a:cs typeface="Arial" panose="020B0604020202020204" pitchFamily="34" charset="0"/>
            </a:endParaRPr>
          </a:p>
          <a:p>
            <a:pPr defTabSz="931774">
              <a:defRPr/>
            </a:pPr>
            <a:r>
              <a:rPr lang="en-US" dirty="0">
                <a:latin typeface="Arial" panose="020B0604020202020204" pitchFamily="34" charset="0"/>
                <a:cs typeface="Arial" panose="020B0604020202020204" pitchFamily="34" charset="0"/>
              </a:rPr>
              <a:t>* NHGRI hosted a separate planning meeting the day after the main meeting to consider next steps for the HPRC program. A concept stemming from this meeting will be presented this afternoon. </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defTabSz="1197310">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197310">
                <a:defRPr/>
              </a:pPr>
              <a:t>44</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4478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93906" y="4414983"/>
            <a:ext cx="5608320" cy="4183380"/>
          </a:xfrm>
        </p:spPr>
        <p:txBody>
          <a:bodyPr/>
          <a:lstStyle/>
          <a:p>
            <a:pPr algn="l" rtl="0" fontAlgn="base"/>
            <a:r>
              <a:rPr lang="en-US" b="0" i="0" dirty="0">
                <a:effectLst/>
                <a:latin typeface="Arial" panose="020B0604020202020204" pitchFamily="34" charset="0"/>
                <a:cs typeface="Arial" panose="020B0604020202020204" pitchFamily="34" charset="0"/>
              </a:rPr>
              <a:t>The Genomics Research Enhances Genetics of Rare Disease (or </a:t>
            </a:r>
            <a:r>
              <a:rPr lang="en-US" b="0" i="0" dirty="0" err="1">
                <a:effectLst/>
                <a:latin typeface="Arial" panose="020B0604020202020204" pitchFamily="34" charset="0"/>
                <a:cs typeface="Arial" panose="020B0604020202020204" pitchFamily="34" charset="0"/>
              </a:rPr>
              <a:t>GREGoR</a:t>
            </a:r>
            <a:r>
              <a:rPr lang="en-US" b="0" i="0" dirty="0">
                <a:effectLst/>
                <a:latin typeface="Arial" panose="020B0604020202020204" pitchFamily="34" charset="0"/>
                <a:cs typeface="Arial" panose="020B0604020202020204" pitchFamily="34" charset="0"/>
              </a:rPr>
              <a:t>) Consortium aims to significantly increase the proportion of identified genetic causes of Mendelian diseases through enhanced data sharing, collaboration, and a strong focus on the application of new technologies, DNA-sequencing strategies, and analytical approaches.</a:t>
            </a:r>
            <a:endParaRPr lang="en-US" dirty="0">
              <a:latin typeface="Arial" panose="020B0604020202020204" pitchFamily="34" charset="0"/>
              <a:cs typeface="Arial" panose="020B0604020202020204" pitchFamily="34" charset="0"/>
            </a:endParaRPr>
          </a:p>
          <a:p>
            <a:pPr algn="l" rtl="0" fontAlgn="base"/>
            <a:r>
              <a:rPr lang="en-US" b="0" i="0" dirty="0">
                <a:effectLst/>
                <a:latin typeface="Arial" panose="020B0604020202020204" pitchFamily="34" charset="0"/>
                <a:cs typeface="Arial" panose="020B0604020202020204" pitchFamily="34" charset="0"/>
              </a:rPr>
              <a:t>​</a:t>
            </a:r>
          </a:p>
          <a:p>
            <a:pPr algn="l" rtl="0" fontAlgn="base"/>
            <a:r>
              <a:rPr lang="en-US" b="0" i="0" dirty="0">
                <a:effectLst/>
                <a:latin typeface="Arial" panose="020B0604020202020204" pitchFamily="34" charset="0"/>
                <a:cs typeface="Arial" panose="020B0604020202020204" pitchFamily="34" charset="0"/>
              </a:rPr>
              <a:t>* In November 2022, the </a:t>
            </a:r>
            <a:r>
              <a:rPr lang="en-US" b="0" i="0" dirty="0" err="1">
                <a:effectLst/>
                <a:latin typeface="Arial" panose="020B0604020202020204" pitchFamily="34" charset="0"/>
                <a:cs typeface="Arial" panose="020B0604020202020204" pitchFamily="34" charset="0"/>
              </a:rPr>
              <a:t>GREGoR</a:t>
            </a:r>
            <a:r>
              <a:rPr lang="en-US" b="0" i="0" dirty="0">
                <a:effectLst/>
                <a:latin typeface="Arial" panose="020B0604020202020204" pitchFamily="34" charset="0"/>
                <a:cs typeface="Arial" panose="020B0604020202020204" pitchFamily="34" charset="0"/>
              </a:rPr>
              <a:t> Consortium held its first in-person meeting with over 140 participants.</a:t>
            </a:r>
          </a:p>
          <a:p>
            <a:pPr algn="l" rtl="0" fontAlgn="base"/>
            <a:endParaRPr lang="en-US" b="0" i="0" dirty="0">
              <a:effectLst/>
              <a:latin typeface="Arial" panose="020B0604020202020204" pitchFamily="34" charset="0"/>
              <a:cs typeface="Arial" panose="020B0604020202020204" pitchFamily="34" charset="0"/>
            </a:endParaRPr>
          </a:p>
          <a:p>
            <a:pPr algn="l" rtl="0" fontAlgn="base"/>
            <a:r>
              <a:rPr lang="en-US" b="0" i="0" dirty="0">
                <a:effectLst/>
                <a:latin typeface="Arial" panose="020B0604020202020204" pitchFamily="34" charset="0"/>
                <a:cs typeface="Arial" panose="020B0604020202020204" pitchFamily="34" charset="0"/>
              </a:rPr>
              <a:t>* The meeting’s key themes were networking and collaboration. Poster sessions, panel discussions, and lunch groups helped to foster connections among Consortium members. The meeting included a session on the major challenges to solving the genetic causes of Mendelian disorders as well as a session on collaborations with projects that could be performed across the </a:t>
            </a:r>
            <a:r>
              <a:rPr lang="en-US" b="0" i="0" dirty="0" err="1">
                <a:effectLst/>
                <a:latin typeface="Arial" panose="020B0604020202020204" pitchFamily="34" charset="0"/>
                <a:cs typeface="Arial" panose="020B0604020202020204" pitchFamily="34" charset="0"/>
              </a:rPr>
              <a:t>GREGoR</a:t>
            </a:r>
            <a:r>
              <a:rPr lang="en-US" b="0" i="0" dirty="0">
                <a:effectLst/>
                <a:latin typeface="Arial" panose="020B0604020202020204" pitchFamily="34" charset="0"/>
                <a:cs typeface="Arial" panose="020B0604020202020204" pitchFamily="34" charset="0"/>
              </a:rPr>
              <a:t> research centers (and with other related consortia). </a:t>
            </a:r>
          </a:p>
        </p:txBody>
      </p:sp>
      <p:sp>
        <p:nvSpPr>
          <p:cNvPr id="4" name="Slide Number Placeholder 3"/>
          <p:cNvSpPr>
            <a:spLocks noGrp="1"/>
          </p:cNvSpPr>
          <p:nvPr>
            <p:ph type="sldNum" sz="quarter" idx="5"/>
          </p:nvPr>
        </p:nvSpPr>
        <p:spPr/>
        <p:txBody>
          <a:bodyPr/>
          <a:lstStyle/>
          <a:p>
            <a:pPr defTabSz="1197310">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197310">
                <a:defRPr/>
              </a:pPr>
              <a:t>45</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4478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528638"/>
            <a:ext cx="6197600" cy="3486150"/>
          </a:xfrm>
          <a:prstGeom prst="rect">
            <a:avLst/>
          </a:prstGeom>
          <a:ln/>
        </p:spPr>
      </p:sp>
      <p:sp>
        <p:nvSpPr>
          <p:cNvPr id="119811" name="Notes Placeholder 2"/>
          <p:cNvSpPr>
            <a:spLocks noGrp="1"/>
          </p:cNvSpPr>
          <p:nvPr>
            <p:ph type="body" idx="1"/>
          </p:nvPr>
        </p:nvSpPr>
        <p:spPr>
          <a:xfrm>
            <a:off x="701040" y="4331057"/>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r>
              <a:rPr lang="en-US" dirty="0">
                <a:cs typeface="Arial" panose="020B0604020202020204" pitchFamily="34" charset="0"/>
              </a:rPr>
              <a:t>The Impact of Genomic Variation on Function Consortium (or IGVF) aims to develop a framework for systematically understanding the effects of genomic variation on genome function and how these effects shape phenotypes in health and disease. </a:t>
            </a:r>
          </a:p>
          <a:p>
            <a:endParaRPr lang="en-US" dirty="0">
              <a:cs typeface="Arial" panose="020B0604020202020204" pitchFamily="34" charset="0"/>
            </a:endParaRPr>
          </a:p>
          <a:p>
            <a:r>
              <a:rPr lang="en-US" dirty="0">
                <a:latin typeface="Arial"/>
                <a:cs typeface="Arial"/>
              </a:rPr>
              <a:t>This past September, IGVF members associated with the 26 awards gathered for the first annual Consortium meeting. The meeting focused on coordinating activities across the IGVF awards, engaging trainees and promoting career development, fostering interactions with other consortia, and defining future goals and timelines. There were awardee and working group presentations, poster sessions, lightning talks, and a panel with guest speakers from various consortia.</a:t>
            </a:r>
          </a:p>
          <a:p>
            <a:pPr defTabSz="621167">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8086C27E-02BC-4582-92DF-C4E34E01D3F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98127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528638"/>
            <a:ext cx="6197600"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r>
              <a:rPr lang="en-US" dirty="0">
                <a:cs typeface="Arial" panose="020B0604020202020204" pitchFamily="34" charset="0"/>
              </a:rPr>
              <a:t>Researchers who are not funded by the IGVF Consortium can apply to join the program as affiliate members. Affiliate members can benefit from the highly interactive research environment and consortium discussions. These members will make valuable contributions to the generation, sharing, and analysis of data; engage in Consortium activities; and broaden participation from the scientific community. </a:t>
            </a:r>
          </a:p>
          <a:p>
            <a:endParaRPr lang="en-US" dirty="0">
              <a:cs typeface="Arial" panose="020B0604020202020204" pitchFamily="34" charset="0"/>
            </a:endParaRPr>
          </a:p>
          <a:p>
            <a:r>
              <a:rPr lang="en-US" dirty="0">
                <a:cs typeface="Arial" panose="020B0604020202020204" pitchFamily="34" charset="0"/>
              </a:rPr>
              <a:t>* IGVF currently has 17 affiliate members, each contributing their unique expertise to the Consortium. They span 17 different institutions with 15 sites located across the United States, as shown here, as well as two sites in Europe. </a:t>
            </a:r>
          </a:p>
          <a:p>
            <a:endParaRPr lang="en-US" dirty="0">
              <a:cs typeface="Arial" panose="020B0604020202020204" pitchFamily="34" charset="0"/>
            </a:endParaRPr>
          </a:p>
          <a:p>
            <a:r>
              <a:rPr lang="en-US" dirty="0">
                <a:cs typeface="Arial" panose="020B0604020202020204" pitchFamily="34" charset="0"/>
              </a:rPr>
              <a:t>See the NHGRI IGVF website for a full list of affiliate members as well as information on how to apply for affiliate membership. The deadline to apply for affiliate membership is rolling. </a:t>
            </a:r>
          </a:p>
          <a:p>
            <a:endParaRPr lang="en-US" dirty="0">
              <a:cs typeface="Arial" panose="020B0604020202020204" pitchFamily="34" charset="0"/>
            </a:endParaRPr>
          </a:p>
          <a:p>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2F0A20FD-E3D8-4680-A980-E84CF635758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65156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r>
              <a:rPr lang="en-US" b="0" i="0" dirty="0">
                <a:solidFill>
                  <a:srgbClr val="333333"/>
                </a:solidFill>
                <a:effectLst/>
                <a:latin typeface="Arial" panose="020B0604020202020204" pitchFamily="34" charset="0"/>
                <a:cs typeface="Arial" panose="020B0604020202020204" pitchFamily="34" charset="0"/>
              </a:rPr>
              <a:t>The National Science Foundation’s Molecular Foundations for Biotechnology (or MFB) program aims to develop fundamentally new approaches in molecular sciences to drive novel directions in biotechnology. </a:t>
            </a:r>
          </a:p>
          <a:p>
            <a:endParaRPr lang="en-US" b="0" i="0" dirty="0">
              <a:solidFill>
                <a:srgbClr val="333333"/>
              </a:solidFill>
              <a:effectLst/>
              <a:latin typeface="Arial" panose="020B0604020202020204" pitchFamily="34" charset="0"/>
              <a:cs typeface="Arial" panose="020B0604020202020204" pitchFamily="34" charset="0"/>
            </a:endParaRPr>
          </a:p>
          <a:p>
            <a:r>
              <a:rPr lang="en-US" b="0" i="0" dirty="0">
                <a:solidFill>
                  <a:srgbClr val="333333"/>
                </a:solidFill>
                <a:effectLst/>
                <a:latin typeface="Arial" panose="020B0604020202020204" pitchFamily="34" charset="0"/>
                <a:cs typeface="Arial" panose="020B0604020202020204" pitchFamily="34" charset="0"/>
              </a:rPr>
              <a:t>* NSF and NHGRI jointly released the 2023 MFB </a:t>
            </a:r>
            <a:r>
              <a:rPr lang="en-US" dirty="0">
                <a:solidFill>
                  <a:srgbClr val="333333"/>
                </a:solidFill>
                <a:latin typeface="Arial" panose="020B0604020202020204" pitchFamily="34" charset="0"/>
                <a:cs typeface="Arial" panose="020B0604020202020204" pitchFamily="34" charset="0"/>
              </a:rPr>
              <a:t>solicitation, which is a partnership that focuses on RNA tools and biotechnology.</a:t>
            </a:r>
            <a:endParaRPr lang="en-US" b="0" i="0" dirty="0">
              <a:solidFill>
                <a:srgbClr val="333333"/>
              </a:solidFill>
              <a:effectLst/>
              <a:latin typeface="Arial" panose="020B0604020202020204" pitchFamily="34" charset="0"/>
              <a:cs typeface="Arial" panose="020B0604020202020204" pitchFamily="34" charset="0"/>
            </a:endParaRPr>
          </a:p>
          <a:p>
            <a:endParaRPr lang="en-US" b="0" i="0" dirty="0">
              <a:solidFill>
                <a:srgbClr val="333333"/>
              </a:solidFill>
              <a:effectLst/>
              <a:latin typeface="Arial" panose="020B0604020202020204" pitchFamily="34" charset="0"/>
              <a:cs typeface="Arial" panose="020B0604020202020204" pitchFamily="34" charset="0"/>
            </a:endParaRPr>
          </a:p>
          <a:p>
            <a:r>
              <a:rPr lang="en-US" b="0" i="0" dirty="0">
                <a:solidFill>
                  <a:srgbClr val="333333"/>
                </a:solidFill>
                <a:effectLst/>
                <a:latin typeface="Arial" panose="020B0604020202020204" pitchFamily="34" charset="0"/>
                <a:cs typeface="Arial" panose="020B0604020202020204" pitchFamily="34" charset="0"/>
              </a:rPr>
              <a:t>* The program is soliciting synergistic proposals that pursue creative, technological approaches to study RNA function in complex biological systems and harness RNA research to advance biotechnology. The goal is to catalyze collaborations that integrate across biological, chemical, computational, mathematical, and physical science disciplines.</a:t>
            </a:r>
          </a:p>
          <a:p>
            <a:endParaRPr lang="en-US" b="0" i="0" dirty="0">
              <a:solidFill>
                <a:srgbClr val="333333"/>
              </a:solidFill>
              <a:effectLst/>
              <a:latin typeface="Arial" panose="020B0604020202020204" pitchFamily="34" charset="0"/>
              <a:cs typeface="Arial" panose="020B0604020202020204" pitchFamily="34" charset="0"/>
            </a:endParaRPr>
          </a:p>
          <a:p>
            <a:r>
              <a:rPr lang="en-US" b="0" i="0" dirty="0">
                <a:solidFill>
                  <a:srgbClr val="333333"/>
                </a:solidFill>
                <a:effectLst/>
                <a:latin typeface="Arial" panose="020B0604020202020204" pitchFamily="34" charset="0"/>
                <a:cs typeface="Arial" panose="020B0604020202020204" pitchFamily="34" charset="0"/>
              </a:rPr>
              <a:t>* Letters of intent are due March 16, with the full proposal due May 11.</a:t>
            </a:r>
          </a:p>
          <a:p>
            <a:endParaRPr lang="en-US" b="0" i="0" dirty="0">
              <a:solidFill>
                <a:srgbClr val="333333"/>
              </a:solidFill>
              <a:effectLst/>
              <a:cs typeface="Arial" panose="020B0604020202020204" pitchFamily="34" charset="0"/>
            </a:endParaRPr>
          </a:p>
          <a:p>
            <a:endParaRPr lang="en-US" dirty="0">
              <a:effectLst/>
              <a:ea typeface="Calibri" panose="020F0502020204030204" pitchFamily="34" charset="0"/>
              <a:cs typeface="Arial" panose="020B0604020202020204" pitchFamily="34" charset="0"/>
            </a:endParaRPr>
          </a:p>
          <a:p>
            <a:pPr marL="0" lvl="1" defTabSz="621167">
              <a:defRPr/>
            </a:pPr>
            <a:endParaRPr lang="en-US" kern="1200" dirty="0">
              <a:latin typeface="Arial" panose="020B0604020202020204" pitchFamily="34" charset="0"/>
              <a:cs typeface="Arial" panose="020B0604020202020204" pitchFamily="34" charset="0"/>
            </a:endParaRPr>
          </a:p>
          <a:p>
            <a:pPr marL="0" lvl="1" defTabSz="621167">
              <a:defRPr/>
            </a:pPr>
            <a:endParaRPr lang="en-US" kern="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0621E495-5B65-40E7-A064-FD5FE276845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27893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r>
              <a:rPr lang="en-US" b="0" i="0" dirty="0">
                <a:solidFill>
                  <a:srgbClr val="333333"/>
                </a:solidFill>
                <a:effectLst/>
                <a:latin typeface="Arial" panose="020B0604020202020204" pitchFamily="34" charset="0"/>
                <a:cs typeface="Arial" panose="020B0604020202020204" pitchFamily="34" charset="0"/>
              </a:rPr>
              <a:t>The NHGRI Analysis, Visualization, and Informatics Lab-space (or AnVIL) is a federated cloud-based infrastructure and software platform that provides an analysis and computing environment for unrestricted and controlled access of genomic and phenotypic datasets. ​</a:t>
            </a:r>
          </a:p>
          <a:p>
            <a:endParaRPr lang="en-US" b="0" i="0" dirty="0">
              <a:solidFill>
                <a:srgbClr val="333333"/>
              </a:solidFill>
              <a:effectLst/>
              <a:latin typeface="Arial" panose="020B0604020202020204" pitchFamily="34" charset="0"/>
              <a:cs typeface="Arial" panose="020B0604020202020204" pitchFamily="34" charset="0"/>
            </a:endParaRPr>
          </a:p>
          <a:p>
            <a:r>
              <a:rPr lang="en-US" b="0" i="0" dirty="0">
                <a:solidFill>
                  <a:srgbClr val="333333"/>
                </a:solidFill>
                <a:effectLst/>
                <a:latin typeface="Arial" panose="020B0604020202020204" pitchFamily="34" charset="0"/>
                <a:cs typeface="Arial" panose="020B0604020202020204" pitchFamily="34" charset="0"/>
              </a:rPr>
              <a:t>* ​AnVIL has been piloting the Data Use Oversight System, called “DUOS.” DUOS is a semi-automated service that expedites controlled data access for researchers, simplifying oversight of the data access request process by a Data Access Committee (or DAC). ​​DUOS implements the GA4GH Data Use Ontology (or DUO) standard and other features to streamline receiving and managing data access requests. It facilitates browsing of datasets that can be used for a particular research purpose. DUOS also supports DACs in their review and oversight by aligning proposed projects with data use limitations of requested datasets.</a:t>
            </a:r>
          </a:p>
          <a:p>
            <a:endParaRPr lang="en-US" b="0" i="0" dirty="0">
              <a:solidFill>
                <a:srgbClr val="333333"/>
              </a:solidFill>
              <a:effectLst/>
              <a:latin typeface="Arial" panose="020B0604020202020204" pitchFamily="34" charset="0"/>
              <a:cs typeface="Arial" panose="020B0604020202020204" pitchFamily="34" charset="0"/>
            </a:endParaRPr>
          </a:p>
          <a:p>
            <a:r>
              <a:rPr lang="en-US" b="0" i="0" dirty="0">
                <a:solidFill>
                  <a:srgbClr val="333333"/>
                </a:solidFill>
                <a:effectLst/>
                <a:latin typeface="Arial" panose="020B0604020202020204" pitchFamily="34" charset="0"/>
                <a:cs typeface="Arial" panose="020B0604020202020204" pitchFamily="34" charset="0"/>
              </a:rPr>
              <a:t>​* By mid-2023, DUOS will be used by the NHGRI DAC to process all data-access requests for datasets stored in AnVIL. Further innovation supporting the use of DUOS by the NHGRI DAC – and potentially expanding to the DACs of other NIH Institutes – will be key deliverables of the AnVIL.​</a:t>
            </a:r>
          </a:p>
          <a:p>
            <a:endParaRPr lang="en-US" b="0" i="0" dirty="0">
              <a:solidFill>
                <a:srgbClr val="333333"/>
              </a:solidFill>
              <a:effectLst/>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878EB2E2-EED3-4DB6-9B92-AD24F975FCD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49</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69279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defTabSz="621167">
              <a:defRPr/>
            </a:pPr>
            <a:r>
              <a:rPr lang="en-US" dirty="0">
                <a:cs typeface="Arial" panose="020B0604020202020204" pitchFamily="34" charset="0"/>
              </a:rPr>
              <a:t>The 9</a:t>
            </a:r>
            <a:r>
              <a:rPr lang="en-US" baseline="30000" dirty="0">
                <a:cs typeface="Arial" panose="020B0604020202020204" pitchFamily="34" charset="0"/>
              </a:rPr>
              <a:t>th</a:t>
            </a:r>
            <a:r>
              <a:rPr lang="en-US" dirty="0">
                <a:cs typeface="Arial" panose="020B0604020202020204" pitchFamily="34" charset="0"/>
              </a:rPr>
              <a:t> </a:t>
            </a:r>
            <a:r>
              <a:rPr lang="en-US" dirty="0" err="1">
                <a:cs typeface="Arial" panose="020B0604020202020204" pitchFamily="34" charset="0"/>
              </a:rPr>
              <a:t>iDASH</a:t>
            </a:r>
            <a:r>
              <a:rPr lang="en-US" dirty="0">
                <a:cs typeface="Arial" panose="020B0604020202020204" pitchFamily="34" charset="0"/>
              </a:rPr>
              <a:t> Genomic Privacy Challenge was held in November 2022 with competition tasks including secure genotype-phenotype prediction, analysis of single-cell transcriptomics, and secure record linkage with patient data. </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 Privacy algorithms used in the challenge are rapidly becoming practical in real-world use. </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 The speed of homomorphic encryption (or compute time) is decreasing faster than Moore’s Law. </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 Previous </a:t>
            </a:r>
            <a:r>
              <a:rPr lang="en-US" dirty="0" err="1">
                <a:cs typeface="Arial" panose="020B0604020202020204" pitchFamily="34" charset="0"/>
              </a:rPr>
              <a:t>iDASH</a:t>
            </a:r>
            <a:r>
              <a:rPr lang="en-US" dirty="0">
                <a:cs typeface="Arial" panose="020B0604020202020204" pitchFamily="34" charset="0"/>
              </a:rPr>
              <a:t> Challenge winners are building useful applications for genomics and health. Fast genome imputation that is fully encrypted is now available in the </a:t>
            </a:r>
            <a:r>
              <a:rPr lang="en-US" dirty="0" err="1">
                <a:cs typeface="Arial" panose="020B0604020202020204" pitchFamily="34" charset="0"/>
              </a:rPr>
              <a:t>OpenImpute</a:t>
            </a:r>
            <a:r>
              <a:rPr lang="en-US" dirty="0">
                <a:cs typeface="Arial" panose="020B0604020202020204" pitchFamily="34" charset="0"/>
              </a:rPr>
              <a:t> server at the University of Texas Health Science Center. Another team of previous </a:t>
            </a:r>
            <a:r>
              <a:rPr lang="en-US" dirty="0" err="1">
                <a:cs typeface="Arial" panose="020B0604020202020204" pitchFamily="34" charset="0"/>
              </a:rPr>
              <a:t>iDASH</a:t>
            </a:r>
            <a:r>
              <a:rPr lang="en-US" dirty="0">
                <a:cs typeface="Arial" panose="020B0604020202020204" pitchFamily="34" charset="0"/>
              </a:rPr>
              <a:t> contributors has just won Phase 1 of the UK-US privacy prize challenge in the healthcare competition.</a:t>
            </a:r>
          </a:p>
          <a:p>
            <a:pPr marL="0" lvl="1" defTabSz="621167">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B395DE41-C861-42E8-B69A-C3699439E73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9048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2"/>
            <a:ext cx="5608321" cy="4565291"/>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r>
              <a:rPr lang="en-US" dirty="0">
                <a:ea typeface="Calibri" panose="020F0502020204030204" pitchFamily="34" charset="0"/>
                <a:cs typeface="Arial" panose="020B0604020202020204" pitchFamily="34" charset="0"/>
              </a:rPr>
              <a:t>The Clinical Sequencing Evidence-Generating Research (or CSER) program aims to generate evidence of the clinical utility of genome sequencing, with a major emphasis on diverse patient populations. As CSER heads to completion this spring, its investigators have been busy presenting and publishing their work.</a:t>
            </a:r>
          </a:p>
          <a:p>
            <a:endParaRPr lang="en-US" dirty="0">
              <a:ea typeface="Calibri" panose="020F0502020204030204" pitchFamily="34" charset="0"/>
              <a:cs typeface="Arial" panose="020B0604020202020204" pitchFamily="34" charset="0"/>
            </a:endParaRPr>
          </a:p>
          <a:p>
            <a:r>
              <a:rPr lang="en-US" dirty="0">
                <a:ea typeface="Calibri" panose="020F0502020204030204" pitchFamily="34" charset="0"/>
                <a:cs typeface="Arial" panose="020B0604020202020204" pitchFamily="34" charset="0"/>
              </a:rPr>
              <a:t>* The 2022 ASHG Annual Meeting featured 10 CSER presentations. * A platform talk from the UCSF </a:t>
            </a:r>
            <a:r>
              <a:rPr lang="en-US" dirty="0">
                <a:solidFill>
                  <a:srgbClr val="4D5156"/>
                </a:solidFill>
                <a:cs typeface="Arial" panose="020B0604020202020204" pitchFamily="34" charset="0"/>
              </a:rPr>
              <a:t>Program in Prenatal and Pediatric Genome Sequencing Study (or </a:t>
            </a:r>
            <a:r>
              <a:rPr lang="en-US" dirty="0">
                <a:ea typeface="Calibri" panose="020F0502020204030204" pitchFamily="34" charset="0"/>
                <a:cs typeface="Arial" panose="020B0604020202020204" pitchFamily="34" charset="0"/>
              </a:rPr>
              <a:t>P3EGS) showed that among 529 pediatric and 316 prenatal patients whose parents self-reported as underrepresented minority (or URM) status and received exome sequencing, rates of both positive diagnoses and inconclusive findings were similar between URM and non-URM children (for both pediatric and prenatal exome sequencing). These findings support the application of exome sequencing in patients from diverse populations.</a:t>
            </a:r>
          </a:p>
          <a:p>
            <a:r>
              <a:rPr lang="en-US" dirty="0">
                <a:ea typeface="Calibri" panose="020F0502020204030204" pitchFamily="34" charset="0"/>
                <a:cs typeface="Arial" panose="020B0604020202020204" pitchFamily="34" charset="0"/>
              </a:rPr>
              <a:t> </a:t>
            </a:r>
          </a:p>
          <a:p>
            <a:r>
              <a:rPr lang="en-US" dirty="0">
                <a:ea typeface="Calibri" panose="020F0502020204030204" pitchFamily="34" charset="0"/>
                <a:cs typeface="Arial" panose="020B0604020202020204" pitchFamily="34" charset="0"/>
              </a:rPr>
              <a:t>* Another platform presentation from the Baylor </a:t>
            </a:r>
            <a:r>
              <a:rPr lang="en-US" dirty="0" err="1">
                <a:ea typeface="Calibri" panose="020F0502020204030204" pitchFamily="34" charset="0"/>
                <a:cs typeface="Arial" panose="020B0604020202020204" pitchFamily="34" charset="0"/>
              </a:rPr>
              <a:t>KidsCanSeq</a:t>
            </a:r>
            <a:r>
              <a:rPr lang="en-US" dirty="0">
                <a:ea typeface="Calibri" panose="020F0502020204030204" pitchFamily="34" charset="0"/>
                <a:cs typeface="Arial" panose="020B0604020202020204" pitchFamily="34" charset="0"/>
              </a:rPr>
              <a:t> study evaluated yield and utility of adding exome sequencing to a pediatric cancer panel test. Among reported results from 581 childhood cancer patients, less than half of the pathogenic and likely pathogenic variants were reported on both the exome sequence and panel. Exome sequencing showed a large number of results not covered by the panel, while variants unique to the panel were all found to be actionable. This finding suggests that careful optimization of combined exome sequencing and panel testing may improve utility in pediatric cancer.</a:t>
            </a:r>
          </a:p>
          <a:p>
            <a:endParaRPr lang="en-US" dirty="0">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6E7D9685-A792-46DD-8FC4-8E0E3872F5B8}"/>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57711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89"/>
            <a:ext cx="5608320" cy="4414177"/>
          </a:xfrm>
        </p:spPr>
        <p:txBody>
          <a:bodyPr/>
          <a:lstStyle/>
          <a:p>
            <a:pPr indent="-632"/>
            <a:r>
              <a:rPr lang="en-US" dirty="0">
                <a:latin typeface="Arial" panose="020B0604020202020204" pitchFamily="34" charset="0"/>
                <a:cs typeface="Arial" panose="020B0604020202020204" pitchFamily="34" charset="0"/>
              </a:rPr>
              <a:t>The Clinical Genome Resource (or ClinGen) evaluates and disseminates the clinical relevance of genes and genomic variants for use in precision medicine and research. </a:t>
            </a:r>
          </a:p>
          <a:p>
            <a:pPr indent="-632"/>
            <a:endParaRPr lang="en-US" dirty="0">
              <a:latin typeface="Arial" panose="020B0604020202020204" pitchFamily="34" charset="0"/>
              <a:cs typeface="Arial" panose="020B0604020202020204" pitchFamily="34" charset="0"/>
            </a:endParaRPr>
          </a:p>
          <a:p>
            <a:pPr indent="-632"/>
            <a:r>
              <a:rPr lang="en-US" dirty="0">
                <a:latin typeface="Arial" panose="020B0604020202020204" pitchFamily="34" charset="0"/>
                <a:cs typeface="Arial" panose="020B0604020202020204" pitchFamily="34" charset="0"/>
              </a:rPr>
              <a:t>* The number of ClinGen Gene and Variant Curation Expert Panels has </a:t>
            </a:r>
            <a:r>
              <a:rPr lang="en-US" b="0" dirty="0">
                <a:latin typeface="Arial" panose="020B0604020202020204" pitchFamily="34" charset="0"/>
                <a:cs typeface="Arial" panose="020B0604020202020204" pitchFamily="34" charset="0"/>
              </a:rPr>
              <a:t>more than doubled </a:t>
            </a:r>
            <a:r>
              <a:rPr lang="en-US" dirty="0">
                <a:latin typeface="Arial" panose="020B0604020202020204" pitchFamily="34" charset="0"/>
                <a:cs typeface="Arial" panose="020B0604020202020204" pitchFamily="34" charset="0"/>
              </a:rPr>
              <a:t>since 2019, from 50 Expert Panels </a:t>
            </a:r>
            <a:r>
              <a:rPr lang="en-US" strike="noStrike" dirty="0">
                <a:latin typeface="Arial" panose="020B0604020202020204" pitchFamily="34" charset="0"/>
                <a:cs typeface="Arial" panose="020B0604020202020204" pitchFamily="34" charset="0"/>
              </a:rPr>
              <a:t>to over 100</a:t>
            </a:r>
            <a:r>
              <a:rPr lang="en-US" dirty="0">
                <a:latin typeface="Arial" panose="020B0604020202020204" pitchFamily="34" charset="0"/>
                <a:cs typeface="Arial" panose="020B0604020202020204" pitchFamily="34" charset="0"/>
              </a:rPr>
              <a:t>. This has led to a sharp increase in the completed gene and variant curations that are freely available in the </a:t>
            </a:r>
            <a:r>
              <a:rPr lang="en-US" dirty="0" err="1">
                <a:latin typeface="Arial" panose="020B0604020202020204" pitchFamily="34" charset="0"/>
                <a:cs typeface="Arial" panose="020B0604020202020204" pitchFamily="34" charset="0"/>
              </a:rPr>
              <a:t>ClinGen</a:t>
            </a:r>
            <a:r>
              <a:rPr lang="en-US" dirty="0">
                <a:latin typeface="Arial" panose="020B0604020202020204" pitchFamily="34" charset="0"/>
                <a:cs typeface="Arial" panose="020B0604020202020204" pitchFamily="34" charset="0"/>
              </a:rPr>
              <a:t> resource, with total curations around 6,000 unique genes and variants. </a:t>
            </a:r>
          </a:p>
          <a:p>
            <a:pPr indent="-632"/>
            <a:endParaRPr lang="en-US" dirty="0">
              <a:latin typeface="Arial" panose="020B0604020202020204" pitchFamily="34" charset="0"/>
              <a:cs typeface="Arial" panose="020B0604020202020204" pitchFamily="34" charset="0"/>
            </a:endParaRPr>
          </a:p>
          <a:p>
            <a:pPr indent="-632"/>
            <a:r>
              <a:rPr lang="en-US" dirty="0">
                <a:latin typeface="Arial" panose="020B0604020202020204" pitchFamily="34" charset="0"/>
                <a:cs typeface="Arial" panose="020B0604020202020204" pitchFamily="34" charset="0"/>
              </a:rPr>
              <a:t>* This exciting growth has been supported, in part, by the NIH Institutes listed here, which have funded 15 Curation Expert Panels in disease areas relevant to their mission. </a:t>
            </a:r>
          </a:p>
          <a:p>
            <a:pPr indent="-632"/>
            <a:endParaRPr lang="en-US" dirty="0">
              <a:latin typeface="Arial" panose="020B0604020202020204" pitchFamily="34" charset="0"/>
              <a:cs typeface="Arial" panose="020B0604020202020204" pitchFamily="34" charset="0"/>
            </a:endParaRPr>
          </a:p>
          <a:p>
            <a:pPr indent="-632"/>
            <a:r>
              <a:rPr lang="en-US" dirty="0">
                <a:latin typeface="Arial" panose="020B0604020202020204" pitchFamily="34" charset="0"/>
                <a:cs typeface="Arial" panose="020B0604020202020204" pitchFamily="34" charset="0"/>
              </a:rPr>
              <a:t>* Additionally, ClinGen-funded grantee institutions have developed partnerships with non-profit and industry groups. These partners have provided funds to support biocurators on a variety of expert panels. Each partner has agreed to </a:t>
            </a:r>
            <a:r>
              <a:rPr lang="en-US" dirty="0" err="1">
                <a:latin typeface="Arial" panose="020B0604020202020204" pitchFamily="34" charset="0"/>
                <a:cs typeface="Arial" panose="020B0604020202020204" pitchFamily="34" charset="0"/>
              </a:rPr>
              <a:t>ClinGen’s</a:t>
            </a:r>
            <a:r>
              <a:rPr lang="en-US" dirty="0">
                <a:latin typeface="Arial" panose="020B0604020202020204" pitchFamily="34" charset="0"/>
                <a:cs typeface="Arial" panose="020B0604020202020204" pitchFamily="34" charset="0"/>
              </a:rPr>
              <a:t> Partnership Policy, which emphasizes principles such as data sharing, transparency, and no expectation of endorsement by ClinGen or NIH. The growing funding support from our sister NIH Institutes, non-profit organizations, and industry contributes to </a:t>
            </a:r>
            <a:r>
              <a:rPr lang="en-US" dirty="0" err="1">
                <a:latin typeface="Arial" panose="020B0604020202020204" pitchFamily="34" charset="0"/>
                <a:cs typeface="Arial" panose="020B0604020202020204" pitchFamily="34" charset="0"/>
              </a:rPr>
              <a:t>ClinGen’s</a:t>
            </a:r>
            <a:r>
              <a:rPr lang="en-US" dirty="0">
                <a:latin typeface="Arial" panose="020B0604020202020204" pitchFamily="34" charset="0"/>
                <a:cs typeface="Arial" panose="020B0604020202020204" pitchFamily="34" charset="0"/>
              </a:rPr>
              <a:t> ability to sustain this important resource into the future.</a:t>
            </a:r>
          </a:p>
        </p:txBody>
      </p:sp>
      <p:sp>
        <p:nvSpPr>
          <p:cNvPr id="5" name="Slide Number Placeholder 3">
            <a:extLst>
              <a:ext uri="{FF2B5EF4-FFF2-40B4-BE49-F238E27FC236}">
                <a16:creationId xmlns:a16="http://schemas.microsoft.com/office/drawing/2014/main" id="{47FAD730-B869-487B-A5F6-C4BE099991C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57552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a:defRPr/>
            </a:pPr>
            <a:r>
              <a:rPr lang="en-US" dirty="0"/>
              <a:t>The Phenotypes and Exposures Toolkit (or </a:t>
            </a:r>
            <a:r>
              <a:rPr lang="en-US" dirty="0" err="1"/>
              <a:t>PhenX</a:t>
            </a:r>
            <a:r>
              <a:rPr lang="en-US" dirty="0"/>
              <a:t>) is a catalog of consensus protocols for measuring phenotypes and exposures in biomedical research. Usage of </a:t>
            </a:r>
            <a:r>
              <a:rPr lang="en-US" dirty="0" err="1"/>
              <a:t>PhenX</a:t>
            </a:r>
            <a:r>
              <a:rPr lang="en-US" dirty="0"/>
              <a:t> consensus protocols facilitates combining studies to increase statistical power, comparing studies to validate results, and increasing the impact of individual studies.</a:t>
            </a:r>
          </a:p>
          <a:p>
            <a:pPr marL="0" lvl="1">
              <a:defRPr/>
            </a:pPr>
            <a:endParaRPr lang="en-US" dirty="0"/>
          </a:p>
          <a:p>
            <a:pPr marL="0" lvl="1">
              <a:defRPr/>
            </a:pPr>
            <a:r>
              <a:rPr lang="en-US" dirty="0"/>
              <a:t>* The </a:t>
            </a:r>
            <a:r>
              <a:rPr lang="en-US" dirty="0" err="1"/>
              <a:t>PhenX</a:t>
            </a:r>
            <a:r>
              <a:rPr lang="en-US" dirty="0"/>
              <a:t> Toolkit grant was recently renewed, with Carol Hamilton from RTI International as the Principal Investigator. </a:t>
            </a:r>
            <a:r>
              <a:rPr lang="en-US" dirty="0" err="1"/>
              <a:t>PhenX</a:t>
            </a:r>
            <a:r>
              <a:rPr lang="en-US" dirty="0"/>
              <a:t> is now supported under the NIH-wide Trans-NIH Biomedical Knowledgebase Program funding announcement, which supports curation, annotation, and linkage of core datasets. NHGRI will provide funding for 5 years with co-funding from the indicated four other Institutes and Center. </a:t>
            </a:r>
          </a:p>
          <a:p>
            <a:pPr marL="0" lvl="1">
              <a:defRPr/>
            </a:pPr>
            <a:endParaRPr lang="en-US" dirty="0"/>
          </a:p>
          <a:p>
            <a:pPr marL="0" lvl="1">
              <a:defRPr/>
            </a:pPr>
            <a:r>
              <a:rPr lang="en-US" dirty="0"/>
              <a:t>In this next phase, </a:t>
            </a:r>
            <a:r>
              <a:rPr lang="en-US" dirty="0" err="1"/>
              <a:t>PhenX</a:t>
            </a:r>
            <a:r>
              <a:rPr lang="en-US" dirty="0"/>
              <a:t> aims to increase use by leveraging biomedical standards to increase scientific impact and awareness of the resource. The active participation from our partners will facilitate wider dissemination and use of the Toolkit among the NIH-funded research community.</a:t>
            </a:r>
          </a:p>
          <a:p>
            <a:pPr marL="0" lvl="1">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580FFED7-6A8A-4109-B194-0EA17AE68B53}"/>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25296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defTabSz="621167">
              <a:defRPr/>
            </a:pPr>
            <a:r>
              <a:rPr lang="en-US" dirty="0">
                <a:cs typeface="Arial" panose="020B0604020202020204" pitchFamily="34" charset="0"/>
              </a:rPr>
              <a:t>This December, </a:t>
            </a:r>
            <a:r>
              <a:rPr lang="en-US" dirty="0" err="1">
                <a:cs typeface="Arial" panose="020B0604020202020204" pitchFamily="34" charset="0"/>
              </a:rPr>
              <a:t>PhenX</a:t>
            </a:r>
            <a:r>
              <a:rPr lang="en-US" dirty="0">
                <a:cs typeface="Arial" panose="020B0604020202020204" pitchFamily="34" charset="0"/>
              </a:rPr>
              <a:t> expanded its Social Determinants of Health collection. The expansion was achieved with significant leadership and funding from the  National Institute on Minority Health and Health Disparities, along with input from a trans-NIH working group. The new Social Determinants of Health protocols measure social factors at the individual and community level that influence health outcomes. The expanded collection includes 15 new protocols for measures such as internet access, minimum wage, and </a:t>
            </a:r>
            <a:r>
              <a:rPr lang="en-US" dirty="0" err="1">
                <a:cs typeface="Arial" panose="020B0604020202020204" pitchFamily="34" charset="0"/>
              </a:rPr>
              <a:t>healthcase</a:t>
            </a:r>
            <a:r>
              <a:rPr lang="en-US" dirty="0">
                <a:cs typeface="Arial" panose="020B0604020202020204" pitchFamily="34" charset="0"/>
              </a:rPr>
              <a:t> discrimination. </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The Social Determinants of Health collection is a popular resource, ranked as the seventh most downloaded collection of protocols on the </a:t>
            </a:r>
            <a:r>
              <a:rPr lang="en-US" dirty="0" err="1">
                <a:cs typeface="Arial" panose="020B0604020202020204" pitchFamily="34" charset="0"/>
              </a:rPr>
              <a:t>PhenX</a:t>
            </a:r>
            <a:r>
              <a:rPr lang="en-US" dirty="0">
                <a:cs typeface="Arial" panose="020B0604020202020204" pitchFamily="34" charset="0"/>
              </a:rPr>
              <a:t> website. We expect the expanded collection to </a:t>
            </a:r>
            <a:r>
              <a:rPr lang="en-US" b="0" i="0" dirty="0">
                <a:effectLst/>
                <a:latin typeface="Helvetica" panose="020B0604020202020204" pitchFamily="34" charset="0"/>
              </a:rPr>
              <a:t>further enhance the science of minority health and health disparities while advancing a culture of scientific collaboration.</a:t>
            </a: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373028CD-CA6B-479C-A416-005F92E08423}"/>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54</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6399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446088"/>
            <a:ext cx="6197600" cy="3486150"/>
          </a:xfrm>
          <a:prstGeom prst="rect">
            <a:avLst/>
          </a:prstGeom>
          <a:ln/>
        </p:spPr>
      </p:sp>
      <p:sp>
        <p:nvSpPr>
          <p:cNvPr id="119811" name="Notes Placeholder 2"/>
          <p:cNvSpPr>
            <a:spLocks noGrp="1"/>
          </p:cNvSpPr>
          <p:nvPr>
            <p:ph type="body" idx="1"/>
          </p:nvPr>
        </p:nvSpPr>
        <p:spPr>
          <a:xfrm>
            <a:off x="701040" y="4191098"/>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a:defRPr/>
            </a:pPr>
            <a:r>
              <a:rPr lang="en-US" dirty="0"/>
              <a:t>The Polygenic Risk Methods in Diverse Populations (or PRIMED) Consortium is developing methods and refining polygenic risk scores to improve the prediction of health and disease in diverse ancestry populations. To assist in their efforts, the PRIMED Consortium has received approvals from various </a:t>
            </a:r>
            <a:r>
              <a:rPr lang="en-US" dirty="0" err="1"/>
              <a:t>dbGaP</a:t>
            </a:r>
            <a:r>
              <a:rPr lang="en-US" dirty="0"/>
              <a:t> Data Access Committees for over 300 data access requests. Combining these data from other publicly accessible repositories will provide PRIMED investigators with participant data from the blue shaded areas shown on the map for their analyses. </a:t>
            </a:r>
            <a:br>
              <a:rPr lang="en-US" dirty="0"/>
            </a:br>
            <a:br>
              <a:rPr lang="en-US" dirty="0"/>
            </a:br>
            <a:r>
              <a:rPr lang="en-US" dirty="0"/>
              <a:t>* The PRIMED Consortium established five working groups. The Data Sharing Working Group focuses on developing policies and processes for sharing data. The Genotype Harmonization Working Group is formulating a quality control and a harmonization plan. The Methods Review Working Group assesses methods. The Phenotype Harmonization Working Group defines phenotype data standards while working closely with the Social and Ethical Implications of Polygenic Risk Working Group, which identifies, investigates, and responds to ethical, social, and related considerations. </a:t>
            </a:r>
          </a:p>
          <a:p>
            <a:pPr marL="0" lvl="1">
              <a:defRPr/>
            </a:pPr>
            <a:endParaRPr lang="en-US" dirty="0"/>
          </a:p>
          <a:p>
            <a:pPr marL="0" lvl="1">
              <a:defRPr/>
            </a:pPr>
            <a:r>
              <a:rPr lang="en-US" dirty="0"/>
              <a:t>* Finally, the PRIMED Consortium recently established its External Scientific Panel, a non-governing entity comprising multidisciplinary experts, that will assist the NIH in assessing the PRIMED Consortium’s activities.</a:t>
            </a:r>
          </a:p>
          <a:p>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6F0F7290-FEFB-4430-8964-C418200C9435}"/>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2351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487363"/>
            <a:ext cx="6199188" cy="3486150"/>
          </a:xfrm>
          <a:prstGeom prst="rect">
            <a:avLst/>
          </a:prstGeom>
          <a:ln/>
        </p:spPr>
      </p:sp>
      <p:sp>
        <p:nvSpPr>
          <p:cNvPr id="119811" name="Notes Placeholder 2"/>
          <p:cNvSpPr>
            <a:spLocks noGrp="1"/>
          </p:cNvSpPr>
          <p:nvPr>
            <p:ph type="body" idx="1"/>
          </p:nvPr>
        </p:nvSpPr>
        <p:spPr>
          <a:xfrm>
            <a:off x="705097" y="4127898"/>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defTabSz="621167">
              <a:defRPr/>
            </a:pPr>
            <a:r>
              <a:rPr lang="en-US" dirty="0">
                <a:solidFill>
                  <a:srgbClr val="000000"/>
                </a:solidFill>
                <a:effectLst/>
                <a:latin typeface="Arial" panose="020B0604020202020204" pitchFamily="34" charset="0"/>
                <a:ea typeface="Calibri" panose="020F0502020204030204" pitchFamily="34" charset="0"/>
                <a:cs typeface="Arial" panose="020B0604020202020204" pitchFamily="34" charset="0"/>
              </a:rPr>
              <a:t>NHGRI’s Small Business program continues to </a:t>
            </a:r>
            <a:r>
              <a:rPr lang="en-US" dirty="0">
                <a:effectLst/>
                <a:latin typeface="Arial" panose="020B0604020202020204" pitchFamily="34" charset="0"/>
                <a:ea typeface="Calibri" panose="020F0502020204030204" pitchFamily="34" charset="0"/>
                <a:cs typeface="Arial" panose="020B0604020202020204" pitchFamily="34" charset="0"/>
              </a:rPr>
              <a:t>support innovative research and enable commercialization in genomics and genomic medicine through funding Small Business Innovation Research (or SBIR) and Small Business Technology Transfer (or STTR) grants.</a:t>
            </a:r>
          </a:p>
          <a:p>
            <a:pPr defTabSz="621167">
              <a:defRPr/>
            </a:pPr>
            <a:endParaRPr lang="en-US" i="0" dirty="0">
              <a:effectLst/>
              <a:latin typeface="Arial" panose="020B0604020202020204" pitchFamily="34" charset="0"/>
              <a:cs typeface="Arial" panose="020B0604020202020204" pitchFamily="34" charset="0"/>
            </a:endParaRPr>
          </a:p>
          <a:p>
            <a:pPr defTabSz="621167">
              <a:defRPr/>
            </a:pPr>
            <a:r>
              <a:rPr lang="en-US" i="0" dirty="0">
                <a:latin typeface="Arial" panose="020B0604020202020204" pitchFamily="34" charset="0"/>
                <a:cs typeface="Arial" panose="020B0604020202020204" pitchFamily="34" charset="0"/>
              </a:rPr>
              <a:t>* In total, the Institute funded $16.5 million in small business grants in Fiscal Year 2022. </a:t>
            </a:r>
          </a:p>
          <a:p>
            <a:pPr defTabSz="621167">
              <a:defRPr/>
            </a:pPr>
            <a:endParaRPr lang="en-US" i="0" dirty="0">
              <a:latin typeface="Arial" panose="020B0604020202020204" pitchFamily="34" charset="0"/>
              <a:cs typeface="Arial" panose="020B0604020202020204" pitchFamily="34" charset="0"/>
            </a:endParaRPr>
          </a:p>
          <a:p>
            <a:pPr defTabSz="621167">
              <a:defRPr/>
            </a:pPr>
            <a:r>
              <a:rPr lang="en-US" i="0" dirty="0">
                <a:latin typeface="Arial" panose="020B0604020202020204" pitchFamily="34" charset="0"/>
                <a:cs typeface="Arial" panose="020B0604020202020204" pitchFamily="34" charset="0"/>
              </a:rPr>
              <a:t>* These recent SBIR and STTR grants include 19 Phase I Proof of Principle and 11 Phase II Pre-Commercialization awards. </a:t>
            </a:r>
          </a:p>
          <a:p>
            <a:endParaRPr lang="en-US" i="1" dirty="0">
              <a:latin typeface="Arial" panose="020B0604020202020204" pitchFamily="34" charset="0"/>
              <a:cs typeface="Arial" panose="020B0604020202020204" pitchFamily="34" charset="0"/>
            </a:endParaRPr>
          </a:p>
          <a:p>
            <a:r>
              <a:rPr lang="en-US" i="0" dirty="0">
                <a:latin typeface="Arial" panose="020B0604020202020204" pitchFamily="34" charset="0"/>
                <a:cs typeface="Arial" panose="020B0604020202020204" pitchFamily="34" charset="0"/>
              </a:rPr>
              <a:t>* Of note, the five companies shown here have been awarded new Phase II grants: Curio </a:t>
            </a:r>
            <a:r>
              <a:rPr lang="en-US" b="0" i="0" dirty="0">
                <a:latin typeface="Arial" panose="020B0604020202020204" pitchFamily="34" charset="0"/>
                <a:cs typeface="Arial" panose="020B0604020202020204" pitchFamily="34" charset="0"/>
              </a:rPr>
              <a:t>Bioscience for commercialization of a reagent </a:t>
            </a:r>
            <a:r>
              <a:rPr lang="en-US" i="0" dirty="0">
                <a:latin typeface="Arial" panose="020B0604020202020204" pitchFamily="34" charset="0"/>
                <a:cs typeface="Arial" panose="020B0604020202020204" pitchFamily="34" charset="0"/>
              </a:rPr>
              <a:t>kit for spatial transcriptomic analysis; Primordial Genetics for their work on a novel </a:t>
            </a:r>
            <a:r>
              <a:rPr lang="en-US" dirty="0">
                <a:latin typeface="Arial" panose="020B0604020202020204" pitchFamily="34" charset="0"/>
                <a:cs typeface="Arial" panose="020B0604020202020204" pitchFamily="34" charset="0"/>
              </a:rPr>
              <a:t>and efficient</a:t>
            </a:r>
            <a:r>
              <a:rPr lang="en-US" i="0" dirty="0">
                <a:latin typeface="Arial" panose="020B0604020202020204" pitchFamily="34" charset="0"/>
                <a:cs typeface="Arial" panose="020B0604020202020204" pitchFamily="34" charset="0"/>
              </a:rPr>
              <a:t> enzymatic process for synthesis of DNA oligonucleotides; Armonica Technologies for </a:t>
            </a:r>
            <a:r>
              <a:rPr lang="en-US" b="0" i="0" dirty="0">
                <a:latin typeface="Arial" panose="020B0604020202020204" pitchFamily="34" charset="0"/>
                <a:cs typeface="Arial" panose="020B0604020202020204" pitchFamily="34" charset="0"/>
              </a:rPr>
              <a:t>development of single molecule nucleic acid sequencing technology; </a:t>
            </a:r>
            <a:r>
              <a:rPr lang="en-US" b="0" i="0" dirty="0" err="1">
                <a:latin typeface="Arial" panose="020B0604020202020204" pitchFamily="34" charset="0"/>
                <a:cs typeface="Arial" panose="020B0604020202020204" pitchFamily="34" charset="0"/>
              </a:rPr>
              <a:t>Datirium</a:t>
            </a:r>
            <a:r>
              <a:rPr lang="en-US" b="0" i="0" dirty="0">
                <a:latin typeface="Arial" panose="020B0604020202020204" pitchFamily="34" charset="0"/>
                <a:cs typeface="Arial" panose="020B0604020202020204" pitchFamily="34" charset="0"/>
              </a:rPr>
              <a:t> for their scientific data analysis platform; and Electronic Biosciences for their nanoscale tools for inosine sequencing.</a:t>
            </a:r>
            <a:endParaRPr lang="en-US" i="0" dirty="0">
              <a:latin typeface="Arial" panose="020B0604020202020204" pitchFamily="34" charset="0"/>
              <a:cs typeface="Arial" panose="020B0604020202020204" pitchFamily="34" charset="0"/>
            </a:endParaRPr>
          </a:p>
          <a:p>
            <a:pPr marL="0" lvl="1" defTabSz="621167">
              <a:defRPr/>
            </a:pPr>
            <a:endParaRPr lang="en-US" i="1" dirty="0">
              <a:latin typeface="Arial" panose="020B0604020202020204" pitchFamily="34" charset="0"/>
              <a:cs typeface="Arial" panose="020B0604020202020204" pitchFamily="34" charset="0"/>
            </a:endParaRPr>
          </a:p>
          <a:p>
            <a:endParaRPr lang="en-US" dirty="0"/>
          </a:p>
        </p:txBody>
      </p:sp>
      <p:sp>
        <p:nvSpPr>
          <p:cNvPr id="119812" name="Slide Number Placeholder 3"/>
          <p:cNvSpPr>
            <a:spLocks noGrp="1"/>
          </p:cNvSpPr>
          <p:nvPr>
            <p:ph type="sldNum" sz="quarter" idx="5"/>
          </p:nvPr>
        </p:nvSpPr>
        <p:spPr>
          <a:noFill/>
        </p:spPr>
        <p:txBody>
          <a:bodyPr/>
          <a:lstStyle/>
          <a:p>
            <a:pPr defTabSz="959356">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59356">
                <a:defRPr/>
              </a:pPr>
              <a:t>56</a:t>
            </a:fld>
            <a:endParaRPr lang="en-US" b="1">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69615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445194"/>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defTabSz="621167">
              <a:defRPr/>
            </a:pPr>
            <a:r>
              <a:rPr lang="en-US" dirty="0">
                <a:cs typeface="Arial" panose="020B0604020202020204" pitchFamily="34" charset="0"/>
              </a:rPr>
              <a:t>NHGRI’s Extramural Training Program aims to prepare a talented and diverse genomics workforce by providing both institutional and individual funding through a variety of mechanisms, including individual fellowship, and career development awards, institutional awards and diversity supplements. Programs are offered at the undergraduate, postbaccalaureate, graduate, postdoctoral, and faculty levels.</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The Extramural Training Program has two updates on outreach activities to attract more diverse individuals to the workforce.</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 First, Program staff participated in outreach at the 2022 Annual Biomedical Research Conference for Minority Students (or ABRCMS) in November 2022. There are similar plans for participating in this and other outreach events in 2023. </a:t>
            </a:r>
            <a:br>
              <a:rPr lang="en-US" dirty="0">
                <a:cs typeface="Arial" panose="020B0604020202020204" pitchFamily="34" charset="0"/>
              </a:rPr>
            </a:br>
            <a:endParaRPr lang="en-US" dirty="0">
              <a:cs typeface="Arial" panose="020B0604020202020204" pitchFamily="34" charset="0"/>
            </a:endParaRPr>
          </a:p>
          <a:p>
            <a:pPr marL="0" lvl="1" defTabSz="621167">
              <a:defRPr/>
            </a:pPr>
            <a:r>
              <a:rPr lang="en-US" dirty="0">
                <a:cs typeface="Arial" panose="020B0604020202020204" pitchFamily="34" charset="0"/>
              </a:rPr>
              <a:t>* Also, Duke University Principal Investigator Susanne Haga published a conference report on the 2022 NHGRI Research and Career Development Annual Meeting. </a:t>
            </a:r>
            <a:r>
              <a:rPr lang="en-US" dirty="0">
                <a:latin typeface="Arial" panose="020B0604020202020204" pitchFamily="34" charset="0"/>
                <a:cs typeface="Arial" panose="020B0604020202020204" pitchFamily="34" charset="0"/>
              </a:rPr>
              <a:t>P</a:t>
            </a:r>
            <a:r>
              <a:rPr lang="en-US" dirty="0">
                <a:cs typeface="Arial" panose="020B0604020202020204" pitchFamily="34" charset="0"/>
              </a:rPr>
              <a:t>ublished in </a:t>
            </a:r>
            <a:r>
              <a:rPr lang="en-US" i="1" dirty="0">
                <a:cs typeface="Arial" panose="020B0604020202020204" pitchFamily="34" charset="0"/>
              </a:rPr>
              <a:t>Personalized Medicine</a:t>
            </a:r>
            <a:r>
              <a:rPr lang="en-US" dirty="0">
                <a:cs typeface="Arial" panose="020B0604020202020204" pitchFamily="34" charset="0"/>
              </a:rPr>
              <a:t>, the report highlights specific programs and events that were offered to the trainees during the three-day meeting, raising its visibility to the biomedical research community.</a:t>
            </a:r>
          </a:p>
          <a:p>
            <a:pPr marL="0" lvl="1" defTabSz="621167">
              <a:defRPr/>
            </a:pPr>
            <a:endParaRPr lang="en-US" dirty="0">
              <a:cs typeface="Arial" panose="020B0604020202020204" pitchFamily="34" charset="0"/>
            </a:endParaRPr>
          </a:p>
          <a:p>
            <a:pPr marL="0" lvl="1" defTabSz="621167">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CB2BB1DB-A028-4CBE-95BC-CAB817239C36}"/>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348783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the NIH Common Fund and other trans-NIH efforts.</a:t>
            </a:r>
          </a:p>
          <a:p>
            <a:endParaRPr lang="en-US" dirty="0"/>
          </a:p>
        </p:txBody>
      </p:sp>
      <p:sp>
        <p:nvSpPr>
          <p:cNvPr id="5" name="Slide Number Placeholder 3">
            <a:extLst>
              <a:ext uri="{FF2B5EF4-FFF2-40B4-BE49-F238E27FC236}">
                <a16:creationId xmlns:a16="http://schemas.microsoft.com/office/drawing/2014/main" id="{17368324-A7D7-4227-BB8E-DBAF7564DE89}"/>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57047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96888" y="547688"/>
            <a:ext cx="6199187" cy="3486150"/>
          </a:xfrm>
          <a:prstGeom prst="rect">
            <a:avLst/>
          </a:prstGeom>
          <a:ln/>
        </p:spPr>
      </p:sp>
      <p:sp>
        <p:nvSpPr>
          <p:cNvPr id="119811" name="Notes Placeholder 2"/>
          <p:cNvSpPr>
            <a:spLocks noGrp="1"/>
          </p:cNvSpPr>
          <p:nvPr>
            <p:ph type="body" idx="1"/>
          </p:nvPr>
        </p:nvSpPr>
        <p:spPr>
          <a:xfrm>
            <a:off x="791916" y="4152364"/>
            <a:ext cx="5608320" cy="4183380"/>
          </a:xfrm>
          <a:noFill/>
          <a:ln w="9525">
            <a:noFill/>
            <a:miter lim="800000"/>
            <a:headEnd/>
            <a:tailEnd/>
          </a:ln>
          <a:effectLst/>
        </p:spPr>
        <p:txBody>
          <a:bodyPr vert="horz" wrap="square" lIns="96348" tIns="48174" rIns="96348" bIns="48174" numCol="1" anchor="t" anchorCtr="0" compatLnSpc="1">
            <a:prstTxWarp prst="textNoShape">
              <a:avLst/>
            </a:prstTxWarp>
            <a:noAutofit/>
          </a:bodyPr>
          <a:lstStyle/>
          <a:p>
            <a:pPr marL="0" lvl="1" defTabSz="621167">
              <a:defRPr/>
            </a:pPr>
            <a:r>
              <a:rPr lang="en-US" b="0" kern="1200" dirty="0">
                <a:solidFill>
                  <a:schemeClr val="tx1"/>
                </a:solidFill>
                <a:cs typeface="Arial" panose="020B0604020202020204" pitchFamily="34" charset="0"/>
              </a:rPr>
              <a:t>The Knockout Mouse Phenotyping Program (or KOMP2) is a trans-NIH research program focused on generating a comprehensive resource of null mutant mice and their phenotype information. To date, KOMP2 investigators have developed and </a:t>
            </a:r>
            <a:r>
              <a:rPr lang="en-US" b="0" kern="1200" dirty="0" err="1">
                <a:solidFill>
                  <a:schemeClr val="tx1"/>
                </a:solidFill>
                <a:cs typeface="Arial" panose="020B0604020202020204" pitchFamily="34" charset="0"/>
              </a:rPr>
              <a:t>phenotyped</a:t>
            </a:r>
            <a:r>
              <a:rPr lang="en-US" b="0" kern="1200" dirty="0">
                <a:solidFill>
                  <a:schemeClr val="tx1"/>
                </a:solidFill>
                <a:cs typeface="Arial" panose="020B0604020202020204" pitchFamily="34" charset="0"/>
              </a:rPr>
              <a:t> approximately 5,500 strains of knockout mice, contributing to the more than 10,000 strains created by the International Mouse Phenotyping Consortium (or IMPC).</a:t>
            </a:r>
          </a:p>
          <a:p>
            <a:pPr marL="0" lvl="1" defTabSz="621167">
              <a:defRPr/>
            </a:pPr>
            <a:endParaRPr lang="en-US" b="0" kern="1200" dirty="0">
              <a:solidFill>
                <a:schemeClr val="tx1"/>
              </a:solidFill>
              <a:cs typeface="Arial" panose="020B0604020202020204" pitchFamily="34" charset="0"/>
            </a:endParaRPr>
          </a:p>
          <a:p>
            <a:pPr marL="0" lvl="1" defTabSz="621167">
              <a:defRPr/>
            </a:pPr>
            <a:r>
              <a:rPr lang="en-US" b="0" kern="1200" dirty="0">
                <a:solidFill>
                  <a:schemeClr val="tx1"/>
                </a:solidFill>
                <a:cs typeface="Arial" panose="020B0604020202020204" pitchFamily="34" charset="0"/>
              </a:rPr>
              <a:t>* KOMP2 launched the final phase of its program last year with co-funding from 18 NIH Institutes, Centers, and Offices. Awards totaling $42 million over a five-year period were made to three production centers at the University of California, Davis, The Jackson Laboratory, and Baylor College of Medicine, as well as to a Data Coordination Center at EBI-</a:t>
            </a:r>
            <a:r>
              <a:rPr lang="en-US" b="0" kern="1200" dirty="0" err="1">
                <a:solidFill>
                  <a:schemeClr val="tx1"/>
                </a:solidFill>
                <a:cs typeface="Arial" panose="020B0604020202020204" pitchFamily="34" charset="0"/>
              </a:rPr>
              <a:t>Hinxton</a:t>
            </a:r>
            <a:r>
              <a:rPr lang="en-US" b="0" kern="1200" dirty="0">
                <a:solidFill>
                  <a:schemeClr val="tx1"/>
                </a:solidFill>
                <a:cs typeface="Arial" panose="020B0604020202020204" pitchFamily="34" charset="0"/>
              </a:rPr>
              <a:t>. The final phase of the program will generate an additional 1,200 mutant mouse lines using CRISPR/Cas9 technology, perform a series of phenotyping assays, and make mice strains and data readily available to the research community.</a:t>
            </a:r>
          </a:p>
          <a:p>
            <a:pPr marL="0" lvl="1" defTabSz="621167">
              <a:defRPr/>
            </a:pPr>
            <a:endParaRPr lang="en-US" kern="1200" dirty="0">
              <a:solidFill>
                <a:schemeClr val="tx1"/>
              </a:solidFill>
              <a:cs typeface="Arial" panose="020B0604020202020204" pitchFamily="34" charset="0"/>
            </a:endParaRPr>
          </a:p>
          <a:p>
            <a:pPr marL="0" lvl="1" defTabSz="621167">
              <a:defRPr/>
            </a:pPr>
            <a:r>
              <a:rPr lang="en-US" kern="1200" dirty="0">
                <a:solidFill>
                  <a:schemeClr val="tx1"/>
                </a:solidFill>
                <a:cs typeface="Arial" panose="020B0604020202020204" pitchFamily="34" charset="0"/>
              </a:rPr>
              <a:t>* KOMP2 hosted its annual meeting in December 2022. Over 240 attendees convened to discuss consortium-wide efforts, accomplishments, and goals. The meeting featured several guest speakers, including NHGRI Council member Len Pennacchio.</a:t>
            </a:r>
          </a:p>
          <a:p>
            <a:pPr>
              <a:lnSpc>
                <a:spcPct val="107000"/>
              </a:lnSpc>
              <a:spcAft>
                <a:spcPts val="846"/>
              </a:spcAft>
            </a:pPr>
            <a:endParaRPr lang="en-US" dirty="0">
              <a:effectLst/>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B0609DA9-532A-49A3-97FF-F8D8F387C0A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59</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47466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449263"/>
            <a:ext cx="6197600" cy="3486150"/>
          </a:xfrm>
          <a:prstGeom prst="rect">
            <a:avLst/>
          </a:prstGeom>
          <a:ln/>
        </p:spPr>
      </p:sp>
      <p:sp>
        <p:nvSpPr>
          <p:cNvPr id="119811" name="Notes Placeholder 2"/>
          <p:cNvSpPr>
            <a:spLocks noGrp="1"/>
          </p:cNvSpPr>
          <p:nvPr>
            <p:ph type="body" idx="1"/>
          </p:nvPr>
        </p:nvSpPr>
        <p:spPr>
          <a:xfrm>
            <a:off x="701040" y="4165275"/>
            <a:ext cx="5608320" cy="4183380"/>
          </a:xfrm>
          <a:noFill/>
          <a:ln w="9525">
            <a:noFill/>
            <a:miter lim="800000"/>
            <a:headEnd/>
            <a:tailEnd/>
          </a:ln>
          <a:effectLst/>
        </p:spPr>
        <p:txBody>
          <a:bodyPr vert="horz" wrap="square" lIns="96348" tIns="48174" rIns="96348" bIns="48174" numCol="1" anchor="t" anchorCtr="0" compatLnSpc="1">
            <a:prstTxWarp prst="textNoShape">
              <a:avLst/>
            </a:prstTxWarp>
            <a:noAutofit/>
          </a:bodyPr>
          <a:lstStyle/>
          <a:p>
            <a:pPr marL="0" lvl="1" defTabSz="621167">
              <a:defRPr/>
            </a:pPr>
            <a:r>
              <a:rPr lang="en-US" b="0" kern="1200" dirty="0">
                <a:solidFill>
                  <a:schemeClr val="tx1"/>
                </a:solidFill>
                <a:cs typeface="Arial" panose="020B0604020202020204" pitchFamily="34" charset="0"/>
              </a:rPr>
              <a:t>The central goal of the Human Heredity and Health in Africa (or H3Africa) program has been to develop a sustainable and collaborative African genomics research enterprise. H3Africa has now completed its tenth and final year of NIH Common Fund support. </a:t>
            </a:r>
          </a:p>
          <a:p>
            <a:pPr marL="0" lvl="1" defTabSz="621167">
              <a:defRPr/>
            </a:pPr>
            <a:endParaRPr lang="en-US" b="0" kern="1200" dirty="0">
              <a:solidFill>
                <a:schemeClr val="tx1"/>
              </a:solidFill>
              <a:cs typeface="Arial" panose="020B0604020202020204" pitchFamily="34" charset="0"/>
            </a:endParaRPr>
          </a:p>
          <a:p>
            <a:pPr marL="0" lvl="1" defTabSz="621167">
              <a:defRPr/>
            </a:pPr>
            <a:r>
              <a:rPr lang="en-US" b="0" kern="1200" dirty="0">
                <a:solidFill>
                  <a:schemeClr val="tx1"/>
                </a:solidFill>
                <a:cs typeface="Arial" panose="020B0604020202020204" pitchFamily="34" charset="0"/>
              </a:rPr>
              <a:t>Two weeks ago, a paper describing the accomplishments of the H3Africa program and its influence on genomics in Africa was published in </a:t>
            </a:r>
            <a:r>
              <a:rPr lang="en-US" b="0" i="1" kern="1200" dirty="0">
                <a:solidFill>
                  <a:schemeClr val="tx1"/>
                </a:solidFill>
                <a:cs typeface="Arial" panose="020B0604020202020204" pitchFamily="34" charset="0"/>
              </a:rPr>
              <a:t>Nature</a:t>
            </a:r>
            <a:r>
              <a:rPr lang="en-US" b="0" kern="1200" dirty="0">
                <a:solidFill>
                  <a:schemeClr val="tx1"/>
                </a:solidFill>
                <a:cs typeface="Arial" panose="020B0604020202020204" pitchFamily="34" charset="0"/>
              </a:rPr>
              <a:t>. Aside from the incredible achievements of H3Africa that were included, the paper importantly makes the case for future genomics funding in Africa. </a:t>
            </a:r>
          </a:p>
          <a:p>
            <a:pPr marL="0" lvl="1" defTabSz="621167">
              <a:defRPr/>
            </a:pPr>
            <a:endParaRPr lang="en-US" b="0" kern="1200" dirty="0">
              <a:solidFill>
                <a:schemeClr val="tx1"/>
              </a:solidFill>
              <a:cs typeface="Arial" panose="020B0604020202020204" pitchFamily="34" charset="0"/>
            </a:endParaRPr>
          </a:p>
          <a:p>
            <a:pPr marL="0" lvl="1" defTabSz="621167">
              <a:defRPr/>
            </a:pPr>
            <a:endParaRPr lang="en-US" b="0" kern="1200" dirty="0">
              <a:solidFill>
                <a:schemeClr val="tx1"/>
              </a:solidFill>
              <a:cs typeface="Arial" panose="020B0604020202020204" pitchFamily="34" charset="0"/>
            </a:endParaRPr>
          </a:p>
        </p:txBody>
      </p:sp>
      <p:sp>
        <p:nvSpPr>
          <p:cNvPr id="5" name="Slide Number Placeholder 3">
            <a:extLst>
              <a:ext uri="{FF2B5EF4-FFF2-40B4-BE49-F238E27FC236}">
                <a16:creationId xmlns:a16="http://schemas.microsoft.com/office/drawing/2014/main" id="{421DC600-39FB-4409-AD73-5F9C807A9D5B}"/>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13630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4825" y="461963"/>
            <a:ext cx="6000750" cy="3375025"/>
          </a:xfrm>
          <a:prstGeom prst="rect">
            <a:avLst/>
          </a:prstGeom>
          <a:ln/>
        </p:spPr>
      </p:sp>
      <p:sp>
        <p:nvSpPr>
          <p:cNvPr id="119811" name="Notes Placeholder 2"/>
          <p:cNvSpPr>
            <a:spLocks noGrp="1"/>
          </p:cNvSpPr>
          <p:nvPr>
            <p:ph type="body" idx="1"/>
          </p:nvPr>
        </p:nvSpPr>
        <p:spPr>
          <a:xfrm>
            <a:off x="813984" y="3975535"/>
            <a:ext cx="5608320" cy="4183380"/>
          </a:xfrm>
          <a:noFill/>
          <a:ln w="9525">
            <a:noFill/>
            <a:miter lim="800000"/>
            <a:headEnd/>
            <a:tailEnd/>
          </a:ln>
          <a:effectLst/>
        </p:spPr>
        <p:txBody>
          <a:bodyPr vert="horz" wrap="square" lIns="92898" tIns="46449" rIns="92898" bIns="46449" numCol="1" anchor="t" anchorCtr="0" compatLnSpc="1">
            <a:prstTxWarp prst="textNoShape">
              <a:avLst/>
            </a:prstTxWarp>
            <a:noAutofit/>
          </a:bodyPr>
          <a:lstStyle/>
          <a:p>
            <a:pPr marL="0" lvl="1" defTabSz="621167">
              <a:defRPr/>
            </a:pPr>
            <a:r>
              <a:rPr lang="en-US" kern="1200" dirty="0">
                <a:solidFill>
                  <a:schemeClr val="tx1"/>
                </a:solidFill>
                <a:cs typeface="Arial" panose="020B0604020202020204" pitchFamily="34" charset="0"/>
              </a:rPr>
              <a:t>The NIH Common Fund Human Biomolecular Atlas Program (or </a:t>
            </a:r>
            <a:r>
              <a:rPr lang="en-US" kern="1200" dirty="0" err="1">
                <a:solidFill>
                  <a:schemeClr val="tx1"/>
                </a:solidFill>
                <a:cs typeface="Arial" panose="020B0604020202020204" pitchFamily="34" charset="0"/>
              </a:rPr>
              <a:t>HuBMAP</a:t>
            </a:r>
            <a:r>
              <a:rPr lang="en-US" kern="1200" dirty="0">
                <a:solidFill>
                  <a:schemeClr val="tx1"/>
                </a:solidFill>
                <a:cs typeface="Arial" panose="020B0604020202020204" pitchFamily="34" charset="0"/>
              </a:rPr>
              <a:t>) aims to develop an open, global framework for creating comprehensive mappings of the human body at a cellular resolution, which will help determine how the relationships between cells affect the health of a person.</a:t>
            </a:r>
          </a:p>
          <a:p>
            <a:pPr marL="0" lvl="1" defTabSz="621167">
              <a:defRPr/>
            </a:pPr>
            <a:endParaRPr lang="en-US" kern="1200" dirty="0">
              <a:solidFill>
                <a:schemeClr val="tx1"/>
              </a:solidFill>
              <a:cs typeface="Arial" panose="020B0604020202020204" pitchFamily="34" charset="0"/>
            </a:endParaRPr>
          </a:p>
          <a:p>
            <a:pPr marL="0" lvl="1" defTabSz="621167">
              <a:defRPr/>
            </a:pPr>
            <a:r>
              <a:rPr lang="en-US" kern="1200" dirty="0" err="1">
                <a:solidFill>
                  <a:schemeClr val="tx1"/>
                </a:solidFill>
                <a:cs typeface="Arial" panose="020B0604020202020204" pitchFamily="34" charset="0"/>
              </a:rPr>
              <a:t>HuBMAP</a:t>
            </a:r>
            <a:r>
              <a:rPr lang="en-US" kern="1200" dirty="0">
                <a:solidFill>
                  <a:schemeClr val="tx1"/>
                </a:solidFill>
                <a:cs typeface="Arial" panose="020B0604020202020204" pitchFamily="34" charset="0"/>
              </a:rPr>
              <a:t> has now entered its production phase, which will run during Fiscal Years 2022 to 2026 and will focus on building out reference datasets for more organs and modalities, integrating across different molecular and spatial resolutions, improving access to the generated data, enhancing diverse perspectives in research efforts, and establishing collaborative efforts with other programs. </a:t>
            </a:r>
          </a:p>
          <a:p>
            <a:pPr marL="0" lvl="1" defTabSz="621167">
              <a:defRPr/>
            </a:pPr>
            <a:endParaRPr lang="en-US" kern="1200" dirty="0">
              <a:solidFill>
                <a:schemeClr val="tx1"/>
              </a:solidFill>
              <a:cs typeface="Arial" panose="020B0604020202020204" pitchFamily="34" charset="0"/>
            </a:endParaRPr>
          </a:p>
          <a:p>
            <a:pPr marL="0" lvl="1" defTabSz="621167">
              <a:defRPr/>
            </a:pPr>
            <a:r>
              <a:rPr lang="en-US" kern="1200" dirty="0">
                <a:solidFill>
                  <a:schemeClr val="tx1"/>
                </a:solidFill>
                <a:cs typeface="Arial" panose="020B0604020202020204" pitchFamily="34" charset="0"/>
              </a:rPr>
              <a:t>20 new awards were made in the production phase with locations across 10 states. These include * 6 </a:t>
            </a:r>
            <a:r>
              <a:rPr lang="en-US" kern="1200" dirty="0" err="1">
                <a:solidFill>
                  <a:schemeClr val="tx1"/>
                </a:solidFill>
                <a:cs typeface="Arial" panose="020B0604020202020204" pitchFamily="34" charset="0"/>
              </a:rPr>
              <a:t>HuBMAP</a:t>
            </a:r>
            <a:r>
              <a:rPr lang="en-US" kern="1200" dirty="0">
                <a:solidFill>
                  <a:schemeClr val="tx1"/>
                </a:solidFill>
                <a:cs typeface="Arial" panose="020B0604020202020204" pitchFamily="34" charset="0"/>
              </a:rPr>
              <a:t> Integration, Visualization, and Engagement groups that will build the tools for integrating and visualizing data; * 10 Tissue Mapping Centers that will generate the data for creating 2D and 3D maps for multiple organs; and * 4 Demonstration Projects that will focus on analysis that show how the broader research community can benefit from </a:t>
            </a:r>
            <a:r>
              <a:rPr lang="en-US" kern="1200" dirty="0" err="1">
                <a:solidFill>
                  <a:schemeClr val="tx1"/>
                </a:solidFill>
                <a:cs typeface="Arial" panose="020B0604020202020204" pitchFamily="34" charset="0"/>
              </a:rPr>
              <a:t>HuBMAP</a:t>
            </a:r>
            <a:r>
              <a:rPr lang="en-US" kern="1200" dirty="0">
                <a:solidFill>
                  <a:schemeClr val="tx1"/>
                </a:solidFill>
                <a:cs typeface="Arial" panose="020B0604020202020204" pitchFamily="34" charset="0"/>
              </a:rPr>
              <a:t> data and resources.</a:t>
            </a:r>
          </a:p>
          <a:p>
            <a:endParaRPr lang="en-US"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52F09593-31D1-4AA9-8BE1-551A8ED7593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64832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420688"/>
            <a:ext cx="6302375" cy="3544887"/>
          </a:xfrm>
        </p:spPr>
      </p:sp>
      <p:sp>
        <p:nvSpPr>
          <p:cNvPr id="3" name="Notes Placeholder 2"/>
          <p:cNvSpPr>
            <a:spLocks noGrp="1"/>
          </p:cNvSpPr>
          <p:nvPr>
            <p:ph type="body" idx="1"/>
          </p:nvPr>
        </p:nvSpPr>
        <p:spPr>
          <a:xfrm>
            <a:off x="652357" y="4084674"/>
            <a:ext cx="5734897" cy="4892162"/>
          </a:xfrm>
        </p:spPr>
        <p:txBody>
          <a:bodyPr/>
          <a:lstStyle/>
          <a:p>
            <a:pPr defTabSz="621167">
              <a:defRPr/>
            </a:pPr>
            <a:r>
              <a:rPr lang="en-US" dirty="0">
                <a:latin typeface="Arial" panose="020B0604020202020204" pitchFamily="34" charset="0"/>
                <a:cs typeface="Arial" panose="020B0604020202020204" pitchFamily="34" charset="0"/>
              </a:rPr>
              <a:t>The 4D </a:t>
            </a:r>
            <a:r>
              <a:rPr lang="en-US" dirty="0" err="1">
                <a:latin typeface="Arial" panose="020B0604020202020204" pitchFamily="34" charset="0"/>
                <a:cs typeface="Arial" panose="020B0604020202020204" pitchFamily="34" charset="0"/>
              </a:rPr>
              <a:t>Nucleome</a:t>
            </a:r>
            <a:r>
              <a:rPr lang="en-US" dirty="0">
                <a:latin typeface="Arial" panose="020B0604020202020204" pitchFamily="34" charset="0"/>
                <a:cs typeface="Arial" panose="020B0604020202020204" pitchFamily="34" charset="0"/>
              </a:rPr>
              <a:t> (or 4DN) is an NIH Common Fund program that aims to study the organization of the nucleus in both space and time. Phase 2 launched in 2020, with a focus on understanding the role of nuclear architecture in disease and biological processes such as gene expression. </a:t>
            </a:r>
          </a:p>
          <a:p>
            <a:pPr defTabSz="621167">
              <a:defRPr/>
            </a:pPr>
            <a:endParaRPr lang="en-US" dirty="0">
              <a:latin typeface="Arial" panose="020B0604020202020204" pitchFamily="34" charset="0"/>
              <a:cs typeface="Arial" panose="020B0604020202020204" pitchFamily="34" charset="0"/>
            </a:endParaRPr>
          </a:p>
          <a:p>
            <a:pPr defTabSz="621167">
              <a:defRPr/>
            </a:pPr>
            <a:r>
              <a:rPr lang="en-US" dirty="0">
                <a:latin typeface="Arial" panose="020B0604020202020204" pitchFamily="34" charset="0"/>
                <a:cs typeface="Arial" panose="020B0604020202020204" pitchFamily="34" charset="0"/>
              </a:rPr>
              <a:t>I would like to highlight four recent publications from the 4DN program: </a:t>
            </a:r>
          </a:p>
          <a:p>
            <a:pPr defTabSz="621167">
              <a:defRPr/>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 first involves development of a novel method that captures spatially resolved single-cell epigenomic data. This method can be used to identify enhancer-promoter pairs and enhancer hubs.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 second is a review that highlights current challenges and opportunities in using epigenome editing screens to examine the role of nuclear architecture in disease.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The third reports progress in quantitative cell-fate mapping, specifically using an approach that connects cell lineage to cell fate and dynamics long after embryonic development.</a:t>
            </a:r>
          </a:p>
          <a:p>
            <a:endParaRPr lang="en-US" dirty="0">
              <a:latin typeface="Arial" panose="020B0604020202020204" pitchFamily="34" charset="0"/>
              <a:cs typeface="Arial" panose="020B0604020202020204" pitchFamily="34" charset="0"/>
            </a:endParaRPr>
          </a:p>
          <a:p>
            <a:pPr defTabSz="621167">
              <a:defRPr/>
            </a:pPr>
            <a:r>
              <a:rPr lang="en-US" dirty="0">
                <a:latin typeface="Arial" panose="020B0604020202020204" pitchFamily="34" charset="0"/>
                <a:cs typeface="Arial" panose="020B0604020202020204" pitchFamily="34" charset="0"/>
              </a:rPr>
              <a:t>* The fourth is a perspective from the NIH program team that summarizes how the 4DN program started, accomplishments of phase 1, and plans for phase 2.</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In addition to reading 4DN publications, I also encourage you to tune in to the webinars on the 4DN YouTube channel.</a:t>
            </a:r>
          </a:p>
          <a:p>
            <a:pPr marL="174708" indent="-174708">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D5F105D1-40E6-4D56-B759-37F7F16AC8B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145879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527050"/>
            <a:ext cx="6197600" cy="3486150"/>
          </a:xfrm>
          <a:prstGeom prst="rect">
            <a:avLst/>
          </a:prstGeom>
          <a:ln/>
        </p:spPr>
      </p:sp>
      <p:sp>
        <p:nvSpPr>
          <p:cNvPr id="119811" name="Notes Placeholder 2"/>
          <p:cNvSpPr>
            <a:spLocks noGrp="1"/>
          </p:cNvSpPr>
          <p:nvPr>
            <p:ph type="body" idx="1"/>
          </p:nvPr>
        </p:nvSpPr>
        <p:spPr>
          <a:xfrm>
            <a:off x="701040" y="4129122"/>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defTabSz="621167">
              <a:defRPr/>
            </a:pPr>
            <a:r>
              <a:rPr lang="en-US" dirty="0">
                <a:cs typeface="Arial" panose="020B0604020202020204" pitchFamily="34" charset="0"/>
              </a:rPr>
              <a:t>The NIH Faculty Institutional Recruitment for Sustainable Transformation (or FIRST) Program aims to enhance and maintain cultures of inclusive excellence in the biomedical research community through recruitment of early career faculty. Led by the NIH Common Fund and managed in collaboration with several NIH Institutes and Centers, five new sites were funded in response to the most recent funding opportunity. </a:t>
            </a:r>
          </a:p>
          <a:p>
            <a:pPr marL="0" lvl="1" defTabSz="621167">
              <a:defRPr/>
            </a:pPr>
            <a:endParaRPr lang="en-US" dirty="0">
              <a:cs typeface="Arial" panose="020B0604020202020204" pitchFamily="34" charset="0"/>
            </a:endParaRPr>
          </a:p>
          <a:p>
            <a:pPr marL="0" lvl="1" defTabSz="621167">
              <a:defRPr/>
            </a:pPr>
            <a:r>
              <a:rPr lang="en-US" dirty="0">
                <a:cs typeface="Arial" panose="020B0604020202020204" pitchFamily="34" charset="0"/>
              </a:rPr>
              <a:t>The new awardees are: Northwestern University in Chicago, University of California, San Diego, University of Maryland in Baltimore, University of New Mexico, and University of South Carolina in Columbia. The second-round awardees will join the existing awarded sites in recruitment of a critical mass of early career faculty who have a demonstrated commitment to inclusive excellence. The program also seeks to advance faculty development, retention, progression, and eventual promotion, as well as to develop inclusive environments that are sustainable.</a:t>
            </a:r>
          </a:p>
        </p:txBody>
      </p:sp>
      <p:sp>
        <p:nvSpPr>
          <p:cNvPr id="5" name="Slide Number Placeholder 3">
            <a:extLst>
              <a:ext uri="{FF2B5EF4-FFF2-40B4-BE49-F238E27FC236}">
                <a16:creationId xmlns:a16="http://schemas.microsoft.com/office/drawing/2014/main" id="{B2145442-E743-4577-9BC9-BEABCEB1B44B}"/>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39415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2425" y="403225"/>
            <a:ext cx="6303963" cy="3546475"/>
          </a:xfrm>
        </p:spPr>
      </p:sp>
      <p:sp>
        <p:nvSpPr>
          <p:cNvPr id="3" name="Notes Placeholder 2"/>
          <p:cNvSpPr>
            <a:spLocks noGrp="1"/>
          </p:cNvSpPr>
          <p:nvPr>
            <p:ph type="body" idx="1"/>
          </p:nvPr>
        </p:nvSpPr>
        <p:spPr>
          <a:xfrm>
            <a:off x="700228" y="4146589"/>
            <a:ext cx="5608320" cy="4183380"/>
          </a:xfrm>
        </p:spPr>
        <p:txBody>
          <a:bodyPr/>
          <a:lstStyle/>
          <a:p>
            <a:r>
              <a:rPr lang="en-US" dirty="0">
                <a:latin typeface="Arial" panose="020B0604020202020204" pitchFamily="34" charset="0"/>
                <a:cs typeface="Arial" panose="020B0604020202020204" pitchFamily="34" charset="0"/>
              </a:rPr>
              <a:t>The </a:t>
            </a:r>
            <a:r>
              <a:rPr lang="en-US" i="1" dirty="0">
                <a:latin typeface="Arial" panose="020B0604020202020204" pitchFamily="34" charset="0"/>
                <a:cs typeface="Arial" panose="020B0604020202020204" pitchFamily="34" charset="0"/>
              </a:rPr>
              <a:t>All of Us </a:t>
            </a:r>
            <a:r>
              <a:rPr lang="en-US" dirty="0">
                <a:latin typeface="Arial" panose="020B0604020202020204" pitchFamily="34" charset="0"/>
                <a:cs typeface="Arial" panose="020B0604020202020204" pitchFamily="34" charset="0"/>
              </a:rPr>
              <a:t>Research Program is seeking to build a national research cohort of one million or more participants, reflecting the diversity of the United States. The program is creating a partnership with participants in order to advance precision medicine and to change healthcare for the benefit of all. </a:t>
            </a:r>
            <a:endParaRPr lang="en-US" dirty="0">
              <a:solidFill>
                <a:srgbClr val="212529"/>
              </a:solidFill>
              <a:latin typeface="Arial" panose="020B0604020202020204" pitchFamily="34" charset="0"/>
              <a:cs typeface="Arial" panose="020B0604020202020204" pitchFamily="34" charset="0"/>
            </a:endParaRPr>
          </a:p>
          <a:p>
            <a:endParaRPr lang="en-US" dirty="0">
              <a:solidFill>
                <a:srgbClr val="212529"/>
              </a:solidFill>
              <a:latin typeface="Arial" panose="020B0604020202020204" pitchFamily="34" charset="0"/>
              <a:cs typeface="Arial" panose="020B0604020202020204" pitchFamily="34" charset="0"/>
            </a:endParaRPr>
          </a:p>
          <a:p>
            <a:r>
              <a:rPr lang="en-US" i="1" dirty="0">
                <a:solidFill>
                  <a:srgbClr val="212529"/>
                </a:solidFill>
                <a:latin typeface="Arial" panose="020B0604020202020204" pitchFamily="34" charset="0"/>
                <a:cs typeface="Arial" panose="020B0604020202020204" pitchFamily="34" charset="0"/>
              </a:rPr>
              <a:t>* All of Us </a:t>
            </a:r>
            <a:r>
              <a:rPr lang="en-US" dirty="0">
                <a:solidFill>
                  <a:srgbClr val="212529"/>
                </a:solidFill>
                <a:latin typeface="Arial" panose="020B0604020202020204" pitchFamily="34" charset="0"/>
                <a:cs typeface="Arial" panose="020B0604020202020204" pitchFamily="34" charset="0"/>
              </a:rPr>
              <a:t>is now returning health-related genetic results to more than 150,000 study participants nationwide. This includes a Hereditary Disease Risk report with information on genomic variants in the 59 medically actionable genes identified by the American College of Medical Genetics as well as a report focused on pharmacogenomics. Participants have the option to speak to a genetic counselor to discuss and interpret the results of their genetic tests. </a:t>
            </a:r>
          </a:p>
          <a:p>
            <a:endParaRPr lang="en-US" dirty="0">
              <a:solidFill>
                <a:srgbClr val="212529"/>
              </a:solidFill>
              <a:latin typeface="Arial" panose="020B0604020202020204" pitchFamily="34" charset="0"/>
              <a:cs typeface="Arial" panose="020B0604020202020204" pitchFamily="34" charset="0"/>
            </a:endParaRPr>
          </a:p>
          <a:p>
            <a:r>
              <a:rPr lang="en-US" dirty="0">
                <a:solidFill>
                  <a:srgbClr val="212529"/>
                </a:solidFill>
                <a:latin typeface="Arial" panose="020B0604020202020204" pitchFamily="34" charset="0"/>
                <a:cs typeface="Arial" panose="020B0604020202020204" pitchFamily="34" charset="0"/>
              </a:rPr>
              <a:t>* We are also excited to announce that NHGRI is partnering with </a:t>
            </a:r>
            <a:r>
              <a:rPr lang="en-US" i="1" dirty="0">
                <a:solidFill>
                  <a:srgbClr val="212529"/>
                </a:solidFill>
                <a:latin typeface="Arial" panose="020B0604020202020204" pitchFamily="34" charset="0"/>
                <a:cs typeface="Arial" panose="020B0604020202020204" pitchFamily="34" charset="0"/>
              </a:rPr>
              <a:t>All of Us </a:t>
            </a:r>
            <a:r>
              <a:rPr lang="en-US" dirty="0">
                <a:solidFill>
                  <a:srgbClr val="212529"/>
                </a:solidFill>
                <a:latin typeface="Arial" panose="020B0604020202020204" pitchFamily="34" charset="0"/>
                <a:cs typeface="Arial" panose="020B0604020202020204" pitchFamily="34" charset="0"/>
              </a:rPr>
              <a:t>and other NIH Institutes and Centers on two new funding opportunity announcements listed here. These solicitations are aimed at enhancing the use of </a:t>
            </a:r>
            <a:r>
              <a:rPr lang="en-US" i="1" dirty="0">
                <a:solidFill>
                  <a:srgbClr val="212529"/>
                </a:solidFill>
                <a:latin typeface="Arial" panose="020B0604020202020204" pitchFamily="34" charset="0"/>
                <a:cs typeface="Arial" panose="020B0604020202020204" pitchFamily="34" charset="0"/>
              </a:rPr>
              <a:t>All of Us </a:t>
            </a:r>
            <a:r>
              <a:rPr lang="en-US" dirty="0">
                <a:solidFill>
                  <a:srgbClr val="212529"/>
                </a:solidFill>
                <a:latin typeface="Arial" panose="020B0604020202020204" pitchFamily="34" charset="0"/>
                <a:cs typeface="Arial" panose="020B0604020202020204" pitchFamily="34" charset="0"/>
              </a:rPr>
              <a:t>data in the Researcher Workbench and developing new tools and applications to analyze these data. The application due date for both announcements is March 1. </a:t>
            </a:r>
            <a:endParaRPr lang="en-US" dirty="0">
              <a:solidFill>
                <a:srgbClr val="212529"/>
              </a:solidFill>
              <a:highlight>
                <a:srgbClr val="FFFF00"/>
              </a:highlight>
              <a:latin typeface="Arial" panose="020B0604020202020204" pitchFamily="34" charset="0"/>
              <a:cs typeface="Arial" panose="020B0604020202020204" pitchFamily="34" charset="0"/>
            </a:endParaRPr>
          </a:p>
          <a:p>
            <a:endParaRPr lang="en-US" b="0" dirty="0">
              <a:solidFill>
                <a:srgbClr val="212529"/>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defTabSz="1242334">
              <a:defRPr/>
            </a:pPr>
            <a:fld id="{66EF2A21-0A99-0042-B1D1-4B202D0B9230}" type="slidenum">
              <a:rPr lang="en-US" b="1">
                <a:solidFill>
                  <a:prstClr val="black"/>
                </a:solidFill>
                <a:latin typeface="Arial" panose="020B0604020202020204" pitchFamily="34" charset="0"/>
                <a:cs typeface="Arial" panose="020B0604020202020204" pitchFamily="34" charset="0"/>
              </a:rPr>
              <a:pPr defTabSz="1242334">
                <a:defRPr/>
              </a:pPr>
              <a:t>64</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8803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358775"/>
            <a:ext cx="6199188" cy="3486150"/>
          </a:xfrm>
          <a:prstGeom prst="rect">
            <a:avLst/>
          </a:prstGeom>
          <a:ln/>
        </p:spPr>
      </p:sp>
      <p:sp>
        <p:nvSpPr>
          <p:cNvPr id="119811" name="Notes Placeholder 2"/>
          <p:cNvSpPr>
            <a:spLocks noGrp="1"/>
          </p:cNvSpPr>
          <p:nvPr>
            <p:ph type="body" idx="1"/>
          </p:nvPr>
        </p:nvSpPr>
        <p:spPr>
          <a:xfrm>
            <a:off x="701040" y="3947928"/>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defTabSz="621167" fontAlgn="base">
              <a:defRPr/>
            </a:pPr>
            <a:r>
              <a:rPr lang="en-US" b="0" i="0" kern="1200" dirty="0">
                <a:effectLst/>
                <a:cs typeface="Arial" panose="020B0604020202020204" pitchFamily="34" charset="0"/>
              </a:rPr>
              <a:t>The Bespoke Gene Therapy Consortium (or BGTC) launched in October of 2021 with an aim to </a:t>
            </a:r>
            <a:r>
              <a:rPr lang="en-US" dirty="0">
                <a:cs typeface="Arial" panose="020B0604020202020204" pitchFamily="34" charset="0"/>
              </a:rPr>
              <a:t>improve understanding of the basic biology of vectors involved in gene delivery and simplify regulatory requirements for gene therapies for ultra-rare diseases</a:t>
            </a:r>
            <a:r>
              <a:rPr lang="en-US" b="0" i="0" kern="1200" dirty="0">
                <a:effectLst/>
                <a:cs typeface="Arial" panose="020B0604020202020204" pitchFamily="34" charset="0"/>
              </a:rPr>
              <a:t>. The program is coordinated by the Foundation for the National Institutes of Health as part of its Accelerating Medicines Partnership, with involvement of 12 government, 13 industry, and 10 non-profit partners as well as over $81 million in committed resources (the names and logos of which are shown on the left).</a:t>
            </a:r>
            <a:endParaRPr lang="en-US" b="0" i="0" u="none" strike="noStrike" kern="1200" dirty="0">
              <a:effectLst/>
              <a:cs typeface="Arial" panose="020B0604020202020204" pitchFamily="34" charset="0"/>
            </a:endParaRPr>
          </a:p>
          <a:p>
            <a:pPr defTabSz="621167" fontAlgn="base">
              <a:defRPr/>
            </a:pPr>
            <a:endParaRPr lang="en-US" b="0" i="0" u="none" strike="noStrike" kern="1200" dirty="0">
              <a:effectLst/>
              <a:cs typeface="Arial" panose="020B0604020202020204" pitchFamily="34" charset="0"/>
            </a:endParaRPr>
          </a:p>
          <a:p>
            <a:pPr defTabSz="621167" fontAlgn="base">
              <a:defRPr/>
            </a:pPr>
            <a:r>
              <a:rPr lang="en-US" dirty="0">
                <a:ea typeface="Calibri" panose="020F0502020204030204" pitchFamily="34" charset="0"/>
                <a:cs typeface="Arial" panose="020B0604020202020204" pitchFamily="34" charset="0"/>
              </a:rPr>
              <a:t>Now in year one of a planned six year-initiative, BGTC has selected 14 candidate diseases that will be focused on and will be announcing the final 5 to 6 diseases later this summer. These diseases will be the targets for gene-therapy efforts, including manufacturing and preclinical testing.</a:t>
            </a:r>
            <a:endParaRPr lang="en-US" b="1" dirty="0">
              <a:ea typeface="Calibri" panose="020F0502020204030204" pitchFamily="34" charset="0"/>
              <a:cs typeface="Arial" panose="020B0604020202020204" pitchFamily="34" charset="0"/>
            </a:endParaRPr>
          </a:p>
          <a:p>
            <a:pPr defTabSz="621167" fontAlgn="base">
              <a:defRPr/>
            </a:pPr>
            <a:endParaRPr lang="en-US" b="1" dirty="0">
              <a:cs typeface="Arial" panose="020B0604020202020204" pitchFamily="34" charset="0"/>
            </a:endParaRPr>
          </a:p>
        </p:txBody>
      </p:sp>
      <p:sp>
        <p:nvSpPr>
          <p:cNvPr id="6" name="Slide Number Placeholder 3">
            <a:extLst>
              <a:ext uri="{FF2B5EF4-FFF2-40B4-BE49-F238E27FC236}">
                <a16:creationId xmlns:a16="http://schemas.microsoft.com/office/drawing/2014/main" id="{8911F20E-EE39-42F1-BD1F-94FBED25EF4E}"/>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4073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on to NHGRI activities in the areas of communications, policy, and education.</a:t>
            </a:r>
          </a:p>
          <a:p>
            <a:endParaRPr lang="en-US" dirty="0"/>
          </a:p>
        </p:txBody>
      </p:sp>
      <p:sp>
        <p:nvSpPr>
          <p:cNvPr id="5" name="Slide Number Placeholder 3">
            <a:extLst>
              <a:ext uri="{FF2B5EF4-FFF2-40B4-BE49-F238E27FC236}">
                <a16:creationId xmlns:a16="http://schemas.microsoft.com/office/drawing/2014/main" id="{E8F3AD21-74E0-40B9-887C-2A5055994D6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49265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96875" y="712788"/>
            <a:ext cx="6199188" cy="3486150"/>
          </a:xfrm>
          <a:prstGeom prst="rect">
            <a:avLst/>
          </a:prstGeom>
          <a:ln/>
        </p:spPr>
      </p:sp>
      <p:sp>
        <p:nvSpPr>
          <p:cNvPr id="119811" name="Notes Placeholder 2"/>
          <p:cNvSpPr>
            <a:spLocks noGrp="1"/>
          </p:cNvSpPr>
          <p:nvPr>
            <p:ph type="body" idx="1"/>
          </p:nvPr>
        </p:nvSpPr>
        <p:spPr>
          <a:xfrm>
            <a:off x="692114" y="4394039"/>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r>
              <a:rPr lang="en-US" dirty="0">
                <a:latin typeface="Arial" panose="020B0604020202020204" pitchFamily="34" charset="0"/>
                <a:cs typeface="Arial" panose="020B0604020202020204" pitchFamily="34" charset="0"/>
              </a:rPr>
              <a:t>The recently upgraded NHGRI Talking Glossary of Genomic and Genetic Terms features nearly 250 terms explained in an easy-to-understand way by leading scientists and professionals in addition to providing graphics and animations for viewing and downloading.</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Based on data from April 2021 to January 2023, the resource has received over 18.4 million page views by viewers in 190 countries.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As a testament to the growing visibility of this resource, the journal </a:t>
            </a:r>
            <a:r>
              <a:rPr lang="en-US" i="1" dirty="0">
                <a:latin typeface="Arial" panose="020B0604020202020204" pitchFamily="34" charset="0"/>
                <a:cs typeface="Arial" panose="020B0604020202020204" pitchFamily="34" charset="0"/>
              </a:rPr>
              <a:t>Clinical Chemistry </a:t>
            </a:r>
            <a:r>
              <a:rPr lang="en-US" dirty="0">
                <a:latin typeface="Arial" panose="020B0604020202020204" pitchFamily="34" charset="0"/>
                <a:cs typeface="Arial" panose="020B0604020202020204" pitchFamily="34" charset="0"/>
              </a:rPr>
              <a:t>used the Glossary’s nanopore DNA sequencing graphic on the cover of its December 2022 issue.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FFDE0E0A-A6AF-4956-928E-4D52834328FC}"/>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34922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439738"/>
            <a:ext cx="6302375" cy="3544887"/>
          </a:xfrm>
        </p:spPr>
      </p:sp>
      <p:sp>
        <p:nvSpPr>
          <p:cNvPr id="3" name="Notes Placeholder 2"/>
          <p:cNvSpPr>
            <a:spLocks noGrp="1"/>
          </p:cNvSpPr>
          <p:nvPr>
            <p:ph type="body" idx="1"/>
          </p:nvPr>
        </p:nvSpPr>
        <p:spPr>
          <a:xfrm>
            <a:off x="812801" y="4116696"/>
            <a:ext cx="5608320" cy="4183380"/>
          </a:xfrm>
        </p:spPr>
        <p:txBody>
          <a:bodyPr/>
          <a:lstStyle/>
          <a:p>
            <a:r>
              <a:rPr lang="en-US" dirty="0">
                <a:cs typeface="Arial" panose="020B0604020202020204" pitchFamily="34" charset="0"/>
              </a:rPr>
              <a:t>In the past two years, the NHGRI History of Genomics Program has hosted public forums to stimulate dialogue about genomics and the related potential for stigmatization and misinformation. </a:t>
            </a:r>
          </a:p>
          <a:p>
            <a:pPr>
              <a:defRPr/>
            </a:pPr>
            <a:endParaRPr lang="en-US" dirty="0">
              <a:cs typeface="Arial" panose="020B0604020202020204" pitchFamily="34" charset="0"/>
            </a:endParaRPr>
          </a:p>
          <a:p>
            <a:pPr>
              <a:defRPr/>
            </a:pPr>
            <a:r>
              <a:rPr lang="en-US" dirty="0">
                <a:cs typeface="Arial" panose="020B0604020202020204" pitchFamily="34" charset="0"/>
              </a:rPr>
              <a:t>The most recent of these events took place in January with a virtual roundtable discussion entitled “The Promise and Perils of Social and Behavioral Genomics.” The event attracted 900 attendees that </a:t>
            </a:r>
            <a:r>
              <a:rPr lang="en-US" dirty="0">
                <a:solidFill>
                  <a:srgbClr val="000000"/>
                </a:solidFill>
                <a:ea typeface="Open Sans"/>
                <a:cs typeface="Arial" panose="020B0604020202020204" pitchFamily="34" charset="0"/>
              </a:rPr>
              <a:t>engaged with expert panelists</a:t>
            </a:r>
            <a:r>
              <a:rPr lang="en-US" b="0" i="0" dirty="0">
                <a:solidFill>
                  <a:srgbClr val="000000"/>
                </a:solidFill>
                <a:effectLst/>
                <a:ea typeface="Open Sans"/>
                <a:cs typeface="Arial" panose="020B0604020202020204" pitchFamily="34" charset="0"/>
              </a:rPr>
              <a:t> </a:t>
            </a:r>
            <a:r>
              <a:rPr lang="en-US" dirty="0">
                <a:solidFill>
                  <a:srgbClr val="000000"/>
                </a:solidFill>
                <a:ea typeface="Open Sans"/>
                <a:cs typeface="Arial" panose="020B0604020202020204" pitchFamily="34" charset="0"/>
              </a:rPr>
              <a:t>who addressed</a:t>
            </a:r>
            <a:r>
              <a:rPr lang="en-US" b="0" i="0" dirty="0">
                <a:solidFill>
                  <a:srgbClr val="000000"/>
                </a:solidFill>
                <a:effectLst/>
                <a:ea typeface="Open Sans"/>
                <a:cs typeface="Arial" panose="020B0604020202020204" pitchFamily="34" charset="0"/>
              </a:rPr>
              <a:t> how the history of scientific racism and eugenics in genetics and genomics may limit the scientific community’s capacity to respond decisively to the misuse and misappropriation of scientific data.</a:t>
            </a:r>
          </a:p>
          <a:p>
            <a:pPr defTabSz="621167">
              <a:defRPr/>
            </a:pPr>
            <a:endParaRPr lang="en-US" b="0" i="0" dirty="0">
              <a:solidFill>
                <a:srgbClr val="000000"/>
              </a:solidFill>
              <a:effectLst/>
              <a:cs typeface="Arial" panose="020B0604020202020204" pitchFamily="34" charset="0"/>
            </a:endParaRPr>
          </a:p>
          <a:p>
            <a:r>
              <a:rPr lang="en-US" dirty="0">
                <a:cs typeface="Arial" panose="020B0604020202020204" pitchFamily="34" charset="0"/>
              </a:rPr>
              <a:t>Also this past October, the Program hosted a two-day virtual symposium entitled “Irreducible Subjects: Disability and Genomics in the Past, Present and Future.” Nearly 1,000 attendees registered for this event. Participants addressed historical and present-day constructions of disability and ableism, with a focus on the history and lived experiences of people with disabilities in the context of genetics and genomics.</a:t>
            </a:r>
          </a:p>
          <a:p>
            <a:endParaRPr lang="en-US" dirty="0">
              <a:cs typeface="Arial" panose="020B0604020202020204" pitchFamily="34" charset="0"/>
            </a:endParaRPr>
          </a:p>
          <a:p>
            <a:pPr>
              <a:defRPr/>
            </a:pPr>
            <a:r>
              <a:rPr lang="en-US" dirty="0">
                <a:solidFill>
                  <a:srgbClr val="000000"/>
                </a:solidFill>
                <a:ea typeface="Open Sans"/>
                <a:cs typeface="Arial" panose="020B0604020202020204" pitchFamily="34" charset="0"/>
              </a:rPr>
              <a:t>Recordings of both events can be found on our website (genome.gov).</a:t>
            </a:r>
            <a:endParaRPr lang="en-US" dirty="0">
              <a:cs typeface="Arial" panose="020B0604020202020204" pitchFamily="34" charset="0"/>
            </a:endParaRPr>
          </a:p>
          <a:p>
            <a:endParaRPr lang="en-US" dirty="0">
              <a:ea typeface="Open Sans" panose="020B0606030504020204" pitchFamily="34" charset="0"/>
              <a:cs typeface="Arial" panose="020B0604020202020204" pitchFamily="34" charset="0"/>
            </a:endParaRPr>
          </a:p>
          <a:p>
            <a:endParaRPr lang="en-US" dirty="0">
              <a:ea typeface="Open Sans" panose="020B0606030504020204" pitchFamily="34" charset="0"/>
              <a:cs typeface="Arial" panose="020B0604020202020204" pitchFamily="34" charset="0"/>
            </a:endParaRPr>
          </a:p>
          <a:p>
            <a:endParaRPr lang="en-US" dirty="0">
              <a:cs typeface="Arial" panose="020B0604020202020204" pitchFamily="34" charset="0"/>
            </a:endParaRPr>
          </a:p>
        </p:txBody>
      </p:sp>
      <p:sp>
        <p:nvSpPr>
          <p:cNvPr id="6" name="Slide Number Placeholder 3">
            <a:extLst>
              <a:ext uri="{FF2B5EF4-FFF2-40B4-BE49-F238E27FC236}">
                <a16:creationId xmlns:a16="http://schemas.microsoft.com/office/drawing/2014/main" id="{44F2E571-0C05-4AEC-AC30-7598D89BF16B}"/>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060766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369888"/>
            <a:ext cx="6302375" cy="3544887"/>
          </a:xfrm>
        </p:spPr>
      </p:sp>
      <p:sp>
        <p:nvSpPr>
          <p:cNvPr id="3" name="Notes Placeholder 2"/>
          <p:cNvSpPr>
            <a:spLocks noGrp="1"/>
          </p:cNvSpPr>
          <p:nvPr>
            <p:ph type="body" idx="1"/>
          </p:nvPr>
        </p:nvSpPr>
        <p:spPr>
          <a:xfrm>
            <a:off x="817880" y="4058592"/>
            <a:ext cx="5608320" cy="4183380"/>
          </a:xfrm>
        </p:spPr>
        <p:txBody>
          <a:bodyPr/>
          <a:lstStyle/>
          <a:p>
            <a:r>
              <a:rPr lang="en-US" dirty="0">
                <a:latin typeface="Arial"/>
                <a:cs typeface="Arial"/>
              </a:rPr>
              <a:t>Since 2023 will mark the 20</a:t>
            </a:r>
            <a:r>
              <a:rPr lang="en-US" baseline="30000" dirty="0">
                <a:latin typeface="Arial"/>
                <a:cs typeface="Arial"/>
              </a:rPr>
              <a:t>th </a:t>
            </a:r>
            <a:r>
              <a:rPr lang="en-US" dirty="0">
                <a:latin typeface="Arial"/>
                <a:cs typeface="Arial"/>
              </a:rPr>
              <a:t>anniversary of the completion of the Human Genome Project and the 70</a:t>
            </a:r>
            <a:r>
              <a:rPr lang="en-US" baseline="30000" dirty="0">
                <a:latin typeface="Arial"/>
                <a:cs typeface="Arial"/>
              </a:rPr>
              <a:t>th</a:t>
            </a:r>
            <a:r>
              <a:rPr lang="en-US" dirty="0">
                <a:latin typeface="Arial"/>
                <a:cs typeface="Arial"/>
              </a:rPr>
              <a:t> anniversary of the discovery of DNA's double-helical structure, this Director’s Report 'archive highlight’ features items related to these anniversaries. </a:t>
            </a:r>
          </a:p>
          <a:p>
            <a:endParaRPr lang="en-US" dirty="0">
              <a:latin typeface="Arial"/>
              <a:cs typeface="Arial"/>
            </a:endParaRPr>
          </a:p>
          <a:p>
            <a:r>
              <a:rPr lang="en-US" dirty="0">
                <a:latin typeface="Arial"/>
                <a:cs typeface="Arial"/>
              </a:rPr>
              <a:t>On the left is a letter from President George W. Bush sending his congratulations for the successful completion of the Human Genome Project, marking a new era of medical progress. He also commemorated what was then the 50</a:t>
            </a:r>
            <a:r>
              <a:rPr lang="en-US" baseline="30000" dirty="0">
                <a:latin typeface="Arial"/>
                <a:cs typeface="Arial"/>
              </a:rPr>
              <a:t>th </a:t>
            </a:r>
            <a:r>
              <a:rPr lang="en-US" dirty="0">
                <a:latin typeface="Arial"/>
                <a:cs typeface="Arial"/>
              </a:rPr>
              <a:t>anniversary of the discovery of DNA's double-helical structure. </a:t>
            </a:r>
          </a:p>
          <a:p>
            <a:endParaRPr lang="en-US" dirty="0">
              <a:latin typeface="Arial"/>
              <a:cs typeface="Arial"/>
            </a:endParaRPr>
          </a:p>
          <a:p>
            <a:r>
              <a:rPr lang="en-US" dirty="0">
                <a:latin typeface="Arial"/>
                <a:cs typeface="Arial"/>
              </a:rPr>
              <a:t>In the center is a logo used in April 2003, illustrating the journey from the discovery of DNA's double-helical structure in 1953 to the completion of the Human Genome Project in 2003.</a:t>
            </a:r>
          </a:p>
          <a:p>
            <a:endParaRPr lang="en-US" dirty="0"/>
          </a:p>
          <a:p>
            <a:pPr>
              <a:defRPr/>
            </a:pPr>
            <a:r>
              <a:rPr lang="en-US" dirty="0">
                <a:latin typeface="Arial"/>
                <a:cs typeface="Arial"/>
              </a:rPr>
              <a:t>Lastly, on the right is an excerpt from the Senate concurrent resolution that designated April 2003 as "Human Genome Month" and April 25 as National "DNA Day." This resolution, which was in large part due to the work of the late Representative Louise M. Slaughter, was a means to commemorate the successful completion of the Human Genome Project in 2003 and the discovery of DNA's iconic structure, the double helix, in 1953. </a:t>
            </a:r>
          </a:p>
        </p:txBody>
      </p:sp>
      <p:sp>
        <p:nvSpPr>
          <p:cNvPr id="6" name="Slide Number Placeholder 3">
            <a:extLst>
              <a:ext uri="{FF2B5EF4-FFF2-40B4-BE49-F238E27FC236}">
                <a16:creationId xmlns:a16="http://schemas.microsoft.com/office/drawing/2014/main" id="{307FE921-7B7A-456A-9A33-DD3012AD0DBB}"/>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69</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20953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4013" y="449263"/>
            <a:ext cx="6302375" cy="3544887"/>
          </a:xfrm>
        </p:spPr>
      </p:sp>
      <p:sp>
        <p:nvSpPr>
          <p:cNvPr id="3" name="Notes Placeholder 2"/>
          <p:cNvSpPr>
            <a:spLocks noGrp="1"/>
          </p:cNvSpPr>
          <p:nvPr>
            <p:ph type="body" idx="1"/>
          </p:nvPr>
        </p:nvSpPr>
        <p:spPr>
          <a:xfrm>
            <a:off x="812801" y="4094746"/>
            <a:ext cx="5608320" cy="4183380"/>
          </a:xfrm>
        </p:spPr>
        <p:txBody>
          <a:bodyPr/>
          <a:lstStyle/>
          <a:p>
            <a:r>
              <a:rPr lang="en-US" dirty="0">
                <a:latin typeface="Arial"/>
                <a:cs typeface="Arial"/>
              </a:rPr>
              <a:t>As I just mentioned, 2023 is going to be an energetic, spirited, and celebratory year! Put on your seat belts because NHGRI will be leading efforts to engage the genomics community in celebrating three anniversaries this year – the 20</a:t>
            </a:r>
            <a:r>
              <a:rPr lang="en-US" baseline="30000" dirty="0">
                <a:latin typeface="Arial"/>
                <a:cs typeface="Arial"/>
              </a:rPr>
              <a:t>th </a:t>
            </a:r>
            <a:r>
              <a:rPr lang="en-US" dirty="0">
                <a:latin typeface="Arial"/>
                <a:cs typeface="Arial"/>
              </a:rPr>
              <a:t>anniversary of the completion of the Human Genome Project, the 70</a:t>
            </a:r>
            <a:r>
              <a:rPr lang="en-US" baseline="30000" dirty="0">
                <a:latin typeface="Arial"/>
                <a:cs typeface="Arial"/>
              </a:rPr>
              <a:t>th</a:t>
            </a:r>
            <a:r>
              <a:rPr lang="en-US" dirty="0">
                <a:latin typeface="Arial"/>
                <a:cs typeface="Arial"/>
              </a:rPr>
              <a:t> anniversary of the discovery of DNA's double-helical structure, and the 20</a:t>
            </a:r>
            <a:r>
              <a:rPr lang="en-US" baseline="30000" dirty="0">
                <a:latin typeface="Arial"/>
                <a:cs typeface="Arial"/>
              </a:rPr>
              <a:t>th</a:t>
            </a:r>
            <a:r>
              <a:rPr lang="en-US" dirty="0">
                <a:latin typeface="Arial"/>
                <a:cs typeface="Arial"/>
              </a:rPr>
              <a:t> anniversary of National DNA Day.</a:t>
            </a:r>
          </a:p>
          <a:p>
            <a:endParaRPr lang="en-US" dirty="0">
              <a:latin typeface="Arial"/>
              <a:cs typeface="Arial"/>
            </a:endParaRPr>
          </a:p>
          <a:p>
            <a:r>
              <a:rPr lang="en-US" dirty="0">
                <a:latin typeface="Arial"/>
                <a:cs typeface="Arial"/>
              </a:rPr>
              <a:t>To commemorate these anniversaries, NHGRI will hold a symposium on National DNA Day, April 25, highlighting relevant and interesting topics in genomics and concluding with the annual Louise M. Slaughter National DNA Day Lecture. The symposium agenda and guest lecturer will be announced soon. Follow us on social media and check the National DNA Day webpage for the most up-to-date information.</a:t>
            </a:r>
          </a:p>
          <a:p>
            <a:endParaRPr lang="en-US" dirty="0">
              <a:latin typeface="Arial"/>
              <a:cs typeface="Arial"/>
            </a:endParaRPr>
          </a:p>
          <a:p>
            <a:r>
              <a:rPr lang="en-US" dirty="0">
                <a:latin typeface="Arial"/>
                <a:cs typeface="Arial"/>
              </a:rPr>
              <a:t>And wait – there will be more! Because the September meeting of this Advisory Council will be… yes, wait for it… the 100</a:t>
            </a:r>
            <a:r>
              <a:rPr lang="en-US" baseline="30000" dirty="0">
                <a:latin typeface="Arial"/>
                <a:cs typeface="Arial"/>
              </a:rPr>
              <a:t>th</a:t>
            </a:r>
            <a:r>
              <a:rPr lang="en-US" dirty="0">
                <a:latin typeface="Arial"/>
                <a:cs typeface="Arial"/>
              </a:rPr>
              <a:t> such gathering of this amazing group. Yes, we will also celebrate </a:t>
            </a:r>
            <a:r>
              <a:rPr lang="en-US" u="sng" dirty="0">
                <a:latin typeface="Arial"/>
                <a:cs typeface="Arial"/>
              </a:rPr>
              <a:t>that</a:t>
            </a:r>
            <a:r>
              <a:rPr lang="en-US" dirty="0">
                <a:latin typeface="Arial"/>
                <a:cs typeface="Arial"/>
              </a:rPr>
              <a:t> anniversary as well when we all gather for the September Council meeting. * Yes, you can expect cake, balloons, and maybe even some genome songs – it will be quite the celebration!</a:t>
            </a:r>
          </a:p>
          <a:p>
            <a:endParaRPr lang="en-US" dirty="0">
              <a:latin typeface="Arial"/>
              <a:ea typeface="Open Sans" panose="020B0606030504020204" pitchFamily="34" charset="0"/>
              <a:cs typeface="Arial"/>
            </a:endParaRPr>
          </a:p>
        </p:txBody>
      </p:sp>
      <p:sp>
        <p:nvSpPr>
          <p:cNvPr id="6" name="Slide Number Placeholder 3">
            <a:extLst>
              <a:ext uri="{FF2B5EF4-FFF2-40B4-BE49-F238E27FC236}">
                <a16:creationId xmlns:a16="http://schemas.microsoft.com/office/drawing/2014/main" id="{26861907-E013-4203-991D-033CBDAE1DEA}"/>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27312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6400" y="425450"/>
            <a:ext cx="6197600" cy="3486150"/>
          </a:xfrm>
          <a:prstGeom prst="rect">
            <a:avLst/>
          </a:prstGeom>
          <a:ln/>
        </p:spPr>
      </p:sp>
      <p:sp>
        <p:nvSpPr>
          <p:cNvPr id="119811" name="Notes Placeholder 2"/>
          <p:cNvSpPr>
            <a:spLocks noGrp="1"/>
          </p:cNvSpPr>
          <p:nvPr>
            <p:ph type="body" idx="1"/>
          </p:nvPr>
        </p:nvSpPr>
        <p:spPr>
          <a:xfrm>
            <a:off x="701040" y="4105881"/>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indent="-632">
              <a:defRPr/>
            </a:pPr>
            <a:r>
              <a:rPr lang="en-US" dirty="0"/>
              <a:t>The NHGRI Office of Communications released materials for audiences to learn about the different ways that artificial intelligence and machine learning are being used at NHGRI and in genomics research. This included a feature story and accompanying video about three NHGRI Intramural investigators who use these technologies to characterize genomic disorders and to communicate genomic risk. </a:t>
            </a:r>
          </a:p>
          <a:p>
            <a:pPr>
              <a:defRPr/>
            </a:pPr>
            <a:br>
              <a:rPr lang="en-US" dirty="0"/>
            </a:br>
            <a:r>
              <a:rPr lang="en-US" dirty="0"/>
              <a:t>NHGRI also held a live Twitter Q&amp;A with Spencer Hong from Northwestern University. Spencer uses machine learning to analyze materials in NHGRI’s history archive, which contains over two million pages of documents pertaining to the history of genomics and NHGRI. Machine learning tools help to analyze these documents much faster than humans can. </a:t>
            </a:r>
          </a:p>
          <a:p>
            <a:pPr>
              <a:defRPr/>
            </a:pPr>
            <a:endParaRPr lang="en-US" dirty="0">
              <a:hlinkClick r:id="" action="ppaction://noaction"/>
            </a:endParaRPr>
          </a:p>
          <a:p>
            <a:pPr indent="-632">
              <a:defRPr/>
            </a:pPr>
            <a:endParaRPr lang="en-US" dirty="0">
              <a:cs typeface="Calibri"/>
            </a:endParaRPr>
          </a:p>
          <a:p>
            <a:pPr marL="0" lvl="1">
              <a:defRPr/>
            </a:pPr>
            <a:endParaRPr lang="en-US" dirty="0">
              <a:cs typeface="Calibri"/>
            </a:endParaRPr>
          </a:p>
        </p:txBody>
      </p:sp>
      <p:sp>
        <p:nvSpPr>
          <p:cNvPr id="5" name="Slide Number Placeholder 3">
            <a:extLst>
              <a:ext uri="{FF2B5EF4-FFF2-40B4-BE49-F238E27FC236}">
                <a16:creationId xmlns:a16="http://schemas.microsoft.com/office/drawing/2014/main" id="{E122AC08-6E1B-4C63-8427-DF9CC4E114EB}"/>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21653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621167">
              <a:defRPr/>
            </a:pPr>
            <a:r>
              <a:rPr lang="en-US" kern="1200" dirty="0">
                <a:solidFill>
                  <a:schemeClr val="tx1"/>
                </a:solidFill>
                <a:cs typeface="Arial" panose="020B0604020202020204" pitchFamily="34" charset="0"/>
              </a:rPr>
              <a:t>Another exciting area of NHGRI research recently received significant press attention. * By analyzing DNA samples from over 200 dog breeds along with nearly 50,000 pet-owner surveys, researchers in Elaine Ostrander’s laboratory have pinpointed some of the genes associated with the behaviors of specific dog breeds. Their study, published in </a:t>
            </a:r>
            <a:r>
              <a:rPr lang="en-US" i="1" kern="1200" dirty="0">
                <a:solidFill>
                  <a:schemeClr val="tx1"/>
                </a:solidFill>
                <a:cs typeface="Arial" panose="020B0604020202020204" pitchFamily="34" charset="0"/>
              </a:rPr>
              <a:t>Cell</a:t>
            </a:r>
            <a:r>
              <a:rPr lang="en-US" kern="1200" dirty="0">
                <a:solidFill>
                  <a:schemeClr val="tx1"/>
                </a:solidFill>
                <a:cs typeface="Arial" panose="020B0604020202020204" pitchFamily="34" charset="0"/>
              </a:rPr>
              <a:t> in December, suggested that behavior, not just appearance, has helped qualify these dogs for their various roles with humans.</a:t>
            </a:r>
          </a:p>
          <a:p>
            <a:pPr marL="0" lvl="1" defTabSz="621167">
              <a:defRPr/>
            </a:pPr>
            <a:endParaRPr lang="en-US" kern="1200" dirty="0">
              <a:solidFill>
                <a:schemeClr val="tx1"/>
              </a:solidFill>
              <a:cs typeface="Arial" panose="020B0604020202020204" pitchFamily="34" charset="0"/>
            </a:endParaRPr>
          </a:p>
          <a:p>
            <a:pPr marL="0" lvl="1" defTabSz="621167">
              <a:defRPr/>
            </a:pPr>
            <a:r>
              <a:rPr lang="en-US" kern="1200" dirty="0">
                <a:solidFill>
                  <a:schemeClr val="tx1"/>
                </a:solidFill>
                <a:cs typeface="Arial" panose="020B0604020202020204" pitchFamily="34" charset="0"/>
              </a:rPr>
              <a:t>* This paper garnered significant attention by the popular press, including the </a:t>
            </a:r>
            <a:r>
              <a:rPr lang="en-US" i="1" kern="1200" dirty="0">
                <a:solidFill>
                  <a:schemeClr val="tx1"/>
                </a:solidFill>
                <a:cs typeface="Arial" panose="020B0604020202020204" pitchFamily="34" charset="0"/>
              </a:rPr>
              <a:t>New York Times</a:t>
            </a:r>
            <a:r>
              <a:rPr lang="en-US" kern="1200" dirty="0">
                <a:solidFill>
                  <a:schemeClr val="tx1"/>
                </a:solidFill>
                <a:cs typeface="Arial" panose="020B0604020202020204" pitchFamily="34" charset="0"/>
              </a:rPr>
              <a:t>, </a:t>
            </a:r>
            <a:r>
              <a:rPr lang="en-US" i="1" kern="1200" dirty="0">
                <a:solidFill>
                  <a:schemeClr val="tx1"/>
                </a:solidFill>
                <a:cs typeface="Arial" panose="020B0604020202020204" pitchFamily="34" charset="0"/>
              </a:rPr>
              <a:t>Daily Beast</a:t>
            </a:r>
            <a:r>
              <a:rPr lang="en-US" kern="1200" dirty="0">
                <a:solidFill>
                  <a:schemeClr val="tx1"/>
                </a:solidFill>
                <a:cs typeface="Arial" panose="020B0604020202020204" pitchFamily="34" charset="0"/>
              </a:rPr>
              <a:t>, </a:t>
            </a:r>
            <a:r>
              <a:rPr lang="en-US" i="0" kern="1200" dirty="0">
                <a:solidFill>
                  <a:schemeClr val="tx1"/>
                </a:solidFill>
                <a:cs typeface="Arial" panose="020B0604020202020204" pitchFamily="34" charset="0"/>
              </a:rPr>
              <a:t>and</a:t>
            </a:r>
            <a:r>
              <a:rPr lang="en-US" i="1" kern="1200" dirty="0">
                <a:solidFill>
                  <a:schemeClr val="tx1"/>
                </a:solidFill>
                <a:cs typeface="Arial" panose="020B0604020202020204" pitchFamily="34" charset="0"/>
              </a:rPr>
              <a:t> Scientific American.</a:t>
            </a:r>
            <a:r>
              <a:rPr lang="en-US" i="0" kern="1200" dirty="0">
                <a:solidFill>
                  <a:schemeClr val="tx1"/>
                </a:solidFill>
                <a:cs typeface="Arial" panose="020B0604020202020204" pitchFamily="34" charset="0"/>
              </a:rPr>
              <a:t> * The real highlight of that media coverage was a feature about dog genomics on </a:t>
            </a:r>
            <a:r>
              <a:rPr lang="en-US" i="1" kern="1200" dirty="0">
                <a:solidFill>
                  <a:schemeClr val="tx1"/>
                </a:solidFill>
                <a:cs typeface="Arial" panose="020B0604020202020204" pitchFamily="34" charset="0"/>
              </a:rPr>
              <a:t>60 Minutes</a:t>
            </a:r>
            <a:r>
              <a:rPr lang="en-US" i="0" kern="1200" dirty="0">
                <a:solidFill>
                  <a:schemeClr val="tx1"/>
                </a:solidFill>
                <a:cs typeface="Arial" panose="020B0604020202020204" pitchFamily="34" charset="0"/>
              </a:rPr>
              <a:t>, which included a major interview with Elaine Ostrander by </a:t>
            </a:r>
            <a:r>
              <a:rPr lang="en-US" kern="1200" dirty="0">
                <a:solidFill>
                  <a:schemeClr val="tx1"/>
                </a:solidFill>
                <a:cs typeface="Arial" panose="020B0604020202020204" pitchFamily="34" charset="0"/>
              </a:rPr>
              <a:t>Anderson Cooper. </a:t>
            </a:r>
          </a:p>
          <a:p>
            <a:pPr marL="0" lvl="1" defTabSz="621167">
              <a:defRPr/>
            </a:pPr>
            <a:endParaRPr lang="en-US" kern="1200" dirty="0">
              <a:solidFill>
                <a:schemeClr val="tx1"/>
              </a:solidFill>
              <a:cs typeface="Arial" panose="020B0604020202020204" pitchFamily="34" charset="0"/>
            </a:endParaRPr>
          </a:p>
          <a:p>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E7F8BC2A-1975-4401-B2A6-F25EE84315B1}"/>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778353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5600" y="454025"/>
            <a:ext cx="6299200" cy="3543300"/>
          </a:xfrm>
        </p:spPr>
      </p:sp>
      <p:sp>
        <p:nvSpPr>
          <p:cNvPr id="3" name="Notes Placeholder 2"/>
          <p:cNvSpPr>
            <a:spLocks noGrp="1"/>
          </p:cNvSpPr>
          <p:nvPr>
            <p:ph type="body" idx="1"/>
          </p:nvPr>
        </p:nvSpPr>
        <p:spPr>
          <a:xfrm>
            <a:off x="749724" y="4189344"/>
            <a:ext cx="5520690" cy="4050574"/>
          </a:xfrm>
        </p:spPr>
        <p:txBody>
          <a:bodyPr/>
          <a:lstStyle/>
          <a:p>
            <a:r>
              <a:rPr lang="en-US" dirty="0">
                <a:effectLst/>
                <a:ea typeface="Calibri" panose="020F0502020204030204" pitchFamily="34" charset="0"/>
              </a:rPr>
              <a:t>NHGRI’s Inter-Society Coordinating Committee for Practitioner Education in Genomics (or ISCC-PEG) facilitates student interactions with healthcare and education professionals working in genomics. Three years ago, ISCC-PEG created a Scholars Program, which provides trainees with exposure to the broader genomics community and one-on-one interactions with experts in the field. Over a two-year term, scholars work on genetics/genomics-related education projects under the mentorship of an ISCC-PEG member. </a:t>
            </a:r>
          </a:p>
          <a:p>
            <a:endParaRPr lang="en-US" dirty="0">
              <a:effectLst/>
              <a:ea typeface="Calibri" panose="020F0502020204030204" pitchFamily="34" charset="0"/>
            </a:endParaRPr>
          </a:p>
          <a:p>
            <a:pPr defTabSz="621167">
              <a:defRPr/>
            </a:pPr>
            <a:r>
              <a:rPr lang="en-US" dirty="0">
                <a:effectLst/>
                <a:ea typeface="Calibri" panose="020F0502020204030204" pitchFamily="34" charset="0"/>
              </a:rPr>
              <a:t>The first class, whose term ran from December 2020 to November 2022, presented their work this October. The program then selected two new scholars in December. Both are in genetic counseling programs: Ava Willoughby at Ohio State University and Molly Felix at Virginia Commonwealth University.</a:t>
            </a:r>
          </a:p>
          <a:p>
            <a:endParaRPr lang="en-US"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4697A4CC-929D-4C39-8CC7-0D5E0BEBBC36}"/>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73</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09241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21167">
              <a:defRPr/>
            </a:pPr>
            <a:r>
              <a:rPr lang="en-US"/>
              <a:t>And finally, moving on to NHGRI’s Intramural Research Program.</a:t>
            </a:r>
          </a:p>
          <a:p>
            <a:endParaRPr lang="en-US"/>
          </a:p>
        </p:txBody>
      </p:sp>
      <p:sp>
        <p:nvSpPr>
          <p:cNvPr id="5" name="Slide Number Placeholder 3">
            <a:extLst>
              <a:ext uri="{FF2B5EF4-FFF2-40B4-BE49-F238E27FC236}">
                <a16:creationId xmlns:a16="http://schemas.microsoft.com/office/drawing/2014/main" id="{ABBE8F65-AA3B-4410-AF70-C139FEC77254}"/>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74</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36606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394336" y="4384772"/>
            <a:ext cx="6344201" cy="469289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a:defRPr/>
            </a:pPr>
            <a:r>
              <a:rPr lang="en-US" dirty="0">
                <a:latin typeface="Arial"/>
                <a:cs typeface="Arial"/>
              </a:rPr>
              <a:t>As with our Extramural Research Program, the retirement bug is also hitting NHGRI’s Intramural Research Program! </a:t>
            </a:r>
          </a:p>
          <a:p>
            <a:pPr marL="0" lvl="1">
              <a:defRPr/>
            </a:pPr>
            <a:endParaRPr lang="en-US" dirty="0">
              <a:latin typeface="Arial"/>
              <a:cs typeface="Arial"/>
            </a:endParaRPr>
          </a:p>
          <a:p>
            <a:pPr marL="0" lvl="1">
              <a:defRPr/>
            </a:pPr>
            <a:r>
              <a:rPr lang="en-US" dirty="0">
                <a:latin typeface="Arial"/>
                <a:cs typeface="Arial"/>
              </a:rPr>
              <a:t>* Joan Bailey-Wilson recently retired after 27 years at the Institute. Joan led a highly successful program that used statistical genetics to determine the genetic underpinnings of multiple types of cancers. She served as a Co-Branch Chief at NHGRI for many years, was passionate about helping trainees flourish under her mentorship and launch their careers, and published over 240 papers throughout her time as an active researcher. </a:t>
            </a:r>
          </a:p>
          <a:p>
            <a:pPr marL="0" lvl="1">
              <a:defRPr/>
            </a:pPr>
            <a:endParaRPr lang="en-US" dirty="0">
              <a:latin typeface="Arial"/>
              <a:cs typeface="Arial"/>
            </a:endParaRPr>
          </a:p>
          <a:p>
            <a:pPr marL="0" lvl="1" defTabSz="621167">
              <a:defRPr/>
            </a:pPr>
            <a:r>
              <a:rPr lang="en-US" dirty="0">
                <a:latin typeface="Arial"/>
                <a:cs typeface="Arial"/>
              </a:rPr>
              <a:t>* Another long-time Branch Chief, David Bodine, also recently retired from NHGRI. Dave first joined NIH as a postdoctoral fellow at the National Heart, Lung, and Blood Institute, joining NHGRI at the start of our Intramural Research Program in 1993. His work advanced the fields of genomics and hematology, for example by identifying genetic factors involved in blood disorders like Diamond-</a:t>
            </a:r>
            <a:r>
              <a:rPr lang="en-US" dirty="0" err="1">
                <a:latin typeface="Arial"/>
                <a:cs typeface="Arial"/>
              </a:rPr>
              <a:t>Blackfan</a:t>
            </a:r>
            <a:r>
              <a:rPr lang="en-US" dirty="0">
                <a:latin typeface="Arial"/>
                <a:cs typeface="Arial"/>
              </a:rPr>
              <a:t> anemia. In addition to his scientific achievements, Dave holds the record for most Mentor of the Year awards at NHGRI.</a:t>
            </a:r>
          </a:p>
          <a:p>
            <a:pPr marL="0" lvl="1" defTabSz="621167">
              <a:defRPr/>
            </a:pPr>
            <a:endParaRPr lang="en-US" dirty="0">
              <a:latin typeface="Arial"/>
              <a:cs typeface="Arial"/>
            </a:endParaRPr>
          </a:p>
          <a:p>
            <a:pPr marL="0" lvl="1">
              <a:defRPr/>
            </a:pPr>
            <a:r>
              <a:rPr lang="en-US" dirty="0">
                <a:latin typeface="Arial"/>
                <a:cs typeface="Arial"/>
              </a:rPr>
              <a:t>* Finally, Jim Mullikin retired from NHGRI after 25 years at the Institute. Jim worked on the Human Genome Project at the Sanger Center before bringing his expertise in genome-sequencing technologies to NHGRI in 2003. In 2009, Jim became Director of the NIH Intramural Sequencing Center. Under Jim's guidance, NISC evolved with modern technologies and aided countless genomics projects at NIH. A few notable examples of Jim's collaborative scientific work include his involvement with the International HapMap Project, the ENCODE Consortium, and the Neanderthal Genome Project.</a:t>
            </a:r>
          </a:p>
        </p:txBody>
      </p:sp>
      <p:sp>
        <p:nvSpPr>
          <p:cNvPr id="5" name="Slide Number Placeholder 3">
            <a:extLst>
              <a:ext uri="{FF2B5EF4-FFF2-40B4-BE49-F238E27FC236}">
                <a16:creationId xmlns:a16="http://schemas.microsoft.com/office/drawing/2014/main" id="{B3B89BE4-FAB9-475D-BB68-B00125EF1C6E}"/>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75</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24825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2779" y="4298120"/>
            <a:ext cx="5908684" cy="4183380"/>
          </a:xfrm>
        </p:spPr>
        <p:txBody>
          <a:bodyPr/>
          <a:lstStyle/>
          <a:p>
            <a:pPr fontAlgn="base"/>
            <a:r>
              <a:rPr lang="en-US" dirty="0">
                <a:effectLst/>
                <a:ea typeface="Calibri" panose="020F0502020204030204" pitchFamily="34" charset="0"/>
                <a:cs typeface="Arial" panose="020B0604020202020204" pitchFamily="34" charset="0"/>
              </a:rPr>
              <a:t>Chuck Venditti was recently appointed the new Chief of NHGRI’s Metabolic Medicine Branch. A talented medical geneticist, Chuck has been at NHGRI for nearly 20 years, starting as a member of the Physician-Scientist Development Program and later transitioning to an Investigator position in 2008.</a:t>
            </a:r>
          </a:p>
          <a:p>
            <a:pPr fontAlgn="base"/>
            <a:endParaRPr lang="en-US" dirty="0">
              <a:cs typeface="Arial" panose="020B0604020202020204" pitchFamily="34" charset="0"/>
            </a:endParaRPr>
          </a:p>
          <a:p>
            <a:endParaRPr lang="en-US" dirty="0">
              <a:ea typeface="Calibri" panose="020F050202020403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E4623745-ED1A-4A8D-9A7D-D84C7E745415}"/>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76</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442343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9575" y="712788"/>
            <a:ext cx="6199188" cy="3486150"/>
          </a:xfrm>
          <a:prstGeom prst="rect">
            <a:avLst/>
          </a:prstGeom>
          <a:ln/>
        </p:spPr>
      </p:sp>
      <p:sp>
        <p:nvSpPr>
          <p:cNvPr id="119811" name="Notes Placeholder 2"/>
          <p:cNvSpPr>
            <a:spLocks noGrp="1"/>
          </p:cNvSpPr>
          <p:nvPr>
            <p:ph type="body" idx="1"/>
          </p:nvPr>
        </p:nvSpPr>
        <p:spPr>
          <a:xfrm>
            <a:off x="705097" y="4384773"/>
            <a:ext cx="5608321" cy="4183380"/>
          </a:xfrm>
          <a:noFill/>
          <a:ln w="9525">
            <a:noFill/>
            <a:miter lim="800000"/>
            <a:headEnd/>
            <a:tailEnd/>
          </a:ln>
          <a:effectLst/>
        </p:spPr>
        <p:txBody>
          <a:bodyPr vert="horz" wrap="square" lIns="96377" tIns="48189" rIns="96377" bIns="48189" numCol="1" anchor="t" anchorCtr="0" compatLnSpc="1">
            <a:prstTxWarp prst="textNoShape">
              <a:avLst/>
            </a:prstTxWarp>
            <a:noAutofit/>
          </a:bodyPr>
          <a:lstStyle/>
          <a:p>
            <a:pPr marL="0" lvl="1">
              <a:defRPr/>
            </a:pPr>
            <a:r>
              <a:rPr lang="en-US" dirty="0">
                <a:latin typeface="Arial"/>
                <a:cs typeface="Arial"/>
              </a:rPr>
              <a:t>The NHGRI Intramural Research Program has once again been very productive since the last Council meeting. A few of their many research highlights include:</a:t>
            </a:r>
          </a:p>
          <a:p>
            <a:pPr marL="0" lvl="1">
              <a:defRPr/>
            </a:pPr>
            <a:endParaRPr lang="en-US" dirty="0">
              <a:cs typeface="Arial" panose="020B0604020202020204" pitchFamily="34" charset="0"/>
            </a:endParaRPr>
          </a:p>
          <a:p>
            <a:pPr marL="0" lvl="1">
              <a:defRPr/>
            </a:pPr>
            <a:r>
              <a:rPr lang="en-US" dirty="0">
                <a:latin typeface="Arial"/>
                <a:cs typeface="Arial"/>
              </a:rPr>
              <a:t>* Susan Persky and her group used virtual reality simulations to investigate how clinicians might use polygenic risk scores in medical care. They found that medical students who received additional genomic information made different clinical recommendations to the virtual patient depending on the patient's race.</a:t>
            </a:r>
          </a:p>
          <a:p>
            <a:pPr marL="0" lvl="1">
              <a:defRPr/>
            </a:pPr>
            <a:endParaRPr lang="en-US" dirty="0">
              <a:cs typeface="Arial" panose="020B0604020202020204" pitchFamily="34" charset="0"/>
            </a:endParaRPr>
          </a:p>
          <a:p>
            <a:pPr marL="0" lvl="1">
              <a:defRPr/>
            </a:pPr>
            <a:r>
              <a:rPr lang="en-US" dirty="0">
                <a:latin typeface="Arial"/>
                <a:cs typeface="Arial"/>
              </a:rPr>
              <a:t>* Les Biesecker and his group assessed 13 NIH studies that use a genotype-first approach to patient care, which involves selecting patients with specific genomic variants and studying their traits and symptoms. The researchers found that this approach uncovered new relationships between genes and clinical conditions, broadened the traits and symptoms associated with known disorders, and offered insights into newly described disorders.</a:t>
            </a:r>
          </a:p>
          <a:p>
            <a:pPr marL="0" lvl="1">
              <a:defRPr/>
            </a:pPr>
            <a:endParaRPr lang="en-US" dirty="0">
              <a:cs typeface="Arial" panose="020B0604020202020204" pitchFamily="34" charset="0"/>
            </a:endParaRPr>
          </a:p>
          <a:p>
            <a:pPr marL="0" lvl="1">
              <a:defRPr/>
            </a:pPr>
            <a:r>
              <a:rPr lang="en-US" dirty="0">
                <a:latin typeface="Arial"/>
                <a:cs typeface="Arial"/>
              </a:rPr>
              <a:t>* Andy Baxevanis and his collaborators identified a set of genes used for colony formation in a saltwater invertebrate. These invertebrate genes are similar to genes involved in human immunity (specifically the histocompatibility complex), lending new insights into the evolution of the immune system.</a:t>
            </a:r>
            <a:endParaRPr lang="en-US" dirty="0">
              <a:cs typeface="Arial" panose="020B0604020202020204" pitchFamily="34" charset="0"/>
            </a:endParaRPr>
          </a:p>
          <a:p>
            <a:pPr marL="0" lvl="1">
              <a:defRPr/>
            </a:pPr>
            <a:endParaRPr lang="en-US" dirty="0">
              <a:cs typeface="Arial" panose="020B0604020202020204" pitchFamily="34" charset="0"/>
            </a:endParaRPr>
          </a:p>
          <a:p>
            <a:pPr marL="0" lvl="1">
              <a:defRPr/>
            </a:pPr>
            <a:endParaRPr lang="en-US" dirty="0">
              <a:cs typeface="Arial" panose="020B0604020202020204" pitchFamily="34" charset="0"/>
            </a:endParaRPr>
          </a:p>
          <a:p>
            <a:pPr>
              <a:defRPr/>
            </a:pPr>
            <a:endParaRPr lang="en-US" dirty="0">
              <a:cs typeface="Arial" panose="020B0604020202020204" pitchFamily="34" charset="0"/>
            </a:endParaRPr>
          </a:p>
        </p:txBody>
      </p:sp>
      <p:sp>
        <p:nvSpPr>
          <p:cNvPr id="5" name="Slide Number Placeholder 3">
            <a:extLst>
              <a:ext uri="{FF2B5EF4-FFF2-40B4-BE49-F238E27FC236}">
                <a16:creationId xmlns:a16="http://schemas.microsoft.com/office/drawing/2014/main" id="{C22FC15D-510D-413D-9EA3-5015D62F27BD}"/>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77</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214520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I will leave you with a recommendation about how to improve morale among trainees at your research institution. Our Intramural Training Office noted that, ever since the pandemic started, our trainees were not getting out of their laboratories as often and interacting with other trainees across the Institute (especially those located in other buildings on the NIH campus). </a:t>
            </a:r>
          </a:p>
          <a:p>
            <a:endParaRPr lang="en-US" dirty="0"/>
          </a:p>
          <a:p>
            <a:r>
              <a:rPr lang="en-US" dirty="0"/>
              <a:t>* So, recently the Office staff held a week-long event during which my cardboard self (looking like Waldo) was placed at a different location around the NIH campus each day; a photo of ‘Eric as Waldo’ at that location was emailed to all trainees each day. If they could correctly identify the location and come there in person to mingle with other trainees, then they received a baked treat AND had the chance to take photos with Cardboard Eric. As you can see, this was a smashing success. I am convinced that the few hundred dollars used by our communications group to make that Cardboard Eric was some of the most morale-enhancing money we have ever spent!</a:t>
            </a:r>
          </a:p>
          <a:p>
            <a:endParaRPr lang="en-US" dirty="0"/>
          </a:p>
          <a:p>
            <a:endParaRPr lang="en-US" dirty="0"/>
          </a:p>
        </p:txBody>
      </p:sp>
      <p:sp>
        <p:nvSpPr>
          <p:cNvPr id="5" name="Slide Number Placeholder 3">
            <a:extLst>
              <a:ext uri="{FF2B5EF4-FFF2-40B4-BE49-F238E27FC236}">
                <a16:creationId xmlns:a16="http://schemas.microsoft.com/office/drawing/2014/main" id="{7EC69B51-764D-4B9C-85C8-E9FD2A931CA0}"/>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78</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334466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my recommendation is that each of you do the same thing at your Institution. I can readily imagine the trainees flocking in droves to be photographed with * Cardboard Laura, * Cardboard Stephen, * Cardboard Gail, and especially * Cardboard Hal! Please let my communications folks know if you need advice about making such cardboard replicas of yourself.</a:t>
            </a:r>
          </a:p>
          <a:p>
            <a:endParaRPr lang="en-US" dirty="0"/>
          </a:p>
        </p:txBody>
      </p:sp>
      <p:sp>
        <p:nvSpPr>
          <p:cNvPr id="5" name="Slide Number Placeholder 3">
            <a:extLst>
              <a:ext uri="{FF2B5EF4-FFF2-40B4-BE49-F238E27FC236}">
                <a16:creationId xmlns:a16="http://schemas.microsoft.com/office/drawing/2014/main" id="{F2261140-4ACA-4428-8168-6EA40930BC4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79</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68134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15925"/>
            <a:ext cx="6197600" cy="3486150"/>
          </a:xfrm>
        </p:spPr>
      </p:sp>
      <p:sp>
        <p:nvSpPr>
          <p:cNvPr id="3" name="Notes Placeholder 2"/>
          <p:cNvSpPr>
            <a:spLocks noGrp="1"/>
          </p:cNvSpPr>
          <p:nvPr>
            <p:ph type="body" idx="1"/>
          </p:nvPr>
        </p:nvSpPr>
        <p:spPr>
          <a:xfrm>
            <a:off x="560832" y="4054089"/>
            <a:ext cx="5888736" cy="4183380"/>
          </a:xfrm>
        </p:spPr>
        <p:txBody>
          <a:bodyPr/>
          <a:lstStyle/>
          <a:p>
            <a:r>
              <a:rPr lang="en-US" dirty="0"/>
              <a:t>Before I end my Director’s Report, I want to again remind you about a * user-friendly, one-stop-shop for staying connected with me and NHGRI. By visiting this web page through this convenient URL and then scrolling down, * you get a menu of nine major resources associated with the Institute.</a:t>
            </a:r>
          </a:p>
          <a:p>
            <a:endParaRPr lang="en-US" dirty="0"/>
          </a:p>
          <a:p>
            <a:r>
              <a:rPr lang="en-US" dirty="0"/>
              <a:t>This includes links for the genome.gov website, </a:t>
            </a:r>
            <a:r>
              <a:rPr lang="en-US" i="1" dirty="0"/>
              <a:t>The Genomics Landscape </a:t>
            </a:r>
            <a:r>
              <a:rPr lang="en-US" i="0" dirty="0"/>
              <a:t>monthly newsletter, </a:t>
            </a:r>
            <a:r>
              <a:rPr lang="en-US" dirty="0"/>
              <a:t>and my Twitter feed. Also on this page, there are convenient links to the 2020 NHGRI Strategic Vision, the NHGRI brochure, our Talking Glossary of Genomic and Genetic Terms, our Building a Diverse Genomics Workforce Action Agenda, the GenomeTV channel of YouTube, and the NHGRI History Program’s set of oral histories. And if those sites are not what you are looking for, * scrolling down further reveals recordings of some selected talks of mine as well as some of my recent * podcasts and op-eds. </a:t>
            </a:r>
          </a:p>
          <a:p>
            <a:endParaRPr lang="en-US" dirty="0"/>
          </a:p>
          <a:p>
            <a:r>
              <a:rPr lang="en-US" dirty="0"/>
              <a:t>I hope people find this one-stop-shop helpful when trying to stay connected with me and NHGRI. </a:t>
            </a:r>
          </a:p>
          <a:p>
            <a:endParaRPr lang="en-US" dirty="0"/>
          </a:p>
          <a:p>
            <a:endParaRPr lang="en-US" dirty="0"/>
          </a:p>
        </p:txBody>
      </p:sp>
      <p:sp>
        <p:nvSpPr>
          <p:cNvPr id="6" name="Slide Number Placeholder 3">
            <a:extLst>
              <a:ext uri="{FF2B5EF4-FFF2-40B4-BE49-F238E27FC236}">
                <a16:creationId xmlns:a16="http://schemas.microsoft.com/office/drawing/2014/main" id="{5CF17508-D38F-4AA2-84A6-BBEA579A11C7}"/>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80</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65275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522288"/>
            <a:ext cx="6197600" cy="3486150"/>
          </a:xfrm>
        </p:spPr>
      </p:sp>
      <p:sp>
        <p:nvSpPr>
          <p:cNvPr id="3" name="Notes Placeholder 2"/>
          <p:cNvSpPr>
            <a:spLocks noGrp="1"/>
          </p:cNvSpPr>
          <p:nvPr>
            <p:ph type="body" idx="1"/>
          </p:nvPr>
        </p:nvSpPr>
        <p:spPr>
          <a:xfrm>
            <a:off x="701040" y="4148519"/>
            <a:ext cx="5608320" cy="4183380"/>
          </a:xfrm>
        </p:spPr>
        <p:txBody>
          <a:bodyPr/>
          <a:lstStyle/>
          <a:p>
            <a:r>
              <a:rPr lang="en-US" dirty="0"/>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1018927">
              <a:defRPr/>
            </a:pPr>
            <a:br>
              <a:rPr lang="en-US" dirty="0"/>
            </a:br>
            <a:r>
              <a:rPr lang="en-US" dirty="0"/>
              <a:t>An additional thanks to the NHGRI Office of Communications staff for creating the electronic resource associated with my Director’s Report.</a:t>
            </a:r>
          </a:p>
          <a:p>
            <a:endParaRPr lang="en-US" dirty="0"/>
          </a:p>
          <a:p>
            <a:r>
              <a:rPr lang="en-US" dirty="0"/>
              <a:t>And * a special thanks to the usual ‘ringleader’ for helping me prepare my Director’s Report, Kris Wetterstrand. Kris is pictured here (* center, back), with the Office of the Director staff and a couple of suspicious-looking Cardboard Eric’s. Those Cardboard Eric’s sure do get around.</a:t>
            </a:r>
            <a:endParaRPr lang="en-US" b="1" dirty="0"/>
          </a:p>
          <a:p>
            <a:endParaRPr lang="en-US" dirty="0"/>
          </a:p>
          <a:p>
            <a:endParaRPr lang="en-US" dirty="0"/>
          </a:p>
        </p:txBody>
      </p:sp>
      <p:sp>
        <p:nvSpPr>
          <p:cNvPr id="6" name="Slide Number Placeholder 3">
            <a:extLst>
              <a:ext uri="{FF2B5EF4-FFF2-40B4-BE49-F238E27FC236}">
                <a16:creationId xmlns:a16="http://schemas.microsoft.com/office/drawing/2014/main" id="{D14B126F-6991-4950-BF45-ED6968BE9E46}"/>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81</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14911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1938" y="430213"/>
            <a:ext cx="6486525" cy="3648075"/>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a:t> </a:t>
            </a:r>
          </a:p>
        </p:txBody>
      </p:sp>
      <p:sp>
        <p:nvSpPr>
          <p:cNvPr id="5" name="Slide Number Placeholder 3">
            <a:extLst>
              <a:ext uri="{FF2B5EF4-FFF2-40B4-BE49-F238E27FC236}">
                <a16:creationId xmlns:a16="http://schemas.microsoft.com/office/drawing/2014/main" id="{099DCCB5-972F-4EDC-B3BA-F6E5E1549E02}"/>
              </a:ext>
            </a:extLst>
          </p:cNvPr>
          <p:cNvSpPr>
            <a:spLocks noGrp="1"/>
          </p:cNvSpPr>
          <p:nvPr>
            <p:ph type="sldNum" sz="quarter" idx="5"/>
          </p:nvPr>
        </p:nvSpPr>
        <p:spPr>
          <a:xfrm>
            <a:off x="3970938" y="8829967"/>
            <a:ext cx="3037840" cy="466433"/>
          </a:xfrm>
          <a:noFill/>
        </p:spPr>
        <p:txBody>
          <a:bodyPr/>
          <a:lstStyle/>
          <a:p>
            <a:pPr defTabSz="924723">
              <a:defRPr/>
            </a:pPr>
            <a:fld id="{3F3096A7-7907-4AE4-8BBC-4643BE8BB0EA}" type="slidenum">
              <a:rPr lang="en-US" b="1">
                <a:solidFill>
                  <a:srgbClr val="000000"/>
                </a:solidFill>
                <a:latin typeface="Arial" panose="020B0604020202020204" pitchFamily="34" charset="0"/>
                <a:cs typeface="Arial" panose="020B0604020202020204" pitchFamily="34" charset="0"/>
              </a:rPr>
              <a:pPr defTabSz="924723">
                <a:defRPr/>
              </a:pPr>
              <a:t>82</a:t>
            </a:fld>
            <a:endParaRPr lang="en-US"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
        <p:nvSpPr>
          <p:cNvPr id="6" name="Footer Placeholder 5">
            <a:extLst>
              <a:ext uri="{FF2B5EF4-FFF2-40B4-BE49-F238E27FC236}">
                <a16:creationId xmlns:a16="http://schemas.microsoft.com/office/drawing/2014/main" id="{F0935A8F-D8C4-A62E-32DC-035F50A3D5A6}"/>
              </a:ext>
            </a:extLst>
          </p:cNvPr>
          <p:cNvSpPr>
            <a:spLocks noGrp="1"/>
          </p:cNvSpPr>
          <p:nvPr>
            <p:ph type="ftr" sz="quarter" idx="15"/>
          </p:nvPr>
        </p:nvSpPr>
        <p:spPr>
          <a:xfrm>
            <a:off x="4038600" y="6356350"/>
            <a:ext cx="4114800" cy="365125"/>
          </a:xfrm>
          <a:prstGeom prst="rect">
            <a:avLst/>
          </a:prstGeom>
        </p:spPr>
        <p:txBody>
          <a:bodyPr/>
          <a:lstStyle/>
          <a:p>
            <a:r>
              <a:rPr lang="en-US"/>
              <a:t>Document</a:t>
            </a:r>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5" name="Footer Placeholder 4">
            <a:extLst>
              <a:ext uri="{FF2B5EF4-FFF2-40B4-BE49-F238E27FC236}">
                <a16:creationId xmlns:a16="http://schemas.microsoft.com/office/drawing/2014/main" id="{8384C0BC-EC0A-87BB-B2BB-0076B209ECCF}"/>
              </a:ext>
            </a:extLst>
          </p:cNvPr>
          <p:cNvSpPr>
            <a:spLocks noGrp="1"/>
          </p:cNvSpPr>
          <p:nvPr>
            <p:ph type="ftr" sz="quarter" idx="10"/>
          </p:nvPr>
        </p:nvSpPr>
        <p:spPr>
          <a:xfrm>
            <a:off x="4038600" y="6356350"/>
            <a:ext cx="4114800" cy="365125"/>
          </a:xfrm>
          <a:prstGeom prst="rect">
            <a:avLst/>
          </a:prstGeom>
        </p:spPr>
        <p:txBody>
          <a:bodyPr/>
          <a:lstStyle/>
          <a:p>
            <a:r>
              <a:rPr lang="en-US"/>
              <a:t>Document</a:t>
            </a:r>
          </a:p>
        </p:txBody>
      </p:sp>
    </p:spTree>
    <p:extLst>
      <p:ext uri="{BB962C8B-B14F-4D97-AF65-F5344CB8AC3E}">
        <p14:creationId xmlns:p14="http://schemas.microsoft.com/office/powerpoint/2010/main" val="1326934638"/>
      </p:ext>
    </p:extLst>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noAutofit/>
          </a:bodyPr>
          <a:lstStyle>
            <a:lvl1pPr marL="304792" indent="-304792">
              <a:buFont typeface="Wingdings" pitchFamily="2" charset="2"/>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Autofit/>
          </a:bodyPr>
          <a:lstStyle>
            <a:lvl1pPr>
              <a:defRPr sz="4400"/>
            </a:lvl1pPr>
          </a:lstStyle>
          <a:p>
            <a:r>
              <a:rPr lang="en-US"/>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7554" y="6527178"/>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0957" y="6527178"/>
            <a:ext cx="6217920" cy="366183"/>
          </a:xfrm>
          <a:prstGeom prst="rect">
            <a:avLst/>
          </a:prstGeom>
        </p:spPr>
        <p:txBody>
          <a:bodyPr anchor="ctr" anchorCtr="0"/>
          <a:lstStyle>
            <a:lvl1pPr algn="r">
              <a:defRPr sz="1200" b="1">
                <a:solidFill>
                  <a:schemeClr val="bg2"/>
                </a:solidFill>
              </a:defRPr>
            </a:lvl1pPr>
          </a:lstStyle>
          <a:p>
            <a:r>
              <a:rPr lang="en-US"/>
              <a:t>Document</a:t>
            </a:r>
          </a:p>
        </p:txBody>
      </p:sp>
    </p:spTree>
    <p:extLst>
      <p:ext uri="{BB962C8B-B14F-4D97-AF65-F5344CB8AC3E}">
        <p14:creationId xmlns:p14="http://schemas.microsoft.com/office/powerpoint/2010/main" val="172786771"/>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eft Image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3238" y="1576131"/>
            <a:ext cx="8932689" cy="4362873"/>
          </a:xfrm>
        </p:spPr>
        <p:txBody>
          <a:bodyPr>
            <a:noAutofit/>
          </a:bodyPr>
          <a:lstStyle>
            <a:lvl1pPr marL="304792" indent="-304792">
              <a:buFont typeface="Wingdings" pitchFamily="2" charset="2"/>
              <a:buChar char="§"/>
              <a:defRPr sz="2800" b="1"/>
            </a:lvl1pPr>
            <a:lvl2pPr marL="609585" indent="0">
              <a:buNone/>
              <a:defRPr sz="2800" b="1">
                <a:solidFill>
                  <a:schemeClr val="bg2"/>
                </a:solidFill>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2683238" y="13415"/>
            <a:ext cx="9508761" cy="1143000"/>
          </a:xfrm>
        </p:spPr>
        <p:txBody>
          <a:bodyPr lIns="0" rIns="137160" anchor="t" anchorCtr="0">
            <a:noAutofit/>
          </a:bodyPr>
          <a:lstStyle>
            <a:lvl1pPr>
              <a:defRPr sz="360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4966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49662"/>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Rectangle 5">
            <a:extLst>
              <a:ext uri="{FF2B5EF4-FFF2-40B4-BE49-F238E27FC236}">
                <a16:creationId xmlns:a16="http://schemas.microsoft.com/office/drawing/2014/main" id="{0BFF9D95-CEE2-8962-DECA-93603AB8D9CB}"/>
              </a:ext>
            </a:extLst>
          </p:cNvPr>
          <p:cNvSpPr/>
          <p:nvPr userDrawn="1"/>
        </p:nvSpPr>
        <p:spPr>
          <a:xfrm>
            <a:off x="10916006" y="6604754"/>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7">
            <a:extLst>
              <a:ext uri="{FF2B5EF4-FFF2-40B4-BE49-F238E27FC236}">
                <a16:creationId xmlns:a16="http://schemas.microsoft.com/office/drawing/2014/main" id="{8707892D-4775-83F8-DE05-0C2F4E962D53}"/>
              </a:ext>
            </a:extLst>
          </p:cNvPr>
          <p:cNvSpPr>
            <a:spLocks noGrp="1"/>
          </p:cNvSpPr>
          <p:nvPr>
            <p:ph type="pic" sz="quarter" idx="13"/>
          </p:nvPr>
        </p:nvSpPr>
        <p:spPr>
          <a:xfrm>
            <a:off x="0" y="0"/>
            <a:ext cx="2286000" cy="6858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927829445"/>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3467252"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Tree>
    <p:extLst>
      <p:ext uri="{BB962C8B-B14F-4D97-AF65-F5344CB8AC3E}">
        <p14:creationId xmlns:p14="http://schemas.microsoft.com/office/powerpoint/2010/main" val="22813624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two images 16:9">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654978"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10">
            <a:extLst>
              <a:ext uri="{FF2B5EF4-FFF2-40B4-BE49-F238E27FC236}">
                <a16:creationId xmlns:a16="http://schemas.microsoft.com/office/drawing/2014/main" id="{6B957768-840A-259E-3F99-A7236BFDF299}"/>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3" name="Picture Placeholder 5">
            <a:extLst>
              <a:ext uri="{FF2B5EF4-FFF2-40B4-BE49-F238E27FC236}">
                <a16:creationId xmlns:a16="http://schemas.microsoft.com/office/drawing/2014/main" id="{1E5983C0-C1CD-4679-D883-10BCC35B2FE5}"/>
              </a:ext>
            </a:extLst>
          </p:cNvPr>
          <p:cNvSpPr>
            <a:spLocks noGrp="1" noChangeAspect="1"/>
          </p:cNvSpPr>
          <p:nvPr>
            <p:ph type="pic" sz="quarter" idx="14"/>
          </p:nvPr>
        </p:nvSpPr>
        <p:spPr>
          <a:xfrm>
            <a:off x="6255143" y="1248481"/>
            <a:ext cx="5281879" cy="29718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74911954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2.35:1">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8"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483889" y="1272293"/>
            <a:ext cx="7224222" cy="3074137"/>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4429376"/>
            <a:ext cx="11503152" cy="1216152"/>
          </a:xfrm>
        </p:spPr>
        <p:txBody>
          <a:bodyPr>
            <a:noAutofit/>
          </a:bodyPr>
          <a:lstStyle>
            <a:lvl1pPr marL="304792" indent="-304792">
              <a:buFont typeface="Wingdings" pitchFamily="2" charset="2"/>
              <a:buChar char="§"/>
              <a:defRPr sz="2800" b="1" spc="-70" baseline="0"/>
            </a:lvl1pPr>
            <a:lvl2pPr marL="609585" indent="0">
              <a:buFontTx/>
              <a:buNone/>
              <a:defRPr sz="2800" b="1" spc="-70" baseline="0">
                <a:solidFill>
                  <a:schemeClr val="bg2"/>
                </a:solidFill>
              </a:defRPr>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B339075-819A-7B5C-553B-8D9E7CAD1F52}"/>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93606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PROFILE IMAGES horizonta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6" y="5702869"/>
            <a:ext cx="11503152" cy="901131"/>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907792" y="1323108"/>
            <a:ext cx="6400800" cy="42672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22377943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PROFILE IMAGES vertical">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4344175" y="1239219"/>
            <a:ext cx="3503650" cy="4379562"/>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356615" y="5702868"/>
            <a:ext cx="11428985" cy="975249"/>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7149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PROFILE IMAGES">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4"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6"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1739346" y="1261636"/>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884845" y="5769544"/>
            <a:ext cx="5211155" cy="911149"/>
          </a:xfrm>
        </p:spPr>
        <p:txBody>
          <a:bodyPr>
            <a:noAutofit/>
          </a:bodyPr>
          <a:lstStyle>
            <a:lvl1pPr marL="0" indent="0" algn="ctr">
              <a:buFontTx/>
              <a:buNone/>
              <a:defRPr sz="2800" b="1" spc="-70" baseline="0"/>
            </a:lvl1pPr>
            <a:lvl2pPr marL="609585" indent="0">
              <a:buFontTx/>
              <a:buNone/>
              <a:defRPr spc="-70" baseline="0"/>
            </a:lvl2pPr>
            <a:lvl3pPr marL="1219170" indent="0">
              <a:buFontTx/>
              <a:buNone/>
              <a:defRPr spc="-70" baseline="0"/>
            </a:lvl3pPr>
            <a:lvl4pPr marL="1828755" indent="0">
              <a:buFontTx/>
              <a:buNone/>
              <a:defRPr spc="-70" baseline="0"/>
            </a:lvl4pPr>
            <a:lvl5pPr marL="2438339" indent="0">
              <a:buFontTx/>
              <a:buNone/>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230AD4DF-10C4-C268-B03C-7BE86F5BECD6}"/>
              </a:ext>
            </a:extLst>
          </p:cNvPr>
          <p:cNvSpPr>
            <a:spLocks noGrp="1" noChangeAspect="1"/>
          </p:cNvSpPr>
          <p:nvPr>
            <p:ph type="pic" sz="quarter" idx="14"/>
          </p:nvPr>
        </p:nvSpPr>
        <p:spPr>
          <a:xfrm>
            <a:off x="6780601" y="1289312"/>
            <a:ext cx="3502152" cy="4379976"/>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5" name="Text Placeholder 4">
            <a:extLst>
              <a:ext uri="{FF2B5EF4-FFF2-40B4-BE49-F238E27FC236}">
                <a16:creationId xmlns:a16="http://schemas.microsoft.com/office/drawing/2014/main" id="{3AC05C22-168C-51FF-E7CB-E441598A094C}"/>
              </a:ext>
            </a:extLst>
          </p:cNvPr>
          <p:cNvSpPr>
            <a:spLocks noGrp="1"/>
          </p:cNvSpPr>
          <p:nvPr>
            <p:ph type="body" sz="quarter" idx="15"/>
          </p:nvPr>
        </p:nvSpPr>
        <p:spPr>
          <a:xfrm>
            <a:off x="6125150" y="5766293"/>
            <a:ext cx="5267836" cy="844444"/>
          </a:xfrm>
        </p:spPr>
        <p:txBody>
          <a:bodyPr/>
          <a:lstStyle>
            <a:lvl1pPr marL="0" indent="0" algn="ctr">
              <a:buFontTx/>
              <a:buNone/>
              <a:defRPr sz="2800" b="1"/>
            </a:lvl1pPr>
            <a:lvl2pPr marL="609585" indent="0">
              <a:buFontTx/>
              <a:buNone/>
              <a:defRPr/>
            </a:lvl2pPr>
            <a:lvl3pPr marL="1219170" indent="0">
              <a:buFontTx/>
              <a:buNone/>
              <a:defRPr/>
            </a:lvl3pPr>
            <a:lvl4pPr marL="1828755" indent="0">
              <a:buFontTx/>
              <a:buNone/>
              <a:defRPr/>
            </a:lvl4pPr>
            <a:lvl5pPr marL="2438339"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B7F9F3CC-1D9D-1ABB-65B3-64AA47E30200}"/>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124674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PROFILE IMAGES with logo">
    <p:spTree>
      <p:nvGrpSpPr>
        <p:cNvPr id="1" name=""/>
        <p:cNvGrpSpPr/>
        <p:nvPr/>
      </p:nvGrpSpPr>
      <p:grpSpPr>
        <a:xfrm>
          <a:off x="0" y="0"/>
          <a:ext cx="0" cy="0"/>
          <a:chOff x="0" y="0"/>
          <a:chExt cx="0" cy="0"/>
        </a:xfrm>
      </p:grpSpPr>
      <p:sp>
        <p:nvSpPr>
          <p:cNvPr id="2" name="Title 1"/>
          <p:cNvSpPr>
            <a:spLocks noGrp="1"/>
          </p:cNvSpPr>
          <p:nvPr>
            <p:ph type="title"/>
          </p:nvPr>
        </p:nvSpPr>
        <p:spPr>
          <a:xfrm>
            <a:off x="0" y="-6045"/>
            <a:ext cx="12192000" cy="1143000"/>
          </a:xfrm>
        </p:spPr>
        <p:txBody>
          <a:bodyPr lIns="0" tIns="137160" anchor="t" anchorCtr="0">
            <a:noAutofit/>
          </a:bodyPr>
          <a:lstStyle>
            <a:lvl1pPr algn="ctr">
              <a:lnSpc>
                <a:spcPts val="3900"/>
              </a:lnSpc>
              <a:defRPr sz="3600" baseline="0"/>
            </a:lvl1pPr>
          </a:lstStyle>
          <a:p>
            <a:r>
              <a:rPr lang="en-US"/>
              <a:t>Click to edit Master title style</a:t>
            </a:r>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78835" y="6506722"/>
            <a:ext cx="457200" cy="365125"/>
          </a:xfrm>
          <a:prstGeom prst="rect">
            <a:avLst/>
          </a:prstGeom>
        </p:spPr>
        <p:txBody>
          <a:bodyPr anchor="ctr" anchorCtr="0"/>
          <a:lstStyle>
            <a:lvl1pPr>
              <a:defRPr sz="1200" b="1">
                <a:solidFill>
                  <a:schemeClr val="bg2"/>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532237" y="6506721"/>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9" name="Picture Placeholder 5">
            <a:extLst>
              <a:ext uri="{FF2B5EF4-FFF2-40B4-BE49-F238E27FC236}">
                <a16:creationId xmlns:a16="http://schemas.microsoft.com/office/drawing/2014/main" id="{0FF602B7-C19E-B1CD-7E8A-BB0F583788C5}"/>
              </a:ext>
            </a:extLst>
          </p:cNvPr>
          <p:cNvSpPr>
            <a:spLocks noGrp="1" noChangeAspect="1"/>
          </p:cNvSpPr>
          <p:nvPr>
            <p:ph type="pic" sz="quarter" idx="13"/>
          </p:nvPr>
        </p:nvSpPr>
        <p:spPr>
          <a:xfrm>
            <a:off x="2026972" y="1275635"/>
            <a:ext cx="3657600" cy="4572000"/>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a:lstStyle/>
          <a:p>
            <a:endParaRPr lang="en-US"/>
          </a:p>
        </p:txBody>
      </p:sp>
      <p:sp>
        <p:nvSpPr>
          <p:cNvPr id="10" name="Content Placeholder 2">
            <a:extLst>
              <a:ext uri="{FF2B5EF4-FFF2-40B4-BE49-F238E27FC236}">
                <a16:creationId xmlns:a16="http://schemas.microsoft.com/office/drawing/2014/main" id="{3CEA9155-AD49-51C7-0415-8A9D5F3F69D1}"/>
              </a:ext>
            </a:extLst>
          </p:cNvPr>
          <p:cNvSpPr>
            <a:spLocks noGrp="1"/>
          </p:cNvSpPr>
          <p:nvPr>
            <p:ph idx="1"/>
          </p:nvPr>
        </p:nvSpPr>
        <p:spPr>
          <a:xfrm>
            <a:off x="905869" y="5953027"/>
            <a:ext cx="5899805" cy="1216152"/>
          </a:xfrm>
        </p:spPr>
        <p:txBody>
          <a:bodyPr>
            <a:noAutofit/>
          </a:bodyPr>
          <a:lstStyle>
            <a:lvl1pPr marL="0" indent="0" algn="ctr">
              <a:buFontTx/>
              <a:buNone/>
              <a:defRPr sz="2800" b="1" spc="-70" baseline="0"/>
            </a:lvl1pPr>
            <a:lvl2pPr marL="914377" indent="-304792">
              <a:buFont typeface="Wingdings" pitchFamily="2" charset="2"/>
              <a:buChar char="§"/>
              <a:defRPr spc="-70" baseline="0"/>
            </a:lvl2pPr>
            <a:lvl3pPr marL="1523962" indent="-304792">
              <a:buFont typeface="Wingdings" pitchFamily="2" charset="2"/>
              <a:buChar char="§"/>
              <a:defRPr spc="-70" baseline="0"/>
            </a:lvl3pPr>
            <a:lvl4pPr marL="2133547" indent="-304792">
              <a:buFont typeface="Wingdings" pitchFamily="2" charset="2"/>
              <a:buChar char="§"/>
              <a:defRPr spc="-70" baseline="0"/>
            </a:lvl4pPr>
            <a:lvl5pPr marL="2743131" indent="-304792">
              <a:buFont typeface="Wingdings" pitchFamily="2" charset="2"/>
              <a:buChar char="§"/>
              <a:defRPr spc="-7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13B6DFB-7B7B-82D0-49FA-EE2426B7F091}"/>
              </a:ext>
            </a:extLst>
          </p:cNvPr>
          <p:cNvSpPr>
            <a:spLocks noGrp="1"/>
          </p:cNvSpPr>
          <p:nvPr>
            <p:ph type="pic" sz="quarter" idx="14" hasCustomPrompt="1"/>
          </p:nvPr>
        </p:nvSpPr>
        <p:spPr>
          <a:xfrm>
            <a:off x="7075055" y="2633238"/>
            <a:ext cx="3856784" cy="1764434"/>
          </a:xfrm>
        </p:spPr>
        <p:txBody>
          <a:bodyPr/>
          <a:lstStyle/>
          <a:p>
            <a:r>
              <a:rPr lang="en-US"/>
              <a:t>logo</a:t>
            </a:r>
          </a:p>
        </p:txBody>
      </p:sp>
      <p:sp>
        <p:nvSpPr>
          <p:cNvPr id="13" name="Rectangle 12">
            <a:extLst>
              <a:ext uri="{FF2B5EF4-FFF2-40B4-BE49-F238E27FC236}">
                <a16:creationId xmlns:a16="http://schemas.microsoft.com/office/drawing/2014/main" id="{95D24A3F-71E5-91BC-E65E-43DF219C6C8D}"/>
              </a:ext>
            </a:extLst>
          </p:cNvPr>
          <p:cNvSpPr/>
          <p:nvPr userDrawn="1"/>
        </p:nvSpPr>
        <p:spPr>
          <a:xfrm>
            <a:off x="10916006" y="656082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32459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629369453"/>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transition spd="slow">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919142"/>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e large image horizont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1841688" y="1265232"/>
            <a:ext cx="8912596" cy="501333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240637176"/>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one large image Vertical">
    <p:spTree>
      <p:nvGrpSpPr>
        <p:cNvPr id="1" name=""/>
        <p:cNvGrpSpPr/>
        <p:nvPr/>
      </p:nvGrpSpPr>
      <p:grpSpPr>
        <a:xfrm>
          <a:off x="0" y="0"/>
          <a:ext cx="0" cy="0"/>
          <a:chOff x="0" y="0"/>
          <a:chExt cx="0" cy="0"/>
        </a:xfrm>
      </p:grpSpPr>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521440" y="6400800"/>
            <a:ext cx="457200" cy="365125"/>
          </a:xfrm>
          <a:prstGeom prst="rect">
            <a:avLst/>
          </a:prstGeom>
        </p:spPr>
        <p:txBody>
          <a:bodyPr anchor="ctr" anchorCtr="0"/>
          <a:lstStyle>
            <a:lvl1pPr marL="0" marR="0" indent="0" algn="l" defTabSz="1219170" rtl="0" eaLnBrk="1" fontAlgn="auto" latinLnBrk="0" hangingPunct="1">
              <a:lnSpc>
                <a:spcPct val="100000"/>
              </a:lnSpc>
              <a:spcBef>
                <a:spcPts val="0"/>
              </a:spcBef>
              <a:spcAft>
                <a:spcPts val="0"/>
              </a:spcAft>
              <a:buClrTx/>
              <a:buSzTx/>
              <a:buFontTx/>
              <a:buNone/>
              <a:tabLst/>
              <a:defRPr sz="1200" b="1">
                <a:solidFill>
                  <a:schemeClr val="bg2"/>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376672" y="6400800"/>
            <a:ext cx="6217920" cy="366183"/>
          </a:xfrm>
          <a:prstGeom prst="rect">
            <a:avLst/>
          </a:prstGeom>
        </p:spPr>
        <p:txBody>
          <a:bodyPr anchor="ctr" anchorCtr="0"/>
          <a:lstStyle>
            <a:lvl1pPr algn="r">
              <a:defRPr sz="1200" b="1">
                <a:solidFill>
                  <a:schemeClr val="bg2"/>
                </a:solidFill>
              </a:defRPr>
            </a:lvl1pPr>
          </a:lstStyle>
          <a:p>
            <a:r>
              <a:rPr lang="en-US"/>
              <a:t>Document</a:t>
            </a:r>
          </a:p>
        </p:txBody>
      </p:sp>
      <p:sp>
        <p:nvSpPr>
          <p:cNvPr id="6" name="Title 1"/>
          <p:cNvSpPr>
            <a:spLocks noGrp="1"/>
          </p:cNvSpPr>
          <p:nvPr>
            <p:ph type="title"/>
          </p:nvPr>
        </p:nvSpPr>
        <p:spPr>
          <a:xfrm>
            <a:off x="0" y="0"/>
            <a:ext cx="12192000" cy="1143000"/>
          </a:xfrm>
        </p:spPr>
        <p:txBody>
          <a:bodyPr lIns="0" tIns="137160" anchor="t" anchorCtr="0">
            <a:noAutofit/>
          </a:bodyPr>
          <a:lstStyle>
            <a:lvl1pPr algn="ctr">
              <a:defRPr sz="3600"/>
            </a:lvl1pPr>
          </a:lstStyle>
          <a:p>
            <a:r>
              <a:rPr lang="en-US"/>
              <a:t>Click to edit Master title style</a:t>
            </a:r>
          </a:p>
        </p:txBody>
      </p:sp>
      <p:sp>
        <p:nvSpPr>
          <p:cNvPr id="2" name="Rectangle 1">
            <a:extLst>
              <a:ext uri="{FF2B5EF4-FFF2-40B4-BE49-F238E27FC236}">
                <a16:creationId xmlns:a16="http://schemas.microsoft.com/office/drawing/2014/main" id="{356A5A15-D467-F253-E0FA-A6584639DEFB}"/>
              </a:ext>
            </a:extLst>
          </p:cNvPr>
          <p:cNvSpPr/>
          <p:nvPr userDrawn="1"/>
        </p:nvSpPr>
        <p:spPr>
          <a:xfrm>
            <a:off x="10758611" y="6455892"/>
            <a:ext cx="109728" cy="274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A659E3-B307-8CF6-8162-1104C048A0BA}"/>
              </a:ext>
            </a:extLst>
          </p:cNvPr>
          <p:cNvPicPr>
            <a:picLocks noChangeAspect="1"/>
          </p:cNvPicPr>
          <p:nvPr userDrawn="1"/>
        </p:nvPicPr>
        <p:blipFill rotWithShape="1">
          <a:blip r:embed="rId2" cstate="print">
            <a:alphaModFix amt="81000"/>
            <a:extLst>
              <a:ext uri="{28A0092B-C50C-407E-A947-70E740481C1C}">
                <a14:useLocalDpi xmlns:a14="http://schemas.microsoft.com/office/drawing/2010/main" val="0"/>
              </a:ext>
            </a:extLst>
          </a:blip>
          <a:srcRect r="44306" b="78763"/>
          <a:stretch/>
        </p:blipFill>
        <p:spPr>
          <a:xfrm>
            <a:off x="8531677" y="6229509"/>
            <a:ext cx="3930733" cy="844444"/>
          </a:xfrm>
          <a:prstGeom prst="rect">
            <a:avLst/>
          </a:prstGeom>
          <a:effectLst>
            <a:outerShdw blurRad="50800" dist="50800" dir="5400000" algn="ctr" rotWithShape="0">
              <a:srgbClr val="000000"/>
            </a:outerShdw>
          </a:effectLst>
        </p:spPr>
      </p:pic>
      <p:sp>
        <p:nvSpPr>
          <p:cNvPr id="7" name="Picture Placeholder 6">
            <a:extLst>
              <a:ext uri="{FF2B5EF4-FFF2-40B4-BE49-F238E27FC236}">
                <a16:creationId xmlns:a16="http://schemas.microsoft.com/office/drawing/2014/main" id="{73A91759-2FB3-7670-04B5-372F5E1BFF45}"/>
              </a:ext>
            </a:extLst>
          </p:cNvPr>
          <p:cNvSpPr>
            <a:spLocks noGrp="1" noChangeAspect="1"/>
          </p:cNvSpPr>
          <p:nvPr>
            <p:ph type="pic" sz="quarter" idx="13"/>
          </p:nvPr>
        </p:nvSpPr>
        <p:spPr>
          <a:xfrm>
            <a:off x="3960702" y="1239978"/>
            <a:ext cx="4270596" cy="5338245"/>
          </a:xfrm>
          <a:solidFill>
            <a:schemeClr val="tx2"/>
          </a:solidFill>
          <a:ln w="15875">
            <a:solidFill>
              <a:schemeClr val="bg2"/>
            </a:solidFill>
          </a:ln>
          <a:effectLst>
            <a:outerShdw blurRad="114300" dist="38100" dir="2700000" sx="101000" sy="101000" algn="tl" rotWithShape="0">
              <a:prstClr val="black">
                <a:alpha val="40000"/>
              </a:prstClr>
            </a:outerShdw>
          </a:effectLst>
        </p:spPr>
        <p:txBody>
          <a:bodyPr vert="horz" lIns="91440" tIns="45720" rIns="91440" bIns="45720" rtlCol="0">
            <a:normAutofit/>
          </a:bodyPr>
          <a:lstStyle>
            <a:lvl1pPr>
              <a:defRPr lang="en-US"/>
            </a:lvl1pPr>
          </a:lstStyle>
          <a:p>
            <a:pPr lvl="0"/>
            <a:endParaRPr lang="en-US"/>
          </a:p>
        </p:txBody>
      </p:sp>
    </p:spTree>
    <p:extLst>
      <p:ext uri="{BB962C8B-B14F-4D97-AF65-F5344CB8AC3E}">
        <p14:creationId xmlns:p14="http://schemas.microsoft.com/office/powerpoint/2010/main" val="3701793464"/>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6183"/>
          </a:xfrm>
          <a:prstGeom prst="rect">
            <a:avLst/>
          </a:prstGeom>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extLst>
      <p:ext uri="{BB962C8B-B14F-4D97-AF65-F5344CB8AC3E}">
        <p14:creationId xmlns:p14="http://schemas.microsoft.com/office/powerpoint/2010/main" val="1389505920"/>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spTree>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r>
              <a:rPr lang="en-US"/>
              <a:t>Document</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32509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2110253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17"/>
          <a:stretch/>
        </p:blipFill>
        <p:spPr>
          <a:xfrm>
            <a:off x="4248920" y="496093"/>
            <a:ext cx="7943080" cy="5289743"/>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5349523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87795" y="1043608"/>
            <a:ext cx="5304205"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spTree>
    <p:extLst>
      <p:ext uri="{BB962C8B-B14F-4D97-AF65-F5344CB8AC3E}">
        <p14:creationId xmlns:p14="http://schemas.microsoft.com/office/powerpoint/2010/main" val="1035130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11" name="Picture 10" descr="A computer screen capture&#10;&#10;Description automatically generated with low confidence">
            <a:extLst>
              <a:ext uri="{FF2B5EF4-FFF2-40B4-BE49-F238E27FC236}">
                <a16:creationId xmlns:a16="http://schemas.microsoft.com/office/drawing/2014/main" id="{30F905C3-41F7-F74A-84C5-620223F990C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0013"/>
          <a:stretch/>
        </p:blipFill>
        <p:spPr>
          <a:xfrm>
            <a:off x="7591989" y="1043608"/>
            <a:ext cx="4242660" cy="2839425"/>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Date</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7396953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0DBED16A-0CCD-5344-9ED0-D2D0514261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77036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33D6BD6D-271E-FC4F-9E0E-F2AEDE818F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Content Placeholder 2"/>
          <p:cNvSpPr>
            <a:spLocks noGrp="1"/>
          </p:cNvSpPr>
          <p:nvPr>
            <p:ph idx="1"/>
          </p:nvPr>
        </p:nvSpPr>
        <p:spPr>
          <a:xfrm>
            <a:off x="576071" y="1813560"/>
            <a:ext cx="11039858" cy="4362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69A37050-DA0C-FF4E-B214-0F540DA2CA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13710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435CBAF2-A8F8-EE41-9EC8-5094B7E0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8" name="Picture 7">
            <a:extLst>
              <a:ext uri="{FF2B5EF4-FFF2-40B4-BE49-F238E27FC236}">
                <a16:creationId xmlns:a16="http://schemas.microsoft.com/office/drawing/2014/main" id="{B9BB1C73-9D43-9242-AE47-6EB58FEDCB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792759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9" name="Picture 8">
            <a:extLst>
              <a:ext uri="{FF2B5EF4-FFF2-40B4-BE49-F238E27FC236}">
                <a16:creationId xmlns:a16="http://schemas.microsoft.com/office/drawing/2014/main" id="{B4DF18F6-4767-DA40-A2CF-8839EB2B22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986835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A7B4DE4B-7454-BE49-9DCA-89918D5397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1577054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7" name="Picture 6" descr="A computer screen capture&#10;&#10;Description automatically generated with low confidence">
            <a:extLst>
              <a:ext uri="{FF2B5EF4-FFF2-40B4-BE49-F238E27FC236}">
                <a16:creationId xmlns:a16="http://schemas.microsoft.com/office/drawing/2014/main" id="{2C00A10F-6C23-404F-92AB-56391B008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pic>
        <p:nvPicPr>
          <p:cNvPr id="8" name="Picture 7">
            <a:extLst>
              <a:ext uri="{FF2B5EF4-FFF2-40B4-BE49-F238E27FC236}">
                <a16:creationId xmlns:a16="http://schemas.microsoft.com/office/drawing/2014/main" id="{F98D1A1E-E40C-4B40-B558-48F608637B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147045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6" name="Picture 5" descr="A computer screen capture&#10;&#10;Description automatically generated with low confidence">
            <a:extLst>
              <a:ext uri="{FF2B5EF4-FFF2-40B4-BE49-F238E27FC236}">
                <a16:creationId xmlns:a16="http://schemas.microsoft.com/office/drawing/2014/main" id="{A9E7FF8A-2580-EF4E-97DC-C2F2D5839C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443509" y="221136"/>
            <a:ext cx="4674223" cy="2502186"/>
          </a:xfrm>
          <a:prstGeom prst="rect">
            <a:avLst/>
          </a:prstGeom>
        </p:spPr>
      </p:pic>
    </p:spTree>
    <p:extLst>
      <p:ext uri="{BB962C8B-B14F-4D97-AF65-F5344CB8AC3E}">
        <p14:creationId xmlns:p14="http://schemas.microsoft.com/office/powerpoint/2010/main" val="7094196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5" name="Picture 4">
            <a:extLst>
              <a:ext uri="{FF2B5EF4-FFF2-40B4-BE49-F238E27FC236}">
                <a16:creationId xmlns:a16="http://schemas.microsoft.com/office/drawing/2014/main" id="{3A481776-9F37-E04B-8D56-80FF79CF4E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pic>
        <p:nvPicPr>
          <p:cNvPr id="7" name="Picture 6" descr="A computer screen capture&#10;&#10;Description automatically generated with low confidence">
            <a:extLst>
              <a:ext uri="{FF2B5EF4-FFF2-40B4-BE49-F238E27FC236}">
                <a16:creationId xmlns:a16="http://schemas.microsoft.com/office/drawing/2014/main" id="{76B6E753-1392-5248-B879-0EC8EFBB7C1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9639"/>
          <a:stretch/>
        </p:blipFill>
        <p:spPr>
          <a:xfrm>
            <a:off x="8961120" y="0"/>
            <a:ext cx="3230880" cy="2152224"/>
          </a:xfrm>
          <a:prstGeom prst="rect">
            <a:avLst/>
          </a:prstGeom>
        </p:spPr>
      </p:pic>
    </p:spTree>
    <p:extLst>
      <p:ext uri="{BB962C8B-B14F-4D97-AF65-F5344CB8AC3E}">
        <p14:creationId xmlns:p14="http://schemas.microsoft.com/office/powerpoint/2010/main" val="4037700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39774997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7" name="Picture 6">
            <a:extLst>
              <a:ext uri="{FF2B5EF4-FFF2-40B4-BE49-F238E27FC236}">
                <a16:creationId xmlns:a16="http://schemas.microsoft.com/office/drawing/2014/main" id="{D6034717-5383-044B-9D8E-0C05BC9945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3616092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385" cy="6858000"/>
          </a:xfrm>
          <a:prstGeom prst="rect">
            <a:avLst/>
          </a:prstGeom>
        </p:spPr>
      </p:pic>
    </p:spTree>
    <p:extLst>
      <p:ext uri="{BB962C8B-B14F-4D97-AF65-F5344CB8AC3E}">
        <p14:creationId xmlns:p14="http://schemas.microsoft.com/office/powerpoint/2010/main" val="3595480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Divider Slide">
    <p:spTree>
      <p:nvGrpSpPr>
        <p:cNvPr id="1" name=""/>
        <p:cNvGrpSpPr/>
        <p:nvPr/>
      </p:nvGrpSpPr>
      <p:grpSpPr>
        <a:xfrm>
          <a:off x="0" y="0"/>
          <a:ext cx="0" cy="0"/>
          <a:chOff x="0" y="0"/>
          <a:chExt cx="0" cy="0"/>
        </a:xfrm>
      </p:grpSpPr>
      <p:sp>
        <p:nvSpPr>
          <p:cNvPr id="6" name="Rectangle 5"/>
          <p:cNvSpPr/>
          <p:nvPr/>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5142618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Divider Slide">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r>
              <a:rPr lang="en-US"/>
              <a:t>Click to edit Master title style</a:t>
            </a:r>
          </a:p>
        </p:txBody>
      </p:sp>
      <p:sp>
        <p:nvSpPr>
          <p:cNvPr id="16" name="Header Rule">
            <a:extLst>
              <a:ext uri="{FF2B5EF4-FFF2-40B4-BE49-F238E27FC236}">
                <a16:creationId xmlns:a16="http://schemas.microsoft.com/office/drawing/2014/main" id="{DE9188C2-07C2-4519-83C3-BF4F2D6B9662}"/>
              </a:ext>
            </a:extLst>
          </p:cNvPr>
          <p:cNvSpPr/>
          <p:nvPr/>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413715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ADE23AFE-2FB0-CA5C-00C1-2169E9199894}"/>
              </a:ext>
            </a:extLst>
          </p:cNvPr>
          <p:cNvPicPr>
            <a:picLocks noChangeAspect="1"/>
          </p:cNvPicPr>
          <p:nvPr userDrawn="1"/>
        </p:nvPicPr>
        <p:blipFill rotWithShape="1">
          <a:blip r:embed="rId24" cstate="print">
            <a:alphaModFix amt="81000"/>
            <a:extLst>
              <a:ext uri="{28A0092B-C50C-407E-A947-70E740481C1C}">
                <a14:useLocalDpi xmlns:a14="http://schemas.microsoft.com/office/drawing/2010/main" val="0"/>
              </a:ext>
            </a:extLst>
          </a:blip>
          <a:srcRect r="44306" b="78763"/>
          <a:stretch/>
        </p:blipFill>
        <p:spPr>
          <a:xfrm>
            <a:off x="8350923" y="7101379"/>
            <a:ext cx="3930733" cy="844444"/>
          </a:xfrm>
          <a:prstGeom prst="rect">
            <a:avLst/>
          </a:prstGeom>
          <a:effectLst>
            <a:outerShdw blurRad="50800" dist="50800" dir="5400000" algn="ctr" rotWithShape="0">
              <a:srgbClr val="000000"/>
            </a:outerShdw>
          </a:effectLst>
        </p:spPr>
      </p:pic>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86" r:id="rId4"/>
    <p:sldLayoutId id="2147483778" r:id="rId5"/>
    <p:sldLayoutId id="2147483787" r:id="rId6"/>
    <p:sldLayoutId id="2147483783" r:id="rId7"/>
    <p:sldLayoutId id="2147483779" r:id="rId8"/>
    <p:sldLayoutId id="2147483780" r:id="rId9"/>
    <p:sldLayoutId id="2147483781" r:id="rId10"/>
    <p:sldLayoutId id="2147483782" r:id="rId11"/>
    <p:sldLayoutId id="2147483706" r:id="rId12"/>
    <p:sldLayoutId id="2147483707" r:id="rId13"/>
    <p:sldLayoutId id="2147483708" r:id="rId14"/>
    <p:sldLayoutId id="2147483709" r:id="rId15"/>
    <p:sldLayoutId id="2147483784" r:id="rId16"/>
    <p:sldLayoutId id="2147483785" r:id="rId17"/>
    <p:sldLayoutId id="2147483710" r:id="rId18"/>
    <p:sldLayoutId id="2147483764" r:id="rId19"/>
    <p:sldLayoutId id="2147483694" r:id="rId20"/>
    <p:sldLayoutId id="2147483776" r:id="rId21"/>
    <p:sldLayoutId id="2147483788" r:id="rId22"/>
  </p:sldLayoutIdLst>
  <p:transition spd="slow">
    <p:wipe dir="d"/>
  </p:transition>
  <p:hf hd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a:p>
        </p:txBody>
      </p:sp>
    </p:spTree>
    <p:extLst>
      <p:ext uri="{BB962C8B-B14F-4D97-AF65-F5344CB8AC3E}">
        <p14:creationId xmlns:p14="http://schemas.microsoft.com/office/powerpoint/2010/main" val="1844947097"/>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 id="2147483806" r:id="rId17"/>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3.png"/><Relationship Id="rId7"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17.jpeg"/><Relationship Id="rId5" Type="http://schemas.openxmlformats.org/officeDocument/2006/relationships/image" Target="../media/image5.png"/><Relationship Id="rId10" Type="http://schemas.openxmlformats.org/officeDocument/2006/relationships/image" Target="../media/image21.jpeg"/><Relationship Id="rId4" Type="http://schemas.openxmlformats.org/officeDocument/2006/relationships/image" Target="../media/image4.png"/><Relationship Id="rId9" Type="http://schemas.openxmlformats.org/officeDocument/2006/relationships/image" Target="../media/image20.jpe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26.jpe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31.pn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8.xml"/><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37.pn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45.png"/><Relationship Id="rId4" Type="http://schemas.openxmlformats.org/officeDocument/2006/relationships/image" Target="../media/image44.jpe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47.jpe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15.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18.xml"/><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69.png"/></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5.xml"/><Relationship Id="rId1" Type="http://schemas.openxmlformats.org/officeDocument/2006/relationships/slideLayout" Target="../slideLayouts/slideLayout18.xml"/><Relationship Id="rId4" Type="http://schemas.openxmlformats.org/officeDocument/2006/relationships/image" Target="../media/image75.png"/></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6.xml"/><Relationship Id="rId1" Type="http://schemas.openxmlformats.org/officeDocument/2006/relationships/slideLayout" Target="../slideLayouts/slideLayout15.xml"/><Relationship Id="rId4" Type="http://schemas.openxmlformats.org/officeDocument/2006/relationships/image" Target="../media/image77.jpeg"/></Relationships>
</file>

<file path=ppt/slides/_rels/slide3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15.xml"/><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40.xml"/><Relationship Id="rId1" Type="http://schemas.openxmlformats.org/officeDocument/2006/relationships/slideLayout" Target="../slideLayouts/slideLayout18.xml"/><Relationship Id="rId5" Type="http://schemas.openxmlformats.org/officeDocument/2006/relationships/image" Target="../media/image84.png"/><Relationship Id="rId4" Type="http://schemas.openxmlformats.org/officeDocument/2006/relationships/image" Target="../media/image83.jpeg"/></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1.xml"/><Relationship Id="rId1" Type="http://schemas.openxmlformats.org/officeDocument/2006/relationships/slideLayout" Target="../slideLayouts/slideLayout18.xml"/><Relationship Id="rId4" Type="http://schemas.openxmlformats.org/officeDocument/2006/relationships/image" Target="../media/image86.jpeg"/></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9.xml"/><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0.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1.xml"/><Relationship Id="rId1" Type="http://schemas.openxmlformats.org/officeDocument/2006/relationships/slideLayout" Target="../slideLayouts/slideLayout15.xml"/><Relationship Id="rId6" Type="http://schemas.openxmlformats.org/officeDocument/2006/relationships/chart" Target="../charts/chart1.xml"/><Relationship Id="rId5" Type="http://schemas.openxmlformats.org/officeDocument/2006/relationships/image" Target="../media/image97.png"/><Relationship Id="rId4" Type="http://schemas.openxmlformats.org/officeDocument/2006/relationships/image" Target="../media/image96.svg"/></Relationships>
</file>

<file path=ppt/slides/_rels/slide52.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52.xml"/><Relationship Id="rId1" Type="http://schemas.openxmlformats.org/officeDocument/2006/relationships/slideLayout" Target="../slideLayouts/slideLayout18.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s>
</file>

<file path=ppt/slides/_rels/slide5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4.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09.png"/></Relationships>
</file>

<file path=ppt/slides/_rels/slide5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5.xml"/><Relationship Id="rId1" Type="http://schemas.openxmlformats.org/officeDocument/2006/relationships/slideLayout" Target="../slideLayouts/slideLayout15.xml"/><Relationship Id="rId4" Type="http://schemas.openxmlformats.org/officeDocument/2006/relationships/image" Target="../media/image111.png"/></Relationships>
</file>

<file path=ppt/slides/_rels/slide56.xml.rels><?xml version="1.0" encoding="UTF-8" standalone="yes"?>
<Relationships xmlns="http://schemas.openxmlformats.org/package/2006/relationships"><Relationship Id="rId3" Type="http://schemas.openxmlformats.org/officeDocument/2006/relationships/image" Target="../media/image112.gif"/><Relationship Id="rId7" Type="http://schemas.openxmlformats.org/officeDocument/2006/relationships/image" Target="../media/image116.png"/><Relationship Id="rId2" Type="http://schemas.openxmlformats.org/officeDocument/2006/relationships/notesSlide" Target="../notesSlides/notesSlide56.xml"/><Relationship Id="rId1" Type="http://schemas.openxmlformats.org/officeDocument/2006/relationships/slideLayout" Target="../slideLayouts/slideLayout15.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7.xml"/><Relationship Id="rId1" Type="http://schemas.openxmlformats.org/officeDocument/2006/relationships/slideLayout" Target="../slideLayouts/slideLayout15.xml"/><Relationship Id="rId4" Type="http://schemas.openxmlformats.org/officeDocument/2006/relationships/image" Target="../media/image11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8" Type="http://schemas.openxmlformats.org/officeDocument/2006/relationships/image" Target="../media/image124.jpeg"/><Relationship Id="rId3" Type="http://schemas.openxmlformats.org/officeDocument/2006/relationships/image" Target="../media/image119.jpeg"/><Relationship Id="rId7" Type="http://schemas.openxmlformats.org/officeDocument/2006/relationships/image" Target="../media/image123.png"/><Relationship Id="rId2" Type="http://schemas.openxmlformats.org/officeDocument/2006/relationships/notesSlide" Target="../notesSlides/notesSlide59.xml"/><Relationship Id="rId1" Type="http://schemas.openxmlformats.org/officeDocument/2006/relationships/slideLayout" Target="../slideLayouts/slideLayout15.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6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60.xml"/><Relationship Id="rId1" Type="http://schemas.openxmlformats.org/officeDocument/2006/relationships/slideLayout" Target="../slideLayouts/slideLayout15.xml"/><Relationship Id="rId5" Type="http://schemas.openxmlformats.org/officeDocument/2006/relationships/image" Target="../media/image126.png"/><Relationship Id="rId4" Type="http://schemas.microsoft.com/office/2007/relationships/hdphoto" Target="../media/hdphoto2.wdp"/></Relationships>
</file>

<file path=ppt/slides/_rels/slide61.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png"/><Relationship Id="rId3" Type="http://schemas.openxmlformats.org/officeDocument/2006/relationships/image" Target="../media/image127.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notesSlide" Target="../notesSlides/notesSlide61.xml"/><Relationship Id="rId1" Type="http://schemas.openxmlformats.org/officeDocument/2006/relationships/slideLayout" Target="../slideLayouts/slideLayout15.xml"/><Relationship Id="rId6" Type="http://schemas.microsoft.com/office/2007/relationships/hdphoto" Target="../media/hdphoto4.wdp"/><Relationship Id="rId11" Type="http://schemas.openxmlformats.org/officeDocument/2006/relationships/image" Target="../media/image133.png"/><Relationship Id="rId5" Type="http://schemas.openxmlformats.org/officeDocument/2006/relationships/image" Target="../media/image128.png"/><Relationship Id="rId10" Type="http://schemas.openxmlformats.org/officeDocument/2006/relationships/image" Target="../media/image132.png"/><Relationship Id="rId4" Type="http://schemas.microsoft.com/office/2007/relationships/hdphoto" Target="../media/hdphoto3.wdp"/><Relationship Id="rId9" Type="http://schemas.openxmlformats.org/officeDocument/2006/relationships/image" Target="../media/image131.png"/><Relationship Id="rId14" Type="http://schemas.openxmlformats.org/officeDocument/2006/relationships/image" Target="../media/image136.png"/></Relationships>
</file>

<file path=ppt/slides/_rels/slide62.xml.rels><?xml version="1.0" encoding="UTF-8" standalone="yes"?>
<Relationships xmlns="http://schemas.openxmlformats.org/package/2006/relationships"><Relationship Id="rId3" Type="http://schemas.openxmlformats.org/officeDocument/2006/relationships/image" Target="../media/image137.jpeg"/><Relationship Id="rId7" Type="http://schemas.openxmlformats.org/officeDocument/2006/relationships/image" Target="../media/image141.png"/><Relationship Id="rId2" Type="http://schemas.openxmlformats.org/officeDocument/2006/relationships/notesSlide" Target="../notesSlides/notesSlide62.xml"/><Relationship Id="rId1" Type="http://schemas.openxmlformats.org/officeDocument/2006/relationships/slideLayout" Target="../slideLayouts/slideLayout15.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image" Target="../media/image138.png"/></Relationships>
</file>

<file path=ppt/slides/_rels/slide6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64.xml"/><Relationship Id="rId1" Type="http://schemas.openxmlformats.org/officeDocument/2006/relationships/slideLayout" Target="../slideLayouts/slideLayout15.xml"/><Relationship Id="rId4" Type="http://schemas.openxmlformats.org/officeDocument/2006/relationships/image" Target="../media/image144.jpeg"/></Relationships>
</file>

<file path=ppt/slides/_rels/slide65.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155.jpeg"/><Relationship Id="rId18" Type="http://schemas.openxmlformats.org/officeDocument/2006/relationships/image" Target="../media/image160.jpeg"/><Relationship Id="rId26" Type="http://schemas.openxmlformats.org/officeDocument/2006/relationships/image" Target="../media/image168.jpeg"/><Relationship Id="rId3" Type="http://schemas.openxmlformats.org/officeDocument/2006/relationships/image" Target="../media/image145.jpeg"/><Relationship Id="rId21" Type="http://schemas.openxmlformats.org/officeDocument/2006/relationships/image" Target="../media/image163.png"/><Relationship Id="rId7" Type="http://schemas.openxmlformats.org/officeDocument/2006/relationships/image" Target="../media/image149.jpeg"/><Relationship Id="rId12" Type="http://schemas.openxmlformats.org/officeDocument/2006/relationships/image" Target="../media/image154.jpeg"/><Relationship Id="rId17" Type="http://schemas.openxmlformats.org/officeDocument/2006/relationships/image" Target="../media/image159.jpeg"/><Relationship Id="rId25" Type="http://schemas.openxmlformats.org/officeDocument/2006/relationships/image" Target="../media/image167.png"/><Relationship Id="rId2" Type="http://schemas.openxmlformats.org/officeDocument/2006/relationships/notesSlide" Target="../notesSlides/notesSlide65.xml"/><Relationship Id="rId16" Type="http://schemas.openxmlformats.org/officeDocument/2006/relationships/image" Target="../media/image158.jpeg"/><Relationship Id="rId20" Type="http://schemas.openxmlformats.org/officeDocument/2006/relationships/image" Target="../media/image162.png"/><Relationship Id="rId1" Type="http://schemas.openxmlformats.org/officeDocument/2006/relationships/slideLayout" Target="../slideLayouts/slideLayout15.xml"/><Relationship Id="rId6" Type="http://schemas.openxmlformats.org/officeDocument/2006/relationships/image" Target="../media/image148.jpeg"/><Relationship Id="rId11" Type="http://schemas.openxmlformats.org/officeDocument/2006/relationships/image" Target="../media/image153.jpeg"/><Relationship Id="rId24" Type="http://schemas.openxmlformats.org/officeDocument/2006/relationships/image" Target="../media/image166.jpeg"/><Relationship Id="rId5" Type="http://schemas.openxmlformats.org/officeDocument/2006/relationships/image" Target="../media/image147.jpeg"/><Relationship Id="rId15" Type="http://schemas.openxmlformats.org/officeDocument/2006/relationships/image" Target="../media/image157.jpeg"/><Relationship Id="rId23" Type="http://schemas.openxmlformats.org/officeDocument/2006/relationships/image" Target="../media/image165.jpeg"/><Relationship Id="rId28" Type="http://schemas.openxmlformats.org/officeDocument/2006/relationships/image" Target="../media/image170.png"/><Relationship Id="rId10" Type="http://schemas.openxmlformats.org/officeDocument/2006/relationships/image" Target="../media/image152.jpeg"/><Relationship Id="rId19" Type="http://schemas.openxmlformats.org/officeDocument/2006/relationships/image" Target="../media/image161.jpeg"/><Relationship Id="rId4" Type="http://schemas.openxmlformats.org/officeDocument/2006/relationships/image" Target="../media/image146.png"/><Relationship Id="rId9" Type="http://schemas.openxmlformats.org/officeDocument/2006/relationships/image" Target="../media/image151.jpeg"/><Relationship Id="rId14" Type="http://schemas.openxmlformats.org/officeDocument/2006/relationships/image" Target="../media/image156.png"/><Relationship Id="rId22" Type="http://schemas.openxmlformats.org/officeDocument/2006/relationships/image" Target="../media/image164.jfif"/><Relationship Id="rId27" Type="http://schemas.openxmlformats.org/officeDocument/2006/relationships/image" Target="../media/image169.jp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67.xml"/><Relationship Id="rId1" Type="http://schemas.openxmlformats.org/officeDocument/2006/relationships/slideLayout" Target="../slideLayouts/slideLayout15.xml"/><Relationship Id="rId4" Type="http://schemas.openxmlformats.org/officeDocument/2006/relationships/image" Target="../media/image172.png"/></Relationships>
</file>

<file path=ppt/slides/_rels/slide68.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68.xml"/><Relationship Id="rId1" Type="http://schemas.openxmlformats.org/officeDocument/2006/relationships/slideLayout" Target="../slideLayouts/slideLayout15.xml"/><Relationship Id="rId4" Type="http://schemas.openxmlformats.org/officeDocument/2006/relationships/image" Target="../media/image174.jpeg"/></Relationships>
</file>

<file path=ppt/slides/_rels/slide69.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69.xml"/><Relationship Id="rId1" Type="http://schemas.openxmlformats.org/officeDocument/2006/relationships/slideLayout" Target="../slideLayouts/slideLayout15.xml"/><Relationship Id="rId5" Type="http://schemas.openxmlformats.org/officeDocument/2006/relationships/image" Target="../media/image177.tiff"/><Relationship Id="rId4" Type="http://schemas.openxmlformats.org/officeDocument/2006/relationships/image" Target="../media/image176.jpeg"/></Relationships>
</file>

<file path=ppt/slides/_rels/slide70.xml.rels><?xml version="1.0" encoding="UTF-8" standalone="yes"?>
<Relationships xmlns="http://schemas.openxmlformats.org/package/2006/relationships"><Relationship Id="rId3" Type="http://schemas.openxmlformats.org/officeDocument/2006/relationships/image" Target="../media/image178.png"/><Relationship Id="rId7" Type="http://schemas.openxmlformats.org/officeDocument/2006/relationships/image" Target="../media/image182.png"/><Relationship Id="rId2" Type="http://schemas.openxmlformats.org/officeDocument/2006/relationships/notesSlide" Target="../notesSlides/notesSlide70.xml"/><Relationship Id="rId1" Type="http://schemas.openxmlformats.org/officeDocument/2006/relationships/slideLayout" Target="../slideLayouts/slideLayout15.xml"/><Relationship Id="rId6" Type="http://schemas.openxmlformats.org/officeDocument/2006/relationships/image" Target="../media/image181.png"/><Relationship Id="rId5" Type="http://schemas.openxmlformats.org/officeDocument/2006/relationships/image" Target="../media/image180.png"/><Relationship Id="rId4" Type="http://schemas.openxmlformats.org/officeDocument/2006/relationships/image" Target="../media/image179.emf"/></Relationships>
</file>

<file path=ppt/slides/_rels/slide71.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71.xml"/><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84.jpeg"/><Relationship Id="rId7" Type="http://schemas.openxmlformats.org/officeDocument/2006/relationships/image" Target="../media/image188.png"/><Relationship Id="rId2" Type="http://schemas.openxmlformats.org/officeDocument/2006/relationships/notesSlide" Target="../notesSlides/notesSlide72.xml"/><Relationship Id="rId1" Type="http://schemas.openxmlformats.org/officeDocument/2006/relationships/slideLayout" Target="../slideLayouts/slideLayout15.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 Id="rId9" Type="http://schemas.openxmlformats.org/officeDocument/2006/relationships/image" Target="../media/image190.png"/></Relationships>
</file>

<file path=ppt/slides/_rels/slide73.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73.xml"/><Relationship Id="rId1" Type="http://schemas.openxmlformats.org/officeDocument/2006/relationships/slideLayout" Target="../slideLayouts/slideLayout15.xml"/><Relationship Id="rId4" Type="http://schemas.openxmlformats.org/officeDocument/2006/relationships/image" Target="../media/image192.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75.xml"/><Relationship Id="rId1" Type="http://schemas.openxmlformats.org/officeDocument/2006/relationships/slideLayout" Target="../slideLayouts/slideLayout15.xml"/><Relationship Id="rId5" Type="http://schemas.openxmlformats.org/officeDocument/2006/relationships/image" Target="../media/image195.png"/><Relationship Id="rId4" Type="http://schemas.openxmlformats.org/officeDocument/2006/relationships/image" Target="../media/image194.jpeg"/></Relationships>
</file>

<file path=ppt/slides/_rels/slide76.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76.xml"/><Relationship Id="rId1" Type="http://schemas.openxmlformats.org/officeDocument/2006/relationships/slideLayout" Target="../slideLayouts/slideLayout18.xml"/><Relationship Id="rId4" Type="http://schemas.openxmlformats.org/officeDocument/2006/relationships/image" Target="../media/image197.png"/></Relationships>
</file>

<file path=ppt/slides/_rels/slide77.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notesSlide" Target="../notesSlides/notesSlide77.xml"/><Relationship Id="rId1" Type="http://schemas.openxmlformats.org/officeDocument/2006/relationships/slideLayout" Target="../slideLayouts/slideLayout15.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78.xml.rels><?xml version="1.0" encoding="UTF-8" standalone="yes"?>
<Relationships xmlns="http://schemas.openxmlformats.org/package/2006/relationships"><Relationship Id="rId8" Type="http://schemas.openxmlformats.org/officeDocument/2006/relationships/image" Target="../media/image209.jpeg"/><Relationship Id="rId13" Type="http://schemas.openxmlformats.org/officeDocument/2006/relationships/image" Target="../media/image214.jpeg"/><Relationship Id="rId18" Type="http://schemas.openxmlformats.org/officeDocument/2006/relationships/image" Target="../media/image219.jpeg"/><Relationship Id="rId3" Type="http://schemas.openxmlformats.org/officeDocument/2006/relationships/image" Target="../media/image204.jpeg"/><Relationship Id="rId21" Type="http://schemas.openxmlformats.org/officeDocument/2006/relationships/image" Target="../media/image222.jpeg"/><Relationship Id="rId7" Type="http://schemas.openxmlformats.org/officeDocument/2006/relationships/image" Target="../media/image208.jpeg"/><Relationship Id="rId12" Type="http://schemas.openxmlformats.org/officeDocument/2006/relationships/image" Target="../media/image213.jpeg"/><Relationship Id="rId17" Type="http://schemas.openxmlformats.org/officeDocument/2006/relationships/image" Target="../media/image218.jpeg"/><Relationship Id="rId2" Type="http://schemas.openxmlformats.org/officeDocument/2006/relationships/notesSlide" Target="../notesSlides/notesSlide78.xml"/><Relationship Id="rId16" Type="http://schemas.openxmlformats.org/officeDocument/2006/relationships/image" Target="../media/image217.jpeg"/><Relationship Id="rId20" Type="http://schemas.openxmlformats.org/officeDocument/2006/relationships/image" Target="../media/image221.jpeg"/><Relationship Id="rId1" Type="http://schemas.openxmlformats.org/officeDocument/2006/relationships/slideLayout" Target="../slideLayouts/slideLayout8.xml"/><Relationship Id="rId6" Type="http://schemas.openxmlformats.org/officeDocument/2006/relationships/image" Target="../media/image207.jpeg"/><Relationship Id="rId11" Type="http://schemas.openxmlformats.org/officeDocument/2006/relationships/image" Target="../media/image212.jpeg"/><Relationship Id="rId5" Type="http://schemas.openxmlformats.org/officeDocument/2006/relationships/image" Target="../media/image206.jpeg"/><Relationship Id="rId15" Type="http://schemas.openxmlformats.org/officeDocument/2006/relationships/image" Target="../media/image216.jpeg"/><Relationship Id="rId10" Type="http://schemas.openxmlformats.org/officeDocument/2006/relationships/image" Target="../media/image211.jpeg"/><Relationship Id="rId19" Type="http://schemas.openxmlformats.org/officeDocument/2006/relationships/image" Target="../media/image220.jpeg"/><Relationship Id="rId4" Type="http://schemas.openxmlformats.org/officeDocument/2006/relationships/image" Target="../media/image205.jpeg"/><Relationship Id="rId9" Type="http://schemas.openxmlformats.org/officeDocument/2006/relationships/image" Target="../media/image210.jpeg"/><Relationship Id="rId14" Type="http://schemas.openxmlformats.org/officeDocument/2006/relationships/image" Target="../media/image215.jpeg"/><Relationship Id="rId22" Type="http://schemas.openxmlformats.org/officeDocument/2006/relationships/image" Target="../media/image223.jpeg"/></Relationships>
</file>

<file path=ppt/slides/_rels/slide79.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79.xml"/><Relationship Id="rId1" Type="http://schemas.openxmlformats.org/officeDocument/2006/relationships/slideLayout" Target="../slideLayouts/slideLayout8.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s>
</file>

<file path=ppt/slides/_rels/slide80.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80.xml"/><Relationship Id="rId1" Type="http://schemas.openxmlformats.org/officeDocument/2006/relationships/slideLayout" Target="../slideLayouts/slideLayout18.xml"/><Relationship Id="rId6" Type="http://schemas.openxmlformats.org/officeDocument/2006/relationships/image" Target="../media/image231.png"/><Relationship Id="rId5" Type="http://schemas.openxmlformats.org/officeDocument/2006/relationships/image" Target="../media/image230.png"/><Relationship Id="rId4" Type="http://schemas.openxmlformats.org/officeDocument/2006/relationships/image" Target="../media/image229.png"/></Relationships>
</file>

<file path=ppt/slides/_rels/slide81.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81.xml"/><Relationship Id="rId1" Type="http://schemas.openxmlformats.org/officeDocument/2006/relationships/slideLayout" Target="../slideLayouts/slideLayout8.xml"/><Relationship Id="rId4" Type="http://schemas.openxmlformats.org/officeDocument/2006/relationships/image" Target="../media/image233.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A4BEC1-4C49-4442-BC03-F81A12CE4C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3" name="Picture 2">
            <a:extLst>
              <a:ext uri="{FF2B5EF4-FFF2-40B4-BE49-F238E27FC236}">
                <a16:creationId xmlns:a16="http://schemas.microsoft.com/office/drawing/2014/main" id="{C1B96166-C287-4827-8869-03C244F255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4" name="Picture 3">
            <a:extLst>
              <a:ext uri="{FF2B5EF4-FFF2-40B4-BE49-F238E27FC236}">
                <a16:creationId xmlns:a16="http://schemas.microsoft.com/office/drawing/2014/main" id="{BFC4D1A1-0916-4C61-9F01-FC7609879C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5" name="Group 4">
            <a:extLst>
              <a:ext uri="{FF2B5EF4-FFF2-40B4-BE49-F238E27FC236}">
                <a16:creationId xmlns:a16="http://schemas.microsoft.com/office/drawing/2014/main" id="{3B0542DE-6565-4AEA-97CE-16542405791A}"/>
              </a:ext>
            </a:extLst>
          </p:cNvPr>
          <p:cNvGrpSpPr/>
          <p:nvPr/>
        </p:nvGrpSpPr>
        <p:grpSpPr>
          <a:xfrm>
            <a:off x="1459" y="4923030"/>
            <a:ext cx="12192000" cy="1942040"/>
            <a:chOff x="576071" y="2473943"/>
            <a:chExt cx="9144000" cy="1455162"/>
          </a:xfrm>
        </p:grpSpPr>
        <p:pic>
          <p:nvPicPr>
            <p:cNvPr id="6" name="Picture 5" descr="NHGRI_Brochure_2015-35.jpg">
              <a:extLst>
                <a:ext uri="{FF2B5EF4-FFF2-40B4-BE49-F238E27FC236}">
                  <a16:creationId xmlns:a16="http://schemas.microsoft.com/office/drawing/2014/main" id="{355908C4-4AA5-4EF2-B322-6916EB410F0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7" name="Picture 6" descr="NHGRI_Brochure_2015-19.jpg">
              <a:extLst>
                <a:ext uri="{FF2B5EF4-FFF2-40B4-BE49-F238E27FC236}">
                  <a16:creationId xmlns:a16="http://schemas.microsoft.com/office/drawing/2014/main" id="{CA9B0B42-3209-4F03-A054-4049B4CB128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8" name="Picture 7" descr="NHGRI_Brochure_2015-20.jpg">
              <a:extLst>
                <a:ext uri="{FF2B5EF4-FFF2-40B4-BE49-F238E27FC236}">
                  <a16:creationId xmlns:a16="http://schemas.microsoft.com/office/drawing/2014/main" id="{5BBA30F3-2F5E-447C-9CBF-F90259E79DA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9" name="Picture 8" descr="DISEASE TREE FINAL4-01.jpg">
              <a:extLst>
                <a:ext uri="{FF2B5EF4-FFF2-40B4-BE49-F238E27FC236}">
                  <a16:creationId xmlns:a16="http://schemas.microsoft.com/office/drawing/2014/main" id="{387B8CDE-36BF-4C5B-8FBD-E9B3FCF8FE2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10" name="Picture 9" descr="NHGRI_Brochure_2015-45.jpg">
              <a:extLst>
                <a:ext uri="{FF2B5EF4-FFF2-40B4-BE49-F238E27FC236}">
                  <a16:creationId xmlns:a16="http://schemas.microsoft.com/office/drawing/2014/main" id="{B4198F26-526F-4710-9525-9A0BBAE4DB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11" name="Text Placeholder 30">
            <a:extLst>
              <a:ext uri="{FF2B5EF4-FFF2-40B4-BE49-F238E27FC236}">
                <a16:creationId xmlns:a16="http://schemas.microsoft.com/office/drawing/2014/main" id="{C581D436-184F-442B-B22E-BE887E7E560E}"/>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a:ln>
                  <a:noFill/>
                </a:ln>
                <a:solidFill>
                  <a:srgbClr val="5FE0D3"/>
                </a:solidFill>
                <a:effectLst/>
                <a:uLnTx/>
                <a:uFillTx/>
                <a:latin typeface="Arial" pitchFamily="34" charset="0"/>
                <a:ea typeface="+mn-ea"/>
                <a:cs typeface="Arial" pitchFamily="34" charset="0"/>
              </a:rPr>
              <a:t>February 2023</a:t>
            </a:r>
            <a:endParaRPr kumimoji="0" lang="en-US" sz="2800" b="1" i="0" u="none" strike="noStrike" kern="1200" cap="none" spc="0" normalizeH="0" baseline="0" noProof="0">
              <a:ln>
                <a:noFill/>
              </a:ln>
              <a:solidFill>
                <a:srgbClr val="5FE0D3"/>
              </a:solidFill>
              <a:effectLst/>
              <a:uLnTx/>
              <a:uFillTx/>
              <a:latin typeface="Arial" panose="020B0604020202020204"/>
              <a:ea typeface="+mn-ea"/>
              <a:cs typeface="+mn-cs"/>
            </a:endParaRPr>
          </a:p>
        </p:txBody>
      </p:sp>
      <p:sp>
        <p:nvSpPr>
          <p:cNvPr id="12" name="Text Placeholder 29">
            <a:extLst>
              <a:ext uri="{FF2B5EF4-FFF2-40B4-BE49-F238E27FC236}">
                <a16:creationId xmlns:a16="http://schemas.microsoft.com/office/drawing/2014/main" id="{30A28FD9-5D21-4271-AA52-83E912C44E08}"/>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 Placeholder 28">
            <a:extLst>
              <a:ext uri="{FF2B5EF4-FFF2-40B4-BE49-F238E27FC236}">
                <a16:creationId xmlns:a16="http://schemas.microsoft.com/office/drawing/2014/main" id="{BBEB36E7-8364-4625-83C1-636C1435EDB6}"/>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4" name="Title 27">
            <a:extLst>
              <a:ext uri="{FF2B5EF4-FFF2-40B4-BE49-F238E27FC236}">
                <a16:creationId xmlns:a16="http://schemas.microsoft.com/office/drawing/2014/main" id="{35FA02DB-F75C-4D21-BBBE-2B17B13A54DC}"/>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53407445"/>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B3F5FF5-8E2E-45AF-83A4-7AF0BBE3038A}"/>
              </a:ext>
            </a:extLst>
          </p:cNvPr>
          <p:cNvGrpSpPr/>
          <p:nvPr/>
        </p:nvGrpSpPr>
        <p:grpSpPr>
          <a:xfrm>
            <a:off x="2157898" y="283909"/>
            <a:ext cx="7916394" cy="5765892"/>
            <a:chOff x="2137803" y="-48884"/>
            <a:chExt cx="7916394" cy="5765892"/>
          </a:xfrm>
        </p:grpSpPr>
        <p:pic>
          <p:nvPicPr>
            <p:cNvPr id="4" name="Picture 3">
              <a:extLst>
                <a:ext uri="{FF2B5EF4-FFF2-40B4-BE49-F238E27FC236}">
                  <a16:creationId xmlns:a16="http://schemas.microsoft.com/office/drawing/2014/main" id="{8318B62E-BF02-CB05-A61E-41637E5AB99C}"/>
                </a:ext>
              </a:extLst>
            </p:cNvPr>
            <p:cNvPicPr>
              <a:picLocks noChangeAspect="1"/>
            </p:cNvPicPr>
            <p:nvPr/>
          </p:nvPicPr>
          <p:blipFill>
            <a:blip r:embed="rId3"/>
            <a:stretch>
              <a:fillRect/>
            </a:stretch>
          </p:blipFill>
          <p:spPr>
            <a:xfrm>
              <a:off x="2137803" y="-48884"/>
              <a:ext cx="7916394" cy="5765892"/>
            </a:xfrm>
            <a:prstGeom prst="rect">
              <a:avLst/>
            </a:prstGeom>
            <a:ln w="25400">
              <a:solidFill>
                <a:schemeClr val="accent1"/>
              </a:solidFill>
            </a:ln>
          </p:spPr>
        </p:pic>
        <p:pic>
          <p:nvPicPr>
            <p:cNvPr id="9" name="Picture 8">
              <a:extLst>
                <a:ext uri="{FF2B5EF4-FFF2-40B4-BE49-F238E27FC236}">
                  <a16:creationId xmlns:a16="http://schemas.microsoft.com/office/drawing/2014/main" id="{D4D54CD5-FA1A-D1D0-5B94-15A13ADEA7C4}"/>
                </a:ext>
              </a:extLst>
            </p:cNvPr>
            <p:cNvPicPr>
              <a:picLocks noChangeAspect="1"/>
            </p:cNvPicPr>
            <p:nvPr/>
          </p:nvPicPr>
          <p:blipFill>
            <a:blip r:embed="rId4"/>
            <a:stretch>
              <a:fillRect/>
            </a:stretch>
          </p:blipFill>
          <p:spPr>
            <a:xfrm>
              <a:off x="5985233" y="2657716"/>
              <a:ext cx="656879" cy="547795"/>
            </a:xfrm>
            <a:prstGeom prst="rect">
              <a:avLst/>
            </a:prstGeom>
          </p:spPr>
        </p:pic>
      </p:grpSp>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Arial" charset="0"/>
                <a:ea typeface="+mj-ea"/>
                <a:cs typeface="Arial" charset="0"/>
              </a:rPr>
              <a:t>genome.gov/DirectorsReport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93D5E121-3303-4517-89E5-B460E38474C9}"/>
              </a:ext>
            </a:extLst>
          </p:cNvPr>
          <p:cNvSpPr/>
          <p:nvPr/>
        </p:nvSpPr>
        <p:spPr>
          <a:xfrm>
            <a:off x="4403800" y="2906783"/>
            <a:ext cx="2132531" cy="791449"/>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230D-3AD4-4B3C-8186-9DB2025BCEA5}"/>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Open Session Agenda</a:t>
            </a:r>
          </a:p>
        </p:txBody>
      </p:sp>
      <p:sp>
        <p:nvSpPr>
          <p:cNvPr id="3" name="Title 1">
            <a:extLst>
              <a:ext uri="{FF2B5EF4-FFF2-40B4-BE49-F238E27FC236}">
                <a16:creationId xmlns:a16="http://schemas.microsoft.com/office/drawing/2014/main" id="{C43962E3-12BA-4BD4-B850-62C68EF2CB63}"/>
              </a:ext>
            </a:extLst>
          </p:cNvPr>
          <p:cNvSpPr txBox="1">
            <a:spLocks/>
          </p:cNvSpPr>
          <p:nvPr/>
        </p:nvSpPr>
        <p:spPr bwMode="auto">
          <a:xfrm>
            <a:off x="168440" y="862011"/>
            <a:ext cx="11470826" cy="5556718"/>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Building a Diverse Genomics Workforce Action Agenda: 	Implementation Plan and Progress Report</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Vence Bonham</a:t>
            </a:r>
          </a:p>
          <a:p>
            <a:pPr marL="688975" lvl="2" defTabSz="457200" eaLnBrk="0" hangingPunct="0">
              <a:buClr>
                <a:prstClr val="white"/>
              </a:buClr>
              <a:buSzPct val="95000"/>
              <a:defRPr/>
            </a:pPr>
            <a:endParaRPr lang="en-US" sz="2800" b="1" dirty="0">
              <a:solidFill>
                <a:srgbClr val="E57200"/>
              </a:solidFill>
              <a:latin typeface="Arial" panose="020B0604020202020204"/>
            </a:endParaRPr>
          </a:p>
          <a:p>
            <a:pPr marL="688975" lvl="2" defTabSz="457200" eaLnBrk="0" hangingPunct="0">
              <a:buClr>
                <a:prstClr val="white"/>
              </a:buClr>
              <a:buSzPct val="95000"/>
              <a:defRPr/>
            </a:pPr>
            <a:r>
              <a:rPr lang="en-US" sz="2800" b="1" dirty="0">
                <a:solidFill>
                  <a:prstClr val="white"/>
                </a:solidFill>
              </a:rPr>
              <a:t>Outstanding Awards for Diversity, Equity, Inclusion, and 	Accessibility (DEIA) in the Genomics Workforce</a:t>
            </a:r>
          </a:p>
          <a:p>
            <a:pPr marL="688975" lvl="2" defTabSz="457200" eaLnBrk="0" hangingPunct="0">
              <a:buClr>
                <a:prstClr val="white"/>
              </a:buClr>
              <a:buSzPct val="95000"/>
              <a:defRPr/>
            </a:pPr>
            <a:r>
              <a:rPr lang="en-US" sz="2800" b="1" dirty="0">
                <a:solidFill>
                  <a:srgbClr val="E57200"/>
                </a:solidFill>
              </a:rPr>
              <a:t>		Lorjetta Schools</a:t>
            </a:r>
          </a:p>
          <a:p>
            <a:pPr marL="688975" lvl="2" defTabSz="550863" eaLnBrk="0" hangingPunct="0">
              <a:buClr>
                <a:prstClr val="white"/>
              </a:buClr>
              <a:buSzPct val="95000"/>
              <a:defRPr/>
            </a:pP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5402974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C6E92A-DBF5-46C8-AA8A-21FF5F8FD836}"/>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Open Session Agenda</a:t>
            </a:r>
          </a:p>
        </p:txBody>
      </p:sp>
      <p:sp>
        <p:nvSpPr>
          <p:cNvPr id="16" name="Title 1">
            <a:extLst>
              <a:ext uri="{FF2B5EF4-FFF2-40B4-BE49-F238E27FC236}">
                <a16:creationId xmlns:a16="http://schemas.microsoft.com/office/drawing/2014/main" id="{B09AB94D-DD81-4515-B560-4163AB8A428D}"/>
              </a:ext>
            </a:extLst>
          </p:cNvPr>
          <p:cNvSpPr txBox="1">
            <a:spLocks/>
          </p:cNvSpPr>
          <p:nvPr/>
        </p:nvSpPr>
        <p:spPr bwMode="auto">
          <a:xfrm>
            <a:off x="-24384" y="864843"/>
            <a:ext cx="14156482" cy="5555412"/>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57200" lvl="1" defTabSz="685800" eaLnBrk="0" hangingPunct="0">
              <a:spcAft>
                <a:spcPts val="600"/>
              </a:spcAft>
              <a:buClr>
                <a:prstClr val="white"/>
              </a:buClr>
              <a:buSzPct val="95000"/>
              <a:defRPr/>
            </a:pPr>
            <a:endParaRPr lang="en-US" sz="1800" b="1" dirty="0">
              <a:solidFill>
                <a:prstClr val="white"/>
              </a:solidFill>
            </a:endParaRPr>
          </a:p>
          <a:p>
            <a:pPr marL="688975" lvl="2" defTabSz="457200" eaLnBrk="0" hangingPunct="0">
              <a:buClr>
                <a:prstClr val="white"/>
              </a:buClr>
              <a:buSzPct val="95000"/>
              <a:defRPr/>
            </a:pPr>
            <a:r>
              <a:rPr lang="en-US" sz="2800" b="1" dirty="0">
                <a:solidFill>
                  <a:prstClr val="white"/>
                </a:solidFill>
              </a:rPr>
              <a:t>ELSI Program Announcements for R01, R03, and R21 Applications </a:t>
            </a: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457200" lvl="1" defTabSz="685800" eaLnBrk="0" hangingPunct="0">
              <a:spcAft>
                <a:spcPts val="600"/>
              </a:spcAft>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Dave Kaufman</a:t>
            </a:r>
          </a:p>
          <a:p>
            <a:pPr marL="688975" lvl="2" defTabSz="457200" eaLnBrk="0" hangingPunct="0">
              <a:buClr>
                <a:prstClr val="white"/>
              </a:buClr>
              <a:buSzPct val="95000"/>
              <a:defRPr/>
            </a:pPr>
            <a:r>
              <a:rPr lang="en-US" sz="2800" b="1" dirty="0">
                <a:solidFill>
                  <a:prstClr val="white"/>
                </a:solidFill>
              </a:rPr>
              <a:t>Center for ELSI Resources and Analysis </a:t>
            </a:r>
          </a:p>
          <a:p>
            <a:pPr marL="457200" lvl="1" defTabSz="685800" eaLnBrk="0" hangingPunct="0">
              <a:spcAft>
                <a:spcPts val="600"/>
              </a:spcAft>
              <a:buClr>
                <a:prstClr val="white"/>
              </a:buClr>
              <a:buSzPct val="95000"/>
              <a:defRPr/>
            </a:pPr>
            <a:r>
              <a:rPr lang="en-US" sz="2800" b="1" dirty="0">
                <a:solidFill>
                  <a:srgbClr val="E57200"/>
                </a:solidFill>
              </a:rPr>
              <a:t>		Nicole Lockhart </a:t>
            </a:r>
          </a:p>
          <a:p>
            <a:pPr marL="688975" lvl="2" defTabSz="457200" eaLnBrk="0" hangingPunct="0">
              <a:buClr>
                <a:prstClr val="white"/>
              </a:buClr>
              <a:buSzPct val="95000"/>
              <a:defRPr/>
            </a:pPr>
            <a:r>
              <a:rPr lang="en-US" sz="2800" b="1" dirty="0">
                <a:solidFill>
                  <a:prstClr val="white"/>
                </a:solidFill>
              </a:rPr>
              <a:t>Diversity Action Plan </a:t>
            </a:r>
          </a:p>
          <a:p>
            <a:pPr marL="457200" lvl="1" defTabSz="685800" eaLnBrk="0" hangingPunct="0">
              <a:spcAft>
                <a:spcPts val="600"/>
              </a:spcAft>
              <a:buClr>
                <a:prstClr val="white"/>
              </a:buClr>
              <a:buSzPct val="95000"/>
              <a:defRPr/>
            </a:pPr>
            <a:r>
              <a:rPr lang="en-US" sz="2800" b="1" dirty="0">
                <a:solidFill>
                  <a:srgbClr val="E57200"/>
                </a:solidFill>
              </a:rPr>
              <a:t>		Lucia Hindorff</a:t>
            </a:r>
          </a:p>
          <a:p>
            <a:pPr marL="688975" lvl="2" defTabSz="457200" eaLnBrk="0" hangingPunct="0">
              <a:buClr>
                <a:prstClr val="white"/>
              </a:buClr>
              <a:buSzPct val="95000"/>
              <a:defRPr/>
            </a:pPr>
            <a:r>
              <a:rPr lang="en-US" sz="2800" b="1" dirty="0">
                <a:solidFill>
                  <a:prstClr val="white"/>
                </a:solidFill>
              </a:rPr>
              <a:t>Advancing Genomic Medicine Research </a:t>
            </a:r>
          </a:p>
          <a:p>
            <a:pPr marL="457200" lvl="1" defTabSz="685800" eaLnBrk="0" hangingPunct="0">
              <a:spcAft>
                <a:spcPts val="600"/>
              </a:spcAft>
              <a:buClr>
                <a:prstClr val="white"/>
              </a:buClr>
              <a:buSzPct val="95000"/>
              <a:defRPr/>
            </a:pPr>
            <a:r>
              <a:rPr lang="en-US" sz="2800" b="1" dirty="0">
                <a:solidFill>
                  <a:srgbClr val="E57200"/>
                </a:solidFill>
              </a:rPr>
              <a:t>		Christine Chang </a:t>
            </a:r>
          </a:p>
          <a:p>
            <a:pPr marL="688975" lvl="2" defTabSz="457200" eaLnBrk="0" hangingPunct="0">
              <a:buClr>
                <a:prstClr val="white"/>
              </a:buClr>
              <a:buSzPct val="95000"/>
              <a:defRPr/>
            </a:pPr>
            <a:r>
              <a:rPr lang="en-US" sz="2800" b="1" dirty="0">
                <a:solidFill>
                  <a:prstClr val="white"/>
                </a:solidFill>
              </a:rPr>
              <a:t>Human Genome Reference Program </a:t>
            </a:r>
          </a:p>
          <a:p>
            <a:pPr marL="457200" lvl="1" defTabSz="685800" eaLnBrk="0" hangingPunct="0">
              <a:spcAft>
                <a:spcPts val="600"/>
              </a:spcAft>
              <a:buClr>
                <a:prstClr val="white"/>
              </a:buClr>
              <a:buSzPct val="95000"/>
              <a:defRPr/>
            </a:pPr>
            <a:r>
              <a:rPr lang="en-US" sz="2800" b="1" dirty="0">
                <a:solidFill>
                  <a:srgbClr val="E57200"/>
                </a:solidFill>
              </a:rPr>
              <a:t>		Adam Felsenfeld</a:t>
            </a:r>
          </a:p>
          <a:p>
            <a:pPr marL="457200" lvl="1" defTabSz="685800" eaLnBrk="0" hangingPunct="0">
              <a:spcAft>
                <a:spcPts val="600"/>
              </a:spcAft>
              <a:buClr>
                <a:prstClr val="white"/>
              </a:buClr>
              <a:buSzPct val="95000"/>
              <a:defRPr/>
            </a:pPr>
            <a:endParaRPr lang="en-US" sz="2800" b="1" dirty="0">
              <a:solidFill>
                <a:srgbClr val="E57200"/>
              </a:solidFill>
            </a:endParaRPr>
          </a:p>
          <a:p>
            <a:pPr marL="688975" lvl="2" defTabSz="655638" eaLnBrk="0" hangingPunct="0">
              <a:buClr>
                <a:prstClr val="white"/>
              </a:buClr>
              <a:buSzPct val="95000"/>
              <a:defRPr/>
            </a:pPr>
            <a:endParaRPr lang="en-US" sz="2800" b="1" dirty="0">
              <a:solidFill>
                <a:srgbClr val="E57200"/>
              </a:solidFill>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800" b="1" dirty="0">
              <a:solidFill>
                <a:srgbClr val="E57200"/>
              </a:solidFill>
              <a:latin typeface="Arial" panose="020B0604020202020204"/>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365348747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xEl>
                                              <p:pRg st="10" end="1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2230D-3AD4-4B3C-8186-9DB2025BCEA5}"/>
              </a:ext>
            </a:extLst>
          </p:cNvPr>
          <p:cNvSpPr txBox="1">
            <a:spLocks/>
          </p:cNvSpPr>
          <p:nvPr/>
        </p:nvSpPr>
        <p:spPr>
          <a:xfrm>
            <a:off x="0" y="5216"/>
            <a:ext cx="12195175" cy="661987"/>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Open Session Agenda</a:t>
            </a:r>
          </a:p>
        </p:txBody>
      </p:sp>
      <p:sp>
        <p:nvSpPr>
          <p:cNvPr id="3" name="Title 1">
            <a:extLst>
              <a:ext uri="{FF2B5EF4-FFF2-40B4-BE49-F238E27FC236}">
                <a16:creationId xmlns:a16="http://schemas.microsoft.com/office/drawing/2014/main" id="{C43962E3-12BA-4BD4-B850-62C68EF2CB63}"/>
              </a:ext>
            </a:extLst>
          </p:cNvPr>
          <p:cNvSpPr txBox="1">
            <a:spLocks/>
          </p:cNvSpPr>
          <p:nvPr/>
        </p:nvSpPr>
        <p:spPr bwMode="auto">
          <a:xfrm>
            <a:off x="168440" y="862011"/>
            <a:ext cx="11470826" cy="5556718"/>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Reports: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Genomic Medicine Working Group of Council: Update of 	Meetings, Activities, and Accomplishments</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Teri Manolio</a:t>
            </a:r>
          </a:p>
          <a:p>
            <a:pPr marL="688975" lvl="2" defTabSz="457200" eaLnBrk="0" hangingPunct="0">
              <a:buClr>
                <a:prstClr val="white"/>
              </a:buClr>
              <a:buSzPct val="95000"/>
              <a:defRPr/>
            </a:pPr>
            <a:endParaRPr lang="en-US" sz="2800" b="1" dirty="0">
              <a:solidFill>
                <a:srgbClr val="E57200"/>
              </a:solidFill>
              <a:latin typeface="Arial" panose="020B0604020202020204"/>
            </a:endParaRPr>
          </a:p>
          <a:p>
            <a:pPr marL="688975" lvl="2" defTabSz="457200" eaLnBrk="0" hangingPunct="0">
              <a:buClr>
                <a:prstClr val="white"/>
              </a:buClr>
              <a:buSzPct val="95000"/>
              <a:defRPr/>
            </a:pPr>
            <a:r>
              <a:rPr lang="en-US" sz="2800" b="1" dirty="0">
                <a:solidFill>
                  <a:prstClr val="white"/>
                </a:solidFill>
              </a:rPr>
              <a:t>Genomic Data Science Working Group of Council Update</a:t>
            </a:r>
          </a:p>
          <a:p>
            <a:pPr marL="688975" lvl="2" defTabSz="457200" eaLnBrk="0" hangingPunct="0">
              <a:buClr>
                <a:prstClr val="white"/>
              </a:buClr>
              <a:buSzPct val="95000"/>
              <a:defRPr/>
            </a:pPr>
            <a:r>
              <a:rPr lang="en-US" sz="2800" b="1" dirty="0">
                <a:solidFill>
                  <a:srgbClr val="E57200"/>
                </a:solidFill>
              </a:rPr>
              <a:t>		Mark Craven</a:t>
            </a:r>
          </a:p>
          <a:p>
            <a:pPr marL="688975" lvl="2" defTabSz="457200" eaLnBrk="0" hangingPunct="0">
              <a:buClr>
                <a:prstClr val="white"/>
              </a:buClr>
              <a:buSzPct val="95000"/>
              <a:defRPr/>
            </a:pPr>
            <a:endParaRPr lang="en-US" sz="2800" b="1" dirty="0">
              <a:solidFill>
                <a:srgbClr val="E57200"/>
              </a:solidFill>
            </a:endParaRPr>
          </a:p>
          <a:p>
            <a:pPr marL="688975" lvl="2" defTabSz="457200" eaLnBrk="0" hangingPunct="0">
              <a:buClr>
                <a:prstClr val="white"/>
              </a:buClr>
              <a:buSzPct val="95000"/>
              <a:defRPr/>
            </a:pPr>
            <a:r>
              <a:rPr lang="en-US" sz="2800" b="1" dirty="0">
                <a:solidFill>
                  <a:prstClr val="white"/>
                </a:solidFill>
              </a:rPr>
              <a:t>Community Engagement in Genomics Working Group of 	Council Update</a:t>
            </a:r>
          </a:p>
          <a:p>
            <a:pPr marL="688975" lvl="2" defTabSz="457200" eaLnBrk="0" hangingPunct="0">
              <a:buClr>
                <a:prstClr val="white"/>
              </a:buClr>
              <a:buSzPct val="95000"/>
              <a:defRPr/>
            </a:pPr>
            <a:r>
              <a:rPr lang="en-US" sz="2800" b="1" dirty="0">
                <a:solidFill>
                  <a:srgbClr val="E57200"/>
                </a:solidFill>
              </a:rPr>
              <a:t>		</a:t>
            </a:r>
            <a:r>
              <a:rPr lang="it-IT" sz="2800" b="1" dirty="0">
                <a:solidFill>
                  <a:srgbClr val="E57200"/>
                </a:solidFill>
              </a:rPr>
              <a:t>Maya Sabatello &amp; Greta Goto</a:t>
            </a: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9809939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ACE8-7647-468B-A516-FCB372D1D26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A9E4A18E-3C70-4CC4-9A57-16B5834865A9}"/>
              </a:ext>
            </a:extLst>
          </p:cNvPr>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42574060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3">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1AC9-308D-46AA-90E8-B2F0C2D39211}"/>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F540748E-205D-410E-A7CB-CE7CED7C362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63528882"/>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7257"/>
            <a:ext cx="12192000" cy="653568"/>
          </a:xfrm>
        </p:spPr>
        <p:txBody>
          <a:bodyPr>
            <a:normAutofit/>
          </a:bodyPr>
          <a:lstStyle/>
          <a:p>
            <a:pPr algn="ctr">
              <a:defRPr/>
            </a:pPr>
            <a:r>
              <a:rPr lang="en-US" sz="3600" dirty="0">
                <a:solidFill>
                  <a:srgbClr val="5FE0D4"/>
                </a:solidFill>
                <a:latin typeface="Arial" charset="0"/>
                <a:cs typeface="Arial" charset="0"/>
              </a:rPr>
              <a:t>Retirement of Extramural Program Directors</a:t>
            </a:r>
            <a:endParaRPr lang="en-US" sz="3600" dirty="0">
              <a:solidFill>
                <a:srgbClr val="5FE0D4"/>
              </a:solidFill>
              <a:latin typeface="Arial" pitchFamily="34" charset="0"/>
              <a:cs typeface="Arial" pitchFamily="34" charset="0"/>
            </a:endParaRPr>
          </a:p>
        </p:txBody>
      </p:sp>
      <p:grpSp>
        <p:nvGrpSpPr>
          <p:cNvPr id="2" name="Group 1">
            <a:extLst>
              <a:ext uri="{FF2B5EF4-FFF2-40B4-BE49-F238E27FC236}">
                <a16:creationId xmlns:a16="http://schemas.microsoft.com/office/drawing/2014/main" id="{AD826628-292C-41C2-B5F4-40A6EC75541A}"/>
              </a:ext>
            </a:extLst>
          </p:cNvPr>
          <p:cNvGrpSpPr/>
          <p:nvPr/>
        </p:nvGrpSpPr>
        <p:grpSpPr>
          <a:xfrm>
            <a:off x="-4357926" y="1842613"/>
            <a:ext cx="12192000" cy="4416278"/>
            <a:chOff x="-4357926" y="1842613"/>
            <a:chExt cx="12192000" cy="4416278"/>
          </a:xfrm>
        </p:grpSpPr>
        <p:sp>
          <p:nvSpPr>
            <p:cNvPr id="3" name="Title 1">
              <a:extLst>
                <a:ext uri="{FF2B5EF4-FFF2-40B4-BE49-F238E27FC236}">
                  <a16:creationId xmlns:a16="http://schemas.microsoft.com/office/drawing/2014/main" id="{05477156-D760-461C-82C8-7E768714BED1}"/>
                </a:ext>
              </a:extLst>
            </p:cNvPr>
            <p:cNvSpPr txBox="1">
              <a:spLocks/>
            </p:cNvSpPr>
            <p:nvPr/>
          </p:nvSpPr>
          <p:spPr>
            <a:xfrm>
              <a:off x="-4357926" y="5605324"/>
              <a:ext cx="1219200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Joy Boyer</a:t>
              </a:r>
            </a:p>
          </p:txBody>
        </p:sp>
        <p:pic>
          <p:nvPicPr>
            <p:cNvPr id="4" name="Picture 3">
              <a:extLst>
                <a:ext uri="{FF2B5EF4-FFF2-40B4-BE49-F238E27FC236}">
                  <a16:creationId xmlns:a16="http://schemas.microsoft.com/office/drawing/2014/main" id="{4CF3A403-FDDD-4977-8F66-1A4A375119A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6069" t="3227" r="21361" b="9164"/>
            <a:stretch/>
          </p:blipFill>
          <p:spPr>
            <a:xfrm>
              <a:off x="379254" y="1842613"/>
              <a:ext cx="2717640" cy="3721608"/>
            </a:xfrm>
            <a:prstGeom prst="rect">
              <a:avLst/>
            </a:prstGeom>
            <a:ln w="38100">
              <a:solidFill>
                <a:srgbClr val="5FE0D4"/>
              </a:solidFill>
            </a:ln>
          </p:spPr>
        </p:pic>
      </p:grpSp>
      <p:grpSp>
        <p:nvGrpSpPr>
          <p:cNvPr id="11" name="Group 10">
            <a:extLst>
              <a:ext uri="{FF2B5EF4-FFF2-40B4-BE49-F238E27FC236}">
                <a16:creationId xmlns:a16="http://schemas.microsoft.com/office/drawing/2014/main" id="{3CECF399-E181-4A8E-8A54-4FD61563315C}"/>
              </a:ext>
            </a:extLst>
          </p:cNvPr>
          <p:cNvGrpSpPr/>
          <p:nvPr/>
        </p:nvGrpSpPr>
        <p:grpSpPr>
          <a:xfrm>
            <a:off x="-464412" y="1842613"/>
            <a:ext cx="12191999" cy="4416278"/>
            <a:chOff x="-312520" y="1842613"/>
            <a:chExt cx="12191999" cy="4416278"/>
          </a:xfrm>
        </p:grpSpPr>
        <p:sp>
          <p:nvSpPr>
            <p:cNvPr id="5" name="Title 1">
              <a:extLst>
                <a:ext uri="{FF2B5EF4-FFF2-40B4-BE49-F238E27FC236}">
                  <a16:creationId xmlns:a16="http://schemas.microsoft.com/office/drawing/2014/main" id="{B8636A6E-086B-48A8-AE49-207C88EF0F7F}"/>
                </a:ext>
              </a:extLst>
            </p:cNvPr>
            <p:cNvSpPr txBox="1">
              <a:spLocks/>
            </p:cNvSpPr>
            <p:nvPr/>
          </p:nvSpPr>
          <p:spPr>
            <a:xfrm>
              <a:off x="-312520" y="5605324"/>
              <a:ext cx="12191999"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Elise Feingold, Ph.D.</a:t>
              </a:r>
            </a:p>
          </p:txBody>
        </p:sp>
        <p:pic>
          <p:nvPicPr>
            <p:cNvPr id="6" name="Picture 5" descr="A person wearing glasses&#10;&#10;Description automatically generated with low confidence">
              <a:extLst>
                <a:ext uri="{FF2B5EF4-FFF2-40B4-BE49-F238E27FC236}">
                  <a16:creationId xmlns:a16="http://schemas.microsoft.com/office/drawing/2014/main" id="{CE03D6D3-13DD-48E8-85D8-4B39ED87E585}"/>
                </a:ext>
              </a:extLst>
            </p:cNvPr>
            <p:cNvPicPr>
              <a:picLocks noChangeAspect="1"/>
            </p:cNvPicPr>
            <p:nvPr/>
          </p:nvPicPr>
          <p:blipFill rotWithShape="1">
            <a:blip r:embed="rId4">
              <a:extLst>
                <a:ext uri="{28A0092B-C50C-407E-A947-70E740481C1C}">
                  <a14:useLocalDpi xmlns:a14="http://schemas.microsoft.com/office/drawing/2010/main" val="0"/>
                </a:ext>
              </a:extLst>
            </a:blip>
            <a:srcRect l="14447" r="19068"/>
            <a:stretch/>
          </p:blipFill>
          <p:spPr>
            <a:xfrm>
              <a:off x="3925919" y="1842613"/>
              <a:ext cx="3715121" cy="3721608"/>
            </a:xfrm>
            <a:prstGeom prst="rect">
              <a:avLst/>
            </a:prstGeom>
            <a:ln w="38100">
              <a:solidFill>
                <a:srgbClr val="5FE0D4"/>
              </a:solidFill>
            </a:ln>
          </p:spPr>
        </p:pic>
      </p:grpSp>
      <p:grpSp>
        <p:nvGrpSpPr>
          <p:cNvPr id="10" name="Group 9">
            <a:extLst>
              <a:ext uri="{FF2B5EF4-FFF2-40B4-BE49-F238E27FC236}">
                <a16:creationId xmlns:a16="http://schemas.microsoft.com/office/drawing/2014/main" id="{24E37BBD-C8A9-4E9F-B9A2-177DC0F2FB20}"/>
              </a:ext>
            </a:extLst>
          </p:cNvPr>
          <p:cNvGrpSpPr/>
          <p:nvPr/>
        </p:nvGrpSpPr>
        <p:grpSpPr>
          <a:xfrm>
            <a:off x="3896928" y="1862301"/>
            <a:ext cx="12191998" cy="4431315"/>
            <a:chOff x="3896928" y="1862301"/>
            <a:chExt cx="12191998" cy="4431315"/>
          </a:xfrm>
        </p:grpSpPr>
        <p:pic>
          <p:nvPicPr>
            <p:cNvPr id="7" name="Picture 6" descr="A person wearing glasses and a suit&#10;&#10;Description automatically generated with medium confidence">
              <a:extLst>
                <a:ext uri="{FF2B5EF4-FFF2-40B4-BE49-F238E27FC236}">
                  <a16:creationId xmlns:a16="http://schemas.microsoft.com/office/drawing/2014/main" id="{165F68B1-D040-443B-BB0E-0E17A56E7F1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203" r="17644"/>
            <a:stretch/>
          </p:blipFill>
          <p:spPr>
            <a:xfrm>
              <a:off x="8145592" y="1862301"/>
              <a:ext cx="3694671" cy="3722768"/>
            </a:xfrm>
            <a:prstGeom prst="rect">
              <a:avLst/>
            </a:prstGeom>
            <a:ln w="38100">
              <a:solidFill>
                <a:srgbClr val="5FE0D4"/>
              </a:solidFill>
            </a:ln>
          </p:spPr>
        </p:pic>
        <p:sp>
          <p:nvSpPr>
            <p:cNvPr id="8" name="Title 1">
              <a:extLst>
                <a:ext uri="{FF2B5EF4-FFF2-40B4-BE49-F238E27FC236}">
                  <a16:creationId xmlns:a16="http://schemas.microsoft.com/office/drawing/2014/main" id="{A9022455-E4EB-4FDF-BCB3-94AAC9EAB850}"/>
                </a:ext>
              </a:extLst>
            </p:cNvPr>
            <p:cNvSpPr txBox="1">
              <a:spLocks/>
            </p:cNvSpPr>
            <p:nvPr/>
          </p:nvSpPr>
          <p:spPr>
            <a:xfrm>
              <a:off x="3896928" y="5640049"/>
              <a:ext cx="1219199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Mike Smith, Ph.D.</a:t>
              </a:r>
            </a:p>
          </p:txBody>
        </p:sp>
      </p:grpSp>
      <p:sp>
        <p:nvSpPr>
          <p:cNvPr id="13" name="TextBox 12">
            <a:extLst>
              <a:ext uri="{FF2B5EF4-FFF2-40B4-BE49-F238E27FC236}">
                <a16:creationId xmlns:a16="http://schemas.microsoft.com/office/drawing/2014/main" id="{FB12259C-C6E7-432B-9860-E98AC37EB7A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a:t>
            </a:r>
          </a:p>
        </p:txBody>
      </p:sp>
    </p:spTree>
    <p:extLst>
      <p:ext uri="{BB962C8B-B14F-4D97-AF65-F5344CB8AC3E}">
        <p14:creationId xmlns:p14="http://schemas.microsoft.com/office/powerpoint/2010/main" val="32429499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6326"/>
            <a:ext cx="12192000" cy="639763"/>
          </a:xfrm>
        </p:spPr>
        <p:txBody>
          <a:bodyPr/>
          <a:lstStyle/>
          <a:p>
            <a:pPr algn="ctr">
              <a:defRPr/>
            </a:pPr>
            <a:r>
              <a:rPr lang="en-US" sz="3600" dirty="0">
                <a:solidFill>
                  <a:srgbClr val="5FE0D4"/>
                </a:solidFill>
                <a:latin typeface="Arial" charset="0"/>
                <a:cs typeface="Arial" charset="0"/>
              </a:rPr>
              <a:t>Departure of Extramural Program Director</a:t>
            </a:r>
            <a:endParaRPr lang="en-US" sz="3600" dirty="0">
              <a:solidFill>
                <a:srgbClr val="5FE0D4"/>
              </a:solidFill>
              <a:latin typeface="Arial" pitchFamily="34" charset="0"/>
              <a:cs typeface="Arial" pitchFamily="34" charset="0"/>
            </a:endParaRPr>
          </a:p>
        </p:txBody>
      </p:sp>
      <p:sp>
        <p:nvSpPr>
          <p:cNvPr id="2" name="Title 1">
            <a:extLst>
              <a:ext uri="{FF2B5EF4-FFF2-40B4-BE49-F238E27FC236}">
                <a16:creationId xmlns:a16="http://schemas.microsoft.com/office/drawing/2014/main" id="{2163EE55-A91F-3745-CF7A-085C8757F938}"/>
              </a:ext>
            </a:extLst>
          </p:cNvPr>
          <p:cNvSpPr txBox="1">
            <a:spLocks/>
          </p:cNvSpPr>
          <p:nvPr/>
        </p:nvSpPr>
        <p:spPr>
          <a:xfrm>
            <a:off x="0" y="5364833"/>
            <a:ext cx="1219200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Ken Wiley, Ph.D.</a:t>
            </a:r>
          </a:p>
        </p:txBody>
      </p:sp>
      <p:pic>
        <p:nvPicPr>
          <p:cNvPr id="3" name="Picture 2">
            <a:extLst>
              <a:ext uri="{FF2B5EF4-FFF2-40B4-BE49-F238E27FC236}">
                <a16:creationId xmlns:a16="http://schemas.microsoft.com/office/drawing/2014/main" id="{9391DC97-6C16-53A0-E8DF-935D8D2BDA60}"/>
              </a:ext>
            </a:extLst>
          </p:cNvPr>
          <p:cNvPicPr>
            <a:picLocks noChangeAspect="1"/>
          </p:cNvPicPr>
          <p:nvPr/>
        </p:nvPicPr>
        <p:blipFill rotWithShape="1">
          <a:blip r:embed="rId3"/>
          <a:srcRect l="10470" t="2687" r="10470" b="2687"/>
          <a:stretch/>
        </p:blipFill>
        <p:spPr>
          <a:xfrm>
            <a:off x="4258885" y="1608505"/>
            <a:ext cx="3694672" cy="3722769"/>
          </a:xfrm>
          <a:prstGeom prst="rect">
            <a:avLst/>
          </a:prstGeom>
          <a:ln w="38100">
            <a:solidFill>
              <a:srgbClr val="5FE0D4"/>
            </a:solidFill>
          </a:ln>
        </p:spPr>
      </p:pic>
    </p:spTree>
    <p:extLst>
      <p:ext uri="{BB962C8B-B14F-4D97-AF65-F5344CB8AC3E}">
        <p14:creationId xmlns:p14="http://schemas.microsoft.com/office/powerpoint/2010/main" val="1100682926"/>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3" y="14512"/>
            <a:ext cx="12192000" cy="639763"/>
          </a:xfrm>
        </p:spPr>
        <p:txBody>
          <a:bodyPr/>
          <a:lstStyle/>
          <a:p>
            <a:pPr algn="ctr">
              <a:defRPr/>
            </a:pPr>
            <a:r>
              <a:rPr lang="en-US" sz="3600" dirty="0">
                <a:solidFill>
                  <a:srgbClr val="5FE0D4"/>
                </a:solidFill>
                <a:latin typeface="Arial" charset="0"/>
                <a:cs typeface="Arial" charset="0"/>
              </a:rPr>
              <a:t>New Extramural Program Director</a:t>
            </a:r>
            <a:endParaRPr lang="en-US" sz="3600" dirty="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0" y="5331800"/>
            <a:ext cx="12192000"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Temesgen</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Fufa</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Ph.D.</a:t>
            </a:r>
          </a:p>
        </p:txBody>
      </p:sp>
      <p:pic>
        <p:nvPicPr>
          <p:cNvPr id="2" name="Picture 1" descr="A person in a suit and tie&#10;&#10;Description automatically generated with medium confidence">
            <a:extLst>
              <a:ext uri="{FF2B5EF4-FFF2-40B4-BE49-F238E27FC236}">
                <a16:creationId xmlns:a16="http://schemas.microsoft.com/office/drawing/2014/main" id="{DDEFFDC7-5F66-1B36-4ACB-1DFDD84146E1}"/>
              </a:ext>
            </a:extLst>
          </p:cNvPr>
          <p:cNvPicPr>
            <a:picLocks noChangeAspect="1"/>
          </p:cNvPicPr>
          <p:nvPr/>
        </p:nvPicPr>
        <p:blipFill rotWithShape="1">
          <a:blip r:embed="rId3">
            <a:extLst>
              <a:ext uri="{28A0092B-C50C-407E-A947-70E740481C1C}">
                <a14:useLocalDpi xmlns:a14="http://schemas.microsoft.com/office/drawing/2010/main" val="0"/>
              </a:ext>
            </a:extLst>
          </a:blip>
          <a:srcRect l="25065" t="18421" r="19995" b="16141"/>
          <a:stretch/>
        </p:blipFill>
        <p:spPr>
          <a:xfrm>
            <a:off x="4258884" y="1571290"/>
            <a:ext cx="3694673" cy="3722769"/>
          </a:xfrm>
          <a:prstGeom prst="rect">
            <a:avLst/>
          </a:prstGeom>
          <a:ln w="38100">
            <a:solidFill>
              <a:srgbClr val="5FE0D4"/>
            </a:solidFill>
          </a:ln>
        </p:spPr>
      </p:pic>
    </p:spTree>
    <p:extLst>
      <p:ext uri="{BB962C8B-B14F-4D97-AF65-F5344CB8AC3E}">
        <p14:creationId xmlns:p14="http://schemas.microsoft.com/office/powerpoint/2010/main" val="2503963778"/>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3AC7B61-A1AD-4CF0-BB98-6656732F08B5}"/>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7" name="Rectangle 4">
            <a:extLst>
              <a:ext uri="{FF2B5EF4-FFF2-40B4-BE49-F238E27FC236}">
                <a16:creationId xmlns:a16="http://schemas.microsoft.com/office/drawing/2014/main" id="{ECE56405-02D1-4246-BADE-0414D994C7F0}"/>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 </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516244233"/>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5B69099C-0A5C-4D34-BE50-FCCA595A39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5541" y="2914623"/>
            <a:ext cx="4447604" cy="1161937"/>
          </a:xfrm>
          <a:prstGeom prst="rect">
            <a:avLst/>
          </a:prstGeom>
          <a:solidFill>
            <a:schemeClr val="tx1"/>
          </a:solidFill>
          <a:ln w="76200">
            <a:solidFill>
              <a:schemeClr val="tx1"/>
            </a:solidFill>
          </a:ln>
          <a:effectLst>
            <a:glow rad="228600">
              <a:schemeClr val="accent3">
                <a:satMod val="175000"/>
                <a:alpha val="40000"/>
              </a:schemeClr>
            </a:glow>
          </a:effectLst>
        </p:spPr>
      </p:pic>
      <p:sp>
        <p:nvSpPr>
          <p:cNvPr id="5" name="Title 1">
            <a:extLst>
              <a:ext uri="{FF2B5EF4-FFF2-40B4-BE49-F238E27FC236}">
                <a16:creationId xmlns:a16="http://schemas.microsoft.com/office/drawing/2014/main" id="{FDC319FD-DB2E-40D7-B833-6D876552CB4B}"/>
              </a:ext>
            </a:extLst>
          </p:cNvPr>
          <p:cNvSpPr txBox="1">
            <a:spLocks/>
          </p:cNvSpPr>
          <p:nvPr/>
        </p:nvSpPr>
        <p:spPr>
          <a:xfrm>
            <a:off x="498907" y="5393730"/>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Anthony Fauci, M.D.</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8588"/>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lnSpc>
                <a:spcPct val="100000"/>
              </a:lnSpc>
              <a:defRPr/>
            </a:pPr>
            <a:r>
              <a:rPr lang="en-US" sz="3600" dirty="0">
                <a:solidFill>
                  <a:srgbClr val="5FE0D4"/>
                </a:solidFill>
                <a:latin typeface="Arial" charset="0"/>
                <a:cs typeface="Arial" charset="0"/>
              </a:rPr>
              <a:t>Departure of Director, National Institute on </a:t>
            </a:r>
          </a:p>
          <a:p>
            <a:pPr algn="ctr">
              <a:lnSpc>
                <a:spcPct val="100000"/>
              </a:lnSpc>
              <a:defRPr/>
            </a:pPr>
            <a:r>
              <a:rPr lang="en-US" sz="3600" dirty="0">
                <a:solidFill>
                  <a:srgbClr val="5FE0D4"/>
                </a:solidFill>
                <a:latin typeface="Arial" charset="0"/>
                <a:cs typeface="Arial" charset="0"/>
              </a:rPr>
              <a:t>Allergy and Infectious Diseases</a:t>
            </a:r>
          </a:p>
        </p:txBody>
      </p:sp>
      <p:sp>
        <p:nvSpPr>
          <p:cNvPr id="2" name="TextBox 1">
            <a:extLst>
              <a:ext uri="{FF2B5EF4-FFF2-40B4-BE49-F238E27FC236}">
                <a16:creationId xmlns:a16="http://schemas.microsoft.com/office/drawing/2014/main" id="{8A2E4227-8DFF-1381-1651-D157B7F2EBD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a:t>
            </a:r>
          </a:p>
        </p:txBody>
      </p:sp>
      <p:pic>
        <p:nvPicPr>
          <p:cNvPr id="4" name="Picture 3" descr="A person in a suit with his arms crossed&#10;&#10;Description automatically generated with medium confidence">
            <a:extLst>
              <a:ext uri="{FF2B5EF4-FFF2-40B4-BE49-F238E27FC236}">
                <a16:creationId xmlns:a16="http://schemas.microsoft.com/office/drawing/2014/main" id="{AECD0F87-0ACE-073D-A678-38506374E56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902" t="920" r="25565" b="34189"/>
          <a:stretch/>
        </p:blipFill>
        <p:spPr>
          <a:xfrm>
            <a:off x="1790366" y="1658168"/>
            <a:ext cx="3292016" cy="3675184"/>
          </a:xfrm>
          <a:prstGeom prst="rect">
            <a:avLst/>
          </a:prstGeom>
          <a:ln w="38100">
            <a:solidFill>
              <a:srgbClr val="5FE0D4"/>
            </a:solidFill>
          </a:ln>
        </p:spPr>
      </p:pic>
      <p:grpSp>
        <p:nvGrpSpPr>
          <p:cNvPr id="8" name="Group 7">
            <a:extLst>
              <a:ext uri="{FF2B5EF4-FFF2-40B4-BE49-F238E27FC236}">
                <a16:creationId xmlns:a16="http://schemas.microsoft.com/office/drawing/2014/main" id="{EEAF412E-0E49-02F9-7EB4-74BDF15CE1BF}"/>
              </a:ext>
            </a:extLst>
          </p:cNvPr>
          <p:cNvGrpSpPr/>
          <p:nvPr/>
        </p:nvGrpSpPr>
        <p:grpSpPr>
          <a:xfrm>
            <a:off x="5807299" y="1635018"/>
            <a:ext cx="5634038" cy="4433094"/>
            <a:chOff x="5932394" y="1558069"/>
            <a:chExt cx="5634038" cy="4456863"/>
          </a:xfrm>
        </p:grpSpPr>
        <p:pic>
          <p:nvPicPr>
            <p:cNvPr id="3" name="Picture 2">
              <a:extLst>
                <a:ext uri="{FF2B5EF4-FFF2-40B4-BE49-F238E27FC236}">
                  <a16:creationId xmlns:a16="http://schemas.microsoft.com/office/drawing/2014/main" id="{9C7D2C81-DFBA-D8FB-32A2-140B623CC511}"/>
                </a:ext>
              </a:extLst>
            </p:cNvPr>
            <p:cNvPicPr>
              <a:picLocks noChangeAspect="1"/>
            </p:cNvPicPr>
            <p:nvPr/>
          </p:nvPicPr>
          <p:blipFill>
            <a:blip r:embed="rId5"/>
            <a:stretch>
              <a:fillRect/>
            </a:stretch>
          </p:blipFill>
          <p:spPr>
            <a:xfrm>
              <a:off x="7153653" y="1558069"/>
              <a:ext cx="3001125" cy="3751406"/>
            </a:xfrm>
            <a:prstGeom prst="rect">
              <a:avLst/>
            </a:prstGeom>
            <a:ln w="38100">
              <a:solidFill>
                <a:srgbClr val="5FE0D4"/>
              </a:solidFill>
            </a:ln>
          </p:spPr>
        </p:pic>
        <p:sp>
          <p:nvSpPr>
            <p:cNvPr id="7" name="Title 1">
              <a:extLst>
                <a:ext uri="{FF2B5EF4-FFF2-40B4-BE49-F238E27FC236}">
                  <a16:creationId xmlns:a16="http://schemas.microsoft.com/office/drawing/2014/main" id="{6465693B-6A00-C2C0-7403-7E035F19E481}"/>
                </a:ext>
              </a:extLst>
            </p:cNvPr>
            <p:cNvSpPr txBox="1">
              <a:spLocks/>
            </p:cNvSpPr>
            <p:nvPr/>
          </p:nvSpPr>
          <p:spPr>
            <a:xfrm>
              <a:off x="5932394" y="5361365"/>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Hugh Auchincloss, M.D.</a:t>
              </a:r>
            </a:p>
          </p:txBody>
        </p:sp>
      </p:grpSp>
    </p:spTree>
    <p:extLst>
      <p:ext uri="{BB962C8B-B14F-4D97-AF65-F5344CB8AC3E}">
        <p14:creationId xmlns:p14="http://schemas.microsoft.com/office/powerpoint/2010/main" val="233521468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1" presetClass="exit" presetSubtype="0" fill="hold" nodeType="withEffect">
                                  <p:stCondLst>
                                    <p:cond delay="0"/>
                                  </p:stCondLst>
                                  <p:childTnLst>
                                    <p:set>
                                      <p:cBhvr>
                                        <p:cTn id="9" dur="1" fill="hold">
                                          <p:stCondLst>
                                            <p:cond delay="0"/>
                                          </p:stCondLst>
                                        </p:cTn>
                                        <p:tgtEl>
                                          <p:spTgt spid="5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88CD52F7-A629-4A63-8B9B-288BAAE31CD3}"/>
              </a:ext>
            </a:extLst>
          </p:cNvPr>
          <p:cNvSpPr txBox="1">
            <a:spLocks/>
          </p:cNvSpPr>
          <p:nvPr/>
        </p:nvSpPr>
        <p:spPr>
          <a:xfrm>
            <a:off x="0" y="-8593"/>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lnSpc>
                <a:spcPct val="100000"/>
              </a:lnSpc>
              <a:defRPr/>
            </a:pPr>
            <a:r>
              <a:rPr lang="en-US" sz="3600" dirty="0">
                <a:solidFill>
                  <a:srgbClr val="5FE0D4"/>
                </a:solidFill>
                <a:latin typeface="Arial" charset="0"/>
                <a:cs typeface="Arial" charset="0"/>
              </a:rPr>
              <a:t>Departure of Director, National Institute on </a:t>
            </a:r>
          </a:p>
          <a:p>
            <a:pPr algn="ctr">
              <a:lnSpc>
                <a:spcPct val="100000"/>
              </a:lnSpc>
              <a:defRPr/>
            </a:pPr>
            <a:r>
              <a:rPr lang="en-US" sz="3600" dirty="0">
                <a:solidFill>
                  <a:srgbClr val="5FE0D4"/>
                </a:solidFill>
                <a:latin typeface="Arial" charset="0"/>
                <a:cs typeface="Arial" charset="0"/>
              </a:rPr>
              <a:t>Allergy and Infectious Diseases</a:t>
            </a:r>
          </a:p>
        </p:txBody>
      </p:sp>
      <p:sp>
        <p:nvSpPr>
          <p:cNvPr id="2" name="TextBox 1">
            <a:extLst>
              <a:ext uri="{FF2B5EF4-FFF2-40B4-BE49-F238E27FC236}">
                <a16:creationId xmlns:a16="http://schemas.microsoft.com/office/drawing/2014/main" id="{8A2E4227-8DFF-1381-1651-D157B7F2EBD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a:t>
            </a:r>
          </a:p>
        </p:txBody>
      </p:sp>
      <p:pic>
        <p:nvPicPr>
          <p:cNvPr id="10" name="Picture 9" descr="A picture containing text&#10;&#10;Description automatically generated">
            <a:extLst>
              <a:ext uri="{FF2B5EF4-FFF2-40B4-BE49-F238E27FC236}">
                <a16:creationId xmlns:a16="http://schemas.microsoft.com/office/drawing/2014/main" id="{BC5A8301-A7F9-1CBE-2ABD-ACBC784424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655" t="244" r="744" b="1919"/>
          <a:stretch/>
        </p:blipFill>
        <p:spPr>
          <a:xfrm>
            <a:off x="8979907" y="1856445"/>
            <a:ext cx="2643523" cy="4112147"/>
          </a:xfrm>
          <a:prstGeom prst="rect">
            <a:avLst/>
          </a:prstGeom>
          <a:ln w="38100">
            <a:solidFill>
              <a:srgbClr val="5FE0D4"/>
            </a:solidFill>
          </a:ln>
        </p:spPr>
      </p:pic>
      <p:pic>
        <p:nvPicPr>
          <p:cNvPr id="12" name="Picture 11" descr="A picture containing person, person, indoor, standing&#10;&#10;Description automatically generated">
            <a:extLst>
              <a:ext uri="{FF2B5EF4-FFF2-40B4-BE49-F238E27FC236}">
                <a16:creationId xmlns:a16="http://schemas.microsoft.com/office/drawing/2014/main" id="{4E0012D8-981F-9633-C29F-5B9C889769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653" r="18046" b="18137"/>
          <a:stretch/>
        </p:blipFill>
        <p:spPr>
          <a:xfrm>
            <a:off x="3553869" y="2151203"/>
            <a:ext cx="5082746" cy="3192393"/>
          </a:xfrm>
          <a:prstGeom prst="rect">
            <a:avLst/>
          </a:prstGeom>
          <a:ln w="38100">
            <a:solidFill>
              <a:srgbClr val="5FE0D4"/>
            </a:solidFill>
          </a:ln>
        </p:spPr>
      </p:pic>
      <p:pic>
        <p:nvPicPr>
          <p:cNvPr id="2050" name="Picture 2" descr="First person perspective: Dr. Anthony S. Fauci &amp; the NIH Clinical Center |  Clinical Center Home Page">
            <a:extLst>
              <a:ext uri="{FF2B5EF4-FFF2-40B4-BE49-F238E27FC236}">
                <a16:creationId xmlns:a16="http://schemas.microsoft.com/office/drawing/2014/main" id="{C18CA5FD-1F82-0693-BD12-46C5D830E9C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262" r="7262"/>
          <a:stretch/>
        </p:blipFill>
        <p:spPr bwMode="auto">
          <a:xfrm>
            <a:off x="611499" y="1856445"/>
            <a:ext cx="2643523" cy="4112147"/>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78695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up)">
                                      <p:cBhvr>
                                        <p:cTn id="7" dur="5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Fogarty International Center at NIH - Research - Overview, Competitors, and  Employees | Apollo.io">
            <a:extLst>
              <a:ext uri="{FF2B5EF4-FFF2-40B4-BE49-F238E27FC236}">
                <a16:creationId xmlns:a16="http://schemas.microsoft.com/office/drawing/2014/main" id="{00C2383E-8006-4FC9-9E47-ABE56C4352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4851" y="2217753"/>
            <a:ext cx="2556013" cy="2556013"/>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FDC319FD-DB2E-40D7-B833-6D876552CB4B}"/>
              </a:ext>
            </a:extLst>
          </p:cNvPr>
          <p:cNvSpPr txBox="1">
            <a:spLocks/>
          </p:cNvSpPr>
          <p:nvPr/>
        </p:nvSpPr>
        <p:spPr>
          <a:xfrm>
            <a:off x="897623" y="5393730"/>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Roger Glass, M.D., Ph.D.</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41417"/>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charset="0"/>
                <a:cs typeface="Arial" charset="0"/>
              </a:rPr>
              <a:t>Departure of Director, Fogarty International Center</a:t>
            </a:r>
          </a:p>
        </p:txBody>
      </p:sp>
      <p:sp>
        <p:nvSpPr>
          <p:cNvPr id="2" name="TextBox 1">
            <a:extLst>
              <a:ext uri="{FF2B5EF4-FFF2-40B4-BE49-F238E27FC236}">
                <a16:creationId xmlns:a16="http://schemas.microsoft.com/office/drawing/2014/main" id="{A81A58AC-17E8-758D-9955-C02CA9A02957}"/>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a:t>
            </a:r>
          </a:p>
        </p:txBody>
      </p:sp>
      <p:pic>
        <p:nvPicPr>
          <p:cNvPr id="3" name="Picture 2" descr="Roger I. Glass, M.D., Ph.D.">
            <a:extLst>
              <a:ext uri="{FF2B5EF4-FFF2-40B4-BE49-F238E27FC236}">
                <a16:creationId xmlns:a16="http://schemas.microsoft.com/office/drawing/2014/main" id="{E6993DB7-6C0F-0593-2575-6223CF9CDE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464" t="7157" r="12855" b="33285"/>
          <a:stretch/>
        </p:blipFill>
        <p:spPr bwMode="auto">
          <a:xfrm>
            <a:off x="2189082" y="1658168"/>
            <a:ext cx="3292015" cy="3675184"/>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C857674F-D883-1398-8C88-13B8443DE126}"/>
              </a:ext>
            </a:extLst>
          </p:cNvPr>
          <p:cNvGrpSpPr/>
          <p:nvPr/>
        </p:nvGrpSpPr>
        <p:grpSpPr>
          <a:xfrm>
            <a:off x="5481097" y="1658170"/>
            <a:ext cx="5634038" cy="4389127"/>
            <a:chOff x="5898767" y="1658169"/>
            <a:chExt cx="5634038" cy="4389127"/>
          </a:xfrm>
        </p:grpSpPr>
        <p:pic>
          <p:nvPicPr>
            <p:cNvPr id="6" name="Picture 5">
              <a:extLst>
                <a:ext uri="{FF2B5EF4-FFF2-40B4-BE49-F238E27FC236}">
                  <a16:creationId xmlns:a16="http://schemas.microsoft.com/office/drawing/2014/main" id="{FCADC6FE-DA1F-1411-D50E-CAD7B10E83D1}"/>
                </a:ext>
              </a:extLst>
            </p:cNvPr>
            <p:cNvPicPr>
              <a:picLocks noChangeAspect="1"/>
            </p:cNvPicPr>
            <p:nvPr/>
          </p:nvPicPr>
          <p:blipFill rotWithShape="1">
            <a:blip r:embed="rId5"/>
            <a:srcRect l="27215" t="2932" r="20083" b="50000"/>
            <a:stretch/>
          </p:blipFill>
          <p:spPr>
            <a:xfrm>
              <a:off x="7069779" y="1658169"/>
              <a:ext cx="3292015" cy="3675183"/>
            </a:xfrm>
            <a:prstGeom prst="rect">
              <a:avLst/>
            </a:prstGeom>
            <a:ln w="38100">
              <a:solidFill>
                <a:schemeClr val="bg2"/>
              </a:solidFill>
            </a:ln>
          </p:spPr>
        </p:pic>
        <p:sp>
          <p:nvSpPr>
            <p:cNvPr id="7" name="Title 1">
              <a:extLst>
                <a:ext uri="{FF2B5EF4-FFF2-40B4-BE49-F238E27FC236}">
                  <a16:creationId xmlns:a16="http://schemas.microsoft.com/office/drawing/2014/main" id="{2CB290A4-9E88-957F-728B-64031FCD00C9}"/>
                </a:ext>
              </a:extLst>
            </p:cNvPr>
            <p:cNvSpPr txBox="1">
              <a:spLocks/>
            </p:cNvSpPr>
            <p:nvPr/>
          </p:nvSpPr>
          <p:spPr>
            <a:xfrm>
              <a:off x="5898767" y="5393729"/>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Peter Kilmarx, M.D.</a:t>
              </a:r>
            </a:p>
          </p:txBody>
        </p:sp>
      </p:grpSp>
    </p:spTree>
    <p:extLst>
      <p:ext uri="{BB962C8B-B14F-4D97-AF65-F5344CB8AC3E}">
        <p14:creationId xmlns:p14="http://schemas.microsoft.com/office/powerpoint/2010/main" val="421392254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48B94B-E500-4A90-9106-ACBEB4994411}"/>
              </a:ext>
            </a:extLst>
          </p:cNvPr>
          <p:cNvPicPr>
            <a:picLocks noChangeAspect="1"/>
          </p:cNvPicPr>
          <p:nvPr/>
        </p:nvPicPr>
        <p:blipFill>
          <a:blip r:embed="rId3"/>
          <a:stretch>
            <a:fillRect/>
          </a:stretch>
        </p:blipFill>
        <p:spPr>
          <a:xfrm>
            <a:off x="6675106" y="3126714"/>
            <a:ext cx="3979200" cy="1273829"/>
          </a:xfrm>
          <a:prstGeom prst="rect">
            <a:avLst/>
          </a:prstGeom>
          <a:solidFill>
            <a:schemeClr val="tx1"/>
          </a:solidFill>
          <a:ln w="76200">
            <a:solidFill>
              <a:schemeClr val="tx1"/>
            </a:solidFill>
          </a:ln>
          <a:effectLst>
            <a:glow rad="228600">
              <a:schemeClr val="accent3">
                <a:satMod val="175000"/>
                <a:alpha val="40000"/>
              </a:schemeClr>
            </a:glow>
          </a:effectLst>
        </p:spPr>
      </p:pic>
      <p:sp>
        <p:nvSpPr>
          <p:cNvPr id="5" name="Title 1">
            <a:extLst>
              <a:ext uri="{FF2B5EF4-FFF2-40B4-BE49-F238E27FC236}">
                <a16:creationId xmlns:a16="http://schemas.microsoft.com/office/drawing/2014/main" id="{FDC319FD-DB2E-40D7-B833-6D876552CB4B}"/>
              </a:ext>
            </a:extLst>
          </p:cNvPr>
          <p:cNvSpPr txBox="1">
            <a:spLocks/>
          </p:cNvSpPr>
          <p:nvPr/>
        </p:nvSpPr>
        <p:spPr>
          <a:xfrm>
            <a:off x="708389" y="5401966"/>
            <a:ext cx="329201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Andrea Norris, M.B.A.</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8588"/>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lnSpc>
                <a:spcPct val="100000"/>
              </a:lnSpc>
              <a:defRPr/>
            </a:pPr>
            <a:r>
              <a:rPr lang="en-US" sz="3600" dirty="0">
                <a:solidFill>
                  <a:srgbClr val="5FE0D4"/>
                </a:solidFill>
                <a:latin typeface="Arial" charset="0"/>
                <a:cs typeface="Arial" charset="0"/>
              </a:rPr>
              <a:t>Departure of Director, Center for </a:t>
            </a:r>
          </a:p>
          <a:p>
            <a:pPr algn="ctr">
              <a:lnSpc>
                <a:spcPct val="100000"/>
              </a:lnSpc>
              <a:defRPr/>
            </a:pPr>
            <a:r>
              <a:rPr lang="en-US" sz="3600" dirty="0">
                <a:solidFill>
                  <a:srgbClr val="5FE0D4"/>
                </a:solidFill>
                <a:latin typeface="Arial" charset="0"/>
                <a:cs typeface="Arial" charset="0"/>
              </a:rPr>
              <a:t>Information Technology</a:t>
            </a:r>
          </a:p>
        </p:txBody>
      </p:sp>
      <p:sp>
        <p:nvSpPr>
          <p:cNvPr id="3" name="TextBox 2">
            <a:extLst>
              <a:ext uri="{FF2B5EF4-FFF2-40B4-BE49-F238E27FC236}">
                <a16:creationId xmlns:a16="http://schemas.microsoft.com/office/drawing/2014/main" id="{2EDD8771-8B3B-3BA5-E431-9937958328B0}"/>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a:t>
            </a:r>
          </a:p>
        </p:txBody>
      </p:sp>
      <p:pic>
        <p:nvPicPr>
          <p:cNvPr id="4" name="Picture 2" descr="Andrea Norris, Director, Center for Information Technology, and NIH Chief Information Officer. ">
            <a:extLst>
              <a:ext uri="{FF2B5EF4-FFF2-40B4-BE49-F238E27FC236}">
                <a16:creationId xmlns:a16="http://schemas.microsoft.com/office/drawing/2014/main" id="{FD17FF5C-175F-500B-9659-E2179C918E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08" t="19595" r="26643" b="39319"/>
          <a:stretch/>
        </p:blipFill>
        <p:spPr bwMode="auto">
          <a:xfrm>
            <a:off x="708390" y="1666404"/>
            <a:ext cx="3292015" cy="3675184"/>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9C425802-157A-85D2-7E9C-419BF7D08EA1}"/>
              </a:ext>
            </a:extLst>
          </p:cNvPr>
          <p:cNvGrpSpPr/>
          <p:nvPr/>
        </p:nvGrpSpPr>
        <p:grpSpPr>
          <a:xfrm>
            <a:off x="4667762" y="1674640"/>
            <a:ext cx="6815850" cy="4380893"/>
            <a:chOff x="4667762" y="1674640"/>
            <a:chExt cx="6815850" cy="4380893"/>
          </a:xfrm>
        </p:grpSpPr>
        <p:grpSp>
          <p:nvGrpSpPr>
            <p:cNvPr id="10" name="Group 9">
              <a:extLst>
                <a:ext uri="{FF2B5EF4-FFF2-40B4-BE49-F238E27FC236}">
                  <a16:creationId xmlns:a16="http://schemas.microsoft.com/office/drawing/2014/main" id="{55D720B7-2226-BC88-F73D-6DBF23D4FD51}"/>
                </a:ext>
              </a:extLst>
            </p:cNvPr>
            <p:cNvGrpSpPr/>
            <p:nvPr/>
          </p:nvGrpSpPr>
          <p:grpSpPr>
            <a:xfrm>
              <a:off x="4667762" y="1674640"/>
              <a:ext cx="3292015" cy="4380893"/>
              <a:chOff x="4899582" y="1674640"/>
              <a:chExt cx="3292015" cy="4380893"/>
            </a:xfrm>
          </p:grpSpPr>
          <p:pic>
            <p:nvPicPr>
              <p:cNvPr id="6" name="Picture 5">
                <a:extLst>
                  <a:ext uri="{FF2B5EF4-FFF2-40B4-BE49-F238E27FC236}">
                    <a16:creationId xmlns:a16="http://schemas.microsoft.com/office/drawing/2014/main" id="{B0777C8F-2C84-237A-FC03-2D877269422E}"/>
                  </a:ext>
                </a:extLst>
              </p:cNvPr>
              <p:cNvPicPr>
                <a:picLocks noChangeAspect="1"/>
              </p:cNvPicPr>
              <p:nvPr/>
            </p:nvPicPr>
            <p:blipFill rotWithShape="1">
              <a:blip r:embed="rId5"/>
              <a:srcRect l="4899" r="5188"/>
              <a:stretch/>
            </p:blipFill>
            <p:spPr>
              <a:xfrm>
                <a:off x="4899582" y="1674640"/>
                <a:ext cx="3292015" cy="3666948"/>
              </a:xfrm>
              <a:prstGeom prst="rect">
                <a:avLst/>
              </a:prstGeom>
              <a:ln w="38100">
                <a:solidFill>
                  <a:srgbClr val="5FE0D4"/>
                </a:solidFill>
              </a:ln>
            </p:spPr>
          </p:pic>
          <p:sp>
            <p:nvSpPr>
              <p:cNvPr id="7" name="Title 1">
                <a:extLst>
                  <a:ext uri="{FF2B5EF4-FFF2-40B4-BE49-F238E27FC236}">
                    <a16:creationId xmlns:a16="http://schemas.microsoft.com/office/drawing/2014/main" id="{49F234DC-99FA-C699-9AB6-29E6C63777DF}"/>
                  </a:ext>
                </a:extLst>
              </p:cNvPr>
              <p:cNvSpPr txBox="1">
                <a:spLocks/>
              </p:cNvSpPr>
              <p:nvPr/>
            </p:nvSpPr>
            <p:spPr>
              <a:xfrm>
                <a:off x="4899582" y="5401966"/>
                <a:ext cx="329201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Ivor D’Souza, M.S. </a:t>
                </a:r>
              </a:p>
            </p:txBody>
          </p:sp>
        </p:grpSp>
        <p:grpSp>
          <p:nvGrpSpPr>
            <p:cNvPr id="15" name="Group 14">
              <a:extLst>
                <a:ext uri="{FF2B5EF4-FFF2-40B4-BE49-F238E27FC236}">
                  <a16:creationId xmlns:a16="http://schemas.microsoft.com/office/drawing/2014/main" id="{EEECCFCE-02A5-B4CE-65C1-0571EEBE6E46}"/>
                </a:ext>
              </a:extLst>
            </p:cNvPr>
            <p:cNvGrpSpPr/>
            <p:nvPr/>
          </p:nvGrpSpPr>
          <p:grpSpPr>
            <a:xfrm>
              <a:off x="8114757" y="1674640"/>
              <a:ext cx="3368855" cy="4369317"/>
              <a:chOff x="8114757" y="1674640"/>
              <a:chExt cx="3368855" cy="4369317"/>
            </a:xfrm>
          </p:grpSpPr>
          <p:pic>
            <p:nvPicPr>
              <p:cNvPr id="12" name="Picture 11">
                <a:extLst>
                  <a:ext uri="{FF2B5EF4-FFF2-40B4-BE49-F238E27FC236}">
                    <a16:creationId xmlns:a16="http://schemas.microsoft.com/office/drawing/2014/main" id="{C322E6C3-814B-C129-0EEA-0314BCFAF4A1}"/>
                  </a:ext>
                </a:extLst>
              </p:cNvPr>
              <p:cNvPicPr>
                <a:picLocks noChangeAspect="1"/>
              </p:cNvPicPr>
              <p:nvPr/>
            </p:nvPicPr>
            <p:blipFill rotWithShape="1">
              <a:blip r:embed="rId6"/>
              <a:srcRect l="6238" r="5178"/>
              <a:stretch/>
            </p:blipFill>
            <p:spPr>
              <a:xfrm>
                <a:off x="8191597" y="1674640"/>
                <a:ext cx="3292015" cy="3666948"/>
              </a:xfrm>
              <a:prstGeom prst="rect">
                <a:avLst/>
              </a:prstGeom>
              <a:ln w="38100">
                <a:solidFill>
                  <a:srgbClr val="5FE0D4"/>
                </a:solidFill>
              </a:ln>
            </p:spPr>
          </p:pic>
          <p:sp>
            <p:nvSpPr>
              <p:cNvPr id="13" name="Title 1">
                <a:extLst>
                  <a:ext uri="{FF2B5EF4-FFF2-40B4-BE49-F238E27FC236}">
                    <a16:creationId xmlns:a16="http://schemas.microsoft.com/office/drawing/2014/main" id="{0F5CB2C0-9D29-AC0C-624E-1EA250ABBD86}"/>
                  </a:ext>
                </a:extLst>
              </p:cNvPr>
              <p:cNvSpPr txBox="1">
                <a:spLocks/>
              </p:cNvSpPr>
              <p:nvPr/>
            </p:nvSpPr>
            <p:spPr>
              <a:xfrm>
                <a:off x="8114757" y="5390390"/>
                <a:ext cx="329201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Dennis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Papula</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M.S. </a:t>
                </a:r>
              </a:p>
            </p:txBody>
          </p:sp>
        </p:grpSp>
      </p:grpSp>
    </p:spTree>
    <p:extLst>
      <p:ext uri="{BB962C8B-B14F-4D97-AF65-F5344CB8AC3E}">
        <p14:creationId xmlns:p14="http://schemas.microsoft.com/office/powerpoint/2010/main" val="39508442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1" presetClass="exit" presetSubtype="0" fill="hold" nodeType="withEffect">
                                  <p:stCondLst>
                                    <p:cond delay="0"/>
                                  </p:stCondLst>
                                  <p:childTnLst>
                                    <p:set>
                                      <p:cBhvr>
                                        <p:cTn id="9"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DC319FD-DB2E-40D7-B833-6D876552CB4B}"/>
              </a:ext>
            </a:extLst>
          </p:cNvPr>
          <p:cNvSpPr txBox="1">
            <a:spLocks/>
          </p:cNvSpPr>
          <p:nvPr/>
        </p:nvSpPr>
        <p:spPr>
          <a:xfrm>
            <a:off x="743455" y="5393730"/>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John Gallin, M.D.</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10972"/>
            <a:ext cx="12192000" cy="593747"/>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lnSpc>
                <a:spcPct val="100000"/>
              </a:lnSpc>
              <a:defRPr/>
            </a:pPr>
            <a:r>
              <a:rPr lang="en-US" sz="3600" dirty="0">
                <a:solidFill>
                  <a:srgbClr val="5FE0D4"/>
                </a:solidFill>
                <a:latin typeface="Arial" charset="0"/>
                <a:cs typeface="Arial" charset="0"/>
              </a:rPr>
              <a:t>Departure of Associate Director</a:t>
            </a:r>
          </a:p>
          <a:p>
            <a:pPr algn="ctr">
              <a:lnSpc>
                <a:spcPct val="100000"/>
              </a:lnSpc>
              <a:defRPr/>
            </a:pPr>
            <a:r>
              <a:rPr lang="en-US" sz="3600" dirty="0">
                <a:solidFill>
                  <a:srgbClr val="5FE0D4"/>
                </a:solidFill>
                <a:latin typeface="Arial" charset="0"/>
                <a:cs typeface="Arial" charset="0"/>
              </a:rPr>
              <a:t> for Clinical Research</a:t>
            </a:r>
          </a:p>
        </p:txBody>
      </p:sp>
      <p:sp>
        <p:nvSpPr>
          <p:cNvPr id="2" name="TextBox 1">
            <a:extLst>
              <a:ext uri="{FF2B5EF4-FFF2-40B4-BE49-F238E27FC236}">
                <a16:creationId xmlns:a16="http://schemas.microsoft.com/office/drawing/2014/main" id="{DFFC875D-EDED-03B4-0A2E-707EDEE3E5CE}"/>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a:t>
            </a:r>
          </a:p>
        </p:txBody>
      </p:sp>
      <p:pic>
        <p:nvPicPr>
          <p:cNvPr id="3" name="Picture 2" descr="John I. Gallin, M.D., Chief Scientific Officer &amp; Scientific Director of the NIH Clinical Center">
            <a:extLst>
              <a:ext uri="{FF2B5EF4-FFF2-40B4-BE49-F238E27FC236}">
                <a16:creationId xmlns:a16="http://schemas.microsoft.com/office/drawing/2014/main" id="{40FC0261-F35D-2FC1-D661-687B5985BF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795" t="6462" r="11460" b="26907"/>
          <a:stretch/>
        </p:blipFill>
        <p:spPr bwMode="auto">
          <a:xfrm>
            <a:off x="2034913" y="1658169"/>
            <a:ext cx="3292017" cy="3680086"/>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493BB9F4-45E8-93E0-F5C9-1C3FEEA885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98928" y="2571971"/>
            <a:ext cx="2403524" cy="2114330"/>
          </a:xfrm>
          <a:prstGeom prst="rect">
            <a:avLst/>
          </a:prstGeom>
          <a:solidFill>
            <a:schemeClr val="tx1"/>
          </a:solidFill>
          <a:ln w="38100">
            <a:solidFill>
              <a:schemeClr val="tx1"/>
            </a:solidFill>
          </a:ln>
          <a:effectLst>
            <a:glow rad="228600">
              <a:schemeClr val="accent3">
                <a:satMod val="175000"/>
                <a:alpha val="40000"/>
              </a:schemeClr>
            </a:glow>
          </a:effectLst>
        </p:spPr>
      </p:pic>
    </p:spTree>
    <p:extLst>
      <p:ext uri="{BB962C8B-B14F-4D97-AF65-F5344CB8AC3E}">
        <p14:creationId xmlns:p14="http://schemas.microsoft.com/office/powerpoint/2010/main" val="295661040"/>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803B6487-87CB-8F08-77C9-F5224881F6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9038" y="2571971"/>
            <a:ext cx="2403524" cy="2114330"/>
          </a:xfrm>
          <a:prstGeom prst="rect">
            <a:avLst/>
          </a:prstGeom>
          <a:solidFill>
            <a:schemeClr val="tx1"/>
          </a:solidFill>
          <a:ln w="38100">
            <a:solidFill>
              <a:schemeClr val="tx1"/>
            </a:solidFill>
          </a:ln>
          <a:effectLst>
            <a:glow rad="228600">
              <a:schemeClr val="accent3">
                <a:satMod val="175000"/>
                <a:alpha val="40000"/>
              </a:schemeClr>
            </a:glow>
          </a:effectLst>
        </p:spPr>
      </p:pic>
      <p:sp>
        <p:nvSpPr>
          <p:cNvPr id="5" name="Title 1">
            <a:extLst>
              <a:ext uri="{FF2B5EF4-FFF2-40B4-BE49-F238E27FC236}">
                <a16:creationId xmlns:a16="http://schemas.microsoft.com/office/drawing/2014/main" id="{FDC319FD-DB2E-40D7-B833-6D876552CB4B}"/>
              </a:ext>
            </a:extLst>
          </p:cNvPr>
          <p:cNvSpPr txBox="1">
            <a:spLocks/>
          </p:cNvSpPr>
          <p:nvPr/>
        </p:nvSpPr>
        <p:spPr>
          <a:xfrm>
            <a:off x="743455" y="5405305"/>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Adrienne Hallett, M.A.</a:t>
            </a:r>
          </a:p>
        </p:txBody>
      </p:sp>
      <p:sp>
        <p:nvSpPr>
          <p:cNvPr id="14" name="Title 3">
            <a:extLst>
              <a:ext uri="{FF2B5EF4-FFF2-40B4-BE49-F238E27FC236}">
                <a16:creationId xmlns:a16="http://schemas.microsoft.com/office/drawing/2014/main" id="{88CD52F7-A629-4A63-8B9B-288BAAE31CD3}"/>
              </a:ext>
            </a:extLst>
          </p:cNvPr>
          <p:cNvSpPr txBox="1">
            <a:spLocks/>
          </p:cNvSpPr>
          <p:nvPr/>
        </p:nvSpPr>
        <p:spPr>
          <a:xfrm>
            <a:off x="0" y="-8588"/>
            <a:ext cx="12192000" cy="1227099"/>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lnSpc>
                <a:spcPct val="100000"/>
              </a:lnSpc>
              <a:defRPr/>
            </a:pPr>
            <a:r>
              <a:rPr lang="en-US" sz="3600" dirty="0">
                <a:solidFill>
                  <a:srgbClr val="5FE0D4"/>
                </a:solidFill>
                <a:latin typeface="Arial" charset="0"/>
                <a:cs typeface="Arial" charset="0"/>
              </a:rPr>
              <a:t>Departure of Associate Director </a:t>
            </a:r>
          </a:p>
          <a:p>
            <a:pPr algn="ctr">
              <a:lnSpc>
                <a:spcPct val="100000"/>
              </a:lnSpc>
              <a:defRPr/>
            </a:pPr>
            <a:r>
              <a:rPr lang="en-US" sz="3600" dirty="0">
                <a:solidFill>
                  <a:srgbClr val="5FE0D4"/>
                </a:solidFill>
                <a:latin typeface="Arial" charset="0"/>
                <a:cs typeface="Arial" charset="0"/>
              </a:rPr>
              <a:t>for Legislative Policy and Analysis </a:t>
            </a:r>
          </a:p>
        </p:txBody>
      </p:sp>
      <p:sp>
        <p:nvSpPr>
          <p:cNvPr id="2" name="TextBox 1">
            <a:extLst>
              <a:ext uri="{FF2B5EF4-FFF2-40B4-BE49-F238E27FC236}">
                <a16:creationId xmlns:a16="http://schemas.microsoft.com/office/drawing/2014/main" id="{21C99A74-DCBF-2B4B-DD23-48FAC0825CC3}"/>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6</a:t>
            </a:r>
          </a:p>
        </p:txBody>
      </p:sp>
      <p:pic>
        <p:nvPicPr>
          <p:cNvPr id="3" name="Picture 2" descr="Adrienne A. Hallett">
            <a:extLst>
              <a:ext uri="{FF2B5EF4-FFF2-40B4-BE49-F238E27FC236}">
                <a16:creationId xmlns:a16="http://schemas.microsoft.com/office/drawing/2014/main" id="{4B14FD61-0044-1893-0FB8-E487686F2D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72" r="5272"/>
          <a:stretch/>
        </p:blipFill>
        <p:spPr bwMode="auto">
          <a:xfrm>
            <a:off x="2034914" y="1658168"/>
            <a:ext cx="3292016" cy="3680086"/>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B51790D0-FEE5-4464-9180-25C2F00BA692}"/>
              </a:ext>
            </a:extLst>
          </p:cNvPr>
          <p:cNvGrpSpPr/>
          <p:nvPr/>
        </p:nvGrpSpPr>
        <p:grpSpPr>
          <a:xfrm>
            <a:off x="5679765" y="1675143"/>
            <a:ext cx="5634038" cy="4388035"/>
            <a:chOff x="5286222" y="1675143"/>
            <a:chExt cx="5634038" cy="4388035"/>
          </a:xfrm>
        </p:grpSpPr>
        <p:sp>
          <p:nvSpPr>
            <p:cNvPr id="6" name="Title 1">
              <a:extLst>
                <a:ext uri="{FF2B5EF4-FFF2-40B4-BE49-F238E27FC236}">
                  <a16:creationId xmlns:a16="http://schemas.microsoft.com/office/drawing/2014/main" id="{15EB678A-F580-830D-74D9-3E6FD9477C33}"/>
                </a:ext>
              </a:extLst>
            </p:cNvPr>
            <p:cNvSpPr txBox="1">
              <a:spLocks/>
            </p:cNvSpPr>
            <p:nvPr/>
          </p:nvSpPr>
          <p:spPr>
            <a:xfrm>
              <a:off x="5286222" y="5409611"/>
              <a:ext cx="563403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Lauren Higgins</a:t>
              </a:r>
            </a:p>
          </p:txBody>
        </p:sp>
        <p:pic>
          <p:nvPicPr>
            <p:cNvPr id="4" name="Picture 3">
              <a:extLst>
                <a:ext uri="{FF2B5EF4-FFF2-40B4-BE49-F238E27FC236}">
                  <a16:creationId xmlns:a16="http://schemas.microsoft.com/office/drawing/2014/main" id="{C2E077F8-1804-8BBF-A832-E5D335EF5B3A}"/>
                </a:ext>
              </a:extLst>
            </p:cNvPr>
            <p:cNvPicPr>
              <a:picLocks noChangeAspect="1"/>
            </p:cNvPicPr>
            <p:nvPr/>
          </p:nvPicPr>
          <p:blipFill rotWithShape="1">
            <a:blip r:embed="rId5"/>
            <a:srcRect l="6740" t="7103" r="46518"/>
            <a:stretch/>
          </p:blipFill>
          <p:spPr>
            <a:xfrm>
              <a:off x="6480524" y="1675143"/>
              <a:ext cx="3292016" cy="3680086"/>
            </a:xfrm>
            <a:prstGeom prst="rect">
              <a:avLst/>
            </a:prstGeom>
            <a:ln w="38100">
              <a:solidFill>
                <a:srgbClr val="5FE0D4"/>
              </a:solidFill>
            </a:ln>
          </p:spPr>
        </p:pic>
      </p:grpSp>
    </p:spTree>
    <p:extLst>
      <p:ext uri="{BB962C8B-B14F-4D97-AF65-F5344CB8AC3E}">
        <p14:creationId xmlns:p14="http://schemas.microsoft.com/office/powerpoint/2010/main" val="302229877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3253"/>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Deputy Director for Intramural Research</a:t>
            </a:r>
          </a:p>
        </p:txBody>
      </p:sp>
      <p:pic>
        <p:nvPicPr>
          <p:cNvPr id="10" name="Picture 9">
            <a:extLst>
              <a:ext uri="{FF2B5EF4-FFF2-40B4-BE49-F238E27FC236}">
                <a16:creationId xmlns:a16="http://schemas.microsoft.com/office/drawing/2014/main" id="{55CA34DD-7949-486E-985B-5C6E6E811CDC}"/>
              </a:ext>
            </a:extLst>
          </p:cNvPr>
          <p:cNvPicPr>
            <a:picLocks noChangeAspect="1"/>
          </p:cNvPicPr>
          <p:nvPr/>
        </p:nvPicPr>
        <p:blipFill>
          <a:blip r:embed="rId3"/>
          <a:stretch>
            <a:fillRect/>
          </a:stretch>
        </p:blipFill>
        <p:spPr>
          <a:xfrm>
            <a:off x="7881345" y="2616762"/>
            <a:ext cx="1905000" cy="1905000"/>
          </a:xfrm>
          <a:prstGeom prst="rect">
            <a:avLst/>
          </a:prstGeom>
          <a:ln w="76200">
            <a:solidFill>
              <a:schemeClr val="tx1"/>
            </a:solidFill>
          </a:ln>
          <a:effectLst>
            <a:glow rad="228600">
              <a:schemeClr val="accent3">
                <a:satMod val="175000"/>
                <a:alpha val="40000"/>
              </a:schemeClr>
            </a:glow>
          </a:effectLst>
        </p:spPr>
      </p:pic>
      <p:sp>
        <p:nvSpPr>
          <p:cNvPr id="11" name="Title 1">
            <a:extLst>
              <a:ext uri="{FF2B5EF4-FFF2-40B4-BE49-F238E27FC236}">
                <a16:creationId xmlns:a16="http://schemas.microsoft.com/office/drawing/2014/main" id="{1E1A7756-5433-41A0-8DA9-6E224C893D48}"/>
              </a:ext>
            </a:extLst>
          </p:cNvPr>
          <p:cNvSpPr txBox="1">
            <a:spLocks/>
          </p:cNvSpPr>
          <p:nvPr/>
        </p:nvSpPr>
        <p:spPr>
          <a:xfrm>
            <a:off x="688005" y="5389859"/>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Nina Schor, M.D., Ph.D. </a:t>
            </a:r>
          </a:p>
        </p:txBody>
      </p:sp>
      <p:sp>
        <p:nvSpPr>
          <p:cNvPr id="3" name="TextBox 2">
            <a:extLst>
              <a:ext uri="{FF2B5EF4-FFF2-40B4-BE49-F238E27FC236}">
                <a16:creationId xmlns:a16="http://schemas.microsoft.com/office/drawing/2014/main" id="{BD058838-29FF-3A47-784E-8A4576D53AA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7</a:t>
            </a:r>
          </a:p>
        </p:txBody>
      </p:sp>
      <p:pic>
        <p:nvPicPr>
          <p:cNvPr id="4" name="Picture 3" descr="Schor Named NINDS Deputy Director | NIH Record">
            <a:extLst>
              <a:ext uri="{FF2B5EF4-FFF2-40B4-BE49-F238E27FC236}">
                <a16:creationId xmlns:a16="http://schemas.microsoft.com/office/drawing/2014/main" id="{1402B9DA-0761-5649-B09B-5478211B28E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03" b="14864"/>
          <a:stretch/>
        </p:blipFill>
        <p:spPr bwMode="auto">
          <a:xfrm>
            <a:off x="2034914" y="1658168"/>
            <a:ext cx="3292015" cy="3675184"/>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784255"/>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EACA90-0E38-4630-B75D-433248EB907D}"/>
              </a:ext>
            </a:extLst>
          </p:cNvPr>
          <p:cNvPicPr>
            <a:picLocks noChangeAspect="1"/>
          </p:cNvPicPr>
          <p:nvPr/>
        </p:nvPicPr>
        <p:blipFill rotWithShape="1">
          <a:blip r:embed="rId3"/>
          <a:srcRect l="6122" t="261" r="25353" b="32839"/>
          <a:stretch/>
        </p:blipFill>
        <p:spPr>
          <a:xfrm>
            <a:off x="2034916" y="1658168"/>
            <a:ext cx="3292015" cy="3675184"/>
          </a:xfrm>
          <a:prstGeom prst="rect">
            <a:avLst/>
          </a:prstGeom>
          <a:ln w="38100">
            <a:solidFill>
              <a:srgbClr val="5FE0D4"/>
            </a:solidFill>
          </a:ln>
        </p:spPr>
      </p:pic>
      <p:sp>
        <p:nvSpPr>
          <p:cNvPr id="2" name="Title 3">
            <a:extLst>
              <a:ext uri="{FF2B5EF4-FFF2-40B4-BE49-F238E27FC236}">
                <a16:creationId xmlns:a16="http://schemas.microsoft.com/office/drawing/2014/main" id="{8BBEBC14-941D-4037-B8B4-2AB1322B4ED7}"/>
              </a:ext>
            </a:extLst>
          </p:cNvPr>
          <p:cNvSpPr txBox="1">
            <a:spLocks/>
          </p:cNvSpPr>
          <p:nvPr/>
        </p:nvSpPr>
        <p:spPr>
          <a:xfrm>
            <a:off x="0" y="-4934"/>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Director, National Center for </a:t>
            </a:r>
          </a:p>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Advancing Translational Sciences</a:t>
            </a:r>
          </a:p>
        </p:txBody>
      </p:sp>
      <p:sp>
        <p:nvSpPr>
          <p:cNvPr id="6" name="Title 1">
            <a:extLst>
              <a:ext uri="{FF2B5EF4-FFF2-40B4-BE49-F238E27FC236}">
                <a16:creationId xmlns:a16="http://schemas.microsoft.com/office/drawing/2014/main" id="{3FA56F52-40BD-4959-B6E7-C5276AB6B90D}"/>
              </a:ext>
            </a:extLst>
          </p:cNvPr>
          <p:cNvSpPr txBox="1">
            <a:spLocks/>
          </p:cNvSpPr>
          <p:nvPr/>
        </p:nvSpPr>
        <p:spPr>
          <a:xfrm>
            <a:off x="1059647" y="5379708"/>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Joni Rutter,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pic>
        <p:nvPicPr>
          <p:cNvPr id="9" name="Picture 8">
            <a:extLst>
              <a:ext uri="{FF2B5EF4-FFF2-40B4-BE49-F238E27FC236}">
                <a16:creationId xmlns:a16="http://schemas.microsoft.com/office/drawing/2014/main" id="{0A7D3EF7-069E-4772-8C73-BB04C047E1D3}"/>
              </a:ext>
            </a:extLst>
          </p:cNvPr>
          <p:cNvPicPr>
            <a:picLocks noChangeAspect="1"/>
          </p:cNvPicPr>
          <p:nvPr/>
        </p:nvPicPr>
        <p:blipFill rotWithShape="1">
          <a:blip r:embed="rId4"/>
          <a:srcRect l="11735" t="15724" r="11735" b="15909"/>
          <a:stretch/>
        </p:blipFill>
        <p:spPr>
          <a:xfrm>
            <a:off x="7713241" y="2665599"/>
            <a:ext cx="2286000" cy="2042160"/>
          </a:xfrm>
          <a:prstGeom prst="rect">
            <a:avLst/>
          </a:prstGeom>
          <a:effectLst>
            <a:glow rad="228600">
              <a:schemeClr val="accent3">
                <a:satMod val="175000"/>
                <a:alpha val="40000"/>
              </a:schemeClr>
            </a:glow>
          </a:effectLst>
        </p:spPr>
      </p:pic>
      <p:sp>
        <p:nvSpPr>
          <p:cNvPr id="3" name="TextBox 2">
            <a:extLst>
              <a:ext uri="{FF2B5EF4-FFF2-40B4-BE49-F238E27FC236}">
                <a16:creationId xmlns:a16="http://schemas.microsoft.com/office/drawing/2014/main" id="{1515CC33-C50C-5F43-011F-1E90527F2390}"/>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8</a:t>
            </a:r>
          </a:p>
        </p:txBody>
      </p:sp>
    </p:spTree>
    <p:extLst>
      <p:ext uri="{BB962C8B-B14F-4D97-AF65-F5344CB8AC3E}">
        <p14:creationId xmlns:p14="http://schemas.microsoft.com/office/powerpoint/2010/main" val="2929044370"/>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2C88F4AC-C88A-4021-BF50-223719A2CB55}"/>
              </a:ext>
            </a:extLst>
          </p:cNvPr>
          <p:cNvSpPr txBox="1">
            <a:spLocks/>
          </p:cNvSpPr>
          <p:nvPr/>
        </p:nvSpPr>
        <p:spPr>
          <a:xfrm>
            <a:off x="512064" y="3874355"/>
            <a:ext cx="11877637" cy="2660521"/>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3213" indent="-303213" defTabSz="457200">
              <a:lnSpc>
                <a:spcPct val="100000"/>
              </a:lnSpc>
              <a:spcBef>
                <a:spcPts val="0"/>
              </a:spcBef>
              <a:spcAft>
                <a:spcPts val="600"/>
              </a:spcAft>
              <a:buClr>
                <a:schemeClr val="tx1"/>
              </a:buClr>
              <a:buFont typeface="Wingdings" panose="05000000000000000000" pitchFamily="2" charset="2"/>
              <a:buChar char="§"/>
              <a:defRPr/>
            </a:pPr>
            <a:r>
              <a:rPr lang="en-US" sz="2800" b="1" dirty="0">
                <a:latin typeface="+mj-lt"/>
                <a:cs typeface="Arial"/>
              </a:rPr>
              <a:t>Effective January 25, 2023 </a:t>
            </a:r>
            <a:endParaRPr lang="en-US" sz="2800" b="1" i="1" dirty="0">
              <a:ea typeface="+mn-lt"/>
              <a:cs typeface="+mn-lt"/>
            </a:endParaRPr>
          </a:p>
          <a:p>
            <a:pPr marL="303213" indent="-303213">
              <a:lnSpc>
                <a:spcPct val="100000"/>
              </a:lnSpc>
              <a:spcBef>
                <a:spcPts val="0"/>
              </a:spcBef>
              <a:spcAft>
                <a:spcPts val="600"/>
              </a:spcAft>
              <a:buClr>
                <a:srgbClr val="FFFFFF"/>
              </a:buClr>
              <a:buFont typeface="Wingdings,Sans-Serif" panose="05000000000000000000" pitchFamily="2" charset="2"/>
              <a:buChar char="§"/>
            </a:pPr>
            <a:r>
              <a:rPr lang="en-US" sz="2800" b="1" dirty="0">
                <a:ea typeface="+mn-lt"/>
                <a:cs typeface="+mn-lt"/>
              </a:rPr>
              <a:t>NHGRI’s preparation for implementation of the policy:</a:t>
            </a:r>
          </a:p>
          <a:p>
            <a:pPr marL="609585" lvl="1" indent="0">
              <a:lnSpc>
                <a:spcPct val="100000"/>
              </a:lnSpc>
              <a:spcBef>
                <a:spcPts val="0"/>
              </a:spcBef>
              <a:spcAft>
                <a:spcPts val="600"/>
              </a:spcAft>
              <a:buClr>
                <a:srgbClr val="FFFFFF"/>
              </a:buClr>
              <a:buNone/>
            </a:pPr>
            <a:r>
              <a:rPr lang="en-US" sz="2667" b="1" dirty="0">
                <a:solidFill>
                  <a:schemeClr val="accent3">
                    <a:lumMod val="60000"/>
                    <a:lumOff val="40000"/>
                  </a:schemeClr>
                </a:solidFill>
                <a:ea typeface="+mn-lt"/>
                <a:cs typeface="+mn-lt"/>
              </a:rPr>
              <a:t>Guidance on where to share scientific data</a:t>
            </a:r>
          </a:p>
          <a:p>
            <a:pPr marL="609585" lvl="1" indent="0">
              <a:lnSpc>
                <a:spcPct val="100000"/>
              </a:lnSpc>
              <a:spcBef>
                <a:spcPts val="0"/>
              </a:spcBef>
              <a:spcAft>
                <a:spcPts val="600"/>
              </a:spcAft>
              <a:buClr>
                <a:srgbClr val="FFFFFF"/>
              </a:buClr>
              <a:buNone/>
            </a:pPr>
            <a:r>
              <a:rPr lang="en-US" sz="2667" b="1" dirty="0">
                <a:solidFill>
                  <a:schemeClr val="accent3">
                    <a:lumMod val="60000"/>
                    <a:lumOff val="40000"/>
                  </a:schemeClr>
                </a:solidFill>
                <a:ea typeface="+mn-lt"/>
                <a:cs typeface="+mn-lt"/>
              </a:rPr>
              <a:t>NHGRI sample DMS Plans</a:t>
            </a:r>
            <a:endParaRPr lang="en-US" sz="2667" dirty="0">
              <a:solidFill>
                <a:schemeClr val="accent3">
                  <a:lumMod val="60000"/>
                  <a:lumOff val="40000"/>
                </a:schemeClr>
              </a:solidFill>
              <a:cs typeface="Arial" panose="020B0604020202020204"/>
            </a:endParaRPr>
          </a:p>
        </p:txBody>
      </p:sp>
      <p:sp>
        <p:nvSpPr>
          <p:cNvPr id="12" name="Rectangle 11">
            <a:extLst>
              <a:ext uri="{FF2B5EF4-FFF2-40B4-BE49-F238E27FC236}">
                <a16:creationId xmlns:a16="http://schemas.microsoft.com/office/drawing/2014/main" id="{3892C92D-7C0C-4903-AABB-A45F435614E5}"/>
              </a:ext>
            </a:extLst>
          </p:cNvPr>
          <p:cNvSpPr/>
          <p:nvPr/>
        </p:nvSpPr>
        <p:spPr>
          <a:xfrm>
            <a:off x="0" y="-13916"/>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NIH Data Management and Sharing Policy</a:t>
            </a:r>
            <a:endParaRPr lang="en-US" sz="3600" b="1" dirty="0">
              <a:solidFill>
                <a:prstClr val="white"/>
              </a:solidFill>
              <a:latin typeface="Arial" charset="0"/>
            </a:endParaRPr>
          </a:p>
        </p:txBody>
      </p:sp>
      <p:sp>
        <p:nvSpPr>
          <p:cNvPr id="2" name="TextBox 1">
            <a:extLst>
              <a:ext uri="{FF2B5EF4-FFF2-40B4-BE49-F238E27FC236}">
                <a16:creationId xmlns:a16="http://schemas.microsoft.com/office/drawing/2014/main" id="{736407FD-C826-5619-12E2-5C7BB190D033}"/>
              </a:ext>
            </a:extLst>
          </p:cNvPr>
          <p:cNvSpPr txBox="1"/>
          <p:nvPr/>
        </p:nvSpPr>
        <p:spPr>
          <a:xfrm>
            <a:off x="4497049" y="7090348"/>
            <a:ext cx="184731" cy="297454"/>
          </a:xfrm>
          <a:prstGeom prst="rect">
            <a:avLst/>
          </a:prstGeom>
          <a:noFill/>
        </p:spPr>
        <p:txBody>
          <a:bodyPr wrap="none" rtlCol="0">
            <a:spAutoFit/>
          </a:bodyPr>
          <a:lstStyle/>
          <a:p>
            <a:endParaRPr lang="en-US" sz="1333" b="0" i="0" kern="1200" baseline="0">
              <a:solidFill>
                <a:schemeClr val="bg1"/>
              </a:solidFill>
              <a:effectLst/>
              <a:latin typeface="+mj-lt"/>
              <a:ea typeface="Helvetica Neue" charset="0"/>
              <a:cs typeface="Helvetica Neue" charset="0"/>
            </a:endParaRPr>
          </a:p>
        </p:txBody>
      </p:sp>
      <p:pic>
        <p:nvPicPr>
          <p:cNvPr id="4" name="Picture 3">
            <a:extLst>
              <a:ext uri="{FF2B5EF4-FFF2-40B4-BE49-F238E27FC236}">
                <a16:creationId xmlns:a16="http://schemas.microsoft.com/office/drawing/2014/main" id="{D63809A6-245F-4A12-9225-591B9206C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7626" y="934641"/>
            <a:ext cx="3536748" cy="2661978"/>
          </a:xfrm>
          <a:prstGeom prst="rect">
            <a:avLst/>
          </a:prstGeom>
        </p:spPr>
      </p:pic>
      <p:sp>
        <p:nvSpPr>
          <p:cNvPr id="3" name="TextBox 2">
            <a:extLst>
              <a:ext uri="{FF2B5EF4-FFF2-40B4-BE49-F238E27FC236}">
                <a16:creationId xmlns:a16="http://schemas.microsoft.com/office/drawing/2014/main" id="{10CA8651-4487-FAD3-8383-656F37B4D441}"/>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9</a:t>
            </a:r>
          </a:p>
        </p:txBody>
      </p:sp>
    </p:spTree>
    <p:extLst>
      <p:ext uri="{BB962C8B-B14F-4D97-AF65-F5344CB8AC3E}">
        <p14:creationId xmlns:p14="http://schemas.microsoft.com/office/powerpoint/2010/main" val="178089475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892C92D-7C0C-4903-AABB-A45F435614E5}"/>
              </a:ext>
            </a:extLst>
          </p:cNvPr>
          <p:cNvSpPr/>
          <p:nvPr/>
        </p:nvSpPr>
        <p:spPr>
          <a:xfrm>
            <a:off x="0" y="-13916"/>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NIH Institute/Center Research Collaborations</a:t>
            </a:r>
            <a:endParaRPr lang="en-US" sz="3600" b="1" dirty="0">
              <a:solidFill>
                <a:prstClr val="white"/>
              </a:solidFill>
              <a:latin typeface="Arial" charset="0"/>
            </a:endParaRPr>
          </a:p>
        </p:txBody>
      </p:sp>
      <p:sp>
        <p:nvSpPr>
          <p:cNvPr id="2" name="TextBox 1">
            <a:extLst>
              <a:ext uri="{FF2B5EF4-FFF2-40B4-BE49-F238E27FC236}">
                <a16:creationId xmlns:a16="http://schemas.microsoft.com/office/drawing/2014/main" id="{736407FD-C826-5619-12E2-5C7BB190D033}"/>
              </a:ext>
            </a:extLst>
          </p:cNvPr>
          <p:cNvSpPr txBox="1"/>
          <p:nvPr/>
        </p:nvSpPr>
        <p:spPr>
          <a:xfrm>
            <a:off x="4497049" y="7090348"/>
            <a:ext cx="184731" cy="297454"/>
          </a:xfrm>
          <a:prstGeom prst="rect">
            <a:avLst/>
          </a:prstGeom>
          <a:noFill/>
        </p:spPr>
        <p:txBody>
          <a:bodyPr wrap="none" rtlCol="0">
            <a:spAutoFit/>
          </a:bodyPr>
          <a:lstStyle/>
          <a:p>
            <a:endParaRPr lang="en-US" sz="1333" b="0" i="0" kern="1200" baseline="0" dirty="0">
              <a:solidFill>
                <a:schemeClr val="bg1"/>
              </a:solidFill>
              <a:effectLst/>
              <a:latin typeface="+mj-lt"/>
              <a:ea typeface="Helvetica Neue" charset="0"/>
              <a:cs typeface="Helvetica Neue" charset="0"/>
            </a:endParaRPr>
          </a:p>
        </p:txBody>
      </p:sp>
      <p:sp>
        <p:nvSpPr>
          <p:cNvPr id="3" name="TextBox 2">
            <a:extLst>
              <a:ext uri="{FF2B5EF4-FFF2-40B4-BE49-F238E27FC236}">
                <a16:creationId xmlns:a16="http://schemas.microsoft.com/office/drawing/2014/main" id="{25F112DA-6611-D334-D562-A6DF52CAFD4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10</a:t>
            </a:r>
          </a:p>
        </p:txBody>
      </p:sp>
      <p:pic>
        <p:nvPicPr>
          <p:cNvPr id="8" name="Picture 7">
            <a:extLst>
              <a:ext uri="{FF2B5EF4-FFF2-40B4-BE49-F238E27FC236}">
                <a16:creationId xmlns:a16="http://schemas.microsoft.com/office/drawing/2014/main" id="{4B725DFC-6CE7-4019-59BC-7478316B3CC5}"/>
              </a:ext>
            </a:extLst>
          </p:cNvPr>
          <p:cNvPicPr>
            <a:picLocks noChangeAspect="1"/>
          </p:cNvPicPr>
          <p:nvPr/>
        </p:nvPicPr>
        <p:blipFill rotWithShape="1">
          <a:blip r:embed="rId3"/>
          <a:srcRect l="18542" t="27692" r="19271" b="66153"/>
          <a:stretch/>
        </p:blipFill>
        <p:spPr>
          <a:xfrm>
            <a:off x="0" y="5261779"/>
            <a:ext cx="12192000" cy="653507"/>
          </a:xfrm>
          <a:prstGeom prst="rect">
            <a:avLst/>
          </a:prstGeom>
        </p:spPr>
      </p:pic>
      <p:sp>
        <p:nvSpPr>
          <p:cNvPr id="14" name="TextBox 13">
            <a:extLst>
              <a:ext uri="{FF2B5EF4-FFF2-40B4-BE49-F238E27FC236}">
                <a16:creationId xmlns:a16="http://schemas.microsoft.com/office/drawing/2014/main" id="{7ECD747F-EB78-1692-94D8-416766E077B5}"/>
              </a:ext>
            </a:extLst>
          </p:cNvPr>
          <p:cNvSpPr txBox="1"/>
          <p:nvPr/>
        </p:nvSpPr>
        <p:spPr>
          <a:xfrm>
            <a:off x="1" y="653757"/>
            <a:ext cx="12191999" cy="523220"/>
          </a:xfrm>
          <a:prstGeom prst="rect">
            <a:avLst/>
          </a:prstGeom>
          <a:noFill/>
        </p:spPr>
        <p:txBody>
          <a:bodyPr wrap="square" rtlCol="0">
            <a:spAutoFit/>
          </a:bodyPr>
          <a:lstStyle/>
          <a:p>
            <a:pPr algn="ctr"/>
            <a:r>
              <a:rPr lang="en-US" sz="2800" b="1" dirty="0">
                <a:solidFill>
                  <a:srgbClr val="FFFFFF"/>
                </a:solidFill>
                <a:ea typeface="Helvetica Neue" charset="0"/>
                <a:cs typeface="Helvetica Neue" charset="0"/>
              </a:rPr>
              <a:t>Report for Fiscal Years 2019-2021</a:t>
            </a:r>
            <a:endParaRPr lang="en-US" sz="2800" b="1" i="0" kern="1200" baseline="0" dirty="0">
              <a:solidFill>
                <a:srgbClr val="FFFFFF"/>
              </a:solidFill>
              <a:effectLst/>
              <a:ea typeface="Helvetica Neue" charset="0"/>
              <a:cs typeface="Helvetica Neue" charset="0"/>
            </a:endParaRPr>
          </a:p>
        </p:txBody>
      </p:sp>
      <p:graphicFrame>
        <p:nvGraphicFramePr>
          <p:cNvPr id="7" name="Table 8">
            <a:extLst>
              <a:ext uri="{FF2B5EF4-FFF2-40B4-BE49-F238E27FC236}">
                <a16:creationId xmlns:a16="http://schemas.microsoft.com/office/drawing/2014/main" id="{1066D610-6528-2001-3A3F-9B665FAAD9E2}"/>
              </a:ext>
            </a:extLst>
          </p:cNvPr>
          <p:cNvGraphicFramePr>
            <a:graphicFrameLocks noGrp="1"/>
          </p:cNvGraphicFramePr>
          <p:nvPr/>
        </p:nvGraphicFramePr>
        <p:xfrm>
          <a:off x="822434" y="2384437"/>
          <a:ext cx="10547131" cy="1737360"/>
        </p:xfrm>
        <a:graphic>
          <a:graphicData uri="http://schemas.openxmlformats.org/drawingml/2006/table">
            <a:tbl>
              <a:tblPr firstRow="1" bandRow="1">
                <a:tableStyleId>{5C22544A-7EE6-4342-B048-85BDC9FD1C3A}</a:tableStyleId>
              </a:tblPr>
              <a:tblGrid>
                <a:gridCol w="1794325">
                  <a:extLst>
                    <a:ext uri="{9D8B030D-6E8A-4147-A177-3AD203B41FA5}">
                      <a16:colId xmlns:a16="http://schemas.microsoft.com/office/drawing/2014/main" val="1841313580"/>
                    </a:ext>
                  </a:extLst>
                </a:gridCol>
                <a:gridCol w="2917602">
                  <a:extLst>
                    <a:ext uri="{9D8B030D-6E8A-4147-A177-3AD203B41FA5}">
                      <a16:colId xmlns:a16="http://schemas.microsoft.com/office/drawing/2014/main" val="1252526397"/>
                    </a:ext>
                  </a:extLst>
                </a:gridCol>
                <a:gridCol w="2917602">
                  <a:extLst>
                    <a:ext uri="{9D8B030D-6E8A-4147-A177-3AD203B41FA5}">
                      <a16:colId xmlns:a16="http://schemas.microsoft.com/office/drawing/2014/main" val="1115927353"/>
                    </a:ext>
                  </a:extLst>
                </a:gridCol>
                <a:gridCol w="2917602">
                  <a:extLst>
                    <a:ext uri="{9D8B030D-6E8A-4147-A177-3AD203B41FA5}">
                      <a16:colId xmlns:a16="http://schemas.microsoft.com/office/drawing/2014/main" val="351768640"/>
                    </a:ext>
                  </a:extLst>
                </a:gridCol>
              </a:tblGrid>
              <a:tr h="370840">
                <a:tc>
                  <a:txBody>
                    <a:bodyPr/>
                    <a:lstStyle/>
                    <a:p>
                      <a:pPr algn="ctr"/>
                      <a:r>
                        <a:rPr lang="en-US" sz="3200" u="none" dirty="0"/>
                        <a:t>IC</a:t>
                      </a:r>
                    </a:p>
                  </a:txBody>
                  <a:tcPr/>
                </a:tc>
                <a:tc>
                  <a:txBody>
                    <a:bodyPr/>
                    <a:lstStyle/>
                    <a:p>
                      <a:pPr algn="ctr"/>
                      <a:r>
                        <a:rPr lang="en-US" sz="3200" u="none" dirty="0"/>
                        <a:t>FY2019</a:t>
                      </a:r>
                    </a:p>
                  </a:txBody>
                  <a:tcPr/>
                </a:tc>
                <a:tc>
                  <a:txBody>
                    <a:bodyPr/>
                    <a:lstStyle/>
                    <a:p>
                      <a:pPr algn="ctr"/>
                      <a:r>
                        <a:rPr lang="en-US" sz="3200" u="none" dirty="0"/>
                        <a:t>FY2020</a:t>
                      </a:r>
                    </a:p>
                  </a:txBody>
                  <a:tcPr/>
                </a:tc>
                <a:tc>
                  <a:txBody>
                    <a:bodyPr/>
                    <a:lstStyle/>
                    <a:p>
                      <a:pPr algn="ctr"/>
                      <a:r>
                        <a:rPr lang="en-US" sz="3200" u="none" dirty="0"/>
                        <a:t>FY2021</a:t>
                      </a:r>
                    </a:p>
                  </a:txBody>
                  <a:tcPr/>
                </a:tc>
                <a:extLst>
                  <a:ext uri="{0D108BD9-81ED-4DB2-BD59-A6C34878D82A}">
                    <a16:rowId xmlns:a16="http://schemas.microsoft.com/office/drawing/2014/main" val="1447762817"/>
                  </a:ext>
                </a:extLst>
              </a:tr>
              <a:tr h="370840">
                <a:tc>
                  <a:txBody>
                    <a:bodyPr/>
                    <a:lstStyle/>
                    <a:p>
                      <a:r>
                        <a:rPr lang="en-US" sz="3200" dirty="0">
                          <a:solidFill>
                            <a:srgbClr val="032251"/>
                          </a:solidFill>
                        </a:rPr>
                        <a:t>NHGRI</a:t>
                      </a:r>
                    </a:p>
                  </a:txBody>
                  <a:tcPr/>
                </a:tc>
                <a:tc>
                  <a:txBody>
                    <a:bodyPr/>
                    <a:lstStyle/>
                    <a:p>
                      <a:pPr algn="r"/>
                      <a:r>
                        <a:rPr lang="en-US" sz="3200" dirty="0">
                          <a:solidFill>
                            <a:srgbClr val="032251"/>
                          </a:solidFill>
                        </a:rPr>
                        <a:t>36%</a:t>
                      </a:r>
                    </a:p>
                  </a:txBody>
                  <a:tcPr/>
                </a:tc>
                <a:tc>
                  <a:txBody>
                    <a:bodyPr/>
                    <a:lstStyle/>
                    <a:p>
                      <a:pPr algn="r"/>
                      <a:r>
                        <a:rPr lang="en-US" sz="3200" dirty="0">
                          <a:solidFill>
                            <a:srgbClr val="032251"/>
                          </a:solidFill>
                        </a:rPr>
                        <a:t>33%</a:t>
                      </a:r>
                    </a:p>
                  </a:txBody>
                  <a:tcPr/>
                </a:tc>
                <a:tc>
                  <a:txBody>
                    <a:bodyPr/>
                    <a:lstStyle/>
                    <a:p>
                      <a:pPr algn="r"/>
                      <a:r>
                        <a:rPr lang="en-US" sz="3200" dirty="0">
                          <a:solidFill>
                            <a:srgbClr val="032251"/>
                          </a:solidFill>
                        </a:rPr>
                        <a:t>33%</a:t>
                      </a:r>
                    </a:p>
                  </a:txBody>
                  <a:tcPr/>
                </a:tc>
                <a:extLst>
                  <a:ext uri="{0D108BD9-81ED-4DB2-BD59-A6C34878D82A}">
                    <a16:rowId xmlns:a16="http://schemas.microsoft.com/office/drawing/2014/main" val="4294777157"/>
                  </a:ext>
                </a:extLst>
              </a:tr>
              <a:tr h="370840">
                <a:tc>
                  <a:txBody>
                    <a:bodyPr/>
                    <a:lstStyle/>
                    <a:p>
                      <a:r>
                        <a:rPr lang="en-US" sz="3200" dirty="0">
                          <a:solidFill>
                            <a:srgbClr val="032251"/>
                          </a:solidFill>
                        </a:rPr>
                        <a:t>All NIH</a:t>
                      </a:r>
                    </a:p>
                  </a:txBody>
                  <a:tcPr/>
                </a:tc>
                <a:tc>
                  <a:txBody>
                    <a:bodyPr/>
                    <a:lstStyle/>
                    <a:p>
                      <a:pPr algn="r"/>
                      <a:r>
                        <a:rPr lang="en-US" sz="3200" dirty="0">
                          <a:solidFill>
                            <a:srgbClr val="032251"/>
                          </a:solidFill>
                        </a:rPr>
                        <a:t>17%</a:t>
                      </a:r>
                    </a:p>
                  </a:txBody>
                  <a:tcPr/>
                </a:tc>
                <a:tc>
                  <a:txBody>
                    <a:bodyPr/>
                    <a:lstStyle/>
                    <a:p>
                      <a:pPr algn="r"/>
                      <a:r>
                        <a:rPr lang="en-US" sz="3200" dirty="0">
                          <a:solidFill>
                            <a:srgbClr val="032251"/>
                          </a:solidFill>
                        </a:rPr>
                        <a:t>18%</a:t>
                      </a:r>
                    </a:p>
                  </a:txBody>
                  <a:tcPr/>
                </a:tc>
                <a:tc>
                  <a:txBody>
                    <a:bodyPr/>
                    <a:lstStyle/>
                    <a:p>
                      <a:pPr algn="r"/>
                      <a:r>
                        <a:rPr lang="en-US" sz="3200" dirty="0">
                          <a:solidFill>
                            <a:srgbClr val="032251"/>
                          </a:solidFill>
                        </a:rPr>
                        <a:t>18%</a:t>
                      </a:r>
                    </a:p>
                  </a:txBody>
                  <a:tcPr/>
                </a:tc>
                <a:extLst>
                  <a:ext uri="{0D108BD9-81ED-4DB2-BD59-A6C34878D82A}">
                    <a16:rowId xmlns:a16="http://schemas.microsoft.com/office/drawing/2014/main" val="582316773"/>
                  </a:ext>
                </a:extLst>
              </a:tr>
            </a:tbl>
          </a:graphicData>
        </a:graphic>
      </p:graphicFrame>
    </p:spTree>
    <p:extLst>
      <p:ext uri="{BB962C8B-B14F-4D97-AF65-F5344CB8AC3E}">
        <p14:creationId xmlns:p14="http://schemas.microsoft.com/office/powerpoint/2010/main" val="887391035"/>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4624363" y="2315152"/>
            <a:ext cx="7408652" cy="3815338"/>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lvl="2" indent="0" defTabSz="627063">
              <a:spcBef>
                <a:spcPts val="1800"/>
              </a:spcBef>
              <a:buClr>
                <a:schemeClr val="tx1"/>
              </a:buClr>
              <a:buSzPct val="95000"/>
              <a:buNone/>
              <a:defRPr/>
            </a:pPr>
            <a:r>
              <a:rPr lang="en-US" sz="2800" b="1" dirty="0">
                <a:latin typeface="Arial"/>
                <a:cs typeface="Arial"/>
              </a:rPr>
              <a:t>Memorandum to federal departments 	and agencies:</a:t>
            </a:r>
            <a:endParaRPr lang="en-US" sz="2650" dirty="0">
              <a:cs typeface="Arial"/>
            </a:endParaRPr>
          </a:p>
          <a:p>
            <a:pPr marL="996950" lvl="3" indent="-228600" defTabSz="627063">
              <a:spcBef>
                <a:spcPts val="1800"/>
              </a:spcBef>
              <a:buClr>
                <a:schemeClr val="tx1"/>
              </a:buClr>
              <a:buSzPct val="95000"/>
              <a:buFont typeface="Wingdings" pitchFamily="2" charset="2"/>
              <a:buChar char=""/>
              <a:defRPr/>
            </a:pPr>
            <a:r>
              <a:rPr lang="en-US" sz="2600" b="1" dirty="0">
                <a:solidFill>
                  <a:schemeClr val="bg2">
                    <a:lumMod val="40000"/>
                    <a:lumOff val="60000"/>
                  </a:schemeClr>
                </a:solidFill>
                <a:latin typeface="Arial" charset="0"/>
                <a:cs typeface="Arial" charset="0"/>
              </a:rPr>
              <a:t>Agencies must make publications 	that describe taxpayer-funded 		work freely available to the public 	by the end of 2025</a:t>
            </a:r>
          </a:p>
          <a:p>
            <a:pPr marL="996950" lvl="3" indent="-228600" defTabSz="627063">
              <a:spcBef>
                <a:spcPts val="1800"/>
              </a:spcBef>
              <a:buClr>
                <a:schemeClr val="tx1"/>
              </a:buClr>
              <a:buSzPct val="95000"/>
              <a:buFont typeface="Wingdings" pitchFamily="2" charset="2"/>
              <a:buChar char=""/>
              <a:defRPr/>
            </a:pPr>
            <a:r>
              <a:rPr lang="en-US" sz="2600" b="1" dirty="0">
                <a:solidFill>
                  <a:schemeClr val="bg2">
                    <a:lumMod val="40000"/>
                    <a:lumOff val="60000"/>
                  </a:schemeClr>
                </a:solidFill>
                <a:latin typeface="Arial" charset="0"/>
                <a:cs typeface="Arial" charset="0"/>
              </a:rPr>
              <a:t>Agencies required to develop plans to 	improve transparency</a:t>
            </a:r>
          </a:p>
          <a:p>
            <a:pPr marL="996950" lvl="3" indent="-228600" defTabSz="627063">
              <a:spcBef>
                <a:spcPts val="1800"/>
              </a:spcBef>
              <a:buClr>
                <a:schemeClr val="tx1"/>
              </a:buClr>
              <a:buSzPct val="95000"/>
              <a:buFont typeface="Wingdings" pitchFamily="2" charset="2"/>
              <a:buChar char=""/>
              <a:defRPr/>
            </a:pPr>
            <a:endParaRPr lang="en-US" sz="2800" b="1" dirty="0">
              <a:latin typeface="Arial" charset="0"/>
              <a:cs typeface="Arial" charset="0"/>
            </a:endParaRPr>
          </a:p>
          <a:p>
            <a:pPr marL="387350" lvl="2" indent="-228600" eaLnBrk="0" hangingPunct="0">
              <a:spcBef>
                <a:spcPts val="1800"/>
              </a:spcBef>
              <a:buClr>
                <a:srgbClr val="FFFFFF"/>
              </a:buClr>
              <a:buSzPct val="95000"/>
              <a:buFont typeface="Wingdings" pitchFamily="2" charset="2"/>
              <a:buChar char=""/>
            </a:pPr>
            <a:endParaRPr lang="en-US" sz="2800" b="1" dirty="0">
              <a:latin typeface="Arial" charset="0"/>
              <a:cs typeface="Arial" charset="0"/>
            </a:endParaRPr>
          </a:p>
          <a:p>
            <a:pPr marL="304165" indent="-304165"/>
            <a:endParaRPr lang="en-US" sz="2800" dirty="0">
              <a:latin typeface="Arial" charset="0"/>
              <a:cs typeface="Arial" charset="0"/>
            </a:endParaRPr>
          </a:p>
          <a:p>
            <a:pPr marL="913765" lvl="1" indent="-304165"/>
            <a:endParaRPr lang="en-US" sz="2800" dirty="0">
              <a:cs typeface="Arial" panose="020B0604020202020204"/>
            </a:endParaRPr>
          </a:p>
          <a:p>
            <a:pPr marL="304165" indent="-304165"/>
            <a:endParaRPr lang="en-US" sz="2800" dirty="0">
              <a:cs typeface="Arial" panose="020B0604020202020204"/>
            </a:endParaRPr>
          </a:p>
          <a:p>
            <a:pPr marL="304165" indent="-304165"/>
            <a:endParaRPr lang="en-US" sz="2800" dirty="0">
              <a:cs typeface="Arial" panose="020B0604020202020204"/>
            </a:endParaRPr>
          </a:p>
          <a:p>
            <a:pPr marL="608965" lvl="1" indent="0">
              <a:buNone/>
            </a:pPr>
            <a:endParaRPr lang="en-US" sz="2800" dirty="0">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0884"/>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Office of Science and Technology Policy Guidance</a:t>
            </a:r>
            <a:endParaRPr lang="en-US" sz="3600" b="1" dirty="0">
              <a:solidFill>
                <a:prstClr val="white"/>
              </a:solidFill>
              <a:latin typeface="Arial" charset="0"/>
            </a:endParaRPr>
          </a:p>
        </p:txBody>
      </p:sp>
      <p:grpSp>
        <p:nvGrpSpPr>
          <p:cNvPr id="5" name="Group 4">
            <a:extLst>
              <a:ext uri="{FF2B5EF4-FFF2-40B4-BE49-F238E27FC236}">
                <a16:creationId xmlns:a16="http://schemas.microsoft.com/office/drawing/2014/main" id="{39FF1CE9-D216-66E6-97E2-8262DCC0C06C}"/>
              </a:ext>
            </a:extLst>
          </p:cNvPr>
          <p:cNvGrpSpPr/>
          <p:nvPr/>
        </p:nvGrpSpPr>
        <p:grpSpPr>
          <a:xfrm>
            <a:off x="0" y="1573357"/>
            <a:ext cx="4718305" cy="4734844"/>
            <a:chOff x="612333" y="1885071"/>
            <a:chExt cx="3516118" cy="3556485"/>
          </a:xfrm>
        </p:grpSpPr>
        <p:pic>
          <p:nvPicPr>
            <p:cNvPr id="6" name="Picture 5" descr="An open book">
              <a:extLst>
                <a:ext uri="{FF2B5EF4-FFF2-40B4-BE49-F238E27FC236}">
                  <a16:creationId xmlns:a16="http://schemas.microsoft.com/office/drawing/2014/main" id="{5B3D32FD-DF33-487A-A86B-965BA32A25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568" r="568"/>
            <a:stretch/>
          </p:blipFill>
          <p:spPr>
            <a:xfrm>
              <a:off x="612333" y="1885071"/>
              <a:ext cx="3516118" cy="3556485"/>
            </a:xfrm>
            <a:prstGeom prst="rect">
              <a:avLst/>
            </a:prstGeom>
            <a:effectLst>
              <a:glow rad="228600">
                <a:schemeClr val="accent3">
                  <a:satMod val="175000"/>
                  <a:alpha val="40000"/>
                </a:schemeClr>
              </a:glow>
            </a:effectLst>
          </p:spPr>
        </p:pic>
        <p:pic>
          <p:nvPicPr>
            <p:cNvPr id="4" name="Graphic 3" descr="Unlock outline">
              <a:extLst>
                <a:ext uri="{FF2B5EF4-FFF2-40B4-BE49-F238E27FC236}">
                  <a16:creationId xmlns:a16="http://schemas.microsoft.com/office/drawing/2014/main" id="{C7A29379-4684-DC19-0CD8-BEC23563CB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13192" y="3118104"/>
              <a:ext cx="914400" cy="914400"/>
            </a:xfrm>
            <a:prstGeom prst="rect">
              <a:avLst/>
            </a:prstGeom>
          </p:spPr>
        </p:pic>
      </p:grpSp>
      <p:sp>
        <p:nvSpPr>
          <p:cNvPr id="3" name="Title 2">
            <a:extLst>
              <a:ext uri="{FF2B5EF4-FFF2-40B4-BE49-F238E27FC236}">
                <a16:creationId xmlns:a16="http://schemas.microsoft.com/office/drawing/2014/main" id="{EEB517CF-3F7C-DD10-7CD7-CA24755F29BD}"/>
              </a:ext>
            </a:extLst>
          </p:cNvPr>
          <p:cNvSpPr txBox="1">
            <a:spLocks/>
          </p:cNvSpPr>
          <p:nvPr/>
        </p:nvSpPr>
        <p:spPr>
          <a:xfrm>
            <a:off x="0" y="674073"/>
            <a:ext cx="12192000" cy="903722"/>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2800" dirty="0">
                <a:solidFill>
                  <a:schemeClr val="tx1"/>
                </a:solidFill>
              </a:rPr>
              <a:t>Ensuring Free, Immediate, and Equitable Access </a:t>
            </a:r>
          </a:p>
          <a:p>
            <a:pPr algn="ctr"/>
            <a:r>
              <a:rPr lang="en-US" sz="2800" dirty="0">
                <a:solidFill>
                  <a:schemeClr val="tx1"/>
                </a:solidFill>
              </a:rPr>
              <a:t>to Federally Funded Research</a:t>
            </a:r>
          </a:p>
        </p:txBody>
      </p:sp>
      <p:sp>
        <p:nvSpPr>
          <p:cNvPr id="7" name="TextBox 6">
            <a:extLst>
              <a:ext uri="{FF2B5EF4-FFF2-40B4-BE49-F238E27FC236}">
                <a16:creationId xmlns:a16="http://schemas.microsoft.com/office/drawing/2014/main" id="{424EC72A-BA02-5A60-61D4-B35063EB8951}"/>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11</a:t>
            </a:r>
          </a:p>
        </p:txBody>
      </p:sp>
    </p:spTree>
    <p:extLst>
      <p:ext uri="{BB962C8B-B14F-4D97-AF65-F5344CB8AC3E}">
        <p14:creationId xmlns:p14="http://schemas.microsoft.com/office/powerpoint/2010/main" val="22624441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32811"/>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charset="0"/>
                <a:cs typeface="Arial" charset="0"/>
              </a:rPr>
              <a:t>Science </a:t>
            </a:r>
            <a:r>
              <a:rPr lang="en-US" sz="3600" dirty="0">
                <a:solidFill>
                  <a:srgbClr val="5FE0D4"/>
                </a:solidFill>
                <a:latin typeface="Arial" charset="0"/>
                <a:cs typeface="Arial" charset="0"/>
              </a:rPr>
              <a:t>Policy Forum on NIH-led COVID-19 Response</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6D289CF6-1474-9F17-D213-59AAD833D7F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r>
              <a:rPr lang="en-US" sz="2000" b="1" dirty="0">
                <a:solidFill>
                  <a:srgbClr val="5FE0D4"/>
                </a:solidFill>
                <a:latin typeface="Arial" charset="0"/>
              </a:rPr>
              <a:t>12</a:t>
            </a:r>
            <a:endParaRPr kumimoji="0" lang="en-US" sz="2000" b="1" i="0" u="none" strike="noStrike" kern="1200" cap="none" spc="0" normalizeH="0" baseline="0" noProof="0" dirty="0">
              <a:ln>
                <a:noFill/>
              </a:ln>
              <a:solidFill>
                <a:srgbClr val="5FE0D4"/>
              </a:solidFill>
              <a:effectLst/>
              <a:uLnTx/>
              <a:uFillTx/>
              <a:latin typeface="Arial" charset="0"/>
              <a:ea typeface="+mn-ea"/>
              <a:cs typeface="+mn-cs"/>
            </a:endParaRPr>
          </a:p>
        </p:txBody>
      </p:sp>
      <p:pic>
        <p:nvPicPr>
          <p:cNvPr id="11" name="Picture 10">
            <a:extLst>
              <a:ext uri="{FF2B5EF4-FFF2-40B4-BE49-F238E27FC236}">
                <a16:creationId xmlns:a16="http://schemas.microsoft.com/office/drawing/2014/main" id="{33C7B3BE-9CB4-4AB9-9BB3-8824594E9FED}"/>
              </a:ext>
            </a:extLst>
          </p:cNvPr>
          <p:cNvPicPr>
            <a:picLocks noChangeAspect="1"/>
          </p:cNvPicPr>
          <p:nvPr/>
        </p:nvPicPr>
        <p:blipFill>
          <a:blip r:embed="rId3"/>
          <a:stretch>
            <a:fillRect/>
          </a:stretch>
        </p:blipFill>
        <p:spPr>
          <a:xfrm>
            <a:off x="2828059" y="768264"/>
            <a:ext cx="6535882" cy="2032247"/>
          </a:xfrm>
          <a:prstGeom prst="rect">
            <a:avLst/>
          </a:prstGeom>
          <a:effectLst>
            <a:glow rad="139700">
              <a:schemeClr val="accent3">
                <a:satMod val="175000"/>
                <a:alpha val="40000"/>
              </a:schemeClr>
            </a:glow>
          </a:effectLst>
        </p:spPr>
      </p:pic>
      <p:pic>
        <p:nvPicPr>
          <p:cNvPr id="18" name="Picture 17" descr="Timeline&#10;&#10;Description automatically generated">
            <a:extLst>
              <a:ext uri="{FF2B5EF4-FFF2-40B4-BE49-F238E27FC236}">
                <a16:creationId xmlns:a16="http://schemas.microsoft.com/office/drawing/2014/main" id="{6B768863-EDC3-4AA5-BE24-20E1552F756D}"/>
              </a:ext>
            </a:extLst>
          </p:cNvPr>
          <p:cNvPicPr>
            <a:picLocks noChangeAspect="1"/>
          </p:cNvPicPr>
          <p:nvPr/>
        </p:nvPicPr>
        <p:blipFill rotWithShape="1">
          <a:blip r:embed="rId4"/>
          <a:srcRect b="5120"/>
          <a:stretch/>
        </p:blipFill>
        <p:spPr>
          <a:xfrm>
            <a:off x="0" y="3099119"/>
            <a:ext cx="4876800" cy="2602762"/>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65D57A0E-CE0B-4962-A201-1884C054D1FC}"/>
              </a:ext>
            </a:extLst>
          </p:cNvPr>
          <p:cNvPicPr>
            <a:picLocks noChangeAspect="1"/>
          </p:cNvPicPr>
          <p:nvPr/>
        </p:nvPicPr>
        <p:blipFill rotWithShape="1">
          <a:blip r:embed="rId5"/>
          <a:srcRect t="11168" b="5119"/>
          <a:stretch/>
        </p:blipFill>
        <p:spPr>
          <a:xfrm>
            <a:off x="3657599" y="3783494"/>
            <a:ext cx="4876800" cy="2296391"/>
          </a:xfrm>
          <a:prstGeom prst="rect">
            <a:avLst/>
          </a:prstGeom>
        </p:spPr>
      </p:pic>
      <p:pic>
        <p:nvPicPr>
          <p:cNvPr id="20" name="Picture 19" descr="Timeline&#10;&#10;Description automatically generated">
            <a:extLst>
              <a:ext uri="{FF2B5EF4-FFF2-40B4-BE49-F238E27FC236}">
                <a16:creationId xmlns:a16="http://schemas.microsoft.com/office/drawing/2014/main" id="{0109AECB-4B4F-4139-AC82-9726DB0AAC68}"/>
              </a:ext>
            </a:extLst>
          </p:cNvPr>
          <p:cNvPicPr>
            <a:picLocks noChangeAspect="1"/>
          </p:cNvPicPr>
          <p:nvPr/>
        </p:nvPicPr>
        <p:blipFill rotWithShape="1">
          <a:blip r:embed="rId6"/>
          <a:srcRect t="11168" b="5119"/>
          <a:stretch/>
        </p:blipFill>
        <p:spPr>
          <a:xfrm>
            <a:off x="7315199" y="4161498"/>
            <a:ext cx="4876801" cy="2296392"/>
          </a:xfrm>
          <a:prstGeom prst="rect">
            <a:avLst/>
          </a:prstGeom>
        </p:spPr>
      </p:pic>
    </p:spTree>
    <p:extLst>
      <p:ext uri="{BB962C8B-B14F-4D97-AF65-F5344CB8AC3E}">
        <p14:creationId xmlns:p14="http://schemas.microsoft.com/office/powerpoint/2010/main" val="3590236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1000"/>
                                        <p:tgtEl>
                                          <p:spTgt spid="19"/>
                                        </p:tgtEl>
                                      </p:cBhvr>
                                    </p:animEffect>
                                  </p:childTnLst>
                                </p:cTn>
                              </p:par>
                            </p:childTnLst>
                          </p:cTn>
                        </p:par>
                        <p:par>
                          <p:cTn id="12" fill="hold">
                            <p:stCondLst>
                              <p:cond delay="2500"/>
                            </p:stCondLst>
                            <p:childTnLst>
                              <p:par>
                                <p:cTn id="13" presetID="22" presetClass="entr" presetSubtype="8" fill="hold" nodeType="after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86"/>
            <a:ext cx="12192000" cy="772160"/>
          </a:xfrm>
        </p:spPr>
        <p:txBody>
          <a:bodyPr/>
          <a:lstStyle/>
          <a:p>
            <a:pPr algn="ctr"/>
            <a:r>
              <a:rPr lang="en-US" sz="3600" b="1" dirty="0">
                <a:solidFill>
                  <a:srgbClr val="5FE0D4"/>
                </a:solidFill>
                <a:latin typeface="Arial" charset="0"/>
                <a:cs typeface="Arial" charset="0"/>
              </a:rPr>
              <a:t>Fiscal Year 2023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sp>
        <p:nvSpPr>
          <p:cNvPr id="5" name="TextBox 4">
            <a:extLst>
              <a:ext uri="{FF2B5EF4-FFF2-40B4-BE49-F238E27FC236}">
                <a16:creationId xmlns:a16="http://schemas.microsoft.com/office/drawing/2014/main" id="{048BC334-CEE4-67DD-B2AB-8C961F2F399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13</a:t>
            </a:r>
          </a:p>
        </p:txBody>
      </p:sp>
      <p:graphicFrame>
        <p:nvGraphicFramePr>
          <p:cNvPr id="6" name="Content Placeholder 5">
            <a:extLst>
              <a:ext uri="{FF2B5EF4-FFF2-40B4-BE49-F238E27FC236}">
                <a16:creationId xmlns:a16="http://schemas.microsoft.com/office/drawing/2014/main" id="{1576E734-6915-2CA5-2D89-EBC1AE021F07}"/>
              </a:ext>
            </a:extLst>
          </p:cNvPr>
          <p:cNvGraphicFramePr>
            <a:graphicFrameLocks noGrp="1"/>
          </p:cNvGraphicFramePr>
          <p:nvPr>
            <p:ph idx="1"/>
            <p:extLst>
              <p:ext uri="{D42A27DB-BD31-4B8C-83A1-F6EECF244321}">
                <p14:modId xmlns:p14="http://schemas.microsoft.com/office/powerpoint/2010/main" val="844494983"/>
              </p:ext>
            </p:extLst>
          </p:nvPr>
        </p:nvGraphicFramePr>
        <p:xfrm>
          <a:off x="564687" y="1812925"/>
          <a:ext cx="11074560" cy="3810000"/>
        </p:xfrm>
        <a:graphic>
          <a:graphicData uri="http://schemas.openxmlformats.org/drawingml/2006/table">
            <a:tbl>
              <a:tblPr firstRow="1" bandRow="1">
                <a:tableStyleId>{5C22544A-7EE6-4342-B048-85BDC9FD1C3A}</a:tableStyleId>
              </a:tblPr>
              <a:tblGrid>
                <a:gridCol w="2214912">
                  <a:extLst>
                    <a:ext uri="{9D8B030D-6E8A-4147-A177-3AD203B41FA5}">
                      <a16:colId xmlns:a16="http://schemas.microsoft.com/office/drawing/2014/main" val="4044681566"/>
                    </a:ext>
                  </a:extLst>
                </a:gridCol>
                <a:gridCol w="2214912">
                  <a:extLst>
                    <a:ext uri="{9D8B030D-6E8A-4147-A177-3AD203B41FA5}">
                      <a16:colId xmlns:a16="http://schemas.microsoft.com/office/drawing/2014/main" val="491547031"/>
                    </a:ext>
                  </a:extLst>
                </a:gridCol>
                <a:gridCol w="2214912">
                  <a:extLst>
                    <a:ext uri="{9D8B030D-6E8A-4147-A177-3AD203B41FA5}">
                      <a16:colId xmlns:a16="http://schemas.microsoft.com/office/drawing/2014/main" val="729008361"/>
                    </a:ext>
                  </a:extLst>
                </a:gridCol>
                <a:gridCol w="2214912">
                  <a:extLst>
                    <a:ext uri="{9D8B030D-6E8A-4147-A177-3AD203B41FA5}">
                      <a16:colId xmlns:a16="http://schemas.microsoft.com/office/drawing/2014/main" val="658042970"/>
                    </a:ext>
                  </a:extLst>
                </a:gridCol>
                <a:gridCol w="2214912">
                  <a:extLst>
                    <a:ext uri="{9D8B030D-6E8A-4147-A177-3AD203B41FA5}">
                      <a16:colId xmlns:a16="http://schemas.microsoft.com/office/drawing/2014/main" val="2650781314"/>
                    </a:ext>
                  </a:extLst>
                </a:gridCol>
              </a:tblGrid>
              <a:tr h="1059239">
                <a:tc>
                  <a:txBody>
                    <a:bodyPr/>
                    <a:lstStyle/>
                    <a:p>
                      <a:endParaRPr lang="en-US" dirty="0"/>
                    </a:p>
                  </a:txBody>
                  <a:tcPr>
                    <a:noFill/>
                  </a:tcPr>
                </a:tc>
                <a:tc>
                  <a:txBody>
                    <a:bodyPr/>
                    <a:lstStyle/>
                    <a:p>
                      <a:pPr algn="ctr"/>
                      <a:r>
                        <a:rPr lang="en-US" sz="3200" dirty="0"/>
                        <a:t>FY 2022 ($)</a:t>
                      </a:r>
                    </a:p>
                  </a:txBody>
                  <a:tcPr>
                    <a:solidFill>
                      <a:schemeClr val="bg2"/>
                    </a:solidFill>
                  </a:tcPr>
                </a:tc>
                <a:tc>
                  <a:txBody>
                    <a:bodyPr/>
                    <a:lstStyle/>
                    <a:p>
                      <a:pPr algn="ctr"/>
                      <a:r>
                        <a:rPr lang="en-US" sz="3200" dirty="0"/>
                        <a:t>FY 2023 ($)</a:t>
                      </a:r>
                    </a:p>
                  </a:txBody>
                  <a:tcPr>
                    <a:solidFill>
                      <a:schemeClr val="bg2"/>
                    </a:solidFill>
                  </a:tcPr>
                </a:tc>
                <a:tc>
                  <a:txBody>
                    <a:bodyPr/>
                    <a:lstStyle/>
                    <a:p>
                      <a:pPr algn="ctr"/>
                      <a:r>
                        <a:rPr lang="en-US" sz="3200" dirty="0"/>
                        <a:t>Increase ($)</a:t>
                      </a:r>
                    </a:p>
                  </a:txBody>
                  <a:tcPr>
                    <a:solidFill>
                      <a:schemeClr val="bg2"/>
                    </a:solidFill>
                  </a:tcPr>
                </a:tc>
                <a:tc>
                  <a:txBody>
                    <a:bodyPr/>
                    <a:lstStyle/>
                    <a:p>
                      <a:pPr algn="ctr"/>
                      <a:r>
                        <a:rPr lang="en-US" sz="3200" dirty="0"/>
                        <a:t>Increase (%)</a:t>
                      </a:r>
                    </a:p>
                  </a:txBody>
                  <a:tcPr>
                    <a:solidFill>
                      <a:schemeClr val="bg2"/>
                    </a:solidFill>
                  </a:tcPr>
                </a:tc>
                <a:extLst>
                  <a:ext uri="{0D108BD9-81ED-4DB2-BD59-A6C34878D82A}">
                    <a16:rowId xmlns:a16="http://schemas.microsoft.com/office/drawing/2014/main" val="21371032"/>
                  </a:ext>
                </a:extLst>
              </a:tr>
              <a:tr h="1059239">
                <a:tc>
                  <a:txBody>
                    <a:bodyPr/>
                    <a:lstStyle/>
                    <a:p>
                      <a:endParaRPr lang="en-US" sz="3200" b="1" dirty="0">
                        <a:solidFill>
                          <a:schemeClr val="bg1"/>
                        </a:solidFill>
                      </a:endParaRPr>
                    </a:p>
                    <a:p>
                      <a:r>
                        <a:rPr lang="en-US" sz="3200" b="1" dirty="0">
                          <a:solidFill>
                            <a:schemeClr val="bg1"/>
                          </a:solidFill>
                        </a:rPr>
                        <a:t>  NIH</a:t>
                      </a:r>
                    </a:p>
                  </a:txBody>
                  <a:tcPr>
                    <a:solidFill>
                      <a:schemeClr val="bg2"/>
                    </a:solidFill>
                  </a:tcPr>
                </a:tc>
                <a:tc>
                  <a:txBody>
                    <a:bodyPr/>
                    <a:lstStyle/>
                    <a:p>
                      <a:pPr algn="ctr"/>
                      <a:endParaRPr lang="en-US" sz="2800" dirty="0">
                        <a:solidFill>
                          <a:schemeClr val="bg1"/>
                        </a:solidFill>
                      </a:endParaRPr>
                    </a:p>
                    <a:p>
                      <a:pPr algn="ctr"/>
                      <a:r>
                        <a:rPr lang="en-US" sz="2800" dirty="0">
                          <a:solidFill>
                            <a:schemeClr val="bg1"/>
                          </a:solidFill>
                        </a:rPr>
                        <a:t>$45.0 billion</a:t>
                      </a:r>
                    </a:p>
                  </a:txBody>
                  <a:tcPr/>
                </a:tc>
                <a:tc>
                  <a:txBody>
                    <a:bodyPr/>
                    <a:lstStyle/>
                    <a:p>
                      <a:pPr algn="ctr"/>
                      <a:endParaRPr lang="en-US" sz="2800" dirty="0">
                        <a:solidFill>
                          <a:schemeClr val="bg1"/>
                        </a:solidFill>
                      </a:endParaRPr>
                    </a:p>
                    <a:p>
                      <a:pPr algn="ctr"/>
                      <a:r>
                        <a:rPr lang="en-US" sz="2800" dirty="0">
                          <a:solidFill>
                            <a:schemeClr val="bg1"/>
                          </a:solidFill>
                        </a:rPr>
                        <a:t>$47.5 billion</a:t>
                      </a:r>
                    </a:p>
                  </a:txBody>
                  <a:tcPr/>
                </a:tc>
                <a:tc>
                  <a:txBody>
                    <a:bodyPr/>
                    <a:lstStyle/>
                    <a:p>
                      <a:pPr algn="ctr"/>
                      <a:endParaRPr lang="en-US" sz="2800" dirty="0">
                        <a:solidFill>
                          <a:schemeClr val="bg1"/>
                        </a:solidFill>
                      </a:endParaRPr>
                    </a:p>
                    <a:p>
                      <a:pPr algn="ctr"/>
                      <a:r>
                        <a:rPr lang="en-US" sz="2800" dirty="0">
                          <a:solidFill>
                            <a:schemeClr val="bg1"/>
                          </a:solidFill>
                        </a:rPr>
                        <a:t>$2.5 billion</a:t>
                      </a:r>
                    </a:p>
                  </a:txBody>
                  <a:tcPr/>
                </a:tc>
                <a:tc>
                  <a:txBody>
                    <a:bodyPr/>
                    <a:lstStyle/>
                    <a:p>
                      <a:pPr algn="ctr"/>
                      <a:endParaRPr lang="en-US" sz="2800" dirty="0">
                        <a:solidFill>
                          <a:schemeClr val="bg1"/>
                        </a:solidFill>
                      </a:endParaRPr>
                    </a:p>
                    <a:p>
                      <a:pPr algn="ctr"/>
                      <a:r>
                        <a:rPr lang="en-US" sz="2800" dirty="0">
                          <a:solidFill>
                            <a:schemeClr val="bg1"/>
                          </a:solidFill>
                        </a:rPr>
                        <a:t>5.6</a:t>
                      </a:r>
                    </a:p>
                    <a:p>
                      <a:pPr algn="ctr"/>
                      <a:endParaRPr lang="en-US" sz="2800" dirty="0">
                        <a:solidFill>
                          <a:schemeClr val="bg1"/>
                        </a:solidFill>
                      </a:endParaRPr>
                    </a:p>
                  </a:txBody>
                  <a:tcPr/>
                </a:tc>
                <a:extLst>
                  <a:ext uri="{0D108BD9-81ED-4DB2-BD59-A6C34878D82A}">
                    <a16:rowId xmlns:a16="http://schemas.microsoft.com/office/drawing/2014/main" val="3327949191"/>
                  </a:ext>
                </a:extLst>
              </a:tr>
              <a:tr h="1059239">
                <a:tc>
                  <a:txBody>
                    <a:bodyPr/>
                    <a:lstStyle/>
                    <a:p>
                      <a:endParaRPr lang="en-US" sz="3200" b="1" dirty="0">
                        <a:solidFill>
                          <a:schemeClr val="bg1"/>
                        </a:solidFill>
                      </a:endParaRPr>
                    </a:p>
                    <a:p>
                      <a:r>
                        <a:rPr lang="en-US" sz="3200" b="1" dirty="0">
                          <a:solidFill>
                            <a:schemeClr val="bg1"/>
                          </a:solidFill>
                        </a:rPr>
                        <a:t>  NHGRI</a:t>
                      </a:r>
                    </a:p>
                  </a:txBody>
                  <a:tcPr>
                    <a:solidFill>
                      <a:schemeClr val="bg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US" sz="2800" dirty="0">
                        <a:solidFill>
                          <a:schemeClr val="bg1"/>
                        </a:solidFill>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dirty="0">
                          <a:solidFill>
                            <a:schemeClr val="bg1"/>
                          </a:solidFill>
                        </a:rPr>
                        <a:t>$639 million</a:t>
                      </a:r>
                    </a:p>
                  </a:txBody>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lang="en-US" sz="2800" dirty="0">
                        <a:solidFill>
                          <a:schemeClr val="bg1"/>
                        </a:solidFill>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dirty="0">
                          <a:solidFill>
                            <a:schemeClr val="bg1"/>
                          </a:solidFill>
                        </a:rPr>
                        <a:t>$663 million</a:t>
                      </a:r>
                    </a:p>
                  </a:txBody>
                  <a:tcPr/>
                </a:tc>
                <a:tc>
                  <a:txBody>
                    <a:bodyPr/>
                    <a:lstStyle/>
                    <a:p>
                      <a:pPr algn="ctr"/>
                      <a:endParaRPr lang="en-US" sz="2800" dirty="0">
                        <a:solidFill>
                          <a:schemeClr val="bg1"/>
                        </a:solidFill>
                      </a:endParaRPr>
                    </a:p>
                    <a:p>
                      <a:pPr algn="ctr"/>
                      <a:r>
                        <a:rPr lang="en-US" sz="2800" dirty="0">
                          <a:solidFill>
                            <a:schemeClr val="bg1"/>
                          </a:solidFill>
                        </a:rPr>
                        <a:t>$24 million</a:t>
                      </a:r>
                    </a:p>
                    <a:p>
                      <a:pPr algn="ctr"/>
                      <a:endParaRPr lang="en-US" sz="2800" dirty="0">
                        <a:solidFill>
                          <a:schemeClr val="bg1"/>
                        </a:solidFill>
                      </a:endParaRPr>
                    </a:p>
                  </a:txBody>
                  <a:tcPr/>
                </a:tc>
                <a:tc>
                  <a:txBody>
                    <a:bodyPr/>
                    <a:lstStyle/>
                    <a:p>
                      <a:pPr algn="ctr"/>
                      <a:endParaRPr lang="en-US" sz="2800" dirty="0">
                        <a:solidFill>
                          <a:schemeClr val="bg1"/>
                        </a:solidFill>
                      </a:endParaRPr>
                    </a:p>
                    <a:p>
                      <a:pPr algn="ctr"/>
                      <a:r>
                        <a:rPr lang="en-US" sz="2800" dirty="0">
                          <a:solidFill>
                            <a:schemeClr val="bg1"/>
                          </a:solidFill>
                        </a:rPr>
                        <a:t>3.8</a:t>
                      </a:r>
                    </a:p>
                    <a:p>
                      <a:pPr algn="ctr"/>
                      <a:endParaRPr lang="en-US" sz="2800" dirty="0">
                        <a:solidFill>
                          <a:schemeClr val="bg1"/>
                        </a:solidFill>
                      </a:endParaRPr>
                    </a:p>
                  </a:txBody>
                  <a:tcPr/>
                </a:tc>
                <a:extLst>
                  <a:ext uri="{0D108BD9-81ED-4DB2-BD59-A6C34878D82A}">
                    <a16:rowId xmlns:a16="http://schemas.microsoft.com/office/drawing/2014/main" val="3705933852"/>
                  </a:ext>
                </a:extLst>
              </a:tr>
            </a:tbl>
          </a:graphicData>
        </a:graphic>
      </p:graphicFrame>
      <p:sp>
        <p:nvSpPr>
          <p:cNvPr id="3" name="Oval 2">
            <a:extLst>
              <a:ext uri="{FF2B5EF4-FFF2-40B4-BE49-F238E27FC236}">
                <a16:creationId xmlns:a16="http://schemas.microsoft.com/office/drawing/2014/main" id="{58D32F19-B716-4C11-B64B-F24DA05B123F}"/>
              </a:ext>
            </a:extLst>
          </p:cNvPr>
          <p:cNvSpPr/>
          <p:nvPr/>
        </p:nvSpPr>
        <p:spPr>
          <a:xfrm>
            <a:off x="9915807" y="3226221"/>
            <a:ext cx="1219200" cy="701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
        <p:nvSpPr>
          <p:cNvPr id="10" name="Oval 9">
            <a:extLst>
              <a:ext uri="{FF2B5EF4-FFF2-40B4-BE49-F238E27FC236}">
                <a16:creationId xmlns:a16="http://schemas.microsoft.com/office/drawing/2014/main" id="{C6DE4DF9-359D-4784-8E98-14159A8641E5}"/>
              </a:ext>
            </a:extLst>
          </p:cNvPr>
          <p:cNvSpPr/>
          <p:nvPr/>
        </p:nvSpPr>
        <p:spPr>
          <a:xfrm>
            <a:off x="9915561" y="4603676"/>
            <a:ext cx="1219200" cy="701687"/>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noFill/>
            </a:endParaRPr>
          </a:p>
        </p:txBody>
      </p:sp>
    </p:spTree>
    <p:extLst>
      <p:ext uri="{BB962C8B-B14F-4D97-AF65-F5344CB8AC3E}">
        <p14:creationId xmlns:p14="http://schemas.microsoft.com/office/powerpoint/2010/main" val="10699891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B6D5-1693-4945-9469-554D7915EC44}"/>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B4186C0F-81D3-402F-8D3F-6CC28A8BEEDA}"/>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a:t>
            </a:r>
            <a:r>
              <a:rPr lang="en-US" sz="3400" b="1">
                <a:solidFill>
                  <a:srgbClr val="FFFFFF">
                    <a:lumMod val="75000"/>
                  </a:srgbClr>
                </a:solidFill>
              </a:rPr>
              <a:t>Policy, and </a:t>
            </a: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4220408444"/>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a:solidFill>
                  <a:srgbClr val="5FE0D4"/>
                </a:solidFill>
                <a:latin typeface="Arial" charset="0"/>
                <a:cs typeface="Arial" charset="0"/>
              </a:rPr>
              <a:t>Mourning the Loss of David Allis</a:t>
            </a:r>
            <a:endParaRPr lang="en-US" sz="3600" b="1">
              <a:solidFill>
                <a:srgbClr val="5FE0D4"/>
              </a:solidFill>
            </a:endParaRPr>
          </a:p>
        </p:txBody>
      </p:sp>
      <p:sp>
        <p:nvSpPr>
          <p:cNvPr id="3" name="TextBox 2">
            <a:extLst>
              <a:ext uri="{FF2B5EF4-FFF2-40B4-BE49-F238E27FC236}">
                <a16:creationId xmlns:a16="http://schemas.microsoft.com/office/drawing/2014/main" id="{967D0870-07DB-85AA-4FE6-68209174368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14</a:t>
            </a:r>
          </a:p>
        </p:txBody>
      </p:sp>
      <p:pic>
        <p:nvPicPr>
          <p:cNvPr id="3074" name="Picture 2" descr="Dr. C. David Allis wins the 2015 Breakthrough Prize in Life Sciences |  Newsroom | Weill Cornell Medicine">
            <a:extLst>
              <a:ext uri="{FF2B5EF4-FFF2-40B4-BE49-F238E27FC236}">
                <a16:creationId xmlns:a16="http://schemas.microsoft.com/office/drawing/2014/main" id="{A4465EE2-A594-BAF5-E3AB-268885D4FFB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4130" t="12370" r="34598" b="20036"/>
          <a:stretch/>
        </p:blipFill>
        <p:spPr bwMode="auto">
          <a:xfrm>
            <a:off x="7875270" y="964925"/>
            <a:ext cx="3555175" cy="5164373"/>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pic>
        <p:nvPicPr>
          <p:cNvPr id="3076" name="Picture 4" descr="The Rockefeller University » C. David Allis">
            <a:extLst>
              <a:ext uri="{FF2B5EF4-FFF2-40B4-BE49-F238E27FC236}">
                <a16:creationId xmlns:a16="http://schemas.microsoft.com/office/drawing/2014/main" id="{51F680D9-5100-52FF-D38E-179D0B77961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560" r="9867"/>
          <a:stretch/>
        </p:blipFill>
        <p:spPr bwMode="auto">
          <a:xfrm>
            <a:off x="708412" y="1708150"/>
            <a:ext cx="6467088" cy="3752850"/>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a:solidFill>
                  <a:srgbClr val="5FE0D4"/>
                </a:solidFill>
                <a:latin typeface="Arial" charset="0"/>
                <a:cs typeface="Arial" charset="0"/>
              </a:rPr>
              <a:t>Mourning the Loss of Barbara </a:t>
            </a:r>
            <a:r>
              <a:rPr lang="en-US" sz="3600" err="1">
                <a:solidFill>
                  <a:srgbClr val="5FE0D4"/>
                </a:solidFill>
                <a:latin typeface="Arial" charset="0"/>
                <a:cs typeface="Arial" charset="0"/>
              </a:rPr>
              <a:t>Migeon</a:t>
            </a:r>
            <a:endParaRPr lang="en-US" sz="3600" b="1">
              <a:solidFill>
                <a:srgbClr val="5FE0D4"/>
              </a:solidFill>
            </a:endParaRPr>
          </a:p>
        </p:txBody>
      </p:sp>
      <p:sp>
        <p:nvSpPr>
          <p:cNvPr id="3" name="TextBox 2">
            <a:extLst>
              <a:ext uri="{FF2B5EF4-FFF2-40B4-BE49-F238E27FC236}">
                <a16:creationId xmlns:a16="http://schemas.microsoft.com/office/drawing/2014/main" id="{96AEA7F1-435D-AE1F-48F4-01016CCCD6B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15</a:t>
            </a:r>
          </a:p>
        </p:txBody>
      </p:sp>
      <p:pic>
        <p:nvPicPr>
          <p:cNvPr id="5" name="Picture 4">
            <a:extLst>
              <a:ext uri="{FF2B5EF4-FFF2-40B4-BE49-F238E27FC236}">
                <a16:creationId xmlns:a16="http://schemas.microsoft.com/office/drawing/2014/main" id="{7C206D64-26B4-065F-80BD-40575F0D5FC2}"/>
              </a:ext>
            </a:extLst>
          </p:cNvPr>
          <p:cNvPicPr>
            <a:picLocks noChangeAspect="1"/>
          </p:cNvPicPr>
          <p:nvPr/>
        </p:nvPicPr>
        <p:blipFill rotWithShape="1">
          <a:blip r:embed="rId3"/>
          <a:srcRect b="3833"/>
          <a:stretch/>
        </p:blipFill>
        <p:spPr>
          <a:xfrm>
            <a:off x="1341438" y="1199574"/>
            <a:ext cx="5302310" cy="5099110"/>
          </a:xfrm>
          <a:prstGeom prst="rect">
            <a:avLst/>
          </a:prstGeom>
          <a:ln w="38100">
            <a:solidFill>
              <a:srgbClr val="5FE0D4"/>
            </a:solidFill>
          </a:ln>
        </p:spPr>
      </p:pic>
      <p:pic>
        <p:nvPicPr>
          <p:cNvPr id="8" name="Picture 7">
            <a:extLst>
              <a:ext uri="{FF2B5EF4-FFF2-40B4-BE49-F238E27FC236}">
                <a16:creationId xmlns:a16="http://schemas.microsoft.com/office/drawing/2014/main" id="{57BE50C4-CBE5-8DB3-3874-1F1CE4B5F01D}"/>
              </a:ext>
            </a:extLst>
          </p:cNvPr>
          <p:cNvPicPr>
            <a:picLocks noChangeAspect="1"/>
          </p:cNvPicPr>
          <p:nvPr/>
        </p:nvPicPr>
        <p:blipFill>
          <a:blip r:embed="rId4"/>
          <a:stretch>
            <a:fillRect/>
          </a:stretch>
        </p:blipFill>
        <p:spPr>
          <a:xfrm>
            <a:off x="7818077" y="1771104"/>
            <a:ext cx="2967038" cy="3956050"/>
          </a:xfrm>
          <a:prstGeom prst="rect">
            <a:avLst/>
          </a:prstGeom>
          <a:ln w="38100">
            <a:solidFill>
              <a:srgbClr val="5FE0D4"/>
            </a:solidFill>
          </a:ln>
        </p:spPr>
      </p:pic>
    </p:spTree>
    <p:extLst>
      <p:ext uri="{BB962C8B-B14F-4D97-AF65-F5344CB8AC3E}">
        <p14:creationId xmlns:p14="http://schemas.microsoft.com/office/powerpoint/2010/main" val="782803254"/>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32811"/>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New Chief Scientist, World Health Organization</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34F9A830-4FB6-49F6-84A0-E89660DB67CE}"/>
              </a:ext>
            </a:extLst>
          </p:cNvPr>
          <p:cNvSpPr txBox="1">
            <a:spLocks/>
          </p:cNvSpPr>
          <p:nvPr/>
        </p:nvSpPr>
        <p:spPr>
          <a:xfrm>
            <a:off x="619804" y="5331289"/>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Jeremy Farrar, </a:t>
            </a:r>
          </a:p>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OBE, FMedSci, FRS</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3" name="TextBox 2">
            <a:extLst>
              <a:ext uri="{FF2B5EF4-FFF2-40B4-BE49-F238E27FC236}">
                <a16:creationId xmlns:a16="http://schemas.microsoft.com/office/drawing/2014/main" id="{064DDBED-579F-9E4A-E8C7-0BBCEA16D43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16</a:t>
            </a:r>
          </a:p>
        </p:txBody>
      </p:sp>
      <p:pic>
        <p:nvPicPr>
          <p:cNvPr id="7" name="Picture 6">
            <a:extLst>
              <a:ext uri="{FF2B5EF4-FFF2-40B4-BE49-F238E27FC236}">
                <a16:creationId xmlns:a16="http://schemas.microsoft.com/office/drawing/2014/main" id="{580A48BE-A6A3-58F6-50F0-FCB24900D0A4}"/>
              </a:ext>
            </a:extLst>
          </p:cNvPr>
          <p:cNvPicPr>
            <a:picLocks noChangeAspect="1"/>
          </p:cNvPicPr>
          <p:nvPr/>
        </p:nvPicPr>
        <p:blipFill>
          <a:blip r:embed="rId3"/>
          <a:stretch>
            <a:fillRect/>
          </a:stretch>
        </p:blipFill>
        <p:spPr>
          <a:xfrm>
            <a:off x="5742931" y="2683567"/>
            <a:ext cx="5359400" cy="1720830"/>
          </a:xfrm>
          <a:prstGeom prst="rect">
            <a:avLst/>
          </a:prstGeom>
        </p:spPr>
      </p:pic>
      <p:pic>
        <p:nvPicPr>
          <p:cNvPr id="8" name="Picture 7">
            <a:extLst>
              <a:ext uri="{FF2B5EF4-FFF2-40B4-BE49-F238E27FC236}">
                <a16:creationId xmlns:a16="http://schemas.microsoft.com/office/drawing/2014/main" id="{38C9FFEA-8A2F-ECC3-0D05-116E75A59D47}"/>
              </a:ext>
            </a:extLst>
          </p:cNvPr>
          <p:cNvPicPr>
            <a:picLocks noChangeAspect="1"/>
          </p:cNvPicPr>
          <p:nvPr/>
        </p:nvPicPr>
        <p:blipFill rotWithShape="1">
          <a:blip r:embed="rId4"/>
          <a:srcRect l="29372" r="36202" b="20613"/>
          <a:stretch/>
        </p:blipFill>
        <p:spPr>
          <a:xfrm>
            <a:off x="1581182" y="1150990"/>
            <a:ext cx="3200400" cy="4151313"/>
          </a:xfrm>
          <a:prstGeom prst="rect">
            <a:avLst/>
          </a:prstGeom>
          <a:ln w="38100">
            <a:solidFill>
              <a:srgbClr val="5FE0D4"/>
            </a:solidFill>
          </a:ln>
        </p:spPr>
      </p:pic>
    </p:spTree>
    <p:extLst>
      <p:ext uri="{BB962C8B-B14F-4D97-AF65-F5344CB8AC3E}">
        <p14:creationId xmlns:p14="http://schemas.microsoft.com/office/powerpoint/2010/main" val="3815781604"/>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9183"/>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a:solidFill>
                  <a:srgbClr val="5FE0D4"/>
                </a:solidFill>
                <a:latin typeface="Arial" charset="0"/>
                <a:cs typeface="Arial" charset="0"/>
              </a:rPr>
              <a:t>2022 Nobel Prize in Physiology or Medicine </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A6AA83C9-3563-8CBC-69A4-185925EA86C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17</a:t>
            </a:r>
          </a:p>
        </p:txBody>
      </p:sp>
      <p:sp>
        <p:nvSpPr>
          <p:cNvPr id="7" name="Title 1">
            <a:extLst>
              <a:ext uri="{FF2B5EF4-FFF2-40B4-BE49-F238E27FC236}">
                <a16:creationId xmlns:a16="http://schemas.microsoft.com/office/drawing/2014/main" id="{4D523BFF-E343-C114-1238-2453DEDED87D}"/>
              </a:ext>
            </a:extLst>
          </p:cNvPr>
          <p:cNvSpPr txBox="1">
            <a:spLocks/>
          </p:cNvSpPr>
          <p:nvPr/>
        </p:nvSpPr>
        <p:spPr>
          <a:xfrm>
            <a:off x="1487881" y="5640681"/>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it-IT"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Svante Pääbo, Ph.D.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pic>
        <p:nvPicPr>
          <p:cNvPr id="8" name="Picture 7">
            <a:extLst>
              <a:ext uri="{FF2B5EF4-FFF2-40B4-BE49-F238E27FC236}">
                <a16:creationId xmlns:a16="http://schemas.microsoft.com/office/drawing/2014/main" id="{36D47B8D-88D6-FD33-F0AF-E62EC07C8B2C}"/>
              </a:ext>
            </a:extLst>
          </p:cNvPr>
          <p:cNvPicPr>
            <a:picLocks noChangeAspect="1"/>
          </p:cNvPicPr>
          <p:nvPr/>
        </p:nvPicPr>
        <p:blipFill>
          <a:blip r:embed="rId3"/>
          <a:stretch>
            <a:fillRect/>
          </a:stretch>
        </p:blipFill>
        <p:spPr>
          <a:xfrm>
            <a:off x="1197282" y="1702918"/>
            <a:ext cx="5823753" cy="3883715"/>
          </a:xfrm>
          <a:prstGeom prst="rect">
            <a:avLst/>
          </a:prstGeom>
          <a:ln w="38100">
            <a:solidFill>
              <a:srgbClr val="5FE0D4"/>
            </a:solidFill>
          </a:ln>
        </p:spPr>
      </p:pic>
      <p:pic>
        <p:nvPicPr>
          <p:cNvPr id="9" name="Picture 8">
            <a:extLst>
              <a:ext uri="{FF2B5EF4-FFF2-40B4-BE49-F238E27FC236}">
                <a16:creationId xmlns:a16="http://schemas.microsoft.com/office/drawing/2014/main" id="{822E6736-0EF3-E2F1-936F-4DA12090D1C1}"/>
              </a:ext>
            </a:extLst>
          </p:cNvPr>
          <p:cNvPicPr>
            <a:picLocks noChangeAspect="1"/>
          </p:cNvPicPr>
          <p:nvPr/>
        </p:nvPicPr>
        <p:blipFill>
          <a:blip r:embed="rId4"/>
          <a:stretch>
            <a:fillRect/>
          </a:stretch>
        </p:blipFill>
        <p:spPr>
          <a:xfrm>
            <a:off x="8164921" y="2494961"/>
            <a:ext cx="2806700" cy="2806700"/>
          </a:xfrm>
          <a:prstGeom prst="ellipse">
            <a:avLst/>
          </a:prstGeom>
        </p:spPr>
      </p:pic>
    </p:spTree>
    <p:extLst>
      <p:ext uri="{BB962C8B-B14F-4D97-AF65-F5344CB8AC3E}">
        <p14:creationId xmlns:p14="http://schemas.microsoft.com/office/powerpoint/2010/main" val="791993449"/>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66483"/>
            <a:ext cx="12191999" cy="1037841"/>
          </a:xfrm>
        </p:spPr>
        <p:txBody>
          <a:bodyPr vert="horz" wrap="square" lIns="91440" tIns="45720" rIns="91440" bIns="45720" numCol="1" rtlCol="0" anchor="ctr" anchorCtr="0" compatLnSpc="1">
            <a:prstTxWarp prst="textNoShape">
              <a:avLst/>
            </a:prstTxWarp>
            <a:noAutofit/>
          </a:bodyPr>
          <a:lstStyle/>
          <a:p>
            <a:pPr algn="ctr">
              <a:lnSpc>
                <a:spcPct val="100000"/>
              </a:lnSpc>
              <a:defRPr/>
            </a:pPr>
            <a:r>
              <a:rPr lang="en-US" sz="3600" dirty="0">
                <a:solidFill>
                  <a:srgbClr val="5FE0D4"/>
                </a:solidFill>
                <a:latin typeface="Arial" charset="0"/>
                <a:cs typeface="Arial" charset="0"/>
              </a:rPr>
              <a:t>2022 </a:t>
            </a:r>
            <a:r>
              <a:rPr lang="en-US" sz="3600" dirty="0" err="1">
                <a:solidFill>
                  <a:srgbClr val="5FE0D4"/>
                </a:solidFill>
                <a:latin typeface="Arial" charset="0"/>
                <a:cs typeface="Arial" charset="0"/>
              </a:rPr>
              <a:t>Lasker~DeBakey</a:t>
            </a:r>
            <a:r>
              <a:rPr lang="en-US" sz="3600" dirty="0">
                <a:solidFill>
                  <a:srgbClr val="5FE0D4"/>
                </a:solidFill>
                <a:latin typeface="Arial" charset="0"/>
                <a:cs typeface="Arial" charset="0"/>
              </a:rPr>
              <a:t> Clinical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Medical Research Award</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D58B08B9-0CC1-00E5-A552-87B41F4E1A4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18</a:t>
            </a:r>
          </a:p>
        </p:txBody>
      </p:sp>
      <p:pic>
        <p:nvPicPr>
          <p:cNvPr id="8" name="Picture 7">
            <a:extLst>
              <a:ext uri="{FF2B5EF4-FFF2-40B4-BE49-F238E27FC236}">
                <a16:creationId xmlns:a16="http://schemas.microsoft.com/office/drawing/2014/main" id="{0DA4D12D-9350-00BC-33FA-FB96D349E3CD}"/>
              </a:ext>
            </a:extLst>
          </p:cNvPr>
          <p:cNvPicPr>
            <a:picLocks noChangeAspect="1"/>
          </p:cNvPicPr>
          <p:nvPr/>
        </p:nvPicPr>
        <p:blipFill rotWithShape="1">
          <a:blip r:embed="rId3"/>
          <a:srcRect l="29274" t="18654" r="14397" b="39231"/>
          <a:stretch/>
        </p:blipFill>
        <p:spPr>
          <a:xfrm>
            <a:off x="514350" y="1624405"/>
            <a:ext cx="11163300" cy="4520976"/>
          </a:xfrm>
          <a:prstGeom prst="rect">
            <a:avLst/>
          </a:prstGeom>
          <a:ln w="38100">
            <a:solidFill>
              <a:srgbClr val="5FE0D4"/>
            </a:solidFill>
          </a:ln>
        </p:spPr>
      </p:pic>
      <p:grpSp>
        <p:nvGrpSpPr>
          <p:cNvPr id="12" name="Group 11">
            <a:extLst>
              <a:ext uri="{FF2B5EF4-FFF2-40B4-BE49-F238E27FC236}">
                <a16:creationId xmlns:a16="http://schemas.microsoft.com/office/drawing/2014/main" id="{B94AD555-7E4C-57C8-45AE-A366ED551C14}"/>
              </a:ext>
            </a:extLst>
          </p:cNvPr>
          <p:cNvGrpSpPr/>
          <p:nvPr/>
        </p:nvGrpSpPr>
        <p:grpSpPr>
          <a:xfrm>
            <a:off x="7407275" y="4233862"/>
            <a:ext cx="3629025" cy="1037841"/>
            <a:chOff x="-1517650" y="160338"/>
            <a:chExt cx="3629025" cy="1037841"/>
          </a:xfrm>
        </p:grpSpPr>
        <p:sp>
          <p:nvSpPr>
            <p:cNvPr id="10" name="Rectangle 9">
              <a:extLst>
                <a:ext uri="{FF2B5EF4-FFF2-40B4-BE49-F238E27FC236}">
                  <a16:creationId xmlns:a16="http://schemas.microsoft.com/office/drawing/2014/main" id="{FF6D4645-AE45-CA5E-0F1E-A0FC11537B0F}"/>
                </a:ext>
              </a:extLst>
            </p:cNvPr>
            <p:cNvSpPr/>
            <p:nvPr/>
          </p:nvSpPr>
          <p:spPr>
            <a:xfrm>
              <a:off x="-1517650" y="160338"/>
              <a:ext cx="3629025" cy="10378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1C9DFBD-8DA2-93F4-B354-CC0E07A093B5}"/>
                </a:ext>
              </a:extLst>
            </p:cNvPr>
            <p:cNvPicPr>
              <a:picLocks noChangeAspect="1"/>
            </p:cNvPicPr>
            <p:nvPr/>
          </p:nvPicPr>
          <p:blipFill>
            <a:blip r:embed="rId4"/>
            <a:stretch>
              <a:fillRect/>
            </a:stretch>
          </p:blipFill>
          <p:spPr>
            <a:xfrm>
              <a:off x="-1416050" y="294457"/>
              <a:ext cx="3324225" cy="762000"/>
            </a:xfrm>
            <a:prstGeom prst="rect">
              <a:avLst/>
            </a:prstGeom>
          </p:spPr>
        </p:pic>
      </p:grpSp>
    </p:spTree>
    <p:extLst>
      <p:ext uri="{BB962C8B-B14F-4D97-AF65-F5344CB8AC3E}">
        <p14:creationId xmlns:p14="http://schemas.microsoft.com/office/powerpoint/2010/main" val="984221147"/>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6640"/>
            <a:ext cx="12191999" cy="772159"/>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charset="0"/>
                <a:cs typeface="Arial" charset="0"/>
              </a:rPr>
              <a:t> Elected to National Academy of Medicine</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0" name="Title 1">
            <a:extLst>
              <a:ext uri="{FF2B5EF4-FFF2-40B4-BE49-F238E27FC236}">
                <a16:creationId xmlns:a16="http://schemas.microsoft.com/office/drawing/2014/main" id="{F422F9C7-AD14-459D-B4E5-9D322A495328}"/>
              </a:ext>
            </a:extLst>
          </p:cNvPr>
          <p:cNvSpPr txBox="1">
            <a:spLocks/>
          </p:cNvSpPr>
          <p:nvPr/>
        </p:nvSpPr>
        <p:spPr bwMode="auto">
          <a:xfrm>
            <a:off x="1332303" y="1303679"/>
            <a:ext cx="9945537" cy="2635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Steven Joffe</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Eugene Koonin</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Katherine Pollard</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John Quackenbush</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Norman Sharpless</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Bruce </a:t>
            </a:r>
            <a:r>
              <a:rPr kumimoji="0" lang="en-US" sz="3200" b="1" i="0" u="none" strike="noStrike" kern="1200" cap="none" spc="0" normalizeH="0" baseline="0" noProof="0" err="1">
                <a:ln>
                  <a:noFill/>
                </a:ln>
                <a:solidFill>
                  <a:prstClr val="white"/>
                </a:solidFill>
                <a:effectLst/>
                <a:uLnTx/>
                <a:uFillTx/>
                <a:latin typeface="Arial" pitchFamily="34" charset="0"/>
                <a:ea typeface="+mn-ea"/>
                <a:cs typeface="+mn-cs"/>
              </a:rPr>
              <a:t>Tromberg</a:t>
            </a:r>
            <a:endParaRPr kumimoji="0" lang="en-US" sz="3200" b="1" i="0" u="none" strike="noStrike" kern="1200" cap="none" spc="0" normalizeH="0" baseline="0" noProof="0">
              <a:ln>
                <a:noFill/>
              </a:ln>
              <a:solidFill>
                <a:prstClr val="white"/>
              </a:solidFill>
              <a:effectLst/>
              <a:uLnTx/>
              <a:uFillTx/>
              <a:latin typeface="Arial" pitchFamily="34" charset="0"/>
              <a:ea typeface="+mn-ea"/>
              <a:cs typeface="+mn-cs"/>
            </a:endParaRP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Marylyn Ritchie</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en-US" sz="3200" b="1" i="0" u="none" strike="noStrike" kern="1200" cap="none" spc="0" normalizeH="0" baseline="0" noProof="0">
                <a:ln>
                  <a:noFill/>
                </a:ln>
                <a:solidFill>
                  <a:prstClr val="white"/>
                </a:solidFill>
                <a:effectLst/>
                <a:uLnTx/>
                <a:uFillTx/>
                <a:latin typeface="Arial" pitchFamily="34" charset="0"/>
                <a:ea typeface="+mn-ea"/>
                <a:cs typeface="+mn-cs"/>
              </a:rPr>
              <a:t>Sarah Tishkoff</a:t>
            </a:r>
          </a:p>
        </p:txBody>
      </p:sp>
      <p:pic>
        <p:nvPicPr>
          <p:cNvPr id="7172" name="Picture 4" descr="National Academy of Medicine (NAM) Logo Vector">
            <a:extLst>
              <a:ext uri="{FF2B5EF4-FFF2-40B4-BE49-F238E27FC236}">
                <a16:creationId xmlns:a16="http://schemas.microsoft.com/office/drawing/2014/main" id="{77FA4E31-1815-4366-B377-D726D419A85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8533" b="38000"/>
          <a:stretch/>
        </p:blipFill>
        <p:spPr bwMode="auto">
          <a:xfrm>
            <a:off x="664180" y="4339817"/>
            <a:ext cx="10863636" cy="1416296"/>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FFBD4E-2F05-1C6C-C6D9-08E364DA1E9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19</a:t>
            </a:r>
          </a:p>
        </p:txBody>
      </p:sp>
    </p:spTree>
    <p:extLst>
      <p:ext uri="{BB962C8B-B14F-4D97-AF65-F5344CB8AC3E}">
        <p14:creationId xmlns:p14="http://schemas.microsoft.com/office/powerpoint/2010/main" val="1535364830"/>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4416"/>
            <a:ext cx="12191999" cy="728553"/>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charset="0"/>
                <a:cs typeface="Arial" charset="0"/>
              </a:rPr>
              <a:t> Elected to AAAS</a:t>
            </a:r>
          </a:p>
        </p:txBody>
      </p:sp>
      <p:grpSp>
        <p:nvGrpSpPr>
          <p:cNvPr id="8" name="Group 7"/>
          <p:cNvGrpSpPr/>
          <p:nvPr/>
        </p:nvGrpSpPr>
        <p:grpSpPr>
          <a:xfrm>
            <a:off x="1757680" y="1251161"/>
            <a:ext cx="10626724" cy="4734551"/>
            <a:chOff x="383887" y="1918213"/>
            <a:chExt cx="10715996" cy="4600313"/>
          </a:xfrm>
        </p:grpSpPr>
        <p:sp>
          <p:nvSpPr>
            <p:cNvPr id="9" name="Title 1"/>
            <p:cNvSpPr txBox="1">
              <a:spLocks/>
            </p:cNvSpPr>
            <p:nvPr/>
          </p:nvSpPr>
          <p:spPr bwMode="auto">
            <a:xfrm>
              <a:off x="383887" y="1918213"/>
              <a:ext cx="10715996" cy="2562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sv-SE" sz="3200" b="1" i="0" u="none" strike="noStrike" kern="1200" cap="none" spc="0" normalizeH="0" baseline="0" noProof="0">
                  <a:ln>
                    <a:noFill/>
                  </a:ln>
                  <a:solidFill>
                    <a:prstClr val="white"/>
                  </a:solidFill>
                  <a:effectLst/>
                  <a:uLnTx/>
                  <a:uFillTx/>
                  <a:latin typeface="Arial" pitchFamily="34" charset="0"/>
                  <a:ea typeface="+mn-ea"/>
                  <a:cs typeface="+mn-cs"/>
                </a:rPr>
                <a:t>Linda Birnbaum</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sv-SE" sz="3200" b="1" i="0" u="none" strike="noStrike" kern="1200" cap="none" spc="0" normalizeH="0" baseline="0" noProof="0">
                  <a:ln>
                    <a:noFill/>
                  </a:ln>
                  <a:solidFill>
                    <a:prstClr val="white"/>
                  </a:solidFill>
                  <a:effectLst/>
                  <a:uLnTx/>
                  <a:uFillTx/>
                  <a:latin typeface="Arial" pitchFamily="34" charset="0"/>
                  <a:ea typeface="+mn-ea"/>
                  <a:cs typeface="+mn-cs"/>
                </a:rPr>
                <a:t>Atul Butte</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sv-SE" sz="3200" b="1" i="0" u="none" strike="noStrike" kern="1200" cap="none" spc="0" normalizeH="0" baseline="0" noProof="0">
                  <a:ln>
                    <a:noFill/>
                  </a:ln>
                  <a:solidFill>
                    <a:prstClr val="white"/>
                  </a:solidFill>
                  <a:effectLst/>
                  <a:uLnTx/>
                  <a:uFillTx/>
                  <a:latin typeface="Arial" pitchFamily="34" charset="0"/>
                  <a:ea typeface="+mn-ea"/>
                  <a:cs typeface="+mn-cs"/>
                </a:rPr>
                <a:t>Cynthia Dunbar</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sv-SE" sz="3200" b="1" i="0" u="none" strike="noStrike" kern="1200" cap="none" spc="0" normalizeH="0" baseline="0" noProof="0">
                  <a:ln>
                    <a:noFill/>
                  </a:ln>
                  <a:solidFill>
                    <a:prstClr val="white"/>
                  </a:solidFill>
                  <a:effectLst/>
                  <a:uLnTx/>
                  <a:uFillTx/>
                  <a:latin typeface="Arial" pitchFamily="34" charset="0"/>
                  <a:ea typeface="+mn-ea"/>
                  <a:cs typeface="+mn-cs"/>
                </a:rPr>
                <a:t>Paul Liu</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sv-SE" sz="3200" b="1" i="0" u="none" strike="noStrike" kern="1200" cap="none" spc="0" normalizeH="0" baseline="0" noProof="0">
                  <a:ln>
                    <a:noFill/>
                  </a:ln>
                  <a:solidFill>
                    <a:prstClr val="white"/>
                  </a:solidFill>
                  <a:effectLst/>
                  <a:uLnTx/>
                  <a:uFillTx/>
                  <a:latin typeface="Arial" pitchFamily="34" charset="0"/>
                  <a:ea typeface="+mn-ea"/>
                  <a:cs typeface="+mn-cs"/>
                </a:rPr>
                <a:t>Alan Love</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sv-SE" sz="3200" b="1" i="0" u="none" strike="noStrike" kern="1200" cap="none" spc="0" normalizeH="0" baseline="0" noProof="0">
                  <a:ln>
                    <a:noFill/>
                  </a:ln>
                  <a:solidFill>
                    <a:prstClr val="white"/>
                  </a:solidFill>
                  <a:effectLst/>
                  <a:uLnTx/>
                  <a:uFillTx/>
                  <a:latin typeface="Arial" pitchFamily="34" charset="0"/>
                  <a:ea typeface="+mn-ea"/>
                  <a:cs typeface="+mn-cs"/>
                </a:rPr>
                <a:t>Robert Tjian</a:t>
              </a:r>
            </a:p>
            <a:p>
              <a:pPr marL="284163" marR="0" lvl="0" indent="0" algn="l" defTabSz="1219170" rtl="0" eaLnBrk="0" fontAlgn="auto" latinLnBrk="0" hangingPunct="0">
                <a:lnSpc>
                  <a:spcPct val="100000"/>
                </a:lnSpc>
                <a:spcBef>
                  <a:spcPts val="700"/>
                </a:spcBef>
                <a:spcAft>
                  <a:spcPts val="0"/>
                </a:spcAft>
                <a:buClr>
                  <a:srgbClr val="D6ECFF"/>
                </a:buClr>
                <a:buSzPct val="95000"/>
                <a:buFontTx/>
                <a:buNone/>
                <a:tabLst/>
                <a:defRPr/>
              </a:pPr>
              <a:r>
                <a:rPr kumimoji="0" lang="sv-SE" sz="3200" b="1" i="0" u="none" strike="noStrike" kern="1200" cap="none" spc="0" normalizeH="0" baseline="0" noProof="0">
                  <a:ln>
                    <a:noFill/>
                  </a:ln>
                  <a:solidFill>
                    <a:prstClr val="white"/>
                  </a:solidFill>
                  <a:effectLst/>
                  <a:uLnTx/>
                  <a:uFillTx/>
                  <a:latin typeface="Arial" pitchFamily="34" charset="0"/>
                  <a:ea typeface="+mn-ea"/>
                  <a:cs typeface="+mn-cs"/>
                </a:rPr>
                <a:t>Elias Zerhouni</a:t>
              </a:r>
            </a:p>
          </p:txBody>
        </p:sp>
        <p:pic>
          <p:nvPicPr>
            <p:cNvPr id="7" name="Picture 8" descr="http://t3.gstatic.com/images?q=tbn:ANd9GcTlcxxlX38ZZiaQSDCOWU1nasQZ_AKsFXJtsPBhAJOqewFIyOi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2949" y="5071822"/>
              <a:ext cx="5073880" cy="1446704"/>
            </a:xfrm>
            <a:prstGeom prst="rect">
              <a:avLst/>
            </a:prstGeom>
            <a:noFill/>
            <a:ln>
              <a:noFill/>
            </a:ln>
            <a:effectLst>
              <a:glow rad="228600">
                <a:schemeClr val="accent1">
                  <a:satMod val="175000"/>
                  <a:alpha val="40000"/>
                </a:schemeClr>
              </a:glow>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4AA7675D-19B3-B266-6995-B360D60ED5C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20</a:t>
            </a:r>
          </a:p>
        </p:txBody>
      </p:sp>
    </p:spTree>
    <p:extLst>
      <p:ext uri="{BB962C8B-B14F-4D97-AF65-F5344CB8AC3E}">
        <p14:creationId xmlns:p14="http://schemas.microsoft.com/office/powerpoint/2010/main" val="2893617266"/>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9E66A6-BECE-0249-96C6-3A7D294CA9DE}"/>
              </a:ext>
            </a:extLst>
          </p:cNvPr>
          <p:cNvSpPr>
            <a:spLocks noGrp="1"/>
          </p:cNvSpPr>
          <p:nvPr>
            <p:ph type="title"/>
          </p:nvPr>
        </p:nvSpPr>
        <p:spPr>
          <a:xfrm>
            <a:off x="0" y="50795"/>
            <a:ext cx="12192000" cy="1068713"/>
          </a:xfrm>
        </p:spPr>
        <p:txBody>
          <a:bodyPr>
            <a:noAutofit/>
          </a:bodyPr>
          <a:lstStyle/>
          <a:p>
            <a:pPr algn="ctr">
              <a:lnSpc>
                <a:spcPct val="100000"/>
              </a:lnSpc>
            </a:pPr>
            <a:r>
              <a:rPr lang="en-US" sz="3600" dirty="0"/>
              <a:t>Human Genetics &amp; Genomics </a:t>
            </a:r>
            <a:br>
              <a:rPr lang="en-US" sz="3600" dirty="0"/>
            </a:br>
            <a:r>
              <a:rPr lang="en-US" sz="3600" dirty="0"/>
              <a:t>Workforce Survey Report</a:t>
            </a:r>
          </a:p>
        </p:txBody>
      </p:sp>
      <p:sp>
        <p:nvSpPr>
          <p:cNvPr id="16" name="TextBox 15">
            <a:extLst>
              <a:ext uri="{FF2B5EF4-FFF2-40B4-BE49-F238E27FC236}">
                <a16:creationId xmlns:a16="http://schemas.microsoft.com/office/drawing/2014/main" id="{A75D242F-EE16-1144-AE57-EFD1D0256010}"/>
              </a:ext>
            </a:extLst>
          </p:cNvPr>
          <p:cNvSpPr txBox="1"/>
          <p:nvPr/>
        </p:nvSpPr>
        <p:spPr>
          <a:xfrm>
            <a:off x="8035047" y="4961106"/>
            <a:ext cx="184731" cy="29745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endParaRPr>
          </a:p>
        </p:txBody>
      </p:sp>
      <p:sp>
        <p:nvSpPr>
          <p:cNvPr id="17" name="Content Placeholder 2">
            <a:extLst>
              <a:ext uri="{FF2B5EF4-FFF2-40B4-BE49-F238E27FC236}">
                <a16:creationId xmlns:a16="http://schemas.microsoft.com/office/drawing/2014/main" id="{8AB4AD8E-2D15-8347-8422-E4659708FC3C}"/>
              </a:ext>
            </a:extLst>
          </p:cNvPr>
          <p:cNvSpPr txBox="1">
            <a:spLocks/>
          </p:cNvSpPr>
          <p:nvPr/>
        </p:nvSpPr>
        <p:spPr>
          <a:xfrm>
            <a:off x="4984952" y="1411061"/>
            <a:ext cx="7207048" cy="4863710"/>
          </a:xfrm>
          <a:prstGeom prst="rect">
            <a:avLst/>
          </a:prstGeom>
        </p:spPr>
        <p:txBody>
          <a:bodyPr numCol="1">
            <a:normAutofit fontScale="25000" lnSpcReduction="20000"/>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3213" marR="0" lvl="0" indent="-242888" algn="l" defTabSz="581025" rtl="0" eaLnBrk="1" fontAlgn="auto" latinLnBrk="0" hangingPunct="1">
              <a:lnSpc>
                <a:spcPct val="120000"/>
              </a:lnSpc>
              <a:spcBef>
                <a:spcPts val="1333"/>
              </a:spcBef>
              <a:spcAft>
                <a:spcPts val="0"/>
              </a:spcAft>
              <a:buClrTx/>
              <a:buSzTx/>
              <a:buFont typeface="Wingdings" panose="05000000000000000000" pitchFamily="2" charset="2"/>
              <a:buChar char="§"/>
              <a:tabLst>
                <a:tab pos="509588" algn="l"/>
              </a:tabLst>
              <a:defRPr/>
            </a:pPr>
            <a:r>
              <a:rPr kumimoji="0" lang="en-US" sz="9600" b="1" i="0" u="none" strike="noStrike" kern="1200" cap="none" spc="0" normalizeH="0" baseline="0" noProof="0" dirty="0">
                <a:ln>
                  <a:noFill/>
                </a:ln>
                <a:solidFill>
                  <a:srgbClr val="FFFFFF"/>
                </a:solidFill>
                <a:effectLst/>
                <a:uLnTx/>
                <a:uFillTx/>
                <a:latin typeface="Arial" panose="020B0604020202020204"/>
                <a:ea typeface="+mn-ea"/>
                <a:cs typeface="+mn-cs"/>
              </a:rPr>
              <a:t>Report from American Society of 	Human 	Genetics (ASHG) –</a:t>
            </a:r>
            <a:r>
              <a:rPr kumimoji="0" lang="en-US" sz="9600" b="1" i="0" u="none" strike="noStrike" kern="1200" cap="none" spc="0" normalizeH="0" noProof="0" dirty="0">
                <a:ln>
                  <a:noFill/>
                </a:ln>
                <a:solidFill>
                  <a:srgbClr val="FFFFFF"/>
                </a:solidFill>
                <a:effectLst/>
                <a:uLnTx/>
                <a:uFillTx/>
                <a:latin typeface="Arial" panose="020B0604020202020204"/>
                <a:ea typeface="+mn-ea"/>
                <a:cs typeface="+mn-cs"/>
              </a:rPr>
              <a:t> </a:t>
            </a:r>
            <a:r>
              <a:rPr kumimoji="0" lang="en-US" sz="9600" b="1" i="0" u="none" strike="noStrike" kern="1200" cap="none" spc="0" normalizeH="0" baseline="0" noProof="0" dirty="0">
                <a:ln>
                  <a:noFill/>
                </a:ln>
                <a:solidFill>
                  <a:srgbClr val="FFFFFF"/>
                </a:solidFill>
                <a:effectLst/>
                <a:uLnTx/>
                <a:uFillTx/>
                <a:latin typeface="Arial" panose="020B0604020202020204"/>
                <a:ea typeface="+mn-ea"/>
                <a:cs typeface="+mn-cs"/>
              </a:rPr>
              <a:t>with support from NHGRI</a:t>
            </a:r>
          </a:p>
          <a:p>
            <a:pPr marL="303213" indent="-242888">
              <a:lnSpc>
                <a:spcPct val="120000"/>
              </a:lnSpc>
              <a:buFont typeface="Wingdings" panose="05000000000000000000" pitchFamily="2" charset="2"/>
              <a:buChar char="§"/>
              <a:tabLst>
                <a:tab pos="509588" algn="l"/>
              </a:tabLst>
              <a:defRPr/>
            </a:pPr>
            <a:r>
              <a:rPr lang="en-US" sz="9600" b="1" dirty="0">
                <a:solidFill>
                  <a:srgbClr val="FFFFFF"/>
                </a:solidFill>
              </a:rPr>
              <a:t>Report</a:t>
            </a:r>
            <a:r>
              <a:rPr lang="en-US" sz="9600" b="1" dirty="0">
                <a:solidFill>
                  <a:srgbClr val="FFFFFF"/>
                </a:solidFill>
                <a:ea typeface="Calibri" panose="020F0502020204030204" pitchFamily="34" charset="0"/>
                <a:cs typeface="Times New Roman" panose="02020603050405020304" pitchFamily="18" charset="0"/>
              </a:rPr>
              <a:t> lays important groundwork for future 	assessment and action</a:t>
            </a:r>
            <a:endParaRPr lang="en-US" sz="9600" b="1" dirty="0">
              <a:solidFill>
                <a:srgbClr val="FFFFFF"/>
              </a:solidFill>
            </a:endParaRPr>
          </a:p>
          <a:p>
            <a:pPr marL="303213" marR="0" lvl="0" indent="-242888" algn="l" defTabSz="1219170" rtl="0" eaLnBrk="1" fontAlgn="auto" latinLnBrk="0" hangingPunct="1">
              <a:lnSpc>
                <a:spcPct val="120000"/>
              </a:lnSpc>
              <a:spcBef>
                <a:spcPts val="1333"/>
              </a:spcBef>
              <a:spcAft>
                <a:spcPts val="0"/>
              </a:spcAft>
              <a:buClrTx/>
              <a:buSzTx/>
              <a:buFont typeface="Wingdings" panose="05000000000000000000" pitchFamily="2" charset="2"/>
              <a:buChar char="§"/>
              <a:tabLst>
                <a:tab pos="509588" algn="l"/>
              </a:tabLst>
              <a:defRPr/>
            </a:pPr>
            <a:r>
              <a:rPr kumimoji="0" lang="en-US" sz="9600" b="1" i="0" u="none" strike="noStrike" kern="1200" cap="none" spc="0" normalizeH="0" baseline="0" noProof="0" dirty="0">
                <a:ln>
                  <a:noFill/>
                </a:ln>
                <a:solidFill>
                  <a:srgbClr val="FFFFFF"/>
                </a:solidFill>
                <a:effectLst/>
                <a:uLnTx/>
                <a:uFillTx/>
                <a:latin typeface="Arial" panose="020B0604020202020204"/>
                <a:ea typeface="+mn-ea"/>
                <a:cs typeface="+mn-cs"/>
              </a:rPr>
              <a:t>Key respondent findings: 67.7% identified 	as White; 73.3% as U.S. Citizens; </a:t>
            </a:r>
            <a:r>
              <a:rPr lang="en-US" sz="9600" b="1" dirty="0">
                <a:solidFill>
                  <a:srgbClr val="FFFFFF"/>
                </a:solidFill>
                <a:latin typeface="Arial" panose="020B0604020202020204"/>
              </a:rPr>
              <a:t>w</a:t>
            </a:r>
            <a:r>
              <a:rPr kumimoji="0" lang="en-US" sz="9600" b="1" i="0" u="none" strike="noStrike" kern="1200" cap="none" spc="0" normalizeH="0" baseline="0" noProof="0" dirty="0">
                <a:ln>
                  <a:noFill/>
                </a:ln>
                <a:solidFill>
                  <a:srgbClr val="FFFFFF"/>
                </a:solidFill>
                <a:effectLst/>
                <a:uLnTx/>
                <a:uFillTx/>
                <a:latin typeface="Arial" panose="020B0604020202020204"/>
                <a:ea typeface="+mn-ea"/>
                <a:cs typeface="+mn-cs"/>
              </a:rPr>
              <a:t>omen 	made up majority of respondents</a:t>
            </a:r>
          </a:p>
          <a:p>
            <a:pPr marL="303213" marR="0" lvl="0" indent="-242888" algn="l" defTabSz="1219170" rtl="0" eaLnBrk="1" fontAlgn="auto" latinLnBrk="0" hangingPunct="1">
              <a:lnSpc>
                <a:spcPct val="120000"/>
              </a:lnSpc>
              <a:spcBef>
                <a:spcPts val="1333"/>
              </a:spcBef>
              <a:spcAft>
                <a:spcPts val="0"/>
              </a:spcAft>
              <a:buClrTx/>
              <a:buSzTx/>
              <a:buFont typeface="Wingdings" panose="05000000000000000000" pitchFamily="2" charset="2"/>
              <a:buChar char="§"/>
              <a:tabLst>
                <a:tab pos="509588" algn="l"/>
              </a:tabLst>
              <a:defRPr/>
            </a:pPr>
            <a:r>
              <a:rPr kumimoji="0" lang="en-US" sz="9600" b="1" i="0" u="none" strike="noStrike" kern="1200" cap="none" spc="0" normalizeH="0" baseline="0" noProof="0" dirty="0">
                <a:ln>
                  <a:noFill/>
                </a:ln>
                <a:solidFill>
                  <a:srgbClr val="FFFFFF"/>
                </a:solidFill>
                <a:effectLst/>
                <a:uLnTx/>
                <a:uFillTx/>
                <a:latin typeface="Arial" panose="020B0604020202020204"/>
                <a:ea typeface="+mn-ea"/>
                <a:cs typeface="+mn-cs"/>
              </a:rPr>
              <a:t>NHGRI hosted webinar with report partners to 	explore key findings and define next steps</a:t>
            </a:r>
            <a:endParaRPr kumimoji="0" lang="en-US" sz="3733"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6DA93D6C-848C-BD4B-BFCF-F9BD6E67C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316" y="1331288"/>
            <a:ext cx="3915084" cy="5066578"/>
          </a:xfrm>
          <a:prstGeom prst="rect">
            <a:avLst/>
          </a:prstGeom>
          <a:ln w="38100">
            <a:solidFill>
              <a:srgbClr val="5FE0D4"/>
            </a:solidFill>
          </a:ln>
        </p:spPr>
      </p:pic>
      <p:sp>
        <p:nvSpPr>
          <p:cNvPr id="2" name="TextBox 1">
            <a:extLst>
              <a:ext uri="{FF2B5EF4-FFF2-40B4-BE49-F238E27FC236}">
                <a16:creationId xmlns:a16="http://schemas.microsoft.com/office/drawing/2014/main" id="{CBA02798-1494-54A7-6D81-3F37504F608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21</a:t>
            </a:r>
          </a:p>
        </p:txBody>
      </p:sp>
    </p:spTree>
    <p:extLst>
      <p:ext uri="{BB962C8B-B14F-4D97-AF65-F5344CB8AC3E}">
        <p14:creationId xmlns:p14="http://schemas.microsoft.com/office/powerpoint/2010/main" val="34268251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9E66A6-BECE-0249-96C6-3A7D294CA9DE}"/>
              </a:ext>
            </a:extLst>
          </p:cNvPr>
          <p:cNvSpPr>
            <a:spLocks noGrp="1"/>
          </p:cNvSpPr>
          <p:nvPr>
            <p:ph type="title"/>
          </p:nvPr>
        </p:nvSpPr>
        <p:spPr>
          <a:xfrm>
            <a:off x="0" y="30839"/>
            <a:ext cx="12192000" cy="609600"/>
          </a:xfrm>
        </p:spPr>
        <p:txBody>
          <a:bodyPr>
            <a:normAutofit/>
          </a:bodyPr>
          <a:lstStyle/>
          <a:p>
            <a:pPr algn="ctr"/>
            <a:r>
              <a:rPr lang="en-US" sz="3600" dirty="0"/>
              <a:t> American Society of Human Genetics </a:t>
            </a:r>
          </a:p>
        </p:txBody>
      </p:sp>
      <p:sp>
        <p:nvSpPr>
          <p:cNvPr id="16" name="TextBox 15">
            <a:extLst>
              <a:ext uri="{FF2B5EF4-FFF2-40B4-BE49-F238E27FC236}">
                <a16:creationId xmlns:a16="http://schemas.microsoft.com/office/drawing/2014/main" id="{A75D242F-EE16-1144-AE57-EFD1D0256010}"/>
              </a:ext>
            </a:extLst>
          </p:cNvPr>
          <p:cNvSpPr txBox="1"/>
          <p:nvPr/>
        </p:nvSpPr>
        <p:spPr>
          <a:xfrm>
            <a:off x="8035047" y="4961106"/>
            <a:ext cx="184731" cy="297454"/>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333" b="0" i="0" u="none" strike="noStrike" kern="1200" cap="none" spc="0" normalizeH="0" baseline="0" noProof="0">
              <a:ln>
                <a:noFill/>
              </a:ln>
              <a:solidFill>
                <a:srgbClr val="001956"/>
              </a:solidFill>
              <a:effectLst/>
              <a:uLnTx/>
              <a:uFillTx/>
              <a:latin typeface="Arial" panose="020B0604020202020204"/>
              <a:ea typeface="Helvetica Neue" charset="0"/>
              <a:cs typeface="Helvetica Neue" charset="0"/>
            </a:endParaRPr>
          </a:p>
        </p:txBody>
      </p:sp>
      <p:sp>
        <p:nvSpPr>
          <p:cNvPr id="2" name="TextBox 1">
            <a:extLst>
              <a:ext uri="{FF2B5EF4-FFF2-40B4-BE49-F238E27FC236}">
                <a16:creationId xmlns:a16="http://schemas.microsoft.com/office/drawing/2014/main" id="{876791E1-C5B9-FCDB-3E44-C9507E3F475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22</a:t>
            </a:r>
          </a:p>
        </p:txBody>
      </p:sp>
      <p:sp>
        <p:nvSpPr>
          <p:cNvPr id="8" name="Title 2">
            <a:extLst>
              <a:ext uri="{FF2B5EF4-FFF2-40B4-BE49-F238E27FC236}">
                <a16:creationId xmlns:a16="http://schemas.microsoft.com/office/drawing/2014/main" id="{DEF22F18-7FC2-4014-BD44-755F82CF63C6}"/>
              </a:ext>
            </a:extLst>
          </p:cNvPr>
          <p:cNvSpPr txBox="1">
            <a:spLocks/>
          </p:cNvSpPr>
          <p:nvPr/>
        </p:nvSpPr>
        <p:spPr>
          <a:xfrm>
            <a:off x="0" y="629107"/>
            <a:ext cx="12192000" cy="60960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2800" dirty="0">
                <a:solidFill>
                  <a:schemeClr val="tx1"/>
                </a:solidFill>
              </a:rPr>
              <a:t>Facing Our History – Building an Equitable Future Initiative</a:t>
            </a:r>
          </a:p>
        </p:txBody>
      </p:sp>
      <p:pic>
        <p:nvPicPr>
          <p:cNvPr id="6" name="Picture 5">
            <a:extLst>
              <a:ext uri="{FF2B5EF4-FFF2-40B4-BE49-F238E27FC236}">
                <a16:creationId xmlns:a16="http://schemas.microsoft.com/office/drawing/2014/main" id="{5A762AF9-2999-45ED-BDCC-33E1A73A7974}"/>
              </a:ext>
            </a:extLst>
          </p:cNvPr>
          <p:cNvPicPr>
            <a:picLocks noChangeAspect="1"/>
          </p:cNvPicPr>
          <p:nvPr/>
        </p:nvPicPr>
        <p:blipFill>
          <a:blip r:embed="rId3"/>
          <a:stretch>
            <a:fillRect/>
          </a:stretch>
        </p:blipFill>
        <p:spPr>
          <a:xfrm>
            <a:off x="4057948" y="1459762"/>
            <a:ext cx="4069464" cy="5115091"/>
          </a:xfrm>
          <a:prstGeom prst="rect">
            <a:avLst/>
          </a:prstGeom>
        </p:spPr>
      </p:pic>
    </p:spTree>
    <p:extLst>
      <p:ext uri="{BB962C8B-B14F-4D97-AF65-F5344CB8AC3E}">
        <p14:creationId xmlns:p14="http://schemas.microsoft.com/office/powerpoint/2010/main" val="1744511538"/>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25511"/>
            <a:ext cx="12191999" cy="613954"/>
          </a:xfrm>
        </p:spPr>
        <p:txBody>
          <a:bodyPr vert="horz" wrap="square" lIns="91440" tIns="45720" rIns="91440" bIns="45720" numCol="1" rtlCol="0" anchor="ctr" anchorCtr="0" compatLnSpc="1">
            <a:prstTxWarp prst="textNoShape">
              <a:avLst/>
            </a:prstTxWarp>
            <a:noAutofit/>
          </a:bodyPr>
          <a:lstStyle/>
          <a:p>
            <a:pPr algn="ctr">
              <a:defRPr/>
            </a:pPr>
            <a:r>
              <a:rPr lang="en-US" sz="3600" dirty="0">
                <a:solidFill>
                  <a:srgbClr val="5FE0D4"/>
                </a:solidFill>
                <a:latin typeface="Arial" charset="0"/>
                <a:cs typeface="Arial" charset="0"/>
              </a:rPr>
              <a:t>2022 American Society of Human Genetics Awards</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6809D345-0BE6-4755-A2F2-EB66C9530157}"/>
              </a:ext>
            </a:extLst>
          </p:cNvPr>
          <p:cNvPicPr>
            <a:picLocks noChangeAspect="1"/>
          </p:cNvPicPr>
          <p:nvPr/>
        </p:nvPicPr>
        <p:blipFill rotWithShape="1">
          <a:blip r:embed="rId3"/>
          <a:srcRect l="10907" t="6201" r="9185" b="11907"/>
          <a:stretch/>
        </p:blipFill>
        <p:spPr>
          <a:xfrm>
            <a:off x="395562" y="2454856"/>
            <a:ext cx="2336800" cy="2394858"/>
          </a:xfrm>
          <a:prstGeom prst="rect">
            <a:avLst/>
          </a:prstGeom>
          <a:ln w="38100">
            <a:solidFill>
              <a:srgbClr val="5FE0D4"/>
            </a:solidFill>
          </a:ln>
        </p:spPr>
      </p:pic>
      <p:sp>
        <p:nvSpPr>
          <p:cNvPr id="7" name="TextBox 6">
            <a:extLst>
              <a:ext uri="{FF2B5EF4-FFF2-40B4-BE49-F238E27FC236}">
                <a16:creationId xmlns:a16="http://schemas.microsoft.com/office/drawing/2014/main" id="{996DFFD7-FE5D-6312-3771-6D8FFC32C2F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23</a:t>
            </a:r>
          </a:p>
        </p:txBody>
      </p:sp>
      <p:pic>
        <p:nvPicPr>
          <p:cNvPr id="26" name="Picture 25">
            <a:extLst>
              <a:ext uri="{FF2B5EF4-FFF2-40B4-BE49-F238E27FC236}">
                <a16:creationId xmlns:a16="http://schemas.microsoft.com/office/drawing/2014/main" id="{E406E915-FA96-6B78-07D2-F05D07D481EA}"/>
              </a:ext>
            </a:extLst>
          </p:cNvPr>
          <p:cNvPicPr>
            <a:picLocks noChangeAspect="1"/>
          </p:cNvPicPr>
          <p:nvPr/>
        </p:nvPicPr>
        <p:blipFill>
          <a:blip r:embed="rId4"/>
          <a:stretch>
            <a:fillRect/>
          </a:stretch>
        </p:blipFill>
        <p:spPr>
          <a:xfrm>
            <a:off x="3221808" y="1594706"/>
            <a:ext cx="8644218" cy="4262124"/>
          </a:xfrm>
          <a:prstGeom prst="rect">
            <a:avLst/>
          </a:prstGeom>
          <a:ln w="38100">
            <a:solidFill>
              <a:srgbClr val="5FE0D4"/>
            </a:solidFill>
          </a:ln>
        </p:spPr>
      </p:pic>
    </p:spTree>
    <p:extLst>
      <p:ext uri="{BB962C8B-B14F-4D97-AF65-F5344CB8AC3E}">
        <p14:creationId xmlns:p14="http://schemas.microsoft.com/office/powerpoint/2010/main" val="2565061864"/>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F18AF3-C0B4-4D27-9F65-4AC4AC65F607}"/>
              </a:ext>
            </a:extLst>
          </p:cNvPr>
          <p:cNvSpPr/>
          <p:nvPr/>
        </p:nvSpPr>
        <p:spPr>
          <a:xfrm>
            <a:off x="444137" y="2076293"/>
            <a:ext cx="11431488" cy="3139321"/>
          </a:xfrm>
          <a:prstGeom prst="rect">
            <a:avLst/>
          </a:prstGeom>
        </p:spPr>
        <p:txBody>
          <a:bodyPr wrap="square" lIns="91440" tIns="45720" rIns="91440" bIns="45720" anchor="t">
            <a:spAutoFit/>
          </a:bodyPr>
          <a:lstStyle/>
          <a:p>
            <a:pPr marL="387350" lvl="2" indent="-228600" defTabSz="627063" eaLnBrk="0" hangingPunct="0">
              <a:spcBef>
                <a:spcPts val="600"/>
              </a:spcBef>
              <a:buClr>
                <a:srgbClr val="FFFFFF"/>
              </a:buClr>
              <a:buSzPct val="95000"/>
              <a:buFont typeface="Wingdings" pitchFamily="2" charset="2"/>
              <a:buChar char=""/>
              <a:defRPr/>
            </a:pPr>
            <a:r>
              <a:rPr lang="en-US" sz="2800" b="1" dirty="0">
                <a:latin typeface="Arial"/>
                <a:cs typeface="Arial"/>
              </a:rPr>
              <a:t>Consensus study on direct sequencing of RNA modifications</a:t>
            </a:r>
          </a:p>
          <a:p>
            <a:pPr marL="387350" lvl="2" indent="-228600" defTabSz="627063" eaLnBrk="0" hangingPunct="0">
              <a:spcBef>
                <a:spcPts val="600"/>
              </a:spcBef>
              <a:buClr>
                <a:srgbClr val="FFFFFF"/>
              </a:buClr>
              <a:buSzPct val="95000"/>
              <a:buFont typeface="Wingdings" pitchFamily="2" charset="2"/>
              <a:buChar char=""/>
              <a:defRPr/>
            </a:pPr>
            <a:endParaRPr lang="en-US" sz="1400" b="1" dirty="0">
              <a:latin typeface="Arial"/>
              <a:cs typeface="Arial"/>
            </a:endParaRPr>
          </a:p>
          <a:p>
            <a:pPr marL="387350" lvl="2" indent="-228600" defTabSz="627063" eaLnBrk="0" hangingPunct="0">
              <a:spcBef>
                <a:spcPts val="600"/>
              </a:spcBef>
              <a:buClr>
                <a:srgbClr val="FFFFFF"/>
              </a:buClr>
              <a:buSzPct val="95000"/>
              <a:buFont typeface="Wingdings" pitchFamily="2" charset="2"/>
              <a:buChar char=""/>
              <a:defRPr/>
            </a:pPr>
            <a:r>
              <a:rPr lang="en-US" sz="2800" b="1" dirty="0">
                <a:latin typeface="Arial" panose="020B0604020202020204" pitchFamily="34" charset="0"/>
                <a:cs typeface="Arial" panose="020B0604020202020204" pitchFamily="34" charset="0"/>
              </a:rPr>
              <a:t>Sponsored by: Warren Alpert Foundation, NIEHS, &amp; NHGRI</a:t>
            </a:r>
          </a:p>
          <a:p>
            <a:pPr marL="158750" lvl="2" defTabSz="627063" eaLnBrk="0" hangingPunct="0">
              <a:spcBef>
                <a:spcPts val="1200"/>
              </a:spcBef>
              <a:buClr>
                <a:srgbClr val="FFFFFF"/>
              </a:buClr>
              <a:buSzPct val="95000"/>
              <a:defRPr/>
            </a:pPr>
            <a:endParaRPr lang="en-US" sz="2800" b="1" dirty="0">
              <a:latin typeface="Arial" panose="020B0604020202020204" pitchFamily="34" charset="0"/>
              <a:cs typeface="Arial" panose="020B0604020202020204" pitchFamily="34" charset="0"/>
            </a:endParaRPr>
          </a:p>
          <a:p>
            <a:pPr marL="158750" lvl="2" defTabSz="627063" eaLnBrk="0" hangingPunct="0">
              <a:spcBef>
                <a:spcPts val="1200"/>
              </a:spcBef>
              <a:buClr>
                <a:srgbClr val="FFFFFF"/>
              </a:buClr>
              <a:buSzPct val="95000"/>
              <a:defRPr/>
            </a:pPr>
            <a:endParaRPr lang="en-US" sz="2800" b="1" dirty="0">
              <a:latin typeface="Arial" panose="020B0604020202020204" pitchFamily="34" charset="0"/>
              <a:cs typeface="Arial" panose="020B0604020202020204" pitchFamily="34" charset="0"/>
            </a:endParaRPr>
          </a:p>
          <a:p>
            <a:pPr marL="158750" lvl="2" defTabSz="627063" eaLnBrk="0" hangingPunct="0">
              <a:spcBef>
                <a:spcPts val="1200"/>
              </a:spcBef>
              <a:buClr>
                <a:srgbClr val="FFFFFF"/>
              </a:buClr>
              <a:buSzPct val="95000"/>
              <a:defRPr/>
            </a:pPr>
            <a:endParaRPr lang="en-US" sz="2800" b="1" dirty="0">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F9FF478F-DB95-4060-BFE0-0EEE605B2896}"/>
              </a:ext>
            </a:extLst>
          </p:cNvPr>
          <p:cNvGrpSpPr/>
          <p:nvPr/>
        </p:nvGrpSpPr>
        <p:grpSpPr>
          <a:xfrm>
            <a:off x="2224416" y="3824799"/>
            <a:ext cx="7550661" cy="1458707"/>
            <a:chOff x="2444602" y="3097466"/>
            <a:chExt cx="7550661" cy="1458707"/>
          </a:xfrm>
        </p:grpSpPr>
        <p:sp>
          <p:nvSpPr>
            <p:cNvPr id="10" name="Rectangle 9">
              <a:extLst>
                <a:ext uri="{FF2B5EF4-FFF2-40B4-BE49-F238E27FC236}">
                  <a16:creationId xmlns:a16="http://schemas.microsoft.com/office/drawing/2014/main" id="{B65E9E9F-C5BF-4700-8639-2F2915516C9D}"/>
                </a:ext>
              </a:extLst>
            </p:cNvPr>
            <p:cNvSpPr/>
            <p:nvPr/>
          </p:nvSpPr>
          <p:spPr>
            <a:xfrm>
              <a:off x="4789507" y="3097468"/>
              <a:ext cx="5205756" cy="14587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E43B8C01-68F6-4895-BB1C-877CF11ECEDB}"/>
                </a:ext>
              </a:extLst>
            </p:cNvPr>
            <p:cNvPicPr>
              <a:picLocks noChangeAspect="1"/>
            </p:cNvPicPr>
            <p:nvPr/>
          </p:nvPicPr>
          <p:blipFill>
            <a:blip r:embed="rId3">
              <a:duotone>
                <a:prstClr val="black"/>
                <a:schemeClr val="bg1">
                  <a:tint val="45000"/>
                  <a:satMod val="400000"/>
                </a:schemeClr>
              </a:duotone>
            </a:blip>
            <a:stretch>
              <a:fillRect/>
            </a:stretch>
          </p:blipFill>
          <p:spPr>
            <a:xfrm>
              <a:off x="4789507" y="3097467"/>
              <a:ext cx="5205756" cy="1458705"/>
            </a:xfrm>
            <a:prstGeom prst="rect">
              <a:avLst/>
            </a:prstGeom>
            <a:ln>
              <a:noFill/>
            </a:ln>
          </p:spPr>
        </p:pic>
        <p:pic>
          <p:nvPicPr>
            <p:cNvPr id="1026" name="Picture 2" descr="Page banner image">
              <a:extLst>
                <a:ext uri="{FF2B5EF4-FFF2-40B4-BE49-F238E27FC236}">
                  <a16:creationId xmlns:a16="http://schemas.microsoft.com/office/drawing/2014/main" id="{5542228A-2AFC-4DBF-AF0D-F36EEF42DF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175" r="14816"/>
            <a:stretch/>
          </p:blipFill>
          <p:spPr bwMode="auto">
            <a:xfrm>
              <a:off x="2444602" y="3097466"/>
              <a:ext cx="2267324" cy="1458705"/>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Rectangle 16">
            <a:extLst>
              <a:ext uri="{FF2B5EF4-FFF2-40B4-BE49-F238E27FC236}">
                <a16:creationId xmlns:a16="http://schemas.microsoft.com/office/drawing/2014/main" id="{A6FB4EAA-F0EC-404F-9B62-38E8E5B883E8}"/>
              </a:ext>
            </a:extLst>
          </p:cNvPr>
          <p:cNvSpPr/>
          <p:nvPr/>
        </p:nvSpPr>
        <p:spPr>
          <a:xfrm>
            <a:off x="444136" y="5618620"/>
            <a:ext cx="10762369" cy="523220"/>
          </a:xfrm>
          <a:prstGeom prst="rect">
            <a:avLst/>
          </a:prstGeom>
        </p:spPr>
        <p:txBody>
          <a:bodyPr wrap="square" lIns="91440" tIns="45720" rIns="91440" bIns="45720" anchor="t">
            <a:spAutoFit/>
          </a:bodyPr>
          <a:lstStyle/>
          <a:p>
            <a:pPr marL="387350" lvl="2" indent="-228600" defTabSz="627063" eaLnBrk="0" hangingPunct="0">
              <a:buClr>
                <a:srgbClr val="FFFFFF"/>
              </a:buClr>
              <a:buSzPct val="95000"/>
              <a:buFont typeface="Wingdings" pitchFamily="2" charset="2"/>
              <a:buChar char=""/>
              <a:defRPr/>
            </a:pPr>
            <a:r>
              <a:rPr lang="en-US" sz="2800" b="1" dirty="0">
                <a:latin typeface="Arial" panose="020B0604020202020204" pitchFamily="34" charset="0"/>
                <a:cs typeface="Arial" panose="020B0604020202020204" pitchFamily="34" charset="0"/>
              </a:rPr>
              <a:t>Upcoming Workshop: March 14-15, 2023</a:t>
            </a:r>
            <a:endParaRPr lang="en-US" sz="24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F914405-7B9F-3A9A-A69B-5A5E174A450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24</a:t>
            </a:r>
          </a:p>
        </p:txBody>
      </p:sp>
      <p:sp>
        <p:nvSpPr>
          <p:cNvPr id="11" name="Title 2">
            <a:extLst>
              <a:ext uri="{FF2B5EF4-FFF2-40B4-BE49-F238E27FC236}">
                <a16:creationId xmlns:a16="http://schemas.microsoft.com/office/drawing/2014/main" id="{9E09FBC4-CB04-4D15-BD43-1F959288B7C6}"/>
              </a:ext>
            </a:extLst>
          </p:cNvPr>
          <p:cNvSpPr txBox="1">
            <a:spLocks/>
          </p:cNvSpPr>
          <p:nvPr/>
        </p:nvSpPr>
        <p:spPr>
          <a:xfrm>
            <a:off x="0" y="29026"/>
            <a:ext cx="12192000" cy="60960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t>NASEM Study</a:t>
            </a:r>
          </a:p>
        </p:txBody>
      </p:sp>
      <p:sp>
        <p:nvSpPr>
          <p:cNvPr id="13" name="Title 2">
            <a:extLst>
              <a:ext uri="{FF2B5EF4-FFF2-40B4-BE49-F238E27FC236}">
                <a16:creationId xmlns:a16="http://schemas.microsoft.com/office/drawing/2014/main" id="{2D1007EC-4FE2-45C3-92AF-CE5A0503A715}"/>
              </a:ext>
            </a:extLst>
          </p:cNvPr>
          <p:cNvSpPr txBox="1">
            <a:spLocks/>
          </p:cNvSpPr>
          <p:nvPr/>
        </p:nvSpPr>
        <p:spPr>
          <a:xfrm>
            <a:off x="0" y="629107"/>
            <a:ext cx="12192000" cy="609600"/>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2800" dirty="0">
                <a:solidFill>
                  <a:schemeClr val="tx1"/>
                </a:solidFill>
              </a:rPr>
              <a:t>Toward Sequencing and Mapping of RNA Modifications</a:t>
            </a:r>
          </a:p>
        </p:txBody>
      </p:sp>
    </p:spTree>
    <p:extLst>
      <p:ext uri="{BB962C8B-B14F-4D97-AF65-F5344CB8AC3E}">
        <p14:creationId xmlns:p14="http://schemas.microsoft.com/office/powerpoint/2010/main" val="162708280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898" y="4485446"/>
            <a:ext cx="11506200" cy="21724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200"/>
              </a:spcBef>
              <a:buClr>
                <a:srgbClr val="FFFFFF"/>
              </a:buClr>
              <a:buSzPct val="95000"/>
              <a:buFont typeface="Wingdings" pitchFamily="2" charset="2"/>
              <a:buChar char=""/>
              <a:defRPr/>
            </a:pPr>
            <a:r>
              <a:rPr lang="en-US" sz="2800" b="1" dirty="0">
                <a:latin typeface="Arial" panose="020B0604020202020204" pitchFamily="34" charset="0"/>
                <a:cs typeface="Arial" panose="020B0604020202020204" pitchFamily="34" charset="0"/>
              </a:rPr>
              <a:t>10</a:t>
            </a:r>
            <a:r>
              <a:rPr lang="en-US" sz="2800" b="1" baseline="30000" dirty="0">
                <a:latin typeface="Arial" panose="020B0604020202020204" pitchFamily="34" charset="0"/>
                <a:cs typeface="Arial" panose="020B0604020202020204" pitchFamily="34" charset="0"/>
              </a:rPr>
              <a:t>th</a:t>
            </a:r>
            <a:r>
              <a:rPr lang="en-US" sz="2800" b="1" dirty="0">
                <a:latin typeface="Arial" panose="020B0604020202020204" pitchFamily="34" charset="0"/>
                <a:cs typeface="Arial" panose="020B0604020202020204" pitchFamily="34" charset="0"/>
              </a:rPr>
              <a:t> plenary meeting in September 2022 </a:t>
            </a:r>
          </a:p>
          <a:p>
            <a:pPr marL="387350" lvl="2" indent="-228600" defTabSz="627063" eaLnBrk="0" hangingPunct="0">
              <a:spcBef>
                <a:spcPts val="1200"/>
              </a:spcBef>
              <a:buClr>
                <a:srgbClr val="FFFFFF"/>
              </a:buClr>
              <a:buSzPct val="95000"/>
              <a:buFont typeface="Wingdings" pitchFamily="2" charset="2"/>
              <a:buChar char=""/>
              <a:defRPr/>
            </a:pPr>
            <a:r>
              <a:rPr lang="en-US" sz="2600" b="1" dirty="0">
                <a:solidFill>
                  <a:prstClr val="white"/>
                </a:solidFill>
                <a:latin typeface="Arial" charset="0"/>
              </a:rPr>
              <a:t>11 NIH-supported GA4GH Driver Projects (out of 24 projects)</a:t>
            </a:r>
          </a:p>
          <a:p>
            <a:pPr marL="387350" lvl="2" indent="-228600" defTabSz="627063" eaLnBrk="0" hangingPunct="0">
              <a:spcBef>
                <a:spcPts val="1200"/>
              </a:spcBef>
              <a:buClr>
                <a:srgbClr val="FFFFFF"/>
              </a:buClr>
              <a:buSzPct val="95000"/>
              <a:buFont typeface="Wingdings" pitchFamily="2" charset="2"/>
              <a:buChar char=""/>
              <a:defRPr/>
            </a:pPr>
            <a:r>
              <a:rPr lang="en-US" sz="2600" b="1" dirty="0">
                <a:solidFill>
                  <a:prstClr val="white"/>
                </a:solidFill>
                <a:latin typeface="Arial" charset="0"/>
              </a:rPr>
              <a:t>Call </a:t>
            </a:r>
            <a:r>
              <a:rPr kumimoji="0" lang="en-US" sz="2600" b="1" i="0" u="none" strike="noStrike" kern="1200" cap="none" spc="0" normalizeH="0" baseline="0" noProof="0" dirty="0">
                <a:ln>
                  <a:noFill/>
                </a:ln>
                <a:solidFill>
                  <a:prstClr val="white"/>
                </a:solidFill>
                <a:effectLst/>
                <a:uLnTx/>
                <a:uFillTx/>
                <a:latin typeface="Arial" charset="0"/>
                <a:ea typeface="+mn-ea"/>
                <a:cs typeface="+mn-cs"/>
              </a:rPr>
              <a:t>for new GA4GH Driver Projects and Strategic Partnerships</a:t>
            </a:r>
          </a:p>
          <a:p>
            <a:pPr marL="387350" marR="0" lvl="2" indent="-228600" algn="l" defTabSz="627063" rtl="0" eaLnBrk="0" fontAlgn="auto" latinLnBrk="0" hangingPunct="0">
              <a:lnSpc>
                <a:spcPct val="90000"/>
              </a:lnSpc>
              <a:spcBef>
                <a:spcPts val="1200"/>
              </a:spcBef>
              <a:spcAft>
                <a:spcPts val="0"/>
              </a:spcAft>
              <a:buClr>
                <a:srgbClr val="FFFFFF"/>
              </a:buClr>
              <a:buSzPct val="95000"/>
              <a:buFont typeface="Wingdings"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charset="0"/>
                <a:ea typeface="+mn-ea"/>
                <a:cs typeface="+mn-cs"/>
              </a:rPr>
              <a:t>GA4GH Assigned Expert</a:t>
            </a:r>
            <a:r>
              <a:rPr kumimoji="0" lang="en-US" sz="2600" b="1" i="0" u="none" strike="noStrike" kern="1200" cap="none" spc="0" normalizeH="0" noProof="0" dirty="0">
                <a:ln>
                  <a:noFill/>
                </a:ln>
                <a:solidFill>
                  <a:prstClr val="white"/>
                </a:solidFill>
                <a:effectLst/>
                <a:uLnTx/>
                <a:uFillTx/>
                <a:latin typeface="Arial" charset="0"/>
                <a:ea typeface="+mn-ea"/>
                <a:cs typeface="+mn-cs"/>
              </a:rPr>
              <a:t> program</a:t>
            </a:r>
            <a:r>
              <a:rPr kumimoji="0" lang="en-US" sz="2600" b="1" i="0" u="none" strike="noStrike" kern="1200" cap="none" spc="0" normalizeH="0" baseline="0" noProof="0" dirty="0">
                <a:ln>
                  <a:noFill/>
                </a:ln>
                <a:solidFill>
                  <a:prstClr val="white"/>
                </a:solidFill>
                <a:effectLst/>
                <a:uLnTx/>
                <a:uFillTx/>
                <a:latin typeface="Arial" charset="0"/>
                <a:ea typeface="+mn-ea"/>
                <a:cs typeface="+mn-cs"/>
              </a:rPr>
              <a:t> extends global reach</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698"/>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Global Alliance for Genomics and Health (GA4GH) </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7" name="Picture 6">
            <a:extLst>
              <a:ext uri="{FF2B5EF4-FFF2-40B4-BE49-F238E27FC236}">
                <a16:creationId xmlns:a16="http://schemas.microsoft.com/office/drawing/2014/main" id="{B2FBE6EE-A61A-FB7B-056C-2A5618175EAB}"/>
              </a:ext>
            </a:extLst>
          </p:cNvPr>
          <p:cNvPicPr>
            <a:picLocks noChangeAspect="1"/>
          </p:cNvPicPr>
          <p:nvPr/>
        </p:nvPicPr>
        <p:blipFill rotWithShape="1">
          <a:blip r:embed="rId3">
            <a:extLst>
              <a:ext uri="{28A0092B-C50C-407E-A947-70E740481C1C}">
                <a14:useLocalDpi xmlns:a14="http://schemas.microsoft.com/office/drawing/2010/main" val="0"/>
              </a:ext>
            </a:extLst>
          </a:blip>
          <a:srcRect l="31986" t="34539" r="1225" b="23856"/>
          <a:stretch/>
        </p:blipFill>
        <p:spPr>
          <a:xfrm>
            <a:off x="2694414" y="913992"/>
            <a:ext cx="6803171" cy="3178376"/>
          </a:xfrm>
          <a:prstGeom prst="rect">
            <a:avLst/>
          </a:prstGeom>
          <a:ln w="38100">
            <a:solidFill>
              <a:srgbClr val="5FE0D4"/>
            </a:solidFill>
          </a:ln>
        </p:spPr>
      </p:pic>
      <p:sp>
        <p:nvSpPr>
          <p:cNvPr id="3" name="TextBox 2">
            <a:extLst>
              <a:ext uri="{FF2B5EF4-FFF2-40B4-BE49-F238E27FC236}">
                <a16:creationId xmlns:a16="http://schemas.microsoft.com/office/drawing/2014/main" id="{0115B76F-BF35-69DD-0365-73D5AD9B904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25</a:t>
            </a:r>
          </a:p>
        </p:txBody>
      </p:sp>
    </p:spTree>
    <p:extLst>
      <p:ext uri="{BB962C8B-B14F-4D97-AF65-F5344CB8AC3E}">
        <p14:creationId xmlns:p14="http://schemas.microsoft.com/office/powerpoint/2010/main" val="213886262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45143" y="3971066"/>
            <a:ext cx="11898594" cy="2676477"/>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a:spcBef>
                <a:spcPts val="1800"/>
              </a:spcBef>
              <a:buClr>
                <a:schemeClr val="tx1"/>
              </a:buClr>
              <a:buSzPct val="95000"/>
              <a:buFont typeface="Wingdings" pitchFamily="2" charset="2"/>
              <a:buChar char=""/>
              <a:defRPr/>
            </a:pPr>
            <a:r>
              <a:rPr lang="en-US" sz="2800" b="1" dirty="0">
                <a:ea typeface="+mn-lt"/>
                <a:cs typeface="+mn-lt"/>
              </a:rPr>
              <a:t>First set of Global Core Biodata Resources (GCBRs) selected </a:t>
            </a:r>
          </a:p>
          <a:p>
            <a:pPr marL="387350" lvl="2" indent="-228600" defTabSz="627063">
              <a:spcBef>
                <a:spcPts val="1800"/>
              </a:spcBef>
              <a:buClr>
                <a:schemeClr val="tx1"/>
              </a:buClr>
              <a:buSzPct val="95000"/>
              <a:buFont typeface="Wingdings" pitchFamily="2" charset="2"/>
              <a:buChar char=""/>
              <a:defRPr/>
            </a:pPr>
            <a:r>
              <a:rPr lang="en-US" sz="2800" b="1" dirty="0">
                <a:ea typeface="+mn-lt"/>
                <a:cs typeface="+mn-lt"/>
              </a:rPr>
              <a:t>GCBRs of fundamental importance to life sciences around the 	world, and the long-term preservation of biological data</a:t>
            </a:r>
            <a:endParaRPr lang="en-US" sz="2800" b="1" dirty="0">
              <a:cs typeface="Arial"/>
            </a:endParaRPr>
          </a:p>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a:cs typeface="Arial"/>
              </a:rPr>
              <a:t>Of the 37 </a:t>
            </a:r>
            <a:r>
              <a:rPr lang="en-US" sz="2800" b="1" dirty="0">
                <a:cs typeface="Arial"/>
              </a:rPr>
              <a:t>resources selected, </a:t>
            </a:r>
            <a:r>
              <a:rPr lang="en-US" sz="2800" b="1" dirty="0">
                <a:latin typeface="Arial"/>
                <a:cs typeface="Arial"/>
              </a:rPr>
              <a:t>16 are funded by NHGRI</a:t>
            </a:r>
          </a:p>
          <a:p>
            <a:pPr marL="158750" lvl="2" indent="0" defTabSz="627063" eaLnBrk="0" hangingPunct="0">
              <a:spcBef>
                <a:spcPts val="1800"/>
              </a:spcBef>
              <a:buClr>
                <a:schemeClr val="tx1"/>
              </a:buClr>
              <a:buSzPct val="95000"/>
              <a:buNone/>
              <a:defRPr/>
            </a:pPr>
            <a:endParaRPr lang="en-US" sz="2800" b="1" dirty="0">
              <a:solidFill>
                <a:prstClr val="white"/>
              </a:solidFill>
              <a:latin typeface="Arial" charset="0"/>
            </a:endParaRPr>
          </a:p>
          <a:p>
            <a:pPr marL="304165" indent="-304165"/>
            <a:endParaRPr lang="en-US" sz="2800" b="1" dirty="0">
              <a:cs typeface="Arial" panose="020B0604020202020204"/>
            </a:endParaRPr>
          </a:p>
          <a:p>
            <a:pPr marL="913765" lvl="1" indent="-304165"/>
            <a:endParaRPr lang="en-US" sz="2800" b="1" dirty="0">
              <a:cs typeface="Arial" panose="020B0604020202020204"/>
            </a:endParaRPr>
          </a:p>
          <a:p>
            <a:pPr marL="304165" indent="-304165"/>
            <a:endParaRPr lang="en-US" sz="2800" b="1" dirty="0">
              <a:cs typeface="Arial" panose="020B0604020202020204"/>
            </a:endParaRPr>
          </a:p>
          <a:p>
            <a:pPr marL="304165" indent="-304165"/>
            <a:endParaRPr lang="en-US" sz="2800" b="1" dirty="0">
              <a:cs typeface="Arial" panose="020B0604020202020204"/>
            </a:endParaRPr>
          </a:p>
          <a:p>
            <a:pPr marL="608965" lvl="1" indent="0">
              <a:buFont typeface="Arial"/>
              <a:buNone/>
            </a:pPr>
            <a:endParaRPr lang="en-US" sz="2800" b="1" dirty="0">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2698"/>
            <a:ext cx="12192000" cy="646331"/>
          </a:xfrm>
          <a:prstGeom prst="rect">
            <a:avLst/>
          </a:prstGeom>
        </p:spPr>
        <p:txBody>
          <a:bodyPr wrap="square" lIns="91440" tIns="45720" rIns="91440" bIns="45720" anchor="t">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a:cs typeface="Arial"/>
              </a:rPr>
              <a:t>Global Biodata Coalition</a:t>
            </a:r>
            <a:endParaRPr lang="en-US" sz="3600" b="1" dirty="0">
              <a:latin typeface="Arial"/>
              <a:cs typeface="Arial"/>
            </a:endParaRPr>
          </a:p>
        </p:txBody>
      </p:sp>
      <p:pic>
        <p:nvPicPr>
          <p:cNvPr id="4" name="Picture 3" descr="Text&#10;&#10;Description automatically generated with medium confidence">
            <a:extLst>
              <a:ext uri="{FF2B5EF4-FFF2-40B4-BE49-F238E27FC236}">
                <a16:creationId xmlns:a16="http://schemas.microsoft.com/office/drawing/2014/main" id="{8895D0D5-D4A3-E77B-603B-EF62E41D37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4375" y="975569"/>
            <a:ext cx="6383250" cy="2527565"/>
          </a:xfrm>
          <a:prstGeom prst="rect">
            <a:avLst/>
          </a:prstGeom>
          <a:ln w="38100">
            <a:solidFill>
              <a:srgbClr val="5FE0D4"/>
            </a:solidFill>
          </a:ln>
        </p:spPr>
      </p:pic>
      <p:sp>
        <p:nvSpPr>
          <p:cNvPr id="3" name="TextBox 2">
            <a:extLst>
              <a:ext uri="{FF2B5EF4-FFF2-40B4-BE49-F238E27FC236}">
                <a16:creationId xmlns:a16="http://schemas.microsoft.com/office/drawing/2014/main" id="{E1029A43-BD7F-A2AF-4936-38937F7207C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26</a:t>
            </a:r>
          </a:p>
        </p:txBody>
      </p:sp>
    </p:spTree>
    <p:extLst>
      <p:ext uri="{BB962C8B-B14F-4D97-AF65-F5344CB8AC3E}">
        <p14:creationId xmlns:p14="http://schemas.microsoft.com/office/powerpoint/2010/main" val="7936992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BF8461-E461-49B4-86D8-33FF18F0F1B4}"/>
              </a:ext>
            </a:extLst>
          </p:cNvPr>
          <p:cNvSpPr txBox="1"/>
          <p:nvPr/>
        </p:nvSpPr>
        <p:spPr>
          <a:xfrm>
            <a:off x="114127" y="1507134"/>
            <a:ext cx="11582400" cy="1538883"/>
          </a:xfrm>
          <a:prstGeom prst="rect">
            <a:avLst/>
          </a:prstGeom>
          <a:noFill/>
        </p:spPr>
        <p:txBody>
          <a:bodyPr wrap="square" rtlCol="0">
            <a:spAutoFit/>
          </a:bodyPr>
          <a:lstStyle/>
          <a:p>
            <a:pPr marL="573088" indent="-284163">
              <a:spcAft>
                <a:spcPts val="1200"/>
              </a:spcAft>
              <a:buFont typeface="Wingdings" panose="05000000000000000000" pitchFamily="2" charset="2"/>
              <a:buChar char="§"/>
            </a:pPr>
            <a:r>
              <a:rPr lang="en-US" sz="2800" b="1" dirty="0">
                <a:latin typeface="+mj-lt"/>
                <a:ea typeface="Helvetica Neue" charset="0"/>
                <a:cs typeface="Helvetica Neue" charset="0"/>
              </a:rPr>
              <a:t>ICDA Scientific Plenary Meeting in December 2022</a:t>
            </a:r>
          </a:p>
          <a:p>
            <a:pPr marL="573088" indent="-284163" defTabSz="860425">
              <a:spcAft>
                <a:spcPts val="1200"/>
              </a:spcAft>
              <a:buFont typeface="Wingdings" panose="05000000000000000000" pitchFamily="2" charset="2"/>
              <a:buChar char="§"/>
            </a:pPr>
            <a:r>
              <a:rPr lang="en-US" sz="2800" b="1" dirty="0">
                <a:latin typeface="+mj-lt"/>
              </a:rPr>
              <a:t>Meeting focused on proposals for moving from Maps to 	Mechanism to Medicine</a:t>
            </a:r>
          </a:p>
        </p:txBody>
      </p:sp>
      <p:sp>
        <p:nvSpPr>
          <p:cNvPr id="3" name="TextBox 2">
            <a:extLst>
              <a:ext uri="{FF2B5EF4-FFF2-40B4-BE49-F238E27FC236}">
                <a16:creationId xmlns:a16="http://schemas.microsoft.com/office/drawing/2014/main" id="{A8CF0245-7EBC-7C2A-D8D7-A6F07550EB6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27</a:t>
            </a:r>
          </a:p>
        </p:txBody>
      </p:sp>
      <p:pic>
        <p:nvPicPr>
          <p:cNvPr id="8" name="Picture 7">
            <a:extLst>
              <a:ext uri="{FF2B5EF4-FFF2-40B4-BE49-F238E27FC236}">
                <a16:creationId xmlns:a16="http://schemas.microsoft.com/office/drawing/2014/main" id="{E1335F89-5488-5E2A-24E0-985F1F60D037}"/>
              </a:ext>
            </a:extLst>
          </p:cNvPr>
          <p:cNvPicPr>
            <a:picLocks noChangeAspect="1"/>
          </p:cNvPicPr>
          <p:nvPr/>
        </p:nvPicPr>
        <p:blipFill rotWithShape="1">
          <a:blip r:embed="rId3"/>
          <a:srcRect t="-1" r="1825" b="3480"/>
          <a:stretch/>
        </p:blipFill>
        <p:spPr>
          <a:xfrm>
            <a:off x="2684122" y="3165954"/>
            <a:ext cx="7211440" cy="3238938"/>
          </a:xfrm>
          <a:prstGeom prst="rect">
            <a:avLst/>
          </a:prstGeom>
          <a:ln w="38100">
            <a:solidFill>
              <a:srgbClr val="5FE0D4"/>
            </a:solidFill>
          </a:ln>
        </p:spPr>
      </p:pic>
      <p:pic>
        <p:nvPicPr>
          <p:cNvPr id="7" name="Picture 6">
            <a:extLst>
              <a:ext uri="{FF2B5EF4-FFF2-40B4-BE49-F238E27FC236}">
                <a16:creationId xmlns:a16="http://schemas.microsoft.com/office/drawing/2014/main" id="{D7CCA428-83AF-0440-9834-F267C4DD08DD}"/>
              </a:ext>
            </a:extLst>
          </p:cNvPr>
          <p:cNvPicPr>
            <a:picLocks noChangeAspect="1"/>
          </p:cNvPicPr>
          <p:nvPr/>
        </p:nvPicPr>
        <p:blipFill>
          <a:blip r:embed="rId4"/>
          <a:stretch>
            <a:fillRect/>
          </a:stretch>
        </p:blipFill>
        <p:spPr>
          <a:xfrm>
            <a:off x="0" y="0"/>
            <a:ext cx="2805830" cy="1068722"/>
          </a:xfrm>
          <a:prstGeom prst="rect">
            <a:avLst/>
          </a:prstGeom>
        </p:spPr>
      </p:pic>
      <p:sp>
        <p:nvSpPr>
          <p:cNvPr id="9" name="Rectangle 8">
            <a:extLst>
              <a:ext uri="{FF2B5EF4-FFF2-40B4-BE49-F238E27FC236}">
                <a16:creationId xmlns:a16="http://schemas.microsoft.com/office/drawing/2014/main" id="{B0C79F28-2128-ECC9-DEA6-521C7C629EBC}"/>
              </a:ext>
            </a:extLst>
          </p:cNvPr>
          <p:cNvSpPr/>
          <p:nvPr/>
        </p:nvSpPr>
        <p:spPr>
          <a:xfrm>
            <a:off x="2805830" y="94550"/>
            <a:ext cx="938617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International Common Disease Alliance</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Tree>
    <p:extLst>
      <p:ext uri="{BB962C8B-B14F-4D97-AF65-F5344CB8AC3E}">
        <p14:creationId xmlns:p14="http://schemas.microsoft.com/office/powerpoint/2010/main" val="331926643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133" y="281346"/>
            <a:ext cx="12191999" cy="600892"/>
          </a:xfrm>
        </p:spPr>
        <p:txBody>
          <a:bodyPr vert="horz" wrap="square" lIns="91440" tIns="45720" rIns="91440" bIns="45720" numCol="1" rtlCol="0" anchor="ctr" anchorCtr="0" compatLnSpc="1">
            <a:prstTxWarp prst="textNoShape">
              <a:avLst/>
            </a:prstTxWarp>
            <a:noAutofit/>
          </a:bodyPr>
          <a:lstStyle/>
          <a:p>
            <a:pPr algn="ctr">
              <a:lnSpc>
                <a:spcPct val="100000"/>
              </a:lnSpc>
              <a:defRPr/>
            </a:pPr>
            <a:r>
              <a:rPr lang="en-US" sz="3600" i="1" dirty="0">
                <a:solidFill>
                  <a:srgbClr val="5FE0D4"/>
                </a:solidFill>
                <a:latin typeface="Arial" charset="0"/>
                <a:cs typeface="Arial" charset="0"/>
              </a:rPr>
              <a:t>Science’s</a:t>
            </a:r>
            <a:r>
              <a:rPr lang="en-US" sz="3600" dirty="0">
                <a:solidFill>
                  <a:srgbClr val="5FE0D4"/>
                </a:solidFill>
                <a:latin typeface="Arial" charset="0"/>
                <a:cs typeface="Arial" charset="0"/>
              </a:rPr>
              <a:t> 2022 Breakthrough of the Year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&amp; Runners Up</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6D289CF6-1474-9F17-D213-59AAD833D7F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28</a:t>
            </a:r>
          </a:p>
        </p:txBody>
      </p:sp>
      <p:pic>
        <p:nvPicPr>
          <p:cNvPr id="1026" name="Picture 2">
            <a:extLst>
              <a:ext uri="{FF2B5EF4-FFF2-40B4-BE49-F238E27FC236}">
                <a16:creationId xmlns:a16="http://schemas.microsoft.com/office/drawing/2014/main" id="{043E63DC-4410-4B63-7B10-BE0243503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4883" y="1952889"/>
            <a:ext cx="3370524" cy="2717055"/>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03922C7E-E6F8-7C87-C15D-748C76E09058}"/>
              </a:ext>
            </a:extLst>
          </p:cNvPr>
          <p:cNvSpPr txBox="1">
            <a:spLocks/>
          </p:cNvSpPr>
          <p:nvPr/>
        </p:nvSpPr>
        <p:spPr>
          <a:xfrm>
            <a:off x="4909136" y="4829598"/>
            <a:ext cx="3562155" cy="1158505"/>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Arial" panose="020B0604020202020204"/>
                <a:ea typeface="+mn-ea"/>
                <a:cs typeface="+mn-cs"/>
              </a:rPr>
              <a:t>Black Death’s legacy detected in the genes of Europeans</a:t>
            </a:r>
          </a:p>
        </p:txBody>
      </p:sp>
      <p:pic>
        <p:nvPicPr>
          <p:cNvPr id="1028" name="Picture 4">
            <a:extLst>
              <a:ext uri="{FF2B5EF4-FFF2-40B4-BE49-F238E27FC236}">
                <a16:creationId xmlns:a16="http://schemas.microsoft.com/office/drawing/2014/main" id="{CEE63E86-D888-2863-6BDB-6BE3D1426A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31317" y="1953909"/>
            <a:ext cx="3370524" cy="2716035"/>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53AE1537-8743-7B2F-E1FE-93A029AB52B6}"/>
              </a:ext>
            </a:extLst>
          </p:cNvPr>
          <p:cNvSpPr txBox="1">
            <a:spLocks/>
          </p:cNvSpPr>
          <p:nvPr/>
        </p:nvSpPr>
        <p:spPr>
          <a:xfrm>
            <a:off x="8471291" y="4829598"/>
            <a:ext cx="3690575" cy="1158505"/>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Arial" panose="020B0604020202020204"/>
                <a:ea typeface="+mn-ea"/>
                <a:cs typeface="+mn-cs"/>
              </a:rPr>
              <a:t>Ancient ecosystem reconstructed from </a:t>
            </a:r>
            <a:br>
              <a:rPr kumimoji="0" lang="en-US" b="1" i="0" u="none" strike="noStrike" kern="1200" cap="none" spc="0" normalizeH="0" baseline="0" noProof="0" dirty="0">
                <a:ln>
                  <a:noFill/>
                </a:ln>
                <a:solidFill>
                  <a:srgbClr val="FFFFFF"/>
                </a:solidFill>
                <a:effectLst/>
                <a:uLnTx/>
                <a:uFillTx/>
                <a:latin typeface="Arial" panose="020B0604020202020204"/>
                <a:ea typeface="+mn-ea"/>
                <a:cs typeface="+mn-cs"/>
              </a:rPr>
            </a:br>
            <a:r>
              <a:rPr kumimoji="0" lang="en-US" b="1" i="0" u="none" strike="noStrike" kern="1200" cap="none" spc="0" normalizeH="0" baseline="0" noProof="0" dirty="0">
                <a:ln>
                  <a:noFill/>
                </a:ln>
                <a:solidFill>
                  <a:srgbClr val="FFFFFF"/>
                </a:solidFill>
                <a:effectLst/>
                <a:uLnTx/>
                <a:uFillTx/>
                <a:latin typeface="Arial" panose="020B0604020202020204"/>
                <a:ea typeface="+mn-ea"/>
                <a:cs typeface="+mn-cs"/>
              </a:rPr>
              <a:t>2-million-year-old DNA</a:t>
            </a:r>
          </a:p>
        </p:txBody>
      </p:sp>
      <p:pic>
        <p:nvPicPr>
          <p:cNvPr id="12" name="Picture 11">
            <a:extLst>
              <a:ext uri="{FF2B5EF4-FFF2-40B4-BE49-F238E27FC236}">
                <a16:creationId xmlns:a16="http://schemas.microsoft.com/office/drawing/2014/main" id="{C3167F51-92D0-3211-65A3-74E3943B4639}"/>
              </a:ext>
            </a:extLst>
          </p:cNvPr>
          <p:cNvPicPr>
            <a:picLocks noChangeAspect="1"/>
          </p:cNvPicPr>
          <p:nvPr/>
        </p:nvPicPr>
        <p:blipFill rotWithShape="1">
          <a:blip r:embed="rId5"/>
          <a:srcRect l="7277" r="23063"/>
          <a:stretch/>
        </p:blipFill>
        <p:spPr>
          <a:xfrm>
            <a:off x="101652" y="1833031"/>
            <a:ext cx="4606299" cy="3719587"/>
          </a:xfrm>
          <a:prstGeom prst="rect">
            <a:avLst/>
          </a:prstGeom>
          <a:ln w="38100">
            <a:solidFill>
              <a:srgbClr val="5FE0D4"/>
            </a:solidFill>
          </a:ln>
          <a:effectLst>
            <a:softEdge rad="127000"/>
          </a:effectLst>
        </p:spPr>
      </p:pic>
    </p:spTree>
    <p:extLst>
      <p:ext uri="{BB962C8B-B14F-4D97-AF65-F5344CB8AC3E}">
        <p14:creationId xmlns:p14="http://schemas.microsoft.com/office/powerpoint/2010/main" val="1930642478"/>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72937"/>
            <a:ext cx="12191999" cy="1013528"/>
          </a:xfrm>
        </p:spPr>
        <p:txBody>
          <a:bodyPr vert="horz" wrap="square" lIns="91440" tIns="45720" rIns="91440" bIns="45720" numCol="1" rtlCol="0" anchor="ctr" anchorCtr="0" compatLnSpc="1">
            <a:prstTxWarp prst="textNoShape">
              <a:avLst/>
            </a:prstTxWarp>
            <a:noAutofit/>
          </a:bodyPr>
          <a:lstStyle/>
          <a:p>
            <a:pPr algn="ctr">
              <a:lnSpc>
                <a:spcPct val="100000"/>
              </a:lnSpc>
              <a:defRPr/>
            </a:pPr>
            <a:r>
              <a:rPr lang="en-US" sz="3600" i="1" dirty="0">
                <a:solidFill>
                  <a:srgbClr val="5FE0D4"/>
                </a:solidFill>
                <a:latin typeface="Arial" charset="0"/>
                <a:cs typeface="Arial" charset="0"/>
              </a:rPr>
              <a:t>Nature’s </a:t>
            </a:r>
            <a:r>
              <a:rPr lang="en-US" sz="3600" dirty="0">
                <a:solidFill>
                  <a:srgbClr val="5FE0D4"/>
                </a:solidFill>
                <a:latin typeface="Arial" charset="0"/>
                <a:cs typeface="Arial" charset="0"/>
              </a:rPr>
              <a:t>10 People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Who Helped Shape Science in 2022</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5A88C478-A200-5874-BCA8-241B5234C0F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29</a:t>
            </a:r>
          </a:p>
        </p:txBody>
      </p:sp>
      <p:pic>
        <p:nvPicPr>
          <p:cNvPr id="7" name="Picture 6">
            <a:extLst>
              <a:ext uri="{FF2B5EF4-FFF2-40B4-BE49-F238E27FC236}">
                <a16:creationId xmlns:a16="http://schemas.microsoft.com/office/drawing/2014/main" id="{E59E848F-3324-FF11-434F-E6021715C63F}"/>
              </a:ext>
            </a:extLst>
          </p:cNvPr>
          <p:cNvPicPr>
            <a:picLocks noChangeAspect="1"/>
          </p:cNvPicPr>
          <p:nvPr/>
        </p:nvPicPr>
        <p:blipFill>
          <a:blip r:embed="rId3"/>
          <a:stretch>
            <a:fillRect/>
          </a:stretch>
        </p:blipFill>
        <p:spPr>
          <a:xfrm>
            <a:off x="4171792" y="1829515"/>
            <a:ext cx="7599294" cy="4273865"/>
          </a:xfrm>
          <a:prstGeom prst="rect">
            <a:avLst/>
          </a:prstGeom>
          <a:ln w="38100">
            <a:solidFill>
              <a:srgbClr val="5FE0D4"/>
            </a:solidFill>
          </a:ln>
        </p:spPr>
      </p:pic>
      <p:pic>
        <p:nvPicPr>
          <p:cNvPr id="2050" name="Picture 2" descr="Nature magazine 22 &amp;amp; 29 December 2022 &amp;#034;One Year Ten Stories&amp;#034;  Outlook: Children&amp;#039;s | eBay">
            <a:extLst>
              <a:ext uri="{FF2B5EF4-FFF2-40B4-BE49-F238E27FC236}">
                <a16:creationId xmlns:a16="http://schemas.microsoft.com/office/drawing/2014/main" id="{33216E88-4560-A4B4-6218-C6619BBBA76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18" t="2661" r="3293" b="15358"/>
          <a:stretch/>
        </p:blipFill>
        <p:spPr bwMode="auto">
          <a:xfrm>
            <a:off x="420914" y="2014276"/>
            <a:ext cx="3410857" cy="3904344"/>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535001"/>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 y="30997"/>
            <a:ext cx="12191999" cy="600892"/>
          </a:xfrm>
        </p:spPr>
        <p:txBody>
          <a:bodyPr vert="horz" wrap="square" lIns="91440" tIns="45720" rIns="91440" bIns="45720" numCol="1" rtlCol="0" anchor="ctr" anchorCtr="0" compatLnSpc="1">
            <a:prstTxWarp prst="textNoShape">
              <a:avLst/>
            </a:prstTxWarp>
            <a:noAutofit/>
          </a:bodyPr>
          <a:lstStyle/>
          <a:p>
            <a:pPr algn="ctr">
              <a:defRPr/>
            </a:pPr>
            <a:r>
              <a:rPr lang="en-US" sz="3600" i="1" dirty="0">
                <a:solidFill>
                  <a:srgbClr val="5FE0D4"/>
                </a:solidFill>
                <a:latin typeface="Arial" charset="0"/>
                <a:cs typeface="Arial" charset="0"/>
              </a:rPr>
              <a:t>The Scientist’s </a:t>
            </a:r>
            <a:r>
              <a:rPr lang="en-US" sz="3600" dirty="0">
                <a:solidFill>
                  <a:srgbClr val="5FE0D4"/>
                </a:solidFill>
                <a:latin typeface="Arial" charset="0"/>
                <a:cs typeface="Arial" charset="0"/>
              </a:rPr>
              <a:t>Top Innovations of 2022</a:t>
            </a:r>
          </a:p>
        </p:txBody>
      </p:sp>
      <p:sp>
        <p:nvSpPr>
          <p:cNvPr id="4" name="AutoShape 2" descr="Image result for National Academy of Science"/>
          <p:cNvSpPr>
            <a:spLocks noChangeAspect="1" noChangeArrowheads="1"/>
          </p:cNvSpPr>
          <p:nvPr/>
        </p:nvSpPr>
        <p:spPr bwMode="auto">
          <a:xfrm>
            <a:off x="59436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6" name="AutoShape 6" descr="Image result for National Academy of Science"/>
          <p:cNvSpPr>
            <a:spLocks noChangeAspect="1" noChangeArrowheads="1"/>
          </p:cNvSpPr>
          <p:nvPr/>
        </p:nvSpPr>
        <p:spPr bwMode="auto">
          <a:xfrm>
            <a:off x="5943600"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Arial" panose="020B0604020202020204"/>
              <a:ea typeface="+mn-ea"/>
              <a:cs typeface="+mn-cs"/>
            </a:endParaRPr>
          </a:p>
        </p:txBody>
      </p:sp>
      <p:sp>
        <p:nvSpPr>
          <p:cNvPr id="12" name="Title 1">
            <a:extLst>
              <a:ext uri="{FF2B5EF4-FFF2-40B4-BE49-F238E27FC236}">
                <a16:creationId xmlns:a16="http://schemas.microsoft.com/office/drawing/2014/main" id="{704AE418-1197-463A-BAC9-47A21A4565CF}"/>
              </a:ext>
            </a:extLst>
          </p:cNvPr>
          <p:cNvSpPr txBox="1">
            <a:spLocks/>
          </p:cNvSpPr>
          <p:nvPr/>
        </p:nvSpPr>
        <p:spPr>
          <a:xfrm>
            <a:off x="79493" y="4091492"/>
            <a:ext cx="12033015" cy="3049585"/>
          </a:xfrm>
          <a:prstGeom prst="rect">
            <a:avLst/>
          </a:prstGeom>
        </p:spPr>
        <p:txBody>
          <a:bodyPr/>
          <a:lstStyle/>
          <a:p>
            <a:pPr marL="0" marR="0" lvl="0" indent="0" algn="ctr" defTabSz="1219170" rtl="0" eaLnBrk="0" fontAlgn="auto" latinLnBrk="0" hangingPunct="0">
              <a:lnSpc>
                <a:spcPts val="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Machine to sequence the genome for $100</a:t>
            </a:r>
          </a:p>
          <a:p>
            <a:pPr marL="0" marR="0" lvl="0" indent="0" algn="ctr" defTabSz="1219170" rtl="0" eaLnBrk="0" fontAlgn="auto" latinLnBrk="0" hangingPunct="0">
              <a:lnSpc>
                <a:spcPts val="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Instruments for single-cell analysis </a:t>
            </a:r>
          </a:p>
          <a:p>
            <a:pPr marL="0" marR="0" lvl="0" indent="0" algn="ctr" defTabSz="1219170" rtl="0" eaLnBrk="0" fontAlgn="auto" latinLnBrk="0" hangingPunct="0">
              <a:lnSpc>
                <a:spcPts val="5000"/>
              </a:lnSpc>
              <a:spcBef>
                <a:spcPts val="0"/>
              </a:spcBef>
              <a:spcAft>
                <a:spcPts val="0"/>
              </a:spcAft>
              <a:buClrTx/>
              <a:buSzTx/>
              <a:buFontTx/>
              <a:buNone/>
              <a:tabLst/>
              <a:defRPr/>
            </a:pPr>
            <a:r>
              <a:rPr lang="en-US" sz="3200" b="1" dirty="0">
                <a:solidFill>
                  <a:srgbClr val="FFFFFF"/>
                </a:solidFill>
                <a:latin typeface="Arial" panose="020B0604020202020204"/>
              </a:rPr>
              <a:t>N</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on-invasive prenatal testing </a:t>
            </a:r>
          </a:p>
          <a:p>
            <a:pPr marL="0" marR="0" lvl="0" indent="0" algn="ctr" defTabSz="1219170" rtl="0" eaLnBrk="0" fontAlgn="auto" latinLnBrk="0" hangingPunct="0">
              <a:lnSpc>
                <a:spcPts val="5000"/>
              </a:lnSpc>
              <a:spcBef>
                <a:spcPts val="0"/>
              </a:spcBef>
              <a:spcAft>
                <a:spcPts val="0"/>
              </a:spcAft>
              <a:buClrTx/>
              <a:buSzTx/>
              <a:buFontTx/>
              <a:buNone/>
              <a:tabLst/>
              <a:defRPr/>
            </a:pPr>
            <a:r>
              <a:rPr lang="en-US" sz="3200" b="1" dirty="0">
                <a:solidFill>
                  <a:srgbClr val="FFFFFF"/>
                </a:solidFill>
                <a:latin typeface="Arial" panose="020B0604020202020204"/>
              </a:rPr>
              <a:t>3D</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 view of gene expression </a:t>
            </a:r>
          </a:p>
        </p:txBody>
      </p:sp>
      <p:sp>
        <p:nvSpPr>
          <p:cNvPr id="8" name="AutoShape 6">
            <a:extLst>
              <a:ext uri="{FF2B5EF4-FFF2-40B4-BE49-F238E27FC236}">
                <a16:creationId xmlns:a16="http://schemas.microsoft.com/office/drawing/2014/main" id="{23B917C7-290B-49DF-8838-AC0D6F5556F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a:extLst>
              <a:ext uri="{FF2B5EF4-FFF2-40B4-BE49-F238E27FC236}">
                <a16:creationId xmlns:a16="http://schemas.microsoft.com/office/drawing/2014/main" id="{65E014E7-AA22-44E6-8395-C1C38EADE2C7}"/>
              </a:ext>
            </a:extLst>
          </p:cNvPr>
          <p:cNvPicPr>
            <a:picLocks noChangeAspect="1"/>
          </p:cNvPicPr>
          <p:nvPr/>
        </p:nvPicPr>
        <p:blipFill rotWithShape="1">
          <a:blip r:embed="rId3"/>
          <a:srcRect t="9187" b="9649"/>
          <a:stretch/>
        </p:blipFill>
        <p:spPr>
          <a:xfrm>
            <a:off x="3412187" y="954302"/>
            <a:ext cx="5367626" cy="3049585"/>
          </a:xfrm>
          <a:prstGeom prst="rect">
            <a:avLst/>
          </a:prstGeom>
          <a:ln w="38100">
            <a:solidFill>
              <a:srgbClr val="5FE0D4"/>
            </a:solidFill>
          </a:ln>
          <a:effectLst/>
        </p:spPr>
      </p:pic>
      <p:sp>
        <p:nvSpPr>
          <p:cNvPr id="3" name="TextBox 2">
            <a:extLst>
              <a:ext uri="{FF2B5EF4-FFF2-40B4-BE49-F238E27FC236}">
                <a16:creationId xmlns:a16="http://schemas.microsoft.com/office/drawing/2014/main" id="{8FACAA29-0E33-B70D-77F7-560EA4DE947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30</a:t>
            </a:r>
          </a:p>
        </p:txBody>
      </p:sp>
    </p:spTree>
    <p:extLst>
      <p:ext uri="{BB962C8B-B14F-4D97-AF65-F5344CB8AC3E}">
        <p14:creationId xmlns:p14="http://schemas.microsoft.com/office/powerpoint/2010/main" val="2459550354"/>
      </p:ext>
    </p:extLst>
  </p:cSld>
  <p:clrMapOvr>
    <a:masterClrMapping/>
  </p:clrMapOvr>
  <p:transition spd="slow">
    <p:wipe di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3B2D5-995B-4CCD-8F9C-651129635FFC}"/>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endParaRPr lang="en-US" sz="3600" dirty="0">
              <a:solidFill>
                <a:srgbClr val="5FE0D4"/>
              </a:solidFill>
              <a:latin typeface="Arial" pitchFamily="34" charset="0"/>
              <a:cs typeface="Arial" pitchFamily="34" charset="0"/>
            </a:endParaRPr>
          </a:p>
        </p:txBody>
      </p:sp>
      <p:sp>
        <p:nvSpPr>
          <p:cNvPr id="3" name="Rectangle 4">
            <a:extLst>
              <a:ext uri="{FF2B5EF4-FFF2-40B4-BE49-F238E27FC236}">
                <a16:creationId xmlns:a16="http://schemas.microsoft.com/office/drawing/2014/main" id="{D53A8D63-7458-4C61-A9C8-9420E59D976E}"/>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198509207"/>
      </p:ext>
    </p:extLst>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0" y="10884"/>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Human Genome Reference Program (HGRP)</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16" name="Rectangle 15">
            <a:extLst>
              <a:ext uri="{FF2B5EF4-FFF2-40B4-BE49-F238E27FC236}">
                <a16:creationId xmlns:a16="http://schemas.microsoft.com/office/drawing/2014/main" id="{432E8A4C-D12B-B341-BE58-86BFD4EBF907}"/>
              </a:ext>
            </a:extLst>
          </p:cNvPr>
          <p:cNvSpPr/>
          <p:nvPr/>
        </p:nvSpPr>
        <p:spPr>
          <a:xfrm>
            <a:off x="6254189" y="1655443"/>
            <a:ext cx="4811210" cy="620170"/>
          </a:xfrm>
          <a:prstGeom prst="rect">
            <a:avLst/>
          </a:prstGeom>
          <a:ln>
            <a:noFill/>
          </a:ln>
        </p:spPr>
        <p:txBody>
          <a:bodyPr wrap="square">
            <a:spAutoFit/>
          </a:bodyPr>
          <a:lstStyle/>
          <a:p>
            <a:pPr marL="231775" marR="0" lvl="0" indent="-231775" algn="l" defTabSz="514350" rtl="0" eaLnBrk="1" fontAlgn="auto" latinLnBrk="0" hangingPunct="1">
              <a:lnSpc>
                <a:spcPct val="90000"/>
              </a:lnSpc>
              <a:spcBef>
                <a:spcPts val="1200"/>
              </a:spcBef>
              <a:spcAft>
                <a:spcPts val="0"/>
              </a:spcAft>
              <a:buClrTx/>
              <a:buSzTx/>
              <a:buFont typeface="Wingdings" panose="05000000000000000000" pitchFamily="2" charset="2"/>
              <a:buChar char="§"/>
              <a:tabLst/>
              <a:defRPr/>
            </a:pPr>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R="0" lvl="0" algn="l" defTabSz="514350" rtl="0" eaLnBrk="1" fontAlgn="auto" latinLnBrk="0" hangingPunct="1">
              <a:lnSpc>
                <a:spcPct val="90000"/>
              </a:lnSpc>
              <a:spcBef>
                <a:spcPts val="1200"/>
              </a:spcBef>
              <a:spcAft>
                <a:spcPts val="0"/>
              </a:spcAft>
              <a:buClrTx/>
              <a:buSzTx/>
              <a:tabLst/>
              <a:defRPr/>
            </a:pP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p:txBody>
      </p:sp>
      <p:sp>
        <p:nvSpPr>
          <p:cNvPr id="11" name="Rectangle 10">
            <a:extLst>
              <a:ext uri="{FF2B5EF4-FFF2-40B4-BE49-F238E27FC236}">
                <a16:creationId xmlns:a16="http://schemas.microsoft.com/office/drawing/2014/main" id="{8C1670E4-0F7D-8E42-A740-49E9C2DFAAC5}"/>
              </a:ext>
            </a:extLst>
          </p:cNvPr>
          <p:cNvSpPr/>
          <p:nvPr/>
        </p:nvSpPr>
        <p:spPr>
          <a:xfrm>
            <a:off x="1943438" y="3879118"/>
            <a:ext cx="8867130" cy="2674578"/>
          </a:xfrm>
          <a:prstGeom prst="rect">
            <a:avLst/>
          </a:prstGeom>
          <a:ln>
            <a:noFill/>
          </a:ln>
        </p:spPr>
        <p:txBody>
          <a:bodyPr wrap="square">
            <a:spAutoFit/>
          </a:bodyPr>
          <a:lstStyle/>
          <a:p>
            <a:pPr marL="457200" lvl="0" indent="-284163" defTabSz="514350">
              <a:lnSpc>
                <a:spcPct val="90000"/>
              </a:lnSpc>
              <a:spcBef>
                <a:spcPts val="1200"/>
              </a:spcBef>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Annual HPRC meeting (October 2022)</a:t>
            </a:r>
          </a:p>
          <a:p>
            <a:pPr marL="457200" lvl="0" indent="-284163" defTabSz="514350">
              <a:lnSpc>
                <a:spcPct val="90000"/>
              </a:lnSpc>
              <a:spcBef>
                <a:spcPts val="1200"/>
              </a:spcBef>
              <a:buFont typeface="Wingdings" panose="05000000000000000000" pitchFamily="2" charset="2"/>
              <a:buChar char="§"/>
              <a:defRPr/>
            </a:pPr>
            <a:endParaRPr lang="en-US" sz="600" b="1" dirty="0">
              <a:latin typeface="Arial" panose="020B0604020202020204" pitchFamily="34" charset="0"/>
              <a:cs typeface="Arial" panose="020B0604020202020204" pitchFamily="34" charset="0"/>
            </a:endParaRPr>
          </a:p>
          <a:p>
            <a:pPr marL="457200" lvl="1" indent="-284163" defTabSz="514350">
              <a:lnSpc>
                <a:spcPct val="50000"/>
              </a:lnSpc>
              <a:spcBef>
                <a:spcPts val="1200"/>
              </a:spcBef>
              <a:defRPr/>
            </a:pPr>
            <a:r>
              <a:rPr lang="en-US" sz="2800" b="1" dirty="0">
                <a:solidFill>
                  <a:schemeClr val="accent3">
                    <a:lumMod val="60000"/>
                    <a:lumOff val="40000"/>
                  </a:schemeClr>
                </a:solidFill>
                <a:latin typeface="Arial" panose="020B0604020202020204" pitchFamily="34" charset="0"/>
                <a:cs typeface="Arial" panose="020B0604020202020204" pitchFamily="34" charset="0"/>
              </a:rPr>
              <a:t>			</a:t>
            </a:r>
            <a:r>
              <a:rPr lang="en-US" sz="2800" b="1" dirty="0">
                <a:solidFill>
                  <a:schemeClr val="bg2">
                    <a:lumMod val="40000"/>
                    <a:lumOff val="60000"/>
                  </a:schemeClr>
                </a:solidFill>
                <a:latin typeface="Arial" panose="020B0604020202020204" pitchFamily="34" charset="0"/>
                <a:cs typeface="Arial" panose="020B0604020202020204" pitchFamily="34" charset="0"/>
              </a:rPr>
              <a:t>Sample selection and collection</a:t>
            </a:r>
          </a:p>
          <a:p>
            <a:pPr marL="457200" lvl="1" indent="-284163" defTabSz="514350">
              <a:lnSpc>
                <a:spcPct val="50000"/>
              </a:lnSpc>
              <a:spcBef>
                <a:spcPts val="1200"/>
              </a:spcBef>
              <a:defRPr/>
            </a:pPr>
            <a:r>
              <a:rPr lang="en-US" sz="2800" b="1" dirty="0">
                <a:solidFill>
                  <a:schemeClr val="bg2">
                    <a:lumMod val="40000"/>
                    <a:lumOff val="60000"/>
                  </a:schemeClr>
                </a:solidFill>
                <a:latin typeface="Arial" panose="020B0604020202020204" pitchFamily="34" charset="0"/>
                <a:cs typeface="Arial" panose="020B0604020202020204" pitchFamily="34" charset="0"/>
              </a:rPr>
              <a:t>			Embedded ELSI research</a:t>
            </a:r>
          </a:p>
          <a:p>
            <a:pPr marL="457200" lvl="1" indent="-284163" defTabSz="514350">
              <a:lnSpc>
                <a:spcPct val="50000"/>
              </a:lnSpc>
              <a:spcBef>
                <a:spcPts val="1200"/>
              </a:spcBef>
              <a:defRPr/>
            </a:pPr>
            <a:r>
              <a:rPr lang="en-US" sz="2800" b="1" dirty="0">
                <a:solidFill>
                  <a:schemeClr val="bg2">
                    <a:lumMod val="40000"/>
                    <a:lumOff val="60000"/>
                  </a:schemeClr>
                </a:solidFill>
                <a:latin typeface="Arial" panose="020B0604020202020204" pitchFamily="34" charset="0"/>
                <a:cs typeface="Arial" panose="020B0604020202020204" pitchFamily="34" charset="0"/>
              </a:rPr>
              <a:t>			Changes in DNA sequence-production costs</a:t>
            </a:r>
          </a:p>
          <a:p>
            <a:pPr marL="457200" lvl="1" indent="-284163" defTabSz="514350">
              <a:lnSpc>
                <a:spcPct val="50000"/>
              </a:lnSpc>
              <a:spcBef>
                <a:spcPts val="1200"/>
              </a:spcBef>
              <a:defRPr/>
            </a:pPr>
            <a:endParaRPr lang="en-US" sz="2000" b="1" dirty="0">
              <a:solidFill>
                <a:schemeClr val="accent3">
                  <a:lumMod val="60000"/>
                  <a:lumOff val="40000"/>
                </a:schemeClr>
              </a:solidFill>
              <a:latin typeface="Arial" panose="020B0604020202020204" pitchFamily="34" charset="0"/>
              <a:cs typeface="Arial" panose="020B0604020202020204" pitchFamily="34" charset="0"/>
            </a:endParaRPr>
          </a:p>
          <a:p>
            <a:pPr marL="457200" indent="-284163" defTabSz="514350">
              <a:lnSpc>
                <a:spcPct val="90000"/>
              </a:lnSpc>
              <a:spcBef>
                <a:spcPts val="1200"/>
              </a:spcBef>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HGRP planning meeting (October 2022)</a:t>
            </a:r>
            <a:endParaRPr kumimoji="0" lang="en-US" sz="28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pic>
        <p:nvPicPr>
          <p:cNvPr id="4" name="Picture 3" descr="A group of people posing for a photo in front of a building&#10;&#10;Description automatically generated">
            <a:extLst>
              <a:ext uri="{FF2B5EF4-FFF2-40B4-BE49-F238E27FC236}">
                <a16:creationId xmlns:a16="http://schemas.microsoft.com/office/drawing/2014/main" id="{6CC68D26-38C2-DBCC-783F-BA1C89963803}"/>
              </a:ext>
            </a:extLst>
          </p:cNvPr>
          <p:cNvPicPr>
            <a:picLocks noChangeAspect="1"/>
          </p:cNvPicPr>
          <p:nvPr/>
        </p:nvPicPr>
        <p:blipFill rotWithShape="1">
          <a:blip r:embed="rId3">
            <a:extLst>
              <a:ext uri="{28A0092B-C50C-407E-A947-70E740481C1C}">
                <a14:useLocalDpi xmlns:a14="http://schemas.microsoft.com/office/drawing/2010/main" val="0"/>
              </a:ext>
            </a:extLst>
          </a:blip>
          <a:srcRect l="6228" t="42811" r="7727" b="26798"/>
          <a:stretch/>
        </p:blipFill>
        <p:spPr>
          <a:xfrm>
            <a:off x="1114215" y="988861"/>
            <a:ext cx="9963570" cy="2639412"/>
          </a:xfrm>
          <a:prstGeom prst="rect">
            <a:avLst/>
          </a:prstGeom>
          <a:solidFill>
            <a:srgbClr val="FFFFFF">
              <a:shade val="85000"/>
            </a:srgbClr>
          </a:solidFill>
          <a:ln w="38100" cap="sq">
            <a:solidFill>
              <a:srgbClr val="5FE0D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extBox 1">
            <a:extLst>
              <a:ext uri="{FF2B5EF4-FFF2-40B4-BE49-F238E27FC236}">
                <a16:creationId xmlns:a16="http://schemas.microsoft.com/office/drawing/2014/main" id="{05EC21DA-FC2E-589D-39B2-CBA48C5BD4C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31</a:t>
            </a:r>
          </a:p>
        </p:txBody>
      </p:sp>
    </p:spTree>
    <p:extLst>
      <p:ext uri="{BB962C8B-B14F-4D97-AF65-F5344CB8AC3E}">
        <p14:creationId xmlns:p14="http://schemas.microsoft.com/office/powerpoint/2010/main" val="75798521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500"/>
                                        <p:tgtEl>
                                          <p:spTgt spid="4"/>
                                        </p:tgtEl>
                                      </p:cBhvr>
                                    </p:animEffect>
                                  </p:childTnLst>
                                </p:cTn>
                              </p:par>
                              <p:par>
                                <p:cTn id="10" presetID="1" presetClass="entr" presetSubtype="0" fill="hold" nodeType="with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1">
                                            <p:txEl>
                                              <p:pRg st="3" end="3"/>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C6B57489-115C-8B47-87C2-6F9C3332B7C4}"/>
              </a:ext>
            </a:extLst>
          </p:cNvPr>
          <p:cNvSpPr txBox="1">
            <a:spLocks/>
          </p:cNvSpPr>
          <p:nvPr/>
        </p:nvSpPr>
        <p:spPr>
          <a:xfrm>
            <a:off x="1" y="70753"/>
            <a:ext cx="12192000" cy="1016855"/>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Genomics Research Enhances Genetics of </a:t>
            </a:r>
          </a:p>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Rare Disease (</a:t>
            </a:r>
            <a:r>
              <a:rPr kumimoji="0" lang="en-US" sz="3600" b="1" i="0" u="none" strike="noStrike" kern="1200" cap="none" spc="0" normalizeH="0" baseline="0" noProof="0" dirty="0" err="1">
                <a:ln>
                  <a:noFill/>
                </a:ln>
                <a:solidFill>
                  <a:srgbClr val="5FE0D4"/>
                </a:solidFill>
                <a:effectLst/>
                <a:uLnTx/>
                <a:uFillTx/>
                <a:latin typeface="Arial" charset="0"/>
                <a:ea typeface="+mj-ea"/>
                <a:cs typeface="Arial" charset="0"/>
              </a:rPr>
              <a:t>GREGoR</a:t>
            </a: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 Consortium </a:t>
            </a:r>
          </a:p>
        </p:txBody>
      </p:sp>
      <p:sp>
        <p:nvSpPr>
          <p:cNvPr id="11" name="Rectangle 10">
            <a:extLst>
              <a:ext uri="{FF2B5EF4-FFF2-40B4-BE49-F238E27FC236}">
                <a16:creationId xmlns:a16="http://schemas.microsoft.com/office/drawing/2014/main" id="{8C1670E4-0F7D-8E42-A740-49E9C2DFAAC5}"/>
              </a:ext>
            </a:extLst>
          </p:cNvPr>
          <p:cNvSpPr/>
          <p:nvPr/>
        </p:nvSpPr>
        <p:spPr>
          <a:xfrm>
            <a:off x="396427" y="2899687"/>
            <a:ext cx="11709159" cy="3759491"/>
          </a:xfrm>
          <a:prstGeom prst="rect">
            <a:avLst/>
          </a:prstGeom>
          <a:ln>
            <a:noFill/>
          </a:ln>
        </p:spPr>
        <p:txBody>
          <a:bodyPr wrap="square">
            <a:spAutoFit/>
          </a:bodyPr>
          <a:lstStyle/>
          <a:p>
            <a:pPr marR="0" lvl="0" algn="l" defTabSz="514350" rtl="0" eaLnBrk="1" fontAlgn="auto" latinLnBrk="0" hangingPunct="1">
              <a:lnSpc>
                <a:spcPct val="90000"/>
              </a:lnSpc>
              <a:spcBef>
                <a:spcPts val="1200"/>
              </a:spcBef>
              <a:spcAft>
                <a:spcPts val="0"/>
              </a:spcAft>
              <a:buClrTx/>
              <a:buSzTx/>
              <a:tabLst/>
              <a:defRPr/>
            </a:pPr>
            <a:endParaRPr kumimoji="0" lang="en-US" sz="1000" b="1" i="0" u="none" strike="noStrike" kern="1200" cap="none" spc="0" normalizeH="0" baseline="0" noProof="0" dirty="0">
              <a:ln>
                <a:noFill/>
              </a:ln>
              <a:effectLst/>
              <a:uLnTx/>
              <a:uFillTx/>
              <a:cs typeface="Arial" panose="020B0604020202020204" pitchFamily="34" charset="0"/>
            </a:endParaRPr>
          </a:p>
          <a:p>
            <a:pPr marL="457200" lvl="0" indent="-225425" defTabSz="514350">
              <a:lnSpc>
                <a:spcPct val="90000"/>
              </a:lnSpc>
              <a:spcBef>
                <a:spcPts val="1200"/>
              </a:spcBef>
              <a:buFont typeface="Wingdings" panose="05000000000000000000" pitchFamily="2" charset="2"/>
              <a:buChar char="§"/>
              <a:defRPr/>
            </a:pPr>
            <a:r>
              <a:rPr lang="en-US" sz="2800" b="1" dirty="0">
                <a:cs typeface="Arial" panose="020B0604020202020204" pitchFamily="34" charset="0"/>
              </a:rPr>
              <a:t>First in-person GREGoR Consortium Meeting </a:t>
            </a:r>
          </a:p>
          <a:p>
            <a:pPr marL="457200" lvl="1" indent="-225425" defTabSz="514350">
              <a:lnSpc>
                <a:spcPct val="90000"/>
              </a:lnSpc>
              <a:spcBef>
                <a:spcPts val="1200"/>
              </a:spcBef>
              <a:defRPr/>
            </a:pPr>
            <a:r>
              <a:rPr lang="en-US" sz="2800" b="1" dirty="0">
                <a:solidFill>
                  <a:schemeClr val="accent3">
                    <a:lumMod val="60000"/>
                    <a:lumOff val="40000"/>
                  </a:schemeClr>
                </a:solidFill>
                <a:cs typeface="Arial" panose="020B0604020202020204" pitchFamily="34" charset="0"/>
              </a:rPr>
              <a:t>			</a:t>
            </a:r>
            <a:r>
              <a:rPr lang="en-US" sz="2800" b="1" dirty="0">
                <a:solidFill>
                  <a:schemeClr val="bg2">
                    <a:lumMod val="40000"/>
                    <a:lumOff val="60000"/>
                  </a:schemeClr>
                </a:solidFill>
                <a:cs typeface="Arial" panose="020B0604020202020204" pitchFamily="34" charset="0"/>
              </a:rPr>
              <a:t>November 2022</a:t>
            </a:r>
          </a:p>
          <a:p>
            <a:pPr marL="457200" lvl="2" indent="-225425" defTabSz="514350">
              <a:lnSpc>
                <a:spcPct val="90000"/>
              </a:lnSpc>
              <a:spcBef>
                <a:spcPts val="1200"/>
              </a:spcBef>
              <a:defRPr/>
            </a:pPr>
            <a:r>
              <a:rPr lang="en-US" sz="2800" b="1" dirty="0">
                <a:solidFill>
                  <a:schemeClr val="bg2">
                    <a:lumMod val="40000"/>
                    <a:lumOff val="60000"/>
                  </a:schemeClr>
                </a:solidFill>
                <a:cs typeface="Arial" panose="020B0604020202020204" pitchFamily="34" charset="0"/>
              </a:rPr>
              <a:t>			Over 140 participants</a:t>
            </a:r>
          </a:p>
          <a:p>
            <a:pPr marL="457200" lvl="1" indent="-225425" defTabSz="514350">
              <a:lnSpc>
                <a:spcPct val="90000"/>
              </a:lnSpc>
              <a:spcBef>
                <a:spcPts val="1200"/>
              </a:spcBef>
              <a:defRPr/>
            </a:pPr>
            <a:endParaRPr lang="en-US" sz="900" b="1" dirty="0">
              <a:cs typeface="Arial" panose="020B0604020202020204" pitchFamily="34" charset="0"/>
            </a:endParaRPr>
          </a:p>
          <a:p>
            <a:pPr marL="457200" indent="-225425" defTabSz="514350">
              <a:lnSpc>
                <a:spcPct val="90000"/>
              </a:lnSpc>
              <a:spcBef>
                <a:spcPts val="1200"/>
              </a:spcBef>
              <a:buFont typeface="Wingdings" panose="05000000000000000000" pitchFamily="2" charset="2"/>
              <a:buChar char="§"/>
              <a:defRPr/>
            </a:pPr>
            <a:r>
              <a:rPr lang="en-US" sz="2800" b="1" dirty="0">
                <a:cs typeface="Arial" panose="020B0604020202020204" pitchFamily="34" charset="0"/>
              </a:rPr>
              <a:t>Key themes of networking and collaboration</a:t>
            </a:r>
          </a:p>
          <a:p>
            <a:pPr marL="457200" lvl="2" indent="-225425" defTabSz="514350">
              <a:lnSpc>
                <a:spcPct val="90000"/>
              </a:lnSpc>
              <a:spcBef>
                <a:spcPts val="1200"/>
              </a:spcBef>
              <a:defRPr/>
            </a:pPr>
            <a:r>
              <a:rPr lang="en-US" sz="2800" b="1" dirty="0">
                <a:solidFill>
                  <a:schemeClr val="accent3">
                    <a:lumMod val="60000"/>
                    <a:lumOff val="40000"/>
                  </a:schemeClr>
                </a:solidFill>
                <a:cs typeface="Arial" panose="020B0604020202020204" pitchFamily="34" charset="0"/>
              </a:rPr>
              <a:t>			</a:t>
            </a:r>
            <a:r>
              <a:rPr lang="en-US" sz="2800" b="1" dirty="0">
                <a:solidFill>
                  <a:schemeClr val="bg2">
                    <a:lumMod val="40000"/>
                    <a:lumOff val="60000"/>
                  </a:schemeClr>
                </a:solidFill>
                <a:cs typeface="Arial" panose="020B0604020202020204" pitchFamily="34" charset="0"/>
              </a:rPr>
              <a:t>Identifying challenges to solving Mendelian disorders</a:t>
            </a:r>
          </a:p>
          <a:p>
            <a:pPr marL="457200" lvl="2" indent="-225425" defTabSz="514350">
              <a:lnSpc>
                <a:spcPct val="90000"/>
              </a:lnSpc>
              <a:spcBef>
                <a:spcPts val="1200"/>
              </a:spcBef>
              <a:defRPr/>
            </a:pPr>
            <a:r>
              <a:rPr lang="en-US" sz="2800" b="1" dirty="0">
                <a:solidFill>
                  <a:schemeClr val="bg2">
                    <a:lumMod val="40000"/>
                    <a:lumOff val="60000"/>
                  </a:schemeClr>
                </a:solidFill>
                <a:cs typeface="Arial" panose="020B0604020202020204" pitchFamily="34" charset="0"/>
              </a:rPr>
              <a:t>			Internal and external collaboration</a:t>
            </a: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cs typeface="Arial" panose="020B0604020202020204" pitchFamily="34" charset="0"/>
            </a:endParaRPr>
          </a:p>
        </p:txBody>
      </p:sp>
      <p:pic>
        <p:nvPicPr>
          <p:cNvPr id="7" name="Picture 6" descr="Logo&#10;&#10;Description automatically generated with medium confidence">
            <a:extLst>
              <a:ext uri="{FF2B5EF4-FFF2-40B4-BE49-F238E27FC236}">
                <a16:creationId xmlns:a16="http://schemas.microsoft.com/office/drawing/2014/main" id="{EF5EA0E3-6E5F-CA5A-9991-EA830A693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0343" y="1227589"/>
            <a:ext cx="6161325" cy="1540332"/>
          </a:xfrm>
          <a:prstGeom prst="rect">
            <a:avLst/>
          </a:prstGeom>
          <a:ln w="38100">
            <a:solidFill>
              <a:srgbClr val="5FE0D4"/>
            </a:solidFill>
          </a:ln>
        </p:spPr>
      </p:pic>
      <p:sp>
        <p:nvSpPr>
          <p:cNvPr id="2" name="TextBox 1">
            <a:extLst>
              <a:ext uri="{FF2B5EF4-FFF2-40B4-BE49-F238E27FC236}">
                <a16:creationId xmlns:a16="http://schemas.microsoft.com/office/drawing/2014/main" id="{93BE2A7F-31F5-0EAF-19E1-7D4040CC78D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32</a:t>
            </a:r>
          </a:p>
        </p:txBody>
      </p:sp>
    </p:spTree>
    <p:extLst>
      <p:ext uri="{BB962C8B-B14F-4D97-AF65-F5344CB8AC3E}">
        <p14:creationId xmlns:p14="http://schemas.microsoft.com/office/powerpoint/2010/main" val="5748823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2698"/>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Impact of Genomic Variation on Function (IGVF)</a:t>
            </a:r>
            <a:endParaRPr lang="en-US" sz="3600" b="1" dirty="0">
              <a:solidFill>
                <a:srgbClr val="5FE0D4"/>
              </a:solidFill>
              <a:latin typeface="Arial" charset="0"/>
            </a:endParaRPr>
          </a:p>
        </p:txBody>
      </p:sp>
      <p:sp>
        <p:nvSpPr>
          <p:cNvPr id="34" name="TextBox 33">
            <a:extLst>
              <a:ext uri="{FF2B5EF4-FFF2-40B4-BE49-F238E27FC236}">
                <a16:creationId xmlns:a16="http://schemas.microsoft.com/office/drawing/2014/main" id="{EDEC9D0E-9C88-6747-9D03-D1EE6A500339}"/>
              </a:ext>
            </a:extLst>
          </p:cNvPr>
          <p:cNvSpPr txBox="1"/>
          <p:nvPr/>
        </p:nvSpPr>
        <p:spPr>
          <a:xfrm>
            <a:off x="-394163" y="5107949"/>
            <a:ext cx="8200571" cy="938719"/>
          </a:xfrm>
          <a:prstGeom prst="rect">
            <a:avLst/>
          </a:prstGeom>
          <a:noFill/>
        </p:spPr>
        <p:txBody>
          <a:bodyPr wrap="square" rtlCol="0">
            <a:spAutoFit/>
          </a:bodyPr>
          <a:lstStyle/>
          <a:p>
            <a:pPr algn="ctr"/>
            <a:r>
              <a:rPr lang="en-US" sz="2700" b="1" dirty="0">
                <a:solidFill>
                  <a:srgbClr val="FFFFFF"/>
                </a:solidFill>
                <a:ea typeface="Helvetica Neue" charset="0"/>
                <a:cs typeface="Helvetica Neue" charset="0"/>
              </a:rPr>
              <a:t>September 2022</a:t>
            </a:r>
          </a:p>
          <a:p>
            <a:r>
              <a:rPr lang="en-US" sz="2800" b="1" dirty="0">
                <a:solidFill>
                  <a:srgbClr val="FFFFFF"/>
                </a:solidFill>
                <a:ea typeface="Helvetica Neue" charset="0"/>
                <a:cs typeface="Helvetica Neue" charset="0"/>
              </a:rPr>
              <a:t> </a:t>
            </a:r>
            <a:endParaRPr lang="en-US" sz="2800" b="1" i="0" kern="1200" baseline="0" dirty="0">
              <a:solidFill>
                <a:srgbClr val="FFFFFF"/>
              </a:solidFill>
              <a:effectLst/>
              <a:ea typeface="Helvetica Neue" charset="0"/>
              <a:cs typeface="Helvetica Neue" charset="0"/>
            </a:endParaRPr>
          </a:p>
        </p:txBody>
      </p:sp>
      <p:pic>
        <p:nvPicPr>
          <p:cNvPr id="7" name="Picture 6">
            <a:extLst>
              <a:ext uri="{FF2B5EF4-FFF2-40B4-BE49-F238E27FC236}">
                <a16:creationId xmlns:a16="http://schemas.microsoft.com/office/drawing/2014/main" id="{F7067845-93FC-AEA4-8B8B-5E8BF3FBB7B1}"/>
              </a:ext>
            </a:extLst>
          </p:cNvPr>
          <p:cNvPicPr>
            <a:picLocks noChangeAspect="1"/>
          </p:cNvPicPr>
          <p:nvPr/>
        </p:nvPicPr>
        <p:blipFill rotWithShape="1">
          <a:blip r:embed="rId3"/>
          <a:srcRect l="8840" t="8048" r="7634" b="27759"/>
          <a:stretch/>
        </p:blipFill>
        <p:spPr>
          <a:xfrm>
            <a:off x="195749" y="2048832"/>
            <a:ext cx="7020747" cy="3030494"/>
          </a:xfrm>
          <a:prstGeom prst="rect">
            <a:avLst/>
          </a:prstGeom>
          <a:ln w="38100">
            <a:solidFill>
              <a:srgbClr val="5FE0D4"/>
            </a:solidFill>
          </a:ln>
        </p:spPr>
      </p:pic>
      <p:sp>
        <p:nvSpPr>
          <p:cNvPr id="4" name="TextBox 3">
            <a:extLst>
              <a:ext uri="{FF2B5EF4-FFF2-40B4-BE49-F238E27FC236}">
                <a16:creationId xmlns:a16="http://schemas.microsoft.com/office/drawing/2014/main" id="{DAEBB0F2-D44C-FB45-6777-62716FC0D38D}"/>
              </a:ext>
            </a:extLst>
          </p:cNvPr>
          <p:cNvSpPr txBox="1"/>
          <p:nvPr/>
        </p:nvSpPr>
        <p:spPr>
          <a:xfrm>
            <a:off x="7392436" y="2380462"/>
            <a:ext cx="4799564" cy="2877711"/>
          </a:xfrm>
          <a:prstGeom prst="rect">
            <a:avLst/>
          </a:prstGeom>
          <a:noFill/>
        </p:spPr>
        <p:txBody>
          <a:bodyPr wrap="square" rtlCol="0">
            <a:spAutoFit/>
          </a:bodyPr>
          <a:lstStyle/>
          <a:p>
            <a:r>
              <a:rPr lang="en-US" sz="2700" b="1" dirty="0">
                <a:solidFill>
                  <a:srgbClr val="FFFFFF"/>
                </a:solidFill>
                <a:ea typeface="Helvetica Neue" charset="0"/>
                <a:cs typeface="Helvetica Neue" charset="0"/>
              </a:rPr>
              <a:t>Meeting focus:</a:t>
            </a:r>
          </a:p>
          <a:p>
            <a:endParaRPr lang="en-US" sz="1600" b="1" dirty="0">
              <a:solidFill>
                <a:srgbClr val="FFFFFF"/>
              </a:solidFill>
              <a:ea typeface="Helvetica Neue" charset="0"/>
              <a:cs typeface="Helvetica Neue" charset="0"/>
            </a:endParaRPr>
          </a:p>
          <a:p>
            <a:pPr marL="741363" indent="-284163" defTabSz="914400">
              <a:buClr>
                <a:srgbClr val="FFFFFF"/>
              </a:buClr>
              <a:buFont typeface="Wingdings" panose="05000000000000000000" pitchFamily="2" charset="2"/>
              <a:buChar char="§"/>
            </a:pPr>
            <a:r>
              <a:rPr lang="en-US" sz="2700" b="1" dirty="0">
                <a:solidFill>
                  <a:schemeClr val="bg2">
                    <a:lumMod val="40000"/>
                    <a:lumOff val="60000"/>
                  </a:schemeClr>
                </a:solidFill>
                <a:ea typeface="Helvetica Neue" charset="0"/>
                <a:cs typeface="Helvetica Neue" charset="0"/>
              </a:rPr>
              <a:t>Coordinating activities</a:t>
            </a:r>
          </a:p>
          <a:p>
            <a:pPr marL="741363" indent="-284163" defTabSz="914400">
              <a:buClr>
                <a:srgbClr val="FFFFFF"/>
              </a:buClr>
              <a:buFont typeface="Wingdings" panose="05000000000000000000" pitchFamily="2" charset="2"/>
              <a:buChar char="§"/>
            </a:pPr>
            <a:r>
              <a:rPr lang="en-US" sz="2700" b="1" dirty="0">
                <a:solidFill>
                  <a:schemeClr val="bg2">
                    <a:lumMod val="40000"/>
                    <a:lumOff val="60000"/>
                  </a:schemeClr>
                </a:solidFill>
                <a:ea typeface="Helvetica Neue" charset="0"/>
                <a:cs typeface="Helvetica Neue" charset="0"/>
              </a:rPr>
              <a:t>Engaging trainees </a:t>
            </a:r>
          </a:p>
          <a:p>
            <a:pPr marL="741363" indent="-284163">
              <a:buClr>
                <a:srgbClr val="FFFFFF"/>
              </a:buClr>
              <a:buFont typeface="Wingdings" pitchFamily="2" charset="2"/>
              <a:buChar char="§"/>
            </a:pPr>
            <a:r>
              <a:rPr lang="en-US" sz="2700" b="1" dirty="0">
                <a:solidFill>
                  <a:schemeClr val="bg2">
                    <a:lumMod val="40000"/>
                    <a:lumOff val="60000"/>
                  </a:schemeClr>
                </a:solidFill>
                <a:ea typeface="Helvetica Neue" charset="0"/>
                <a:cs typeface="Helvetica Neue" charset="0"/>
              </a:rPr>
              <a:t>Fostering interactions </a:t>
            </a:r>
          </a:p>
          <a:p>
            <a:pPr marL="741363" indent="-284163">
              <a:buClr>
                <a:srgbClr val="FFFFFF"/>
              </a:buClr>
              <a:buFont typeface="Wingdings" pitchFamily="2" charset="2"/>
              <a:buChar char="§"/>
            </a:pPr>
            <a:r>
              <a:rPr lang="en-US" sz="2700" b="1" dirty="0">
                <a:solidFill>
                  <a:schemeClr val="bg2">
                    <a:lumMod val="40000"/>
                    <a:lumOff val="60000"/>
                  </a:schemeClr>
                </a:solidFill>
                <a:ea typeface="Helvetica Neue" charset="0"/>
                <a:cs typeface="Helvetica Neue" charset="0"/>
              </a:rPr>
              <a:t>Defining future goals</a:t>
            </a:r>
          </a:p>
          <a:p>
            <a:pPr marL="457200" indent="-457200">
              <a:buFont typeface="Wingdings" pitchFamily="2" charset="2"/>
              <a:buChar char="§"/>
            </a:pPr>
            <a:endParaRPr lang="en-US" sz="2800" b="1" dirty="0">
              <a:solidFill>
                <a:srgbClr val="FFFFFF"/>
              </a:solidFill>
              <a:ea typeface="Helvetica Neue" charset="0"/>
              <a:cs typeface="Helvetica Neue" charset="0"/>
            </a:endParaRPr>
          </a:p>
        </p:txBody>
      </p:sp>
      <p:sp>
        <p:nvSpPr>
          <p:cNvPr id="3" name="TextBox 2">
            <a:extLst>
              <a:ext uri="{FF2B5EF4-FFF2-40B4-BE49-F238E27FC236}">
                <a16:creationId xmlns:a16="http://schemas.microsoft.com/office/drawing/2014/main" id="{807CE44F-E4F2-B2EF-9E76-FB2D47DD55E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r>
              <a:rPr lang="en-US" sz="2000" b="1" dirty="0">
                <a:solidFill>
                  <a:srgbClr val="5FE0D4"/>
                </a:solidFill>
                <a:latin typeface="Arial" charset="0"/>
              </a:rPr>
              <a:t>3</a:t>
            </a:r>
            <a:r>
              <a:rPr kumimoji="0" lang="en-US" sz="2000" b="1" i="0" u="none" strike="noStrike" kern="1200" cap="none" spc="0" normalizeH="0" baseline="0" noProof="0" dirty="0">
                <a:ln>
                  <a:noFill/>
                </a:ln>
                <a:solidFill>
                  <a:srgbClr val="5FE0D4"/>
                </a:solidFill>
                <a:effectLst/>
                <a:uLnTx/>
                <a:uFillTx/>
                <a:latin typeface="Arial" charset="0"/>
                <a:ea typeface="+mn-ea"/>
                <a:cs typeface="+mn-cs"/>
              </a:rPr>
              <a:t>3</a:t>
            </a:r>
          </a:p>
        </p:txBody>
      </p:sp>
      <p:sp>
        <p:nvSpPr>
          <p:cNvPr id="5" name="TextBox 4">
            <a:extLst>
              <a:ext uri="{FF2B5EF4-FFF2-40B4-BE49-F238E27FC236}">
                <a16:creationId xmlns:a16="http://schemas.microsoft.com/office/drawing/2014/main" id="{9F531F43-7F15-4E07-090C-E19A645A47C1}"/>
              </a:ext>
            </a:extLst>
          </p:cNvPr>
          <p:cNvSpPr txBox="1"/>
          <p:nvPr/>
        </p:nvSpPr>
        <p:spPr>
          <a:xfrm>
            <a:off x="0" y="657525"/>
            <a:ext cx="12192000" cy="523220"/>
          </a:xfrm>
          <a:prstGeom prst="rect">
            <a:avLst/>
          </a:prstGeom>
          <a:noFill/>
        </p:spPr>
        <p:txBody>
          <a:bodyPr wrap="square" rtlCol="0">
            <a:spAutoFit/>
          </a:bodyPr>
          <a:lstStyle/>
          <a:p>
            <a:pPr algn="ctr"/>
            <a:r>
              <a:rPr lang="en-US" sz="2800" b="1" dirty="0">
                <a:solidFill>
                  <a:srgbClr val="FFFFFF"/>
                </a:solidFill>
                <a:ea typeface="Helvetica Neue" charset="0"/>
                <a:cs typeface="Helvetica Neue" charset="0"/>
              </a:rPr>
              <a:t>First Annual Consortium Meeting</a:t>
            </a:r>
            <a:endParaRPr lang="en-US" sz="3200" b="1" i="0" kern="1200" baseline="0" dirty="0">
              <a:solidFill>
                <a:srgbClr val="FFFFFF"/>
              </a:solidFill>
              <a:effectLst/>
              <a:ea typeface="Helvetica Neue" charset="0"/>
              <a:cs typeface="Helvetica Neue" charset="0"/>
            </a:endParaRPr>
          </a:p>
        </p:txBody>
      </p:sp>
    </p:spTree>
    <p:extLst>
      <p:ext uri="{BB962C8B-B14F-4D97-AF65-F5344CB8AC3E}">
        <p14:creationId xmlns:p14="http://schemas.microsoft.com/office/powerpoint/2010/main" val="4145288264"/>
      </p:ext>
    </p:extLst>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EDEC9D0E-9C88-6747-9D03-D1EE6A500339}"/>
              </a:ext>
            </a:extLst>
          </p:cNvPr>
          <p:cNvSpPr txBox="1"/>
          <p:nvPr/>
        </p:nvSpPr>
        <p:spPr>
          <a:xfrm>
            <a:off x="0" y="657982"/>
            <a:ext cx="12191999" cy="523220"/>
          </a:xfrm>
          <a:prstGeom prst="rect">
            <a:avLst/>
          </a:prstGeom>
          <a:noFill/>
        </p:spPr>
        <p:txBody>
          <a:bodyPr wrap="square" rtlCol="0">
            <a:spAutoFit/>
          </a:bodyPr>
          <a:lstStyle/>
          <a:p>
            <a:pPr algn="ctr"/>
            <a:r>
              <a:rPr lang="en-US" sz="2800" b="1" dirty="0">
                <a:solidFill>
                  <a:srgbClr val="FFFFFF"/>
                </a:solidFill>
                <a:ea typeface="Helvetica Neue" charset="0"/>
                <a:cs typeface="Helvetica Neue" charset="0"/>
              </a:rPr>
              <a:t>IGVF Affiliate Membership</a:t>
            </a:r>
            <a:endParaRPr lang="en-US" sz="2800" b="1" i="0" kern="1200" baseline="0" dirty="0">
              <a:solidFill>
                <a:srgbClr val="FFFFFF"/>
              </a:solidFill>
              <a:effectLst/>
              <a:ea typeface="Helvetica Neue" charset="0"/>
              <a:cs typeface="Helvetica Neue" charset="0"/>
            </a:endParaRPr>
          </a:p>
        </p:txBody>
      </p:sp>
      <p:sp>
        <p:nvSpPr>
          <p:cNvPr id="8" name="TextBox 7">
            <a:extLst>
              <a:ext uri="{FF2B5EF4-FFF2-40B4-BE49-F238E27FC236}">
                <a16:creationId xmlns:a16="http://schemas.microsoft.com/office/drawing/2014/main" id="{13F68EB6-EAEC-AEBB-7655-F451EE1FE6B7}"/>
              </a:ext>
            </a:extLst>
          </p:cNvPr>
          <p:cNvSpPr txBox="1"/>
          <p:nvPr/>
        </p:nvSpPr>
        <p:spPr>
          <a:xfrm>
            <a:off x="59017" y="1785105"/>
            <a:ext cx="5097817" cy="2246769"/>
          </a:xfrm>
          <a:prstGeom prst="rect">
            <a:avLst/>
          </a:prstGeom>
          <a:noFill/>
        </p:spPr>
        <p:txBody>
          <a:bodyPr wrap="square" rtlCol="0">
            <a:spAutoFit/>
          </a:bodyPr>
          <a:lstStyle/>
          <a:p>
            <a:pPr marL="347663" indent="-334963">
              <a:buFont typeface="Wingdings" panose="05000000000000000000" pitchFamily="2" charset="2"/>
              <a:buChar char="§"/>
            </a:pPr>
            <a:r>
              <a:rPr lang="en-US" sz="2800" b="1" dirty="0">
                <a:solidFill>
                  <a:srgbClr val="FFFFFF"/>
                </a:solidFill>
                <a:ea typeface="Helvetica Neue" charset="0"/>
                <a:cs typeface="Helvetica Neue" charset="0"/>
              </a:rPr>
              <a:t>Affiliate role</a:t>
            </a:r>
          </a:p>
          <a:p>
            <a:pPr marL="573087" lvl="1" defTabSz="798513"/>
            <a:r>
              <a:rPr lang="en-US" sz="2800" b="1" dirty="0">
                <a:solidFill>
                  <a:schemeClr val="bg2">
                    <a:lumMod val="40000"/>
                    <a:lumOff val="60000"/>
                  </a:schemeClr>
                </a:solidFill>
                <a:ea typeface="Helvetica Neue" charset="0"/>
                <a:cs typeface="Helvetica Neue" charset="0"/>
              </a:rPr>
              <a:t>Contribute to data 	sharing and analysis</a:t>
            </a:r>
          </a:p>
          <a:p>
            <a:pPr marL="573087" lvl="1"/>
            <a:r>
              <a:rPr lang="en-US" sz="2800" b="1" dirty="0">
                <a:solidFill>
                  <a:schemeClr val="bg2">
                    <a:lumMod val="40000"/>
                    <a:lumOff val="60000"/>
                  </a:schemeClr>
                </a:solidFill>
                <a:ea typeface="Helvetica Neue" charset="0"/>
                <a:cs typeface="Helvetica Neue" charset="0"/>
              </a:rPr>
              <a:t>Engage in Consortium </a:t>
            </a:r>
          </a:p>
          <a:p>
            <a:pPr marL="573087" lvl="1"/>
            <a:r>
              <a:rPr lang="en-US" sz="2800" b="1" dirty="0">
                <a:solidFill>
                  <a:schemeClr val="bg2">
                    <a:lumMod val="40000"/>
                    <a:lumOff val="60000"/>
                  </a:schemeClr>
                </a:solidFill>
                <a:ea typeface="Helvetica Neue" charset="0"/>
                <a:cs typeface="Helvetica Neue" charset="0"/>
              </a:rPr>
              <a:t>Broaden participation</a:t>
            </a:r>
          </a:p>
        </p:txBody>
      </p:sp>
      <p:grpSp>
        <p:nvGrpSpPr>
          <p:cNvPr id="19" name="Group 18">
            <a:extLst>
              <a:ext uri="{FF2B5EF4-FFF2-40B4-BE49-F238E27FC236}">
                <a16:creationId xmlns:a16="http://schemas.microsoft.com/office/drawing/2014/main" id="{23DD49EE-5B71-EB47-BF5D-F6C614A9626C}"/>
              </a:ext>
            </a:extLst>
          </p:cNvPr>
          <p:cNvGrpSpPr/>
          <p:nvPr/>
        </p:nvGrpSpPr>
        <p:grpSpPr>
          <a:xfrm>
            <a:off x="4966101" y="1304690"/>
            <a:ext cx="7225898" cy="5060820"/>
            <a:chOff x="4966101" y="1367109"/>
            <a:chExt cx="7225898" cy="5060820"/>
          </a:xfrm>
        </p:grpSpPr>
        <p:grpSp>
          <p:nvGrpSpPr>
            <p:cNvPr id="18" name="Group 17">
              <a:extLst>
                <a:ext uri="{FF2B5EF4-FFF2-40B4-BE49-F238E27FC236}">
                  <a16:creationId xmlns:a16="http://schemas.microsoft.com/office/drawing/2014/main" id="{526170A1-F3BD-5DD3-544A-72C2B93816D0}"/>
                </a:ext>
              </a:extLst>
            </p:cNvPr>
            <p:cNvGrpSpPr/>
            <p:nvPr/>
          </p:nvGrpSpPr>
          <p:grpSpPr>
            <a:xfrm>
              <a:off x="5347567" y="1367109"/>
              <a:ext cx="6844432" cy="5060820"/>
              <a:chOff x="5165008" y="1413257"/>
              <a:chExt cx="6844432" cy="5060820"/>
            </a:xfrm>
          </p:grpSpPr>
          <p:pic>
            <p:nvPicPr>
              <p:cNvPr id="15" name="Picture 14">
                <a:extLst>
                  <a:ext uri="{FF2B5EF4-FFF2-40B4-BE49-F238E27FC236}">
                    <a16:creationId xmlns:a16="http://schemas.microsoft.com/office/drawing/2014/main" id="{1E511A92-DC28-42B0-1852-981084234CD7}"/>
                  </a:ext>
                </a:extLst>
              </p:cNvPr>
              <p:cNvPicPr>
                <a:picLocks noChangeAspect="1"/>
              </p:cNvPicPr>
              <p:nvPr/>
            </p:nvPicPr>
            <p:blipFill>
              <a:blip r:embed="rId3"/>
              <a:stretch>
                <a:fillRect/>
              </a:stretch>
            </p:blipFill>
            <p:spPr>
              <a:xfrm>
                <a:off x="5165008" y="1413257"/>
                <a:ext cx="6844432" cy="4572000"/>
              </a:xfrm>
              <a:prstGeom prst="rect">
                <a:avLst/>
              </a:prstGeom>
            </p:spPr>
          </p:pic>
          <p:sp>
            <p:nvSpPr>
              <p:cNvPr id="9" name="TextBox 8">
                <a:extLst>
                  <a:ext uri="{FF2B5EF4-FFF2-40B4-BE49-F238E27FC236}">
                    <a16:creationId xmlns:a16="http://schemas.microsoft.com/office/drawing/2014/main" id="{83FAFB28-52C3-946B-8A95-0283D139DB44}"/>
                  </a:ext>
                </a:extLst>
              </p:cNvPr>
              <p:cNvSpPr txBox="1"/>
              <p:nvPr/>
            </p:nvSpPr>
            <p:spPr>
              <a:xfrm>
                <a:off x="5791279" y="5997023"/>
                <a:ext cx="6096000" cy="477054"/>
              </a:xfrm>
              <a:prstGeom prst="rect">
                <a:avLst/>
              </a:prstGeom>
              <a:noFill/>
            </p:spPr>
            <p:txBody>
              <a:bodyPr wrap="square" rtlCol="0">
                <a:spAutoFit/>
              </a:bodyPr>
              <a:lstStyle/>
              <a:p>
                <a:r>
                  <a:rPr lang="en-US" sz="2500" b="1" dirty="0">
                    <a:solidFill>
                      <a:srgbClr val="FFFFFF"/>
                    </a:solidFill>
                    <a:ea typeface="Helvetica Neue" charset="0"/>
                    <a:cs typeface="Helvetica Neue" charset="0"/>
                  </a:rPr>
                  <a:t>Affiliate Sites in Continental U.S.</a:t>
                </a:r>
              </a:p>
            </p:txBody>
          </p:sp>
          <p:sp>
            <p:nvSpPr>
              <p:cNvPr id="11" name="Oval 10">
                <a:extLst>
                  <a:ext uri="{FF2B5EF4-FFF2-40B4-BE49-F238E27FC236}">
                    <a16:creationId xmlns:a16="http://schemas.microsoft.com/office/drawing/2014/main" id="{1E9A9B66-2017-F421-C478-2F875935EEF0}"/>
                  </a:ext>
                </a:extLst>
              </p:cNvPr>
              <p:cNvSpPr/>
              <p:nvPr/>
            </p:nvSpPr>
            <p:spPr>
              <a:xfrm flipV="1">
                <a:off x="5538237" y="6109956"/>
                <a:ext cx="253042" cy="209910"/>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D4EA21EB-C4DC-9FA5-4E41-2DF4ECCB325A}"/>
                </a:ext>
              </a:extLst>
            </p:cNvPr>
            <p:cNvSpPr txBox="1"/>
            <p:nvPr/>
          </p:nvSpPr>
          <p:spPr>
            <a:xfrm>
              <a:off x="4966101" y="5247402"/>
              <a:ext cx="2713804" cy="675619"/>
            </a:xfrm>
            <a:prstGeom prst="rect">
              <a:avLst/>
            </a:prstGeom>
            <a:solidFill>
              <a:schemeClr val="bg1"/>
            </a:solidFill>
          </p:spPr>
          <p:txBody>
            <a:bodyPr wrap="square" rtlCol="0">
              <a:spAutoFit/>
            </a:bodyPr>
            <a:lstStyle/>
            <a:p>
              <a:endParaRPr lang="en-US" sz="2800" b="1">
                <a:solidFill>
                  <a:srgbClr val="FFFFFF"/>
                </a:solidFill>
                <a:ea typeface="Helvetica Neue" charset="0"/>
                <a:cs typeface="Helvetica Neue" charset="0"/>
              </a:endParaRPr>
            </a:p>
          </p:txBody>
        </p:sp>
      </p:grpSp>
      <p:sp>
        <p:nvSpPr>
          <p:cNvPr id="13" name="TextBox 12">
            <a:extLst>
              <a:ext uri="{FF2B5EF4-FFF2-40B4-BE49-F238E27FC236}">
                <a16:creationId xmlns:a16="http://schemas.microsoft.com/office/drawing/2014/main" id="{5373419F-0591-460A-8536-EB8A93F1E3E4}"/>
              </a:ext>
            </a:extLst>
          </p:cNvPr>
          <p:cNvSpPr txBox="1"/>
          <p:nvPr/>
        </p:nvSpPr>
        <p:spPr>
          <a:xfrm>
            <a:off x="154383" y="4280123"/>
            <a:ext cx="5097817" cy="1384995"/>
          </a:xfrm>
          <a:prstGeom prst="rect">
            <a:avLst/>
          </a:prstGeom>
          <a:noFill/>
        </p:spPr>
        <p:txBody>
          <a:bodyPr wrap="square" rtlCol="0">
            <a:spAutoFit/>
          </a:bodyPr>
          <a:lstStyle/>
          <a:p>
            <a:pPr marL="288925" indent="-284163">
              <a:buFont typeface="Wingdings" panose="05000000000000000000" pitchFamily="2" charset="2"/>
              <a:buChar char="§"/>
            </a:pPr>
            <a:r>
              <a:rPr lang="en-US" sz="2800" b="1" dirty="0">
                <a:solidFill>
                  <a:srgbClr val="FFFFFF"/>
                </a:solidFill>
                <a:ea typeface="Helvetica Neue" charset="0"/>
                <a:cs typeface="Helvetica Neue" charset="0"/>
              </a:rPr>
              <a:t>Current affiliate members</a:t>
            </a:r>
          </a:p>
          <a:p>
            <a:pPr marL="519113" lvl="1"/>
            <a:r>
              <a:rPr lang="en-US" sz="2800" b="1" dirty="0">
                <a:solidFill>
                  <a:schemeClr val="bg2">
                    <a:lumMod val="40000"/>
                    <a:lumOff val="60000"/>
                  </a:schemeClr>
                </a:solidFill>
                <a:ea typeface="Helvetica Neue" charset="0"/>
                <a:cs typeface="Helvetica Neue" charset="0"/>
              </a:rPr>
              <a:t>17 members</a:t>
            </a:r>
          </a:p>
          <a:p>
            <a:pPr marL="519113" lvl="1"/>
            <a:r>
              <a:rPr lang="en-US" sz="2800" b="1" dirty="0">
                <a:solidFill>
                  <a:schemeClr val="bg2">
                    <a:lumMod val="40000"/>
                    <a:lumOff val="60000"/>
                  </a:schemeClr>
                </a:solidFill>
                <a:ea typeface="Helvetica Neue" charset="0"/>
                <a:cs typeface="Helvetica Neue" charset="0"/>
              </a:rPr>
              <a:t>U.S. and Europe</a:t>
            </a:r>
          </a:p>
        </p:txBody>
      </p:sp>
      <p:sp>
        <p:nvSpPr>
          <p:cNvPr id="3" name="TextBox 2">
            <a:extLst>
              <a:ext uri="{FF2B5EF4-FFF2-40B4-BE49-F238E27FC236}">
                <a16:creationId xmlns:a16="http://schemas.microsoft.com/office/drawing/2014/main" id="{C05544D2-4E79-5FC7-23E1-677DCABB1B3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r>
              <a:rPr lang="en-US" sz="2000" b="1" dirty="0">
                <a:solidFill>
                  <a:srgbClr val="5FE0D4"/>
                </a:solidFill>
                <a:latin typeface="Arial" charset="0"/>
              </a:rPr>
              <a:t>33</a:t>
            </a:r>
            <a:endParaRPr kumimoji="0" lang="en-US" sz="2000" b="1" i="0" u="none" strike="noStrike" kern="1200" cap="none" spc="0" normalizeH="0" baseline="0" noProof="0" dirty="0">
              <a:ln>
                <a:noFill/>
              </a:ln>
              <a:solidFill>
                <a:srgbClr val="5FE0D4"/>
              </a:solidFill>
              <a:effectLst/>
              <a:uLnTx/>
              <a:uFillTx/>
              <a:latin typeface="Arial" charset="0"/>
              <a:ea typeface="+mn-ea"/>
              <a:cs typeface="+mn-cs"/>
            </a:endParaRPr>
          </a:p>
        </p:txBody>
      </p:sp>
      <p:sp>
        <p:nvSpPr>
          <p:cNvPr id="14" name="Rectangle 13">
            <a:extLst>
              <a:ext uri="{FF2B5EF4-FFF2-40B4-BE49-F238E27FC236}">
                <a16:creationId xmlns:a16="http://schemas.microsoft.com/office/drawing/2014/main" id="{E23EAA70-7341-419E-B520-A0AAFB701F64}"/>
              </a:ext>
            </a:extLst>
          </p:cNvPr>
          <p:cNvSpPr/>
          <p:nvPr/>
        </p:nvSpPr>
        <p:spPr>
          <a:xfrm>
            <a:off x="0" y="-14512"/>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Impact of Genomic Variation on Function (IGVF)</a:t>
            </a:r>
            <a:endParaRPr lang="en-US" sz="3600" b="1" dirty="0">
              <a:solidFill>
                <a:srgbClr val="5FE0D4"/>
              </a:solidFill>
              <a:latin typeface="Arial" charset="0"/>
            </a:endParaRPr>
          </a:p>
        </p:txBody>
      </p:sp>
    </p:spTree>
    <p:extLst>
      <p:ext uri="{BB962C8B-B14F-4D97-AF65-F5344CB8AC3E}">
        <p14:creationId xmlns:p14="http://schemas.microsoft.com/office/powerpoint/2010/main" val="391260972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50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par>
                                <p:cTn id="11" presetID="1" presetClass="entr" presetSubtype="0" fill="hold"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814" y="-5898"/>
            <a:ext cx="12192000" cy="1248229"/>
          </a:xfrm>
        </p:spPr>
        <p:txBody>
          <a:bodyPr anchor="t">
            <a:normAutofit/>
          </a:bodyPr>
          <a:lstStyle/>
          <a:p>
            <a:pPr algn="ctr">
              <a:lnSpc>
                <a:spcPct val="100000"/>
              </a:lnSpc>
              <a:defRPr/>
            </a:pPr>
            <a:r>
              <a:rPr lang="en-US" sz="3600" b="1" dirty="0">
                <a:solidFill>
                  <a:srgbClr val="5FE0D4"/>
                </a:solidFill>
                <a:latin typeface="Arial" charset="0"/>
                <a:cs typeface="Arial" charset="0"/>
              </a:rPr>
              <a:t>Molecular Foundations for Biotechnology (MFB)</a:t>
            </a:r>
            <a:br>
              <a:rPr lang="en-US" sz="3600" b="1" dirty="0">
                <a:solidFill>
                  <a:srgbClr val="5FE0D4"/>
                </a:solidFill>
                <a:latin typeface="Arial" charset="0"/>
                <a:cs typeface="Arial" charset="0"/>
              </a:rPr>
            </a:br>
            <a:r>
              <a:rPr lang="en-US" sz="3600" b="1" dirty="0">
                <a:solidFill>
                  <a:srgbClr val="5FE0D4"/>
                </a:solidFill>
                <a:latin typeface="Arial" charset="0"/>
                <a:cs typeface="Arial" charset="0"/>
              </a:rPr>
              <a:t>Partnerships to Transform Emerging Industries</a:t>
            </a:r>
            <a:endParaRPr lang="en-US" sz="3600" b="1" dirty="0">
              <a:solidFill>
                <a:schemeClr val="tx1"/>
              </a:solidFill>
              <a:latin typeface="Arial" pitchFamily="34" charset="0"/>
              <a:cs typeface="Arial" pitchFamily="34" charset="0"/>
            </a:endParaRPr>
          </a:p>
        </p:txBody>
      </p:sp>
      <p:sp>
        <p:nvSpPr>
          <p:cNvPr id="7" name="Rectangle 6">
            <a:extLst>
              <a:ext uri="{FF2B5EF4-FFF2-40B4-BE49-F238E27FC236}">
                <a16:creationId xmlns:a16="http://schemas.microsoft.com/office/drawing/2014/main" id="{52F18AF3-C0B4-4D27-9F65-4AC4AC65F607}"/>
              </a:ext>
            </a:extLst>
          </p:cNvPr>
          <p:cNvSpPr/>
          <p:nvPr/>
        </p:nvSpPr>
        <p:spPr>
          <a:xfrm>
            <a:off x="-259970" y="2388722"/>
            <a:ext cx="10072800" cy="3893374"/>
          </a:xfrm>
          <a:prstGeom prst="rect">
            <a:avLst/>
          </a:prstGeom>
        </p:spPr>
        <p:txBody>
          <a:bodyPr wrap="square" lIns="91440" tIns="45720" rIns="91440" bIns="45720" anchor="t">
            <a:spAutoFit/>
          </a:bodyPr>
          <a:lstStyle/>
          <a:p>
            <a:pPr marL="615950" lvl="2" indent="-268288" defTabSz="627063" eaLnBrk="0" hangingPunct="0">
              <a:spcBef>
                <a:spcPts val="600"/>
              </a:spcBef>
              <a:buClr>
                <a:srgbClr val="FFFFFF"/>
              </a:buClr>
              <a:buSzPct val="95000"/>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NSF23-554: Partnership between NSF &amp; NHGRI</a:t>
            </a:r>
          </a:p>
          <a:p>
            <a:pPr marL="615950" lvl="2" indent="-268288" defTabSz="627063" eaLnBrk="0" hangingPunct="0">
              <a:spcBef>
                <a:spcPts val="600"/>
              </a:spcBef>
              <a:buClr>
                <a:srgbClr val="FFFFFF"/>
              </a:buClr>
              <a:buSzPct val="95000"/>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Soliciting synergistic proposals:</a:t>
            </a:r>
          </a:p>
          <a:p>
            <a:pPr marL="615950" lvl="3" indent="-268288" defTabSz="515938" eaLnBrk="0" hangingPunct="0">
              <a:spcBef>
                <a:spcPts val="600"/>
              </a:spcBef>
              <a:buClr>
                <a:srgbClr val="FFFFFF"/>
              </a:buClr>
              <a:buSzPct val="95000"/>
              <a:defRPr/>
            </a:pPr>
            <a:r>
              <a:rPr lang="en-US" sz="2800" b="1" dirty="0">
                <a:solidFill>
                  <a:schemeClr val="accent3">
                    <a:lumMod val="60000"/>
                    <a:lumOff val="40000"/>
                  </a:schemeClr>
                </a:solidFill>
                <a:latin typeface="Arial" panose="020B0604020202020204" pitchFamily="34" charset="0"/>
                <a:cs typeface="Arial" panose="020B0604020202020204" pitchFamily="34" charset="0"/>
              </a:rPr>
              <a:t>		</a:t>
            </a:r>
            <a:r>
              <a:rPr lang="en-US" sz="2800" b="1" dirty="0">
                <a:solidFill>
                  <a:schemeClr val="bg2">
                    <a:lumMod val="40000"/>
                    <a:lumOff val="60000"/>
                  </a:schemeClr>
                </a:solidFill>
                <a:latin typeface="Arial" panose="020B0604020202020204" pitchFamily="34" charset="0"/>
                <a:cs typeface="Arial" panose="020B0604020202020204" pitchFamily="34" charset="0"/>
              </a:rPr>
              <a:t>Study RNA function in complex biological systems</a:t>
            </a:r>
          </a:p>
          <a:p>
            <a:pPr marL="615950" lvl="3" indent="-268288" defTabSz="515938" eaLnBrk="0" hangingPunct="0">
              <a:spcBef>
                <a:spcPts val="600"/>
              </a:spcBef>
              <a:buClr>
                <a:srgbClr val="FFFFFF"/>
              </a:buClr>
              <a:buSzPct val="95000"/>
              <a:defRPr/>
            </a:pPr>
            <a:r>
              <a:rPr lang="en-US" sz="2800" b="1" dirty="0">
                <a:solidFill>
                  <a:schemeClr val="bg2">
                    <a:lumMod val="40000"/>
                    <a:lumOff val="60000"/>
                  </a:schemeClr>
                </a:solidFill>
                <a:latin typeface="Arial" panose="020B0604020202020204" pitchFamily="34" charset="0"/>
                <a:cs typeface="Arial" panose="020B0604020202020204" pitchFamily="34" charset="0"/>
              </a:rPr>
              <a:t>		Harness RNA research to advance biotechnology</a:t>
            </a:r>
          </a:p>
          <a:p>
            <a:pPr marL="615950" lvl="3" indent="-268288" defTabSz="515938" eaLnBrk="0" hangingPunct="0">
              <a:spcBef>
                <a:spcPts val="600"/>
              </a:spcBef>
              <a:buClr>
                <a:srgbClr val="FFFFFF"/>
              </a:buClr>
              <a:buSzPct val="95000"/>
              <a:defRPr/>
            </a:pPr>
            <a:r>
              <a:rPr lang="en-US" sz="2800" b="1" dirty="0">
                <a:solidFill>
                  <a:schemeClr val="bg2">
                    <a:lumMod val="40000"/>
                    <a:lumOff val="60000"/>
                  </a:schemeClr>
                </a:solidFill>
                <a:latin typeface="Arial" panose="020B0604020202020204" pitchFamily="34" charset="0"/>
                <a:cs typeface="Arial" panose="020B0604020202020204" pitchFamily="34" charset="0"/>
              </a:rPr>
              <a:t>		Integrate across disciplines</a:t>
            </a:r>
          </a:p>
          <a:p>
            <a:pPr marL="615950" lvl="3" indent="-268288" defTabSz="515938" eaLnBrk="0" hangingPunct="0">
              <a:spcBef>
                <a:spcPts val="600"/>
              </a:spcBef>
              <a:buClr>
                <a:srgbClr val="FFFFFF"/>
              </a:buClr>
              <a:buSzPct val="95000"/>
              <a:defRPr/>
            </a:pPr>
            <a:endParaRPr lang="en-US" sz="1000" b="1" dirty="0">
              <a:solidFill>
                <a:schemeClr val="bg2">
                  <a:lumMod val="40000"/>
                  <a:lumOff val="60000"/>
                </a:schemeClr>
              </a:solidFill>
              <a:latin typeface="Arial" panose="020B0604020202020204" pitchFamily="34" charset="0"/>
              <a:cs typeface="Arial" panose="020B0604020202020204" pitchFamily="34" charset="0"/>
            </a:endParaRPr>
          </a:p>
          <a:p>
            <a:pPr marL="615950" lvl="2" indent="-268288" defTabSz="627063" eaLnBrk="0" hangingPunct="0">
              <a:spcBef>
                <a:spcPts val="600"/>
              </a:spcBef>
              <a:buClr>
                <a:srgbClr val="FFFFFF"/>
              </a:buClr>
              <a:buSzPct val="95000"/>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Letters of intent due: March 16, 2023 </a:t>
            </a:r>
          </a:p>
          <a:p>
            <a:pPr marL="615950" lvl="2" indent="-268288" defTabSz="627063" eaLnBrk="0" hangingPunct="0">
              <a:spcBef>
                <a:spcPts val="600"/>
              </a:spcBef>
              <a:buClr>
                <a:srgbClr val="FFFFFF"/>
              </a:buClr>
              <a:buSzPct val="95000"/>
              <a:buFont typeface="Wingdings" panose="05000000000000000000" pitchFamily="2" charset="2"/>
              <a:buChar char="§"/>
              <a:defRPr/>
            </a:pPr>
            <a:r>
              <a:rPr lang="en-US" sz="2800" b="1" dirty="0">
                <a:latin typeface="Arial" panose="020B0604020202020204" pitchFamily="34" charset="0"/>
                <a:cs typeface="Arial" panose="020B0604020202020204" pitchFamily="34" charset="0"/>
              </a:rPr>
              <a:t>Full proposal due: May 11, 2023</a:t>
            </a:r>
          </a:p>
        </p:txBody>
      </p:sp>
      <p:pic>
        <p:nvPicPr>
          <p:cNvPr id="1026" name="Picture 2" descr="National Science Board - NSB Logos">
            <a:extLst>
              <a:ext uri="{FF2B5EF4-FFF2-40B4-BE49-F238E27FC236}">
                <a16:creationId xmlns:a16="http://schemas.microsoft.com/office/drawing/2014/main" id="{FFE3AA4B-60D0-431E-B710-B887654EAB3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96" r="51042"/>
          <a:stretch/>
        </p:blipFill>
        <p:spPr bwMode="auto">
          <a:xfrm>
            <a:off x="9552859" y="1431904"/>
            <a:ext cx="2321848" cy="22867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24DAF5B-6A81-FBAC-B52F-0164B320BC5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34</a:t>
            </a:r>
          </a:p>
        </p:txBody>
      </p:sp>
      <p:sp>
        <p:nvSpPr>
          <p:cNvPr id="3" name="TextBox 2">
            <a:extLst>
              <a:ext uri="{FF2B5EF4-FFF2-40B4-BE49-F238E27FC236}">
                <a16:creationId xmlns:a16="http://schemas.microsoft.com/office/drawing/2014/main" id="{06716001-24D9-CDE1-D882-E3E54FDF692B}"/>
              </a:ext>
            </a:extLst>
          </p:cNvPr>
          <p:cNvSpPr txBox="1"/>
          <p:nvPr/>
        </p:nvSpPr>
        <p:spPr>
          <a:xfrm>
            <a:off x="1" y="1184494"/>
            <a:ext cx="12191999" cy="523220"/>
          </a:xfrm>
          <a:prstGeom prst="rect">
            <a:avLst/>
          </a:prstGeom>
          <a:noFill/>
        </p:spPr>
        <p:txBody>
          <a:bodyPr wrap="square" rtlCol="0">
            <a:spAutoFit/>
          </a:bodyPr>
          <a:lstStyle/>
          <a:p>
            <a:pPr algn="ctr"/>
            <a:r>
              <a:rPr lang="en-US" sz="2800" b="1" dirty="0">
                <a:solidFill>
                  <a:schemeClr val="tx1"/>
                </a:solidFill>
                <a:latin typeface="Arial" charset="0"/>
                <a:cs typeface="Arial" charset="0"/>
              </a:rPr>
              <a:t>RNA Tools/Biotechnology</a:t>
            </a:r>
            <a:endParaRPr lang="en-US" sz="2800" b="1" i="0" kern="1200" baseline="0" dirty="0">
              <a:solidFill>
                <a:srgbClr val="FFFFFF"/>
              </a:solidFill>
              <a:effectLst/>
              <a:ea typeface="Helvetica Neue" charset="0"/>
              <a:cs typeface="Helvetica Neue" charset="0"/>
            </a:endParaRPr>
          </a:p>
        </p:txBody>
      </p:sp>
    </p:spTree>
    <p:extLst>
      <p:ext uri="{BB962C8B-B14F-4D97-AF65-F5344CB8AC3E}">
        <p14:creationId xmlns:p14="http://schemas.microsoft.com/office/powerpoint/2010/main" val="109435771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39963" y="4872425"/>
            <a:ext cx="11709977" cy="1639935"/>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15950" lvl="2" indent="-268288" defTabSz="627063" eaLnBrk="0" hangingPunct="0">
              <a:spcBef>
                <a:spcPts val="1800"/>
              </a:spcBef>
              <a:buClr>
                <a:schemeClr val="tx1"/>
              </a:buClr>
              <a:buSzPct val="95000"/>
              <a:buFont typeface="Wingdings" panose="05000000000000000000" pitchFamily="2" charset="2"/>
              <a:buChar char="§"/>
              <a:defRPr/>
            </a:pPr>
            <a:r>
              <a:rPr lang="en-US" sz="2800" b="1" dirty="0">
                <a:solidFill>
                  <a:prstClr val="white"/>
                </a:solidFill>
              </a:rPr>
              <a:t>DUOS expedites controlled data access</a:t>
            </a:r>
          </a:p>
          <a:p>
            <a:pPr marL="615950" lvl="2" indent="-268288" defTabSz="457200" eaLnBrk="0" hangingPunct="0">
              <a:spcBef>
                <a:spcPts val="1800"/>
              </a:spcBef>
              <a:buClr>
                <a:schemeClr val="tx1"/>
              </a:buClr>
              <a:buSzPct val="95000"/>
              <a:buFont typeface="Wingdings" panose="05000000000000000000" pitchFamily="2" charset="2"/>
              <a:buChar char="§"/>
              <a:defRPr/>
            </a:pPr>
            <a:r>
              <a:rPr lang="en-US" sz="2800" b="1" dirty="0">
                <a:solidFill>
                  <a:prstClr val="white"/>
                </a:solidFill>
              </a:rPr>
              <a:t>By mid-2023, DUOS will be used by the NHGRI Data Access			Committee to process all data access requests</a:t>
            </a: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1188076" y="-9717"/>
            <a:ext cx="9813749" cy="1200329"/>
          </a:xfrm>
          <a:prstGeom prst="rect">
            <a:avLst/>
          </a:prstGeom>
        </p:spPr>
        <p:txBody>
          <a:bodyPr wrap="square">
            <a:spAutoFit/>
          </a:bodyPr>
          <a:lstStyle/>
          <a:p>
            <a:pPr marL="158750" lvl="2" algn="ctr" defTabSz="627063" eaLnBrk="0" hangingPunct="0">
              <a:buClr>
                <a:schemeClr val="tx1"/>
              </a:buClr>
              <a:buSzPct val="95000"/>
              <a:defRPr/>
            </a:pPr>
            <a:r>
              <a:rPr lang="en-US" sz="3600" b="1" dirty="0">
                <a:solidFill>
                  <a:srgbClr val="5FE0D4"/>
                </a:solidFill>
                <a:latin typeface="Arial"/>
                <a:cs typeface="Arial"/>
              </a:rPr>
              <a:t>Analysis, Visualization, and Informatics Lab-space (AnVIL)</a:t>
            </a:r>
          </a:p>
        </p:txBody>
      </p:sp>
      <p:pic>
        <p:nvPicPr>
          <p:cNvPr id="4" name="Picture 3" descr="A blue screen with white text&#10;&#10;Description automatically generated with medium confidence">
            <a:extLst>
              <a:ext uri="{FF2B5EF4-FFF2-40B4-BE49-F238E27FC236}">
                <a16:creationId xmlns:a16="http://schemas.microsoft.com/office/drawing/2014/main" id="{287C68DF-B163-B248-3039-CA537BA22303}"/>
              </a:ext>
            </a:extLst>
          </p:cNvPr>
          <p:cNvPicPr>
            <a:picLocks noChangeAspect="1"/>
          </p:cNvPicPr>
          <p:nvPr/>
        </p:nvPicPr>
        <p:blipFill rotWithShape="1">
          <a:blip r:embed="rId3">
            <a:extLst>
              <a:ext uri="{28A0092B-C50C-407E-A947-70E740481C1C}">
                <a14:useLocalDpi xmlns:a14="http://schemas.microsoft.com/office/drawing/2010/main" val="0"/>
              </a:ext>
            </a:extLst>
          </a:blip>
          <a:srcRect l="10282" t="12631" r="10848" b="13919"/>
          <a:stretch/>
        </p:blipFill>
        <p:spPr>
          <a:xfrm>
            <a:off x="3166486" y="2032000"/>
            <a:ext cx="5860489" cy="2467430"/>
          </a:xfrm>
          <a:prstGeom prst="rect">
            <a:avLst/>
          </a:prstGeom>
          <a:ln w="38100">
            <a:solidFill>
              <a:srgbClr val="5FE0D4"/>
            </a:solidFill>
          </a:ln>
        </p:spPr>
      </p:pic>
      <p:sp>
        <p:nvSpPr>
          <p:cNvPr id="3" name="TextBox 2">
            <a:extLst>
              <a:ext uri="{FF2B5EF4-FFF2-40B4-BE49-F238E27FC236}">
                <a16:creationId xmlns:a16="http://schemas.microsoft.com/office/drawing/2014/main" id="{8A746DB8-C00E-6FF7-5194-9AA9E8487ED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35</a:t>
            </a:r>
          </a:p>
        </p:txBody>
      </p:sp>
      <p:sp>
        <p:nvSpPr>
          <p:cNvPr id="5" name="Rectangle 4">
            <a:extLst>
              <a:ext uri="{FF2B5EF4-FFF2-40B4-BE49-F238E27FC236}">
                <a16:creationId xmlns:a16="http://schemas.microsoft.com/office/drawing/2014/main" id="{1100A134-B3B5-6889-C743-3712E2944BDE}"/>
              </a:ext>
            </a:extLst>
          </p:cNvPr>
          <p:cNvSpPr/>
          <p:nvPr/>
        </p:nvSpPr>
        <p:spPr>
          <a:xfrm>
            <a:off x="-2092" y="1197787"/>
            <a:ext cx="12194091" cy="523220"/>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2800" b="1" dirty="0">
                <a:latin typeface="Arial"/>
                <a:cs typeface="Arial"/>
              </a:rPr>
              <a:t>Data Use Oversight System (DUOS) Pilot</a:t>
            </a:r>
            <a:endParaRPr lang="en-US" sz="2800" b="1" dirty="0">
              <a:latin typeface="Arial" charset="0"/>
            </a:endParaRPr>
          </a:p>
        </p:txBody>
      </p:sp>
    </p:spTree>
    <p:extLst>
      <p:ext uri="{BB962C8B-B14F-4D97-AF65-F5344CB8AC3E}">
        <p14:creationId xmlns:p14="http://schemas.microsoft.com/office/powerpoint/2010/main" val="196999068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58985" y="1002755"/>
            <a:ext cx="11506200"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rgbClr val="FFFFFF"/>
              </a:buClr>
              <a:buSzPct val="95000"/>
              <a:buFont typeface="Wingdings" pitchFamily="2" charset="2"/>
              <a:buChar char=""/>
              <a:defRPr/>
            </a:pPr>
            <a:r>
              <a:rPr lang="en-US" sz="2800" b="1" dirty="0">
                <a:solidFill>
                  <a:prstClr val="white"/>
                </a:solidFill>
                <a:latin typeface="Arial" charset="0"/>
              </a:rPr>
              <a:t>Privacy algorithms rapidly becoming practical in real-world use</a:t>
            </a:r>
          </a:p>
          <a:p>
            <a:pPr marL="387350" lvl="2" indent="-228600" defTabSz="627063" eaLnBrk="0" hangingPunct="0">
              <a:spcBef>
                <a:spcPts val="1800"/>
              </a:spcBef>
              <a:buClr>
                <a:srgbClr val="FFFFFF"/>
              </a:buClr>
              <a:buSzPct val="95000"/>
              <a:buFont typeface="Wingdings" pitchFamily="2" charset="2"/>
              <a:buChar char=""/>
              <a:defRPr/>
            </a:pPr>
            <a:r>
              <a:rPr lang="en-US" sz="2800" b="1" dirty="0">
                <a:solidFill>
                  <a:prstClr val="white"/>
                </a:solidFill>
                <a:latin typeface="Arial" charset="0"/>
              </a:rPr>
              <a:t>Compute time decreasing faster than Moore’s Law</a:t>
            </a:r>
          </a:p>
          <a:p>
            <a:pPr marL="387350" lvl="2" indent="-228600" defTabSz="627063" eaLnBrk="0" hangingPunct="0">
              <a:spcBef>
                <a:spcPts val="1800"/>
              </a:spcBef>
              <a:buClr>
                <a:srgbClr val="FFFFFF"/>
              </a:buClr>
              <a:buSzPct val="95000"/>
              <a:buFont typeface="Wingdings" pitchFamily="2" charset="2"/>
              <a:buChar char=""/>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8879"/>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iDASH</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 Genomic Privacy Challenge 2022</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A20CF38F-3DE0-A484-5344-D5FD7271485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36</a:t>
            </a:r>
          </a:p>
        </p:txBody>
      </p:sp>
      <p:sp>
        <p:nvSpPr>
          <p:cNvPr id="13" name="Content Placeholder 1">
            <a:extLst>
              <a:ext uri="{FF2B5EF4-FFF2-40B4-BE49-F238E27FC236}">
                <a16:creationId xmlns:a16="http://schemas.microsoft.com/office/drawing/2014/main" id="{38D0E6F3-B160-7B32-136D-AE8EE4BE8199}"/>
              </a:ext>
            </a:extLst>
          </p:cNvPr>
          <p:cNvSpPr txBox="1">
            <a:spLocks/>
          </p:cNvSpPr>
          <p:nvPr/>
        </p:nvSpPr>
        <p:spPr>
          <a:xfrm>
            <a:off x="158985" y="5963605"/>
            <a:ext cx="11506200" cy="423538"/>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rgbClr val="FFFFFF"/>
              </a:buClr>
              <a:buSzPct val="95000"/>
              <a:buFont typeface="Wingdings" pitchFamily="2" charset="2"/>
              <a:buChar char=""/>
              <a:defRPr/>
            </a:pPr>
            <a:r>
              <a:rPr lang="en-US" sz="2800" b="1" dirty="0" err="1">
                <a:solidFill>
                  <a:prstClr val="white"/>
                </a:solidFill>
                <a:latin typeface="Arial" charset="0"/>
              </a:rPr>
              <a:t>iDASH</a:t>
            </a:r>
            <a:r>
              <a:rPr lang="en-US" sz="2800" b="1" dirty="0">
                <a:solidFill>
                  <a:prstClr val="white"/>
                </a:solidFill>
                <a:latin typeface="Arial" charset="0"/>
              </a:rPr>
              <a:t> challenge winners building useful genomics applications</a:t>
            </a: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00A19B23-95D9-DFC7-AC95-6ED317E46DA2}"/>
              </a:ext>
            </a:extLst>
          </p:cNvPr>
          <p:cNvPicPr>
            <a:picLocks noChangeAspect="1"/>
          </p:cNvPicPr>
          <p:nvPr/>
        </p:nvPicPr>
        <p:blipFill rotWithShape="1">
          <a:blip r:embed="rId3"/>
          <a:srcRect r="3820"/>
          <a:stretch/>
        </p:blipFill>
        <p:spPr>
          <a:xfrm>
            <a:off x="3192911" y="2414802"/>
            <a:ext cx="5881239" cy="3267739"/>
          </a:xfrm>
          <a:prstGeom prst="rect">
            <a:avLst/>
          </a:prstGeom>
          <a:ln w="38100">
            <a:solidFill>
              <a:srgbClr val="5FE0D4"/>
            </a:solidFill>
          </a:ln>
        </p:spPr>
      </p:pic>
    </p:spTree>
    <p:extLst>
      <p:ext uri="{BB962C8B-B14F-4D97-AF65-F5344CB8AC3E}">
        <p14:creationId xmlns:p14="http://schemas.microsoft.com/office/powerpoint/2010/main" val="187289280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508668" y="87085"/>
            <a:ext cx="10683332" cy="990010"/>
          </a:xfrm>
        </p:spPr>
        <p:txBody>
          <a:bodyPr>
            <a:noAutofit/>
          </a:bodyPr>
          <a:lstStyle/>
          <a:p>
            <a:pPr algn="ctr">
              <a:lnSpc>
                <a:spcPct val="100000"/>
              </a:lnSpc>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 Research Program (CSER)</a:t>
            </a:r>
            <a:endParaRPr lang="en-US" sz="3600" dirty="0">
              <a:solidFill>
                <a:srgbClr val="5FE0D4"/>
              </a:solidFill>
              <a:latin typeface="Arial" pitchFamily="34" charset="0"/>
              <a:cs typeface="Arial" pitchFamily="34" charset="0"/>
            </a:endParaRPr>
          </a:p>
        </p:txBody>
      </p:sp>
      <p:pic>
        <p:nvPicPr>
          <p:cNvPr id="7" name="Graphic 6">
            <a:extLst>
              <a:ext uri="{FF2B5EF4-FFF2-40B4-BE49-F238E27FC236}">
                <a16:creationId xmlns:a16="http://schemas.microsoft.com/office/drawing/2014/main" id="{57F069FE-B6C3-41B4-A402-C69C121DA0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2119" y="157825"/>
            <a:ext cx="1665635" cy="882986"/>
          </a:xfrm>
          <a:prstGeom prst="rect">
            <a:avLst/>
          </a:prstGeom>
        </p:spPr>
      </p:pic>
      <p:pic>
        <p:nvPicPr>
          <p:cNvPr id="9" name="Picture 8">
            <a:extLst>
              <a:ext uri="{FF2B5EF4-FFF2-40B4-BE49-F238E27FC236}">
                <a16:creationId xmlns:a16="http://schemas.microsoft.com/office/drawing/2014/main" id="{793CDFF3-A347-1419-C45C-92FA20D7C61A}"/>
              </a:ext>
            </a:extLst>
          </p:cNvPr>
          <p:cNvPicPr>
            <a:picLocks noChangeAspect="1"/>
          </p:cNvPicPr>
          <p:nvPr/>
        </p:nvPicPr>
        <p:blipFill>
          <a:blip r:embed="rId5"/>
          <a:stretch>
            <a:fillRect/>
          </a:stretch>
        </p:blipFill>
        <p:spPr>
          <a:xfrm>
            <a:off x="1020319" y="1189779"/>
            <a:ext cx="2133010" cy="914147"/>
          </a:xfrm>
          <a:prstGeom prst="rect">
            <a:avLst/>
          </a:prstGeom>
          <a:ln w="38100">
            <a:solidFill>
              <a:srgbClr val="5FE0D4"/>
            </a:solidFill>
          </a:ln>
        </p:spPr>
      </p:pic>
      <p:sp>
        <p:nvSpPr>
          <p:cNvPr id="12" name="Content Placeholder 1">
            <a:extLst>
              <a:ext uri="{FF2B5EF4-FFF2-40B4-BE49-F238E27FC236}">
                <a16:creationId xmlns:a16="http://schemas.microsoft.com/office/drawing/2014/main" id="{12DD476B-0E43-4F85-B6CA-2DF2EEFC57BE}"/>
              </a:ext>
            </a:extLst>
          </p:cNvPr>
          <p:cNvSpPr txBox="1">
            <a:spLocks/>
          </p:cNvSpPr>
          <p:nvPr/>
        </p:nvSpPr>
        <p:spPr>
          <a:xfrm>
            <a:off x="-79630" y="2491533"/>
            <a:ext cx="5732585" cy="4463833"/>
          </a:xfrm>
          <a:prstGeom prst="rect">
            <a:avLst/>
          </a:prstGeom>
        </p:spPr>
        <p:txBody>
          <a:bodyPr>
            <a:no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615950" marR="0" lvl="2" indent="-211138" algn="l" defTabSz="627063" rtl="0" eaLnBrk="0" fontAlgn="auto" latinLnBrk="0" hangingPunct="0">
              <a:lnSpc>
                <a:spcPct val="100000"/>
              </a:lnSpc>
              <a:spcBef>
                <a:spcPts val="1800"/>
              </a:spcBef>
              <a:spcAft>
                <a:spcPts val="0"/>
              </a:spcAft>
              <a:buClr>
                <a:srgbClr val="FFFFFF"/>
              </a:buClr>
              <a:buSzPct val="95000"/>
              <a:buFont typeface="Wingdings" panose="05000000000000000000"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panose="020B0604020202020204"/>
                <a:ea typeface="+mn-ea"/>
                <a:cs typeface="+mn-cs"/>
              </a:rPr>
              <a:t>10 presentations</a:t>
            </a:r>
          </a:p>
          <a:p>
            <a:pPr marL="615950" marR="0" lvl="2" indent="-211138" algn="l" defTabSz="738188" rtl="0" eaLnBrk="0" fontAlgn="auto" latinLnBrk="0" hangingPunct="0">
              <a:lnSpc>
                <a:spcPct val="100000"/>
              </a:lnSpc>
              <a:spcBef>
                <a:spcPts val="1800"/>
              </a:spcBef>
              <a:spcAft>
                <a:spcPts val="0"/>
              </a:spcAft>
              <a:buClr>
                <a:srgbClr val="FFFFFF"/>
              </a:buClr>
              <a:buSzPct val="95000"/>
              <a:buFont typeface="Wingdings" panose="05000000000000000000" pitchFamily="2" charset="2"/>
              <a:buChar char="§"/>
              <a:tabLst/>
              <a:defRPr/>
            </a:pPr>
            <a:r>
              <a:rPr kumimoji="0" lang="en-US" sz="2600" b="1" i="0" u="none" strike="noStrike" kern="1200" cap="none" spc="0" normalizeH="0" baseline="0" noProof="0" dirty="0">
                <a:ln>
                  <a:noFill/>
                </a:ln>
                <a:solidFill>
                  <a:prstClr val="white"/>
                </a:solidFill>
                <a:effectLst/>
                <a:uLnTx/>
                <a:uFillTx/>
                <a:latin typeface="Arial" panose="020B0604020202020204"/>
                <a:ea typeface="+mn-ea"/>
                <a:cs typeface="+mn-cs"/>
              </a:rPr>
              <a:t>P3EGS: Rates of positive 		diagnoses and inconclusive 	findings were similar between 	URM and non-URM children</a:t>
            </a:r>
          </a:p>
          <a:p>
            <a:pPr marL="615950" marR="0" lvl="2" indent="-211138" algn="l" defTabSz="738188" rtl="0" eaLnBrk="0" fontAlgn="auto" latinLnBrk="0" hangingPunct="0">
              <a:lnSpc>
                <a:spcPct val="100000"/>
              </a:lnSpc>
              <a:spcBef>
                <a:spcPts val="1800"/>
              </a:spcBef>
              <a:spcAft>
                <a:spcPts val="0"/>
              </a:spcAft>
              <a:buClr>
                <a:srgbClr val="FFFFFF"/>
              </a:buClr>
              <a:buSzPct val="95000"/>
              <a:buFont typeface="Wingdings" panose="05000000000000000000" pitchFamily="2" charset="2"/>
              <a:buChar char="§"/>
              <a:tabLst/>
              <a:defRPr/>
            </a:pPr>
            <a:r>
              <a:rPr kumimoji="0" lang="en-US" sz="2600" b="1" i="0" u="none" strike="noStrike" kern="1200" cap="none" spc="0" normalizeH="0" baseline="0" noProof="0" dirty="0" err="1">
                <a:ln>
                  <a:noFill/>
                </a:ln>
                <a:solidFill>
                  <a:prstClr val="white"/>
                </a:solidFill>
                <a:effectLst/>
                <a:uLnTx/>
                <a:uFillTx/>
                <a:latin typeface="Arial" panose="020B0604020202020204"/>
                <a:ea typeface="+mn-ea"/>
                <a:cs typeface="+mn-cs"/>
              </a:rPr>
              <a:t>KidsCanSeq</a:t>
            </a:r>
            <a:r>
              <a:rPr kumimoji="0" lang="en-US" sz="2600" b="1" i="0" u="none" strike="noStrike" kern="1200" cap="none" spc="0" normalizeH="0" baseline="0" noProof="0" dirty="0">
                <a:ln>
                  <a:noFill/>
                </a:ln>
                <a:solidFill>
                  <a:prstClr val="white"/>
                </a:solidFill>
                <a:effectLst/>
                <a:uLnTx/>
                <a:uFillTx/>
                <a:latin typeface="Arial" panose="020B0604020202020204"/>
                <a:ea typeface="+mn-ea"/>
                <a:cs typeface="+mn-cs"/>
              </a:rPr>
              <a:t>: Combined exome 	sequencing and panel testing 	may improve</a:t>
            </a:r>
            <a:r>
              <a:rPr kumimoji="0" lang="en-US" sz="2600" b="1" i="0" u="none" strike="noStrike" kern="1200" cap="none" spc="0" normalizeH="0" noProof="0" dirty="0">
                <a:ln>
                  <a:noFill/>
                </a:ln>
                <a:solidFill>
                  <a:prstClr val="white"/>
                </a:solidFill>
                <a:effectLst/>
                <a:uLnTx/>
                <a:uFillTx/>
                <a:latin typeface="Arial" panose="020B0604020202020204"/>
                <a:ea typeface="+mn-ea"/>
                <a:cs typeface="+mn-cs"/>
              </a:rPr>
              <a:t> </a:t>
            </a:r>
            <a:r>
              <a:rPr kumimoji="0" lang="en-US" sz="2600" b="1" i="0" u="none" strike="noStrike" kern="1200" cap="none" spc="0" normalizeH="0" baseline="0" noProof="0" dirty="0">
                <a:ln>
                  <a:noFill/>
                </a:ln>
                <a:solidFill>
                  <a:prstClr val="white"/>
                </a:solidFill>
                <a:effectLst/>
                <a:uLnTx/>
                <a:uFillTx/>
                <a:latin typeface="Arial" panose="020B0604020202020204"/>
                <a:ea typeface="+mn-ea"/>
                <a:cs typeface="+mn-cs"/>
              </a:rPr>
              <a:t>utility in 	pediatric cancer </a:t>
            </a:r>
          </a:p>
          <a:p>
            <a:pPr marL="609585" marR="0" lvl="1" indent="0" algn="l" defTabSz="121917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100000"/>
              </a:lnSpc>
              <a:spcBef>
                <a:spcPts val="0"/>
              </a:spcBef>
              <a:spcAft>
                <a:spcPts val="0"/>
              </a:spcAft>
              <a:buClrTx/>
              <a:buSzTx/>
              <a:buFont typeface="Arial"/>
              <a:buNone/>
              <a:tabLst/>
              <a:defRPr/>
            </a:pPr>
            <a:endParaRPr kumimoji="0" lang="en-US" sz="26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FECB2FC4-F017-395D-B379-A72AE00583CE}"/>
              </a:ext>
            </a:extLst>
          </p:cNvPr>
          <p:cNvGrpSpPr/>
          <p:nvPr/>
        </p:nvGrpSpPr>
        <p:grpSpPr>
          <a:xfrm>
            <a:off x="5469651" y="1531333"/>
            <a:ext cx="6838777" cy="4965081"/>
            <a:chOff x="5469651" y="1276141"/>
            <a:chExt cx="6838777" cy="4965081"/>
          </a:xfrm>
        </p:grpSpPr>
        <p:sp>
          <p:nvSpPr>
            <p:cNvPr id="4" name="AutoShape 4" descr="CSER">
              <a:extLst>
                <a:ext uri="{FF2B5EF4-FFF2-40B4-BE49-F238E27FC236}">
                  <a16:creationId xmlns:a16="http://schemas.microsoft.com/office/drawing/2014/main" id="{1E6B1FE0-82DC-2BCD-B22C-97500A3B2360}"/>
                </a:ext>
              </a:extLst>
            </p:cNvPr>
            <p:cNvSpPr>
              <a:spLocks noChangeAspect="1" noChangeArrowheads="1"/>
            </p:cNvSpPr>
            <p:nvPr/>
          </p:nvSpPr>
          <p:spPr bwMode="auto">
            <a:xfrm>
              <a:off x="6248394"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325FFC0B-2BB3-4ACC-A604-8AF311C1CD83}"/>
                </a:ext>
              </a:extLst>
            </p:cNvPr>
            <p:cNvSpPr txBox="1"/>
            <p:nvPr/>
          </p:nvSpPr>
          <p:spPr>
            <a:xfrm flipH="1">
              <a:off x="6141053" y="5779557"/>
              <a:ext cx="6167375" cy="46166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FF"/>
                  </a:solidFill>
                  <a:effectLst/>
                  <a:uLnTx/>
                  <a:uFillTx/>
                  <a:latin typeface="Arial" panose="020B0604020202020204"/>
                  <a:ea typeface="+mn-ea"/>
                  <a:cs typeface="+mn-cs"/>
                </a:rPr>
                <a:t>Courtesy of Anne Slavotinek (unpublished)</a:t>
              </a:r>
            </a:p>
          </p:txBody>
        </p:sp>
        <p:sp>
          <p:nvSpPr>
            <p:cNvPr id="19" name="Left Brace 18">
              <a:extLst>
                <a:ext uri="{FF2B5EF4-FFF2-40B4-BE49-F238E27FC236}">
                  <a16:creationId xmlns:a16="http://schemas.microsoft.com/office/drawing/2014/main" id="{F3A55345-84FA-4702-8787-ED9DB33182F5}"/>
                </a:ext>
              </a:extLst>
            </p:cNvPr>
            <p:cNvSpPr/>
            <p:nvPr/>
          </p:nvSpPr>
          <p:spPr>
            <a:xfrm>
              <a:off x="5469651" y="1276141"/>
              <a:ext cx="519105" cy="4903595"/>
            </a:xfrm>
            <a:prstGeom prst="leftBrace">
              <a:avLst>
                <a:gd name="adj1" fmla="val 30316"/>
                <a:gd name="adj2" fmla="val 48123"/>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5" name="Chart 4">
              <a:extLst>
                <a:ext uri="{FF2B5EF4-FFF2-40B4-BE49-F238E27FC236}">
                  <a16:creationId xmlns:a16="http://schemas.microsoft.com/office/drawing/2014/main" id="{F99E8429-74DA-F954-CED2-391D8E75D010}"/>
                </a:ext>
              </a:extLst>
            </p:cNvPr>
            <p:cNvGraphicFramePr>
              <a:graphicFrameLocks/>
            </p:cNvGraphicFramePr>
            <p:nvPr>
              <p:extLst>
                <p:ext uri="{D42A27DB-BD31-4B8C-83A1-F6EECF244321}">
                  <p14:modId xmlns:p14="http://schemas.microsoft.com/office/powerpoint/2010/main" val="3677803682"/>
                </p:ext>
              </p:extLst>
            </p:nvPr>
          </p:nvGraphicFramePr>
          <p:xfrm>
            <a:off x="5957750" y="1350336"/>
            <a:ext cx="6045884" cy="4522708"/>
          </p:xfrm>
          <a:graphic>
            <a:graphicData uri="http://schemas.openxmlformats.org/drawingml/2006/chart">
              <c:chart xmlns:c="http://schemas.openxmlformats.org/drawingml/2006/chart" xmlns:r="http://schemas.openxmlformats.org/officeDocument/2006/relationships" r:id="rId6"/>
            </a:graphicData>
          </a:graphic>
        </p:graphicFrame>
        <p:sp>
          <p:nvSpPr>
            <p:cNvPr id="2" name="TextBox 1">
              <a:extLst>
                <a:ext uri="{FF2B5EF4-FFF2-40B4-BE49-F238E27FC236}">
                  <a16:creationId xmlns:a16="http://schemas.microsoft.com/office/drawing/2014/main" id="{26DE4C03-A0F0-4C28-B650-61057E8EF776}"/>
                </a:ext>
              </a:extLst>
            </p:cNvPr>
            <p:cNvSpPr txBox="1"/>
            <p:nvPr/>
          </p:nvSpPr>
          <p:spPr>
            <a:xfrm>
              <a:off x="6044722" y="2335530"/>
              <a:ext cx="633508" cy="369332"/>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35</a:t>
              </a:r>
            </a:p>
          </p:txBody>
        </p:sp>
        <p:cxnSp>
          <p:nvCxnSpPr>
            <p:cNvPr id="8" name="Straight Connector 7">
              <a:extLst>
                <a:ext uri="{FF2B5EF4-FFF2-40B4-BE49-F238E27FC236}">
                  <a16:creationId xmlns:a16="http://schemas.microsoft.com/office/drawing/2014/main" id="{FC93B729-7657-4467-898D-CB1C864E18B3}"/>
                </a:ext>
              </a:extLst>
            </p:cNvPr>
            <p:cNvCxnSpPr>
              <a:cxnSpLocks/>
            </p:cNvCxnSpPr>
            <p:nvPr/>
          </p:nvCxnSpPr>
          <p:spPr>
            <a:xfrm>
              <a:off x="6581769" y="2489418"/>
              <a:ext cx="51529" cy="0"/>
            </a:xfrm>
            <a:prstGeom prst="line">
              <a:avLst/>
            </a:prstGeom>
            <a:ln w="9525"/>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503BCFFD-4685-A8E0-FD73-E5AE68110AF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37</a:t>
            </a:r>
          </a:p>
        </p:txBody>
      </p:sp>
    </p:spTree>
    <p:extLst>
      <p:ext uri="{BB962C8B-B14F-4D97-AF65-F5344CB8AC3E}">
        <p14:creationId xmlns:p14="http://schemas.microsoft.com/office/powerpoint/2010/main" val="21733937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EA6D9C-A41F-FEEB-E33D-1CD75CDA182E}"/>
              </a:ext>
            </a:extLst>
          </p:cNvPr>
          <p:cNvPicPr>
            <a:picLocks noChangeAspect="1"/>
          </p:cNvPicPr>
          <p:nvPr/>
        </p:nvPicPr>
        <p:blipFill>
          <a:blip r:embed="rId3"/>
          <a:stretch>
            <a:fillRect/>
          </a:stretch>
        </p:blipFill>
        <p:spPr>
          <a:xfrm>
            <a:off x="142138" y="128076"/>
            <a:ext cx="1563673" cy="1036510"/>
          </a:xfrm>
          <a:prstGeom prst="rect">
            <a:avLst/>
          </a:prstGeom>
        </p:spPr>
      </p:pic>
      <p:sp>
        <p:nvSpPr>
          <p:cNvPr id="9" name="Rectangle 8">
            <a:extLst>
              <a:ext uri="{FF2B5EF4-FFF2-40B4-BE49-F238E27FC236}">
                <a16:creationId xmlns:a16="http://schemas.microsoft.com/office/drawing/2014/main" id="{55F7E06F-1C14-3D1A-1DDE-3C26932385CF}"/>
              </a:ext>
            </a:extLst>
          </p:cNvPr>
          <p:cNvSpPr/>
          <p:nvPr/>
        </p:nvSpPr>
        <p:spPr>
          <a:xfrm>
            <a:off x="0" y="-10884"/>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Clinical Genome Resource (</a:t>
            </a:r>
            <a:r>
              <a:rPr kumimoji="0" lang="en-US" sz="3600" b="1" i="0" u="none" strike="noStrike" kern="1200" cap="none" spc="0" normalizeH="0" baseline="0" noProof="0" dirty="0" err="1">
                <a:ln>
                  <a:noFill/>
                </a:ln>
                <a:solidFill>
                  <a:srgbClr val="5FE0D4"/>
                </a:solidFill>
                <a:effectLst/>
                <a:uLnTx/>
                <a:uFillTx/>
                <a:latin typeface="Arial" charset="0"/>
                <a:ea typeface="+mn-ea"/>
                <a:cs typeface="Arial" charset="0"/>
              </a:rPr>
              <a:t>ClinGen</a:t>
            </a: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11" name="Rectangle 10">
            <a:extLst>
              <a:ext uri="{FF2B5EF4-FFF2-40B4-BE49-F238E27FC236}">
                <a16:creationId xmlns:a16="http://schemas.microsoft.com/office/drawing/2014/main" id="{7220A5AC-3807-B08B-C29B-334ABB7FB4BD}"/>
              </a:ext>
            </a:extLst>
          </p:cNvPr>
          <p:cNvSpPr/>
          <p:nvPr/>
        </p:nvSpPr>
        <p:spPr>
          <a:xfrm>
            <a:off x="2049035" y="646057"/>
            <a:ext cx="8076227" cy="523220"/>
          </a:xfrm>
          <a:prstGeom prst="rect">
            <a:avLst/>
          </a:prstGeom>
        </p:spPr>
        <p:txBody>
          <a:bodyPr wrap="square" lIns="91440" tIns="45720" rIns="91440" bIns="45720" anchor="t">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rPr>
              <a:t>Efforts Toward </a:t>
            </a:r>
            <a:r>
              <a:rPr lang="en-US" sz="2800" b="1" dirty="0">
                <a:solidFill>
                  <a:srgbClr val="FFFFFF"/>
                </a:solidFill>
                <a:latin typeface="Arial" panose="020B0604020202020204"/>
                <a:cs typeface="Arial"/>
              </a:rPr>
              <a:t>S</a:t>
            </a:r>
            <a:r>
              <a:rPr kumimoji="0" lang="en-US" sz="2800" b="1" i="0" u="none" strike="noStrike" kern="1200" cap="none" spc="0" normalizeH="0" baseline="0" noProof="0" dirty="0" err="1">
                <a:ln>
                  <a:noFill/>
                </a:ln>
                <a:solidFill>
                  <a:srgbClr val="FFFFFF"/>
                </a:solidFill>
                <a:effectLst/>
                <a:uLnTx/>
                <a:uFillTx/>
                <a:latin typeface="Arial" panose="020B0604020202020204"/>
                <a:ea typeface="+mn-ea"/>
                <a:cs typeface="Arial"/>
              </a:rPr>
              <a:t>ustainability</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a:endParaRPr>
          </a:p>
        </p:txBody>
      </p:sp>
      <p:pic>
        <p:nvPicPr>
          <p:cNvPr id="14" name="Picture 14">
            <a:extLst>
              <a:ext uri="{FF2B5EF4-FFF2-40B4-BE49-F238E27FC236}">
                <a16:creationId xmlns:a16="http://schemas.microsoft.com/office/drawing/2014/main" id="{E79116AC-760B-8FC8-6309-7A2721397B1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631674" y="84428"/>
            <a:ext cx="1162588" cy="1162588"/>
          </a:xfrm>
          <a:prstGeom prst="rect">
            <a:avLst/>
          </a:prstGeom>
          <a:effectLst/>
        </p:spPr>
      </p:pic>
      <p:sp>
        <p:nvSpPr>
          <p:cNvPr id="26" name="TextBox 25">
            <a:extLst>
              <a:ext uri="{FF2B5EF4-FFF2-40B4-BE49-F238E27FC236}">
                <a16:creationId xmlns:a16="http://schemas.microsoft.com/office/drawing/2014/main" id="{DBEC3358-7994-AC60-80D1-88112B0FC0F6}"/>
              </a:ext>
            </a:extLst>
          </p:cNvPr>
          <p:cNvSpPr txBox="1"/>
          <p:nvPr/>
        </p:nvSpPr>
        <p:spPr>
          <a:xfrm>
            <a:off x="8100076" y="3233846"/>
            <a:ext cx="3521329" cy="523220"/>
          </a:xfrm>
          <a:prstGeom prst="rect">
            <a:avLst/>
          </a:prstGeom>
          <a:noFill/>
          <a:ln>
            <a:noFill/>
          </a:ln>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600"/>
              </a:spcBef>
              <a:spcAft>
                <a:spcPts val="60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lt"/>
                <a:cs typeface="Arial" panose="020B0604020202020204"/>
              </a:rPr>
              <a:t>Non-NIH Funding</a:t>
            </a:r>
          </a:p>
        </p:txBody>
      </p:sp>
      <p:grpSp>
        <p:nvGrpSpPr>
          <p:cNvPr id="8" name="Group 7">
            <a:extLst>
              <a:ext uri="{FF2B5EF4-FFF2-40B4-BE49-F238E27FC236}">
                <a16:creationId xmlns:a16="http://schemas.microsoft.com/office/drawing/2014/main" id="{A0612587-044F-448F-AB4A-E4F6B55BCA8E}"/>
              </a:ext>
            </a:extLst>
          </p:cNvPr>
          <p:cNvGrpSpPr/>
          <p:nvPr/>
        </p:nvGrpSpPr>
        <p:grpSpPr>
          <a:xfrm>
            <a:off x="8116735" y="3872753"/>
            <a:ext cx="3521329" cy="2431305"/>
            <a:chOff x="7669720" y="1670530"/>
            <a:chExt cx="3220914" cy="2348332"/>
          </a:xfrm>
          <a:effectLst/>
        </p:grpSpPr>
        <p:sp>
          <p:nvSpPr>
            <p:cNvPr id="28" name="Rectangle 27">
              <a:extLst>
                <a:ext uri="{FF2B5EF4-FFF2-40B4-BE49-F238E27FC236}">
                  <a16:creationId xmlns:a16="http://schemas.microsoft.com/office/drawing/2014/main" id="{CE52AD5F-5E93-1FA2-34C9-940C3751F67A}"/>
                </a:ext>
              </a:extLst>
            </p:cNvPr>
            <p:cNvSpPr/>
            <p:nvPr/>
          </p:nvSpPr>
          <p:spPr>
            <a:xfrm>
              <a:off x="7669720" y="1670530"/>
              <a:ext cx="3220914" cy="2348332"/>
            </a:xfrm>
            <a:prstGeom prst="rect">
              <a:avLst/>
            </a:prstGeom>
            <a:solidFill>
              <a:srgbClr val="032251"/>
            </a:solidFill>
            <a:ln w="38100">
              <a:noFill/>
            </a:ln>
            <a:effectLst>
              <a:glow rad="139700">
                <a:schemeClr val="accent3">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12" name="Picture 11" descr="A picture containing text&#10;&#10;Description automatically generated">
              <a:extLst>
                <a:ext uri="{FF2B5EF4-FFF2-40B4-BE49-F238E27FC236}">
                  <a16:creationId xmlns:a16="http://schemas.microsoft.com/office/drawing/2014/main" id="{ED1C7B17-90C3-44A9-A711-BFA85B1009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4942" y="3407036"/>
              <a:ext cx="1855951" cy="521331"/>
            </a:xfrm>
            <a:prstGeom prst="rect">
              <a:avLst/>
            </a:prstGeom>
            <a:ln w="38100">
              <a:noFill/>
            </a:ln>
            <a:effectLst/>
          </p:spPr>
        </p:pic>
        <p:pic>
          <p:nvPicPr>
            <p:cNvPr id="16" name="Picture 15" descr="Logo&#10;&#10;Description automatically generated">
              <a:extLst>
                <a:ext uri="{FF2B5EF4-FFF2-40B4-BE49-F238E27FC236}">
                  <a16:creationId xmlns:a16="http://schemas.microsoft.com/office/drawing/2014/main" id="{C097ED95-FAA2-4599-BDBA-D6F4A15300BF}"/>
                </a:ext>
              </a:extLst>
            </p:cNvPr>
            <p:cNvPicPr>
              <a:picLocks noChangeAspect="1"/>
            </p:cNvPicPr>
            <p:nvPr/>
          </p:nvPicPr>
          <p:blipFill rotWithShape="1">
            <a:blip r:embed="rId6">
              <a:extLst>
                <a:ext uri="{28A0092B-C50C-407E-A947-70E740481C1C}">
                  <a14:useLocalDpi xmlns:a14="http://schemas.microsoft.com/office/drawing/2010/main" val="0"/>
                </a:ext>
              </a:extLst>
            </a:blip>
            <a:srcRect r="3437"/>
            <a:stretch/>
          </p:blipFill>
          <p:spPr>
            <a:xfrm>
              <a:off x="7704942" y="1743003"/>
              <a:ext cx="1855953" cy="521331"/>
            </a:xfrm>
            <a:prstGeom prst="rect">
              <a:avLst/>
            </a:prstGeom>
            <a:ln w="38100">
              <a:noFill/>
            </a:ln>
          </p:spPr>
        </p:pic>
        <p:pic>
          <p:nvPicPr>
            <p:cNvPr id="18" name="Picture 17" descr="Logo&#10;&#10;Description automatically generated">
              <a:extLst>
                <a:ext uri="{FF2B5EF4-FFF2-40B4-BE49-F238E27FC236}">
                  <a16:creationId xmlns:a16="http://schemas.microsoft.com/office/drawing/2014/main" id="{EAE45C02-D095-47B3-824D-508374ED48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621797" y="1743003"/>
              <a:ext cx="1240399" cy="665937"/>
            </a:xfrm>
            <a:prstGeom prst="rect">
              <a:avLst/>
            </a:prstGeom>
            <a:ln w="38100">
              <a:noFill/>
            </a:ln>
          </p:spPr>
        </p:pic>
        <p:pic>
          <p:nvPicPr>
            <p:cNvPr id="24" name="Picture 23" descr="A picture containing chart&#10;&#10;Description automatically generated">
              <a:extLst>
                <a:ext uri="{FF2B5EF4-FFF2-40B4-BE49-F238E27FC236}">
                  <a16:creationId xmlns:a16="http://schemas.microsoft.com/office/drawing/2014/main" id="{2C31E7E4-3CCB-4E17-AE85-7687A79057D5}"/>
                </a:ext>
              </a:extLst>
            </p:cNvPr>
            <p:cNvPicPr>
              <a:picLocks noChangeAspect="1"/>
            </p:cNvPicPr>
            <p:nvPr/>
          </p:nvPicPr>
          <p:blipFill rotWithShape="1">
            <a:blip r:embed="rId8">
              <a:extLst>
                <a:ext uri="{28A0092B-C50C-407E-A947-70E740481C1C}">
                  <a14:useLocalDpi xmlns:a14="http://schemas.microsoft.com/office/drawing/2010/main" val="0"/>
                </a:ext>
              </a:extLst>
            </a:blip>
            <a:srcRect l="4822" r="5550" b="5232"/>
            <a:stretch/>
          </p:blipFill>
          <p:spPr>
            <a:xfrm>
              <a:off x="9631328" y="2476999"/>
              <a:ext cx="957584" cy="871284"/>
            </a:xfrm>
            <a:prstGeom prst="ellipse">
              <a:avLst/>
            </a:prstGeom>
            <a:ln w="38100">
              <a:noFill/>
            </a:ln>
            <a:effectLst/>
          </p:spPr>
        </p:pic>
        <p:pic>
          <p:nvPicPr>
            <p:cNvPr id="27" name="Picture 26" descr="Text&#10;&#10;Description automatically generated with low confidence">
              <a:extLst>
                <a:ext uri="{FF2B5EF4-FFF2-40B4-BE49-F238E27FC236}">
                  <a16:creationId xmlns:a16="http://schemas.microsoft.com/office/drawing/2014/main" id="{637272F6-0382-45E0-8751-9132F75151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96584" y="2486202"/>
              <a:ext cx="1433022" cy="673008"/>
            </a:xfrm>
            <a:prstGeom prst="rect">
              <a:avLst/>
            </a:prstGeom>
            <a:ln w="38100">
              <a:noFill/>
            </a:ln>
          </p:spPr>
        </p:pic>
        <p:pic>
          <p:nvPicPr>
            <p:cNvPr id="25" name="Picture 24" descr="A black background with white text&#10;&#10;Description automatically generated with low confidence">
              <a:extLst>
                <a:ext uri="{FF2B5EF4-FFF2-40B4-BE49-F238E27FC236}">
                  <a16:creationId xmlns:a16="http://schemas.microsoft.com/office/drawing/2014/main" id="{4FE156D7-DD7C-4A30-B7D8-178E6C347A0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621796" y="3439283"/>
              <a:ext cx="1240399" cy="467921"/>
            </a:xfrm>
            <a:prstGeom prst="rect">
              <a:avLst/>
            </a:prstGeom>
            <a:ln w="38100">
              <a:noFill/>
            </a:ln>
          </p:spPr>
        </p:pic>
      </p:grpSp>
      <p:sp>
        <p:nvSpPr>
          <p:cNvPr id="141" name="TextBox 140">
            <a:extLst>
              <a:ext uri="{FF2B5EF4-FFF2-40B4-BE49-F238E27FC236}">
                <a16:creationId xmlns:a16="http://schemas.microsoft.com/office/drawing/2014/main" id="{A1B3BE1E-29EB-9210-ED76-D9BD1F4F1FAE}"/>
              </a:ext>
            </a:extLst>
          </p:cNvPr>
          <p:cNvSpPr txBox="1"/>
          <p:nvPr/>
        </p:nvSpPr>
        <p:spPr>
          <a:xfrm>
            <a:off x="1578410" y="1490882"/>
            <a:ext cx="4719562" cy="52322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Increased Curation Output</a:t>
            </a:r>
            <a:endPar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endParaRPr>
          </a:p>
        </p:txBody>
      </p:sp>
      <p:sp>
        <p:nvSpPr>
          <p:cNvPr id="21" name="TextBox 20">
            <a:extLst>
              <a:ext uri="{FF2B5EF4-FFF2-40B4-BE49-F238E27FC236}">
                <a16:creationId xmlns:a16="http://schemas.microsoft.com/office/drawing/2014/main" id="{CA9A5DD4-7FF8-4483-A65C-57B4EF4113D0}"/>
              </a:ext>
            </a:extLst>
          </p:cNvPr>
          <p:cNvSpPr txBox="1"/>
          <p:nvPr/>
        </p:nvSpPr>
        <p:spPr>
          <a:xfrm>
            <a:off x="7721600" y="1490882"/>
            <a:ext cx="4278283" cy="523220"/>
          </a:xfrm>
          <a:prstGeom prst="rect">
            <a:avLst/>
          </a:prstGeom>
          <a:noFill/>
          <a:ln>
            <a:noFill/>
          </a:ln>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600"/>
              </a:spcBef>
              <a:spcAft>
                <a:spcPts val="600"/>
              </a:spcAft>
              <a:buClrTx/>
              <a:buSzTx/>
              <a:buFontTx/>
              <a:buNone/>
              <a:tabLst/>
              <a:defRPr/>
            </a:pPr>
            <a:r>
              <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lt"/>
                <a:cs typeface="Arial" panose="020B0604020202020204"/>
              </a:rPr>
              <a:t>Other NIH Funding</a:t>
            </a:r>
          </a:p>
        </p:txBody>
      </p:sp>
      <p:sp>
        <p:nvSpPr>
          <p:cNvPr id="23" name="TextBox 22">
            <a:extLst>
              <a:ext uri="{FF2B5EF4-FFF2-40B4-BE49-F238E27FC236}">
                <a16:creationId xmlns:a16="http://schemas.microsoft.com/office/drawing/2014/main" id="{D69D03BB-5135-49AC-BFA0-8DD82166BE21}"/>
              </a:ext>
            </a:extLst>
          </p:cNvPr>
          <p:cNvSpPr txBox="1"/>
          <p:nvPr/>
        </p:nvSpPr>
        <p:spPr>
          <a:xfrm>
            <a:off x="8882960" y="1963908"/>
            <a:ext cx="1512480"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NCI</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NEI</a:t>
            </a:r>
          </a:p>
        </p:txBody>
      </p:sp>
      <p:sp>
        <p:nvSpPr>
          <p:cNvPr id="32" name="TextBox 31">
            <a:extLst>
              <a:ext uri="{FF2B5EF4-FFF2-40B4-BE49-F238E27FC236}">
                <a16:creationId xmlns:a16="http://schemas.microsoft.com/office/drawing/2014/main" id="{540420C8-4E78-4FCE-A035-347AD3606B36}"/>
              </a:ext>
            </a:extLst>
          </p:cNvPr>
          <p:cNvSpPr txBox="1"/>
          <p:nvPr/>
        </p:nvSpPr>
        <p:spPr>
          <a:xfrm>
            <a:off x="9852207" y="1963908"/>
            <a:ext cx="1512480"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NICHD</a:t>
            </a:r>
          </a:p>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NINDS</a:t>
            </a:r>
          </a:p>
        </p:txBody>
      </p:sp>
      <p:pic>
        <p:nvPicPr>
          <p:cNvPr id="17" name="Picture 16" descr="Chart&#10;&#10;Description automatically generated">
            <a:extLst>
              <a:ext uri="{FF2B5EF4-FFF2-40B4-BE49-F238E27FC236}">
                <a16:creationId xmlns:a16="http://schemas.microsoft.com/office/drawing/2014/main" id="{10FB46DB-BC94-4671-8D0A-537C60D23E9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66556" y="2110372"/>
            <a:ext cx="7143269" cy="4492293"/>
          </a:xfrm>
          <a:prstGeom prst="rect">
            <a:avLst/>
          </a:prstGeom>
          <a:ln w="38100">
            <a:solidFill>
              <a:srgbClr val="5FE0D4"/>
            </a:solidFill>
          </a:ln>
          <a:effectLst/>
        </p:spPr>
      </p:pic>
      <p:sp>
        <p:nvSpPr>
          <p:cNvPr id="3" name="TextBox 2">
            <a:extLst>
              <a:ext uri="{FF2B5EF4-FFF2-40B4-BE49-F238E27FC236}">
                <a16:creationId xmlns:a16="http://schemas.microsoft.com/office/drawing/2014/main" id="{F672D713-972A-2C9E-8C24-64E55F181C3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38</a:t>
            </a:r>
          </a:p>
        </p:txBody>
      </p:sp>
    </p:spTree>
    <p:extLst>
      <p:ext uri="{BB962C8B-B14F-4D97-AF65-F5344CB8AC3E}">
        <p14:creationId xmlns:p14="http://schemas.microsoft.com/office/powerpoint/2010/main" val="134577491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41" grpId="0"/>
      <p:bldP spid="21" grpId="0"/>
      <p:bldP spid="23" grpId="0"/>
      <p:bldP spid="3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78012"/>
            <a:ext cx="12192000" cy="822940"/>
          </a:xfrm>
        </p:spPr>
        <p:txBody>
          <a:bodyPr>
            <a:normAutofit/>
          </a:bodyPr>
          <a:lstStyle/>
          <a:p>
            <a:pPr algn="ctr">
              <a:defRPr/>
            </a:pPr>
            <a:r>
              <a:rPr lang="en-US" sz="3600" b="1" dirty="0">
                <a:solidFill>
                  <a:srgbClr val="5FE0D4"/>
                </a:solidFill>
                <a:latin typeface="Arial" charset="0"/>
                <a:cs typeface="Arial" charset="0"/>
              </a:rPr>
              <a:t>Phenotypes and Exposures (</a:t>
            </a:r>
            <a:r>
              <a:rPr lang="en-US" sz="3600" b="1" dirty="0" err="1">
                <a:solidFill>
                  <a:srgbClr val="5FE0D4"/>
                </a:solidFill>
                <a:latin typeface="Arial" charset="0"/>
                <a:cs typeface="Arial" charset="0"/>
              </a:rPr>
              <a:t>PhenX</a:t>
            </a:r>
            <a:r>
              <a:rPr lang="en-US" sz="3600" b="1" dirty="0">
                <a:solidFill>
                  <a:srgbClr val="5FE0D4"/>
                </a:solidFill>
                <a:latin typeface="Arial" charset="0"/>
                <a:cs typeface="Arial" charset="0"/>
              </a:rPr>
              <a:t>) Toolkit</a:t>
            </a:r>
            <a:endParaRPr lang="en-US" sz="3600" b="1" dirty="0">
              <a:solidFill>
                <a:srgbClr val="5FE0D4"/>
              </a:solidFill>
              <a:latin typeface="Arial" pitchFamily="34" charset="0"/>
              <a:cs typeface="Arial" pitchFamily="34" charset="0"/>
            </a:endParaRPr>
          </a:p>
        </p:txBody>
      </p:sp>
      <p:grpSp>
        <p:nvGrpSpPr>
          <p:cNvPr id="2" name="Group 1">
            <a:extLst>
              <a:ext uri="{FF2B5EF4-FFF2-40B4-BE49-F238E27FC236}">
                <a16:creationId xmlns:a16="http://schemas.microsoft.com/office/drawing/2014/main" id="{7D9A34AB-328A-4A4B-88EF-B5E1FFC9F318}"/>
              </a:ext>
            </a:extLst>
          </p:cNvPr>
          <p:cNvGrpSpPr/>
          <p:nvPr/>
        </p:nvGrpSpPr>
        <p:grpSpPr>
          <a:xfrm>
            <a:off x="5876780" y="1306140"/>
            <a:ext cx="6610738" cy="4141240"/>
            <a:chOff x="5593391" y="1746059"/>
            <a:chExt cx="6536834" cy="4141240"/>
          </a:xfrm>
        </p:grpSpPr>
        <p:sp>
          <p:nvSpPr>
            <p:cNvPr id="12" name="TextBox 11">
              <a:extLst>
                <a:ext uri="{FF2B5EF4-FFF2-40B4-BE49-F238E27FC236}">
                  <a16:creationId xmlns:a16="http://schemas.microsoft.com/office/drawing/2014/main" id="{5B4777B8-8A84-46B2-B0C3-01F086E541A7}"/>
                </a:ext>
              </a:extLst>
            </p:cNvPr>
            <p:cNvSpPr txBox="1"/>
            <p:nvPr/>
          </p:nvSpPr>
          <p:spPr>
            <a:xfrm>
              <a:off x="5593391" y="1746059"/>
              <a:ext cx="6192411" cy="175432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PhenX</a:t>
              </a: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Toolkit renewed </a:t>
              </a:r>
              <a:endParaRPr lang="en-US" sz="2800" b="1" dirty="0">
                <a:solidFill>
                  <a:prstClr val="white"/>
                </a:solidFill>
                <a:latin typeface="Arial" panose="020B0604020202020204" pitchFamily="34" charset="0"/>
                <a:cs typeface="Arial" panose="020B0604020202020204" pitchFamily="34" charset="0"/>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(Fiscal Years 2022-2026)</a:t>
              </a:r>
            </a:p>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952485" marR="0" lvl="1"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84C7F3E-C91B-CE8C-69BB-3AE3AC060B7D}"/>
                </a:ext>
              </a:extLst>
            </p:cNvPr>
            <p:cNvSpPr txBox="1"/>
            <p:nvPr/>
          </p:nvSpPr>
          <p:spPr>
            <a:xfrm>
              <a:off x="5813464" y="2994199"/>
              <a:ext cx="6316761" cy="2893100"/>
            </a:xfrm>
            <a:prstGeom prst="rect">
              <a:avLst/>
            </a:prstGeom>
            <a:noFill/>
          </p:spPr>
          <p:txBody>
            <a:bodyPr wrap="square" rtlCol="0">
              <a:spAutoFit/>
            </a:bodyPr>
            <a:lstStyle/>
            <a:p>
              <a:pPr marL="1092200" marR="0" lvl="1" indent="-231775" algn="l" defTabSz="121917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Carol Hamilton, RTI International </a:t>
              </a:r>
            </a:p>
            <a:p>
              <a:pPr marL="1092200" marR="0" lvl="1" indent="-231775" algn="l" defTabSz="121917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endParaRPr kumimoji="0" lang="en-US" sz="1800"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a:p>
              <a:pPr marL="1092200" marR="0" lvl="1" indent="-231775" algn="l" defTabSz="121917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Funded as Trans-NIH 	Bio</a:t>
              </a:r>
              <a:r>
                <a:rPr lang="en-US" b="1" dirty="0">
                  <a:solidFill>
                    <a:schemeClr val="bg2">
                      <a:lumMod val="40000"/>
                      <a:lumOff val="60000"/>
                    </a:schemeClr>
                  </a:solidFill>
                  <a:latin typeface="Arial" panose="020B0604020202020204" pitchFamily="34" charset="0"/>
                  <a:cs typeface="Arial" panose="020B0604020202020204" pitchFamily="34" charset="0"/>
                </a:rPr>
                <a:t>medical Knowledgebase</a:t>
              </a:r>
            </a:p>
            <a:p>
              <a:pPr marL="1092200" marR="0" lvl="1" indent="-231775" algn="l" defTabSz="121917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endParaRPr lang="en-US" sz="1800" b="1" dirty="0">
                <a:solidFill>
                  <a:schemeClr val="bg2">
                    <a:lumMod val="40000"/>
                    <a:lumOff val="60000"/>
                  </a:schemeClr>
                </a:solidFill>
                <a:latin typeface="Arial" panose="020B0604020202020204" pitchFamily="34" charset="0"/>
                <a:cs typeface="Arial" panose="020B0604020202020204" pitchFamily="34" charset="0"/>
              </a:endParaRPr>
            </a:p>
            <a:p>
              <a:pPr marL="1092200" marR="0" lvl="1" indent="-231775" algn="l" defTabSz="1219170"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rPr>
                <a:t>Co-funding from NHLBI, NIMHD, 	NINDS, and OBSSR </a:t>
              </a:r>
            </a:p>
            <a:p>
              <a:pPr marL="1092200" marR="0" lvl="1" indent="-23177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8" name="Picture 7" descr="Graphical user interface, website&#10;&#10;Description automatically generated">
            <a:extLst>
              <a:ext uri="{FF2B5EF4-FFF2-40B4-BE49-F238E27FC236}">
                <a16:creationId xmlns:a16="http://schemas.microsoft.com/office/drawing/2014/main" id="{FBFC1603-0577-42C8-9BB3-A1988B7415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95" r="12063" b="16972"/>
          <a:stretch/>
        </p:blipFill>
        <p:spPr>
          <a:xfrm>
            <a:off x="340890" y="1306140"/>
            <a:ext cx="6388177" cy="4972443"/>
          </a:xfrm>
          <a:prstGeom prst="rect">
            <a:avLst/>
          </a:prstGeom>
          <a:ln w="38100">
            <a:solidFill>
              <a:srgbClr val="5FE0D4"/>
            </a:solidFill>
          </a:ln>
          <a:effectLst/>
        </p:spPr>
        <p:style>
          <a:lnRef idx="2">
            <a:schemeClr val="dk1"/>
          </a:lnRef>
          <a:fillRef idx="1">
            <a:schemeClr val="lt1"/>
          </a:fillRef>
          <a:effectRef idx="0">
            <a:schemeClr val="dk1"/>
          </a:effectRef>
          <a:fontRef idx="minor">
            <a:schemeClr val="dk1"/>
          </a:fontRef>
        </p:style>
      </p:pic>
      <p:sp>
        <p:nvSpPr>
          <p:cNvPr id="4" name="TextBox 3">
            <a:extLst>
              <a:ext uri="{FF2B5EF4-FFF2-40B4-BE49-F238E27FC236}">
                <a16:creationId xmlns:a16="http://schemas.microsoft.com/office/drawing/2014/main" id="{9F1417A8-6FE1-E4B3-DA29-9B18B608FEB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39</a:t>
            </a:r>
          </a:p>
        </p:txBody>
      </p:sp>
    </p:spTree>
    <p:extLst>
      <p:ext uri="{BB962C8B-B14F-4D97-AF65-F5344CB8AC3E}">
        <p14:creationId xmlns:p14="http://schemas.microsoft.com/office/powerpoint/2010/main" val="42608687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41728"/>
            <a:ext cx="12192000" cy="748147"/>
          </a:xfrm>
        </p:spPr>
        <p:txBody>
          <a:bodyPr>
            <a:normAutofit/>
          </a:bodyPr>
          <a:lstStyle/>
          <a:p>
            <a:pPr algn="ctr">
              <a:defRPr/>
            </a:pPr>
            <a:r>
              <a:rPr lang="en-US" sz="3600" b="1" dirty="0">
                <a:solidFill>
                  <a:srgbClr val="5FE0D4"/>
                </a:solidFill>
                <a:latin typeface="Arial" charset="0"/>
                <a:cs typeface="Arial" charset="0"/>
              </a:rPr>
              <a:t>Phenotypes and Exposures (</a:t>
            </a:r>
            <a:r>
              <a:rPr lang="en-US" sz="3600" b="1" dirty="0" err="1">
                <a:solidFill>
                  <a:srgbClr val="5FE0D4"/>
                </a:solidFill>
                <a:latin typeface="Arial" charset="0"/>
                <a:cs typeface="Arial" charset="0"/>
              </a:rPr>
              <a:t>PhenX</a:t>
            </a:r>
            <a:r>
              <a:rPr lang="en-US" sz="3600" b="1" dirty="0">
                <a:solidFill>
                  <a:srgbClr val="5FE0D4"/>
                </a:solidFill>
                <a:latin typeface="Arial" charset="0"/>
                <a:cs typeface="Arial" charset="0"/>
              </a:rPr>
              <a:t>) Toolkit</a:t>
            </a:r>
            <a:endParaRPr lang="en-US" sz="3600" b="1" dirty="0">
              <a:solidFill>
                <a:srgbClr val="5FE0D4"/>
              </a:solidFill>
              <a:latin typeface="Arial" pitchFamily="34" charset="0"/>
              <a:cs typeface="Arial" pitchFamily="34" charset="0"/>
            </a:endParaRPr>
          </a:p>
        </p:txBody>
      </p:sp>
      <p:pic>
        <p:nvPicPr>
          <p:cNvPr id="10" name="Picture 9">
            <a:extLst>
              <a:ext uri="{FF2B5EF4-FFF2-40B4-BE49-F238E27FC236}">
                <a16:creationId xmlns:a16="http://schemas.microsoft.com/office/drawing/2014/main" id="{89433BE9-30C4-E645-846F-DE06CA16F0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419" t="11240" b="9469"/>
          <a:stretch/>
        </p:blipFill>
        <p:spPr>
          <a:xfrm>
            <a:off x="196455" y="2115060"/>
            <a:ext cx="6819445" cy="2767224"/>
          </a:xfrm>
          <a:prstGeom prst="rect">
            <a:avLst/>
          </a:prstGeom>
          <a:ln w="38100">
            <a:solidFill>
              <a:srgbClr val="5FE0D4"/>
            </a:solidFill>
          </a:ln>
          <a:effectLst/>
        </p:spPr>
      </p:pic>
      <p:pic>
        <p:nvPicPr>
          <p:cNvPr id="3" name="Picture 2">
            <a:extLst>
              <a:ext uri="{FF2B5EF4-FFF2-40B4-BE49-F238E27FC236}">
                <a16:creationId xmlns:a16="http://schemas.microsoft.com/office/drawing/2014/main" id="{E65CAB49-FEC6-C14B-8BA2-70AEFA92F5B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4714" r="94444">
                        <a14:foregroundMark x1="21212" y1="48889" x2="21212" y2="48889"/>
                        <a14:foregroundMark x1="29293" y1="41111" x2="29293" y2="41111"/>
                        <a14:foregroundMark x1="42929" y1="46667" x2="42929" y2="46667"/>
                        <a14:foregroundMark x1="4714" y1="41111" x2="4714" y2="41111"/>
                        <a14:foregroundMark x1="61279" y1="48889" x2="61279" y2="48889"/>
                        <a14:foregroundMark x1="53199" y1="60000" x2="53199" y2="60000"/>
                        <a14:foregroundMark x1="71380" y1="30000" x2="71380" y2="30000"/>
                        <a14:foregroundMark x1="76094" y1="41111" x2="76094" y2="41111"/>
                        <a14:foregroundMark x1="80808" y1="46667" x2="80808" y2="46667"/>
                        <a14:foregroundMark x1="84175" y1="43333" x2="84175" y2="43333"/>
                        <a14:foregroundMark x1="83838" y1="43333" x2="83838" y2="43333"/>
                        <a14:foregroundMark x1="84175" y1="41111" x2="84175" y2="41111"/>
                        <a14:foregroundMark x1="87542" y1="48889" x2="87542" y2="48889"/>
                        <a14:foregroundMark x1="91919" y1="46667" x2="91919" y2="46667"/>
                        <a14:foregroundMark x1="94444" y1="48889" x2="94444" y2="48889"/>
                        <a14:foregroundMark x1="91919" y1="32222" x2="91919" y2="32222"/>
                        <a14:foregroundMark x1="53535" y1="48889" x2="53535" y2="48889"/>
                        <a14:foregroundMark x1="12458" y1="27778" x2="12458" y2="27778"/>
                        <a14:foregroundMark x1="11111" y1="15556" x2="11111" y2="15556"/>
                        <a14:foregroundMark x1="11111" y1="77778" x2="11111" y2="77778"/>
                        <a14:foregroundMark x1="11279" y1="77778" x2="11279" y2="77778"/>
                      </a14:backgroundRemoval>
                    </a14:imgEffect>
                  </a14:imgLayer>
                </a14:imgProps>
              </a:ext>
              <a:ext uri="{28A0092B-C50C-407E-A947-70E740481C1C}">
                <a14:useLocalDpi xmlns:a14="http://schemas.microsoft.com/office/drawing/2010/main" val="0"/>
              </a:ext>
            </a:extLst>
          </a:blip>
          <a:stretch>
            <a:fillRect/>
          </a:stretch>
        </p:blipFill>
        <p:spPr>
          <a:xfrm>
            <a:off x="220249" y="5944871"/>
            <a:ext cx="3385928" cy="513019"/>
          </a:xfrm>
          <a:prstGeom prst="rect">
            <a:avLst/>
          </a:prstGeom>
        </p:spPr>
      </p:pic>
      <p:sp>
        <p:nvSpPr>
          <p:cNvPr id="12" name="TextBox 11">
            <a:extLst>
              <a:ext uri="{FF2B5EF4-FFF2-40B4-BE49-F238E27FC236}">
                <a16:creationId xmlns:a16="http://schemas.microsoft.com/office/drawing/2014/main" id="{5B4777B8-8A84-46B2-B0C3-01F086E541A7}"/>
              </a:ext>
            </a:extLst>
          </p:cNvPr>
          <p:cNvSpPr txBox="1"/>
          <p:nvPr/>
        </p:nvSpPr>
        <p:spPr>
          <a:xfrm>
            <a:off x="0" y="662292"/>
            <a:ext cx="12192000" cy="92333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b="1" dirty="0">
                <a:solidFill>
                  <a:prstClr val="white"/>
                </a:solidFill>
                <a:latin typeface="Arial" panose="020B0604020202020204" pitchFamily="34" charset="0"/>
                <a:cs typeface="Arial" panose="020B0604020202020204" pitchFamily="34" charset="0"/>
              </a:rPr>
              <a:t>Expanded Social Determinants of Health Collection</a:t>
            </a: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952485" marR="0" lvl="1"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184C7F3E-C91B-CE8C-69BB-3AE3AC060B7D}"/>
              </a:ext>
            </a:extLst>
          </p:cNvPr>
          <p:cNvSpPr txBox="1"/>
          <p:nvPr/>
        </p:nvSpPr>
        <p:spPr>
          <a:xfrm>
            <a:off x="6949115" y="2233548"/>
            <a:ext cx="5083900" cy="2769989"/>
          </a:xfrm>
          <a:prstGeom prst="rect">
            <a:avLst/>
          </a:prstGeom>
          <a:noFill/>
        </p:spPr>
        <p:txBody>
          <a:bodyPr wrap="square" rtlCol="0">
            <a:spAutoFit/>
          </a:bodyPr>
          <a:lstStyle/>
          <a:p>
            <a:pPr marL="457200" marR="0" lvl="0" indent="-22542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15 new protocols</a:t>
            </a:r>
          </a:p>
          <a:p>
            <a:pPr marL="457200" marR="0" lvl="0" indent="-22542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457200" marR="0" lvl="0" indent="-225425"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800" b="1" dirty="0">
                <a:solidFill>
                  <a:prstClr val="white"/>
                </a:solidFill>
                <a:latin typeface="Arial" panose="020B0604020202020204" pitchFamily="34" charset="0"/>
                <a:cs typeface="Arial" panose="020B0604020202020204" pitchFamily="34" charset="0"/>
              </a:rPr>
              <a:t>Protocols include:</a:t>
            </a:r>
          </a:p>
          <a:p>
            <a:pPr marL="682625" lvl="2" indent="-219075">
              <a:defRPr/>
            </a:pPr>
            <a:r>
              <a:rPr lang="en-US" b="1" dirty="0">
                <a:solidFill>
                  <a:schemeClr val="bg2">
                    <a:lumMod val="40000"/>
                    <a:lumOff val="60000"/>
                  </a:schemeClr>
                </a:solidFill>
                <a:latin typeface="Arial" panose="020B0604020202020204" pitchFamily="34" charset="0"/>
                <a:cs typeface="Arial" panose="020B0604020202020204" pitchFamily="34" charset="0"/>
              </a:rPr>
              <a:t>	Internet access</a:t>
            </a:r>
          </a:p>
          <a:p>
            <a:pPr marL="682625" lvl="2" indent="-219075">
              <a:defRPr/>
            </a:pPr>
            <a:r>
              <a:rPr lang="en-US" b="1" dirty="0">
                <a:solidFill>
                  <a:schemeClr val="bg2">
                    <a:lumMod val="40000"/>
                    <a:lumOff val="60000"/>
                  </a:schemeClr>
                </a:solidFill>
                <a:latin typeface="Arial" panose="020B0604020202020204" pitchFamily="34" charset="0"/>
                <a:cs typeface="Arial" panose="020B0604020202020204" pitchFamily="34" charset="0"/>
              </a:rPr>
              <a:t>	Minimum wage</a:t>
            </a:r>
          </a:p>
          <a:p>
            <a:pPr marL="682625" lvl="2" indent="-219075" defTabSz="971550">
              <a:defRPr/>
            </a:pPr>
            <a:r>
              <a:rPr lang="en-US" b="1" dirty="0">
                <a:solidFill>
                  <a:schemeClr val="bg2">
                    <a:lumMod val="40000"/>
                    <a:lumOff val="60000"/>
                  </a:schemeClr>
                </a:solidFill>
                <a:latin typeface="Arial" panose="020B0604020202020204" pitchFamily="34" charset="0"/>
                <a:cs typeface="Arial" panose="020B0604020202020204" pitchFamily="34" charset="0"/>
              </a:rPr>
              <a:t>	Healthcare discrimination</a:t>
            </a:r>
            <a:endPar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pitchFamily="34" charset="0"/>
              <a:ea typeface="+mn-ea"/>
              <a:cs typeface="Arial" panose="020B0604020202020204" pitchFamily="34" charset="0"/>
            </a:endParaRPr>
          </a:p>
          <a:p>
            <a:pPr marL="952485" marR="0" lvl="1" indent="-3429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244F988-4FC5-4FDD-79E3-CB22D051EB7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39</a:t>
            </a:r>
          </a:p>
        </p:txBody>
      </p:sp>
    </p:spTree>
    <p:extLst>
      <p:ext uri="{BB962C8B-B14F-4D97-AF65-F5344CB8AC3E}">
        <p14:creationId xmlns:p14="http://schemas.microsoft.com/office/powerpoint/2010/main" val="269875708"/>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CF3CEF21-9863-D380-75F4-EA1E713E1FE5}"/>
              </a:ext>
            </a:extLst>
          </p:cNvPr>
          <p:cNvPicPr>
            <a:picLocks noChangeAspect="1"/>
          </p:cNvPicPr>
          <p:nvPr/>
        </p:nvPicPr>
        <p:blipFill>
          <a:blip r:embed="rId3"/>
          <a:stretch>
            <a:fillRect/>
          </a:stretch>
        </p:blipFill>
        <p:spPr>
          <a:xfrm>
            <a:off x="273259" y="2070203"/>
            <a:ext cx="5987323" cy="3011931"/>
          </a:xfrm>
          <a:prstGeom prst="rect">
            <a:avLst/>
          </a:prstGeom>
          <a:ln w="38100">
            <a:solidFill>
              <a:srgbClr val="5FE0D4"/>
            </a:solidFill>
          </a:ln>
        </p:spPr>
      </p:pic>
      <p:sp>
        <p:nvSpPr>
          <p:cNvPr id="3074" name="Title 3"/>
          <p:cNvSpPr>
            <a:spLocks noGrp="1"/>
          </p:cNvSpPr>
          <p:nvPr>
            <p:ph type="title"/>
          </p:nvPr>
        </p:nvSpPr>
        <p:spPr>
          <a:xfrm>
            <a:off x="3113640" y="-7429"/>
            <a:ext cx="9078360" cy="1184827"/>
          </a:xfrm>
        </p:spPr>
        <p:txBody>
          <a:bodyPr>
            <a:noAutofit/>
          </a:bodyPr>
          <a:lstStyle/>
          <a:p>
            <a:pPr algn="ctr">
              <a:lnSpc>
                <a:spcPct val="100000"/>
              </a:lnSpc>
              <a:defRPr/>
            </a:pPr>
            <a:r>
              <a:rPr lang="en-US" sz="3600" dirty="0">
                <a:solidFill>
                  <a:srgbClr val="5FE0D4"/>
                </a:solidFill>
                <a:latin typeface="Arial" charset="0"/>
                <a:cs typeface="Arial" charset="0"/>
              </a:rPr>
              <a:t>Polygenic Risk </a:t>
            </a:r>
            <a:r>
              <a:rPr lang="en-US" sz="3600" dirty="0" err="1">
                <a:solidFill>
                  <a:srgbClr val="5FE0D4"/>
                </a:solidFill>
                <a:latin typeface="Arial" charset="0"/>
                <a:cs typeface="Arial" charset="0"/>
              </a:rPr>
              <a:t>MEthods</a:t>
            </a:r>
            <a:r>
              <a:rPr lang="en-US" sz="3600" dirty="0">
                <a:solidFill>
                  <a:srgbClr val="5FE0D4"/>
                </a:solidFill>
                <a:latin typeface="Arial" charset="0"/>
                <a:cs typeface="Arial" charset="0"/>
              </a:rPr>
              <a:t> in Diverse populations Consortium (PRIMED)</a:t>
            </a:r>
            <a:endParaRPr lang="en-US" sz="3600" dirty="0">
              <a:solidFill>
                <a:srgbClr val="5FE0D4"/>
              </a:solidFill>
              <a:latin typeface="Arial" pitchFamily="34" charset="0"/>
              <a:cs typeface="Arial" pitchFamily="34" charset="0"/>
            </a:endParaRPr>
          </a:p>
        </p:txBody>
      </p:sp>
      <p:sp>
        <p:nvSpPr>
          <p:cNvPr id="3" name="TextBox 2">
            <a:extLst>
              <a:ext uri="{FF2B5EF4-FFF2-40B4-BE49-F238E27FC236}">
                <a16:creationId xmlns:a16="http://schemas.microsoft.com/office/drawing/2014/main" id="{355C24FD-0ED2-47BE-BD84-F6ABC415BD1D}"/>
              </a:ext>
            </a:extLst>
          </p:cNvPr>
          <p:cNvSpPr txBox="1"/>
          <p:nvPr/>
        </p:nvSpPr>
        <p:spPr>
          <a:xfrm>
            <a:off x="6389292" y="2252761"/>
            <a:ext cx="5802708" cy="3046988"/>
          </a:xfrm>
          <a:prstGeom prst="rect">
            <a:avLst/>
          </a:prstGeom>
          <a:noFill/>
        </p:spPr>
        <p:txBody>
          <a:bodyPr wrap="square" rtlCol="0">
            <a:spAutoFit/>
          </a:bodyPr>
          <a:lstStyle/>
          <a:p>
            <a:pPr marL="574675" marR="0" lvl="0" indent="-285750" algn="l" defTabSz="914400" rtl="0" eaLnBrk="1" fontAlgn="auto" latinLnBrk="0" hangingPunct="1">
              <a:lnSpc>
                <a:spcPct val="150000"/>
              </a:lnSpc>
              <a:spcBef>
                <a:spcPts val="0"/>
              </a:spcBef>
              <a:spcAft>
                <a:spcPts val="0"/>
              </a:spcAft>
              <a:buClr>
                <a:srgbClr val="FFFFFF"/>
              </a:buClr>
              <a:buSzTx/>
              <a:buFont typeface="Wingdings" panose="05000000000000000000" pitchFamily="2" charset="2"/>
              <a:buChar char="§"/>
              <a:tabLst/>
              <a:defRPr/>
            </a:pP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Data Sharing</a:t>
            </a:r>
          </a:p>
          <a:p>
            <a:pPr marL="574675" marR="0" lvl="0" indent="-285750" algn="l" defTabSz="914400" rtl="0" eaLnBrk="1" fontAlgn="auto" latinLnBrk="0" hangingPunct="1">
              <a:lnSpc>
                <a:spcPct val="150000"/>
              </a:lnSpc>
              <a:spcBef>
                <a:spcPts val="0"/>
              </a:spcBef>
              <a:spcAft>
                <a:spcPts val="0"/>
              </a:spcAft>
              <a:buClr>
                <a:srgbClr val="FFFFFF"/>
              </a:buClr>
              <a:buSzTx/>
              <a:buFont typeface="Wingdings" panose="05000000000000000000" pitchFamily="2" charset="2"/>
              <a:buChar char="§"/>
              <a:tabLst/>
              <a:defRPr/>
            </a:pP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Genotype Harmonization</a:t>
            </a:r>
          </a:p>
          <a:p>
            <a:pPr marL="574675" marR="0" lvl="0" indent="-285750" algn="l" defTabSz="914400" rtl="0" eaLnBrk="1" fontAlgn="auto" latinLnBrk="0" hangingPunct="1">
              <a:lnSpc>
                <a:spcPct val="150000"/>
              </a:lnSpc>
              <a:spcBef>
                <a:spcPts val="0"/>
              </a:spcBef>
              <a:spcAft>
                <a:spcPts val="0"/>
              </a:spcAft>
              <a:buClr>
                <a:srgbClr val="FFFFFF"/>
              </a:buClr>
              <a:buSzTx/>
              <a:buFont typeface="Wingdings" panose="05000000000000000000" pitchFamily="2" charset="2"/>
              <a:buChar char="§"/>
              <a:tabLst/>
              <a:defRPr/>
            </a:pP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Methods Review </a:t>
            </a:r>
          </a:p>
          <a:p>
            <a:pPr marL="574675" marR="0" lvl="0" indent="-285750" algn="l" defTabSz="914400" rtl="0" eaLnBrk="1" fontAlgn="auto" latinLnBrk="0" hangingPunct="1">
              <a:lnSpc>
                <a:spcPct val="150000"/>
              </a:lnSpc>
              <a:spcBef>
                <a:spcPts val="0"/>
              </a:spcBef>
              <a:spcAft>
                <a:spcPts val="0"/>
              </a:spcAft>
              <a:buClr>
                <a:srgbClr val="FFFFFF"/>
              </a:buClr>
              <a:buSzTx/>
              <a:buFont typeface="Wingdings" panose="05000000000000000000" pitchFamily="2" charset="2"/>
              <a:buChar char="§"/>
              <a:tabLst/>
              <a:defRPr/>
            </a:pP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Phenotype Harmonization</a:t>
            </a:r>
          </a:p>
          <a:p>
            <a:pPr marL="574675" marR="0" lvl="0" indent="-285750" algn="l" defTabSz="798513"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Social and Ethical</a:t>
            </a: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 </a:t>
            </a: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Implications</a:t>
            </a:r>
            <a:r>
              <a:rPr kumimoji="0" lang="en-US"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 </a:t>
            </a: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of </a:t>
            </a:r>
            <a:r>
              <a:rPr lang="en-US" b="1" dirty="0">
                <a:solidFill>
                  <a:schemeClr val="bg2">
                    <a:lumMod val="40000"/>
                    <a:lumOff val="60000"/>
                  </a:schemeClr>
                </a:solidFill>
                <a:latin typeface="Arial" panose="020B0604020202020204"/>
                <a:ea typeface="Helvetica Neue" charset="0"/>
                <a:cs typeface="Helvetica Neue" charset="0"/>
              </a:rPr>
              <a:t>	</a:t>
            </a:r>
            <a:r>
              <a:rPr kumimoji="0" lang="en-AF" b="1" i="0" u="none" strike="noStrike" kern="1200" cap="none" spc="0" normalizeH="0" baseline="0" noProof="0" dirty="0">
                <a:ln>
                  <a:noFill/>
                </a:ln>
                <a:solidFill>
                  <a:schemeClr val="bg2">
                    <a:lumMod val="40000"/>
                    <a:lumOff val="60000"/>
                  </a:schemeClr>
                </a:solidFill>
                <a:effectLst/>
                <a:uLnTx/>
                <a:uFillTx/>
                <a:latin typeface="Arial" panose="020B0604020202020204"/>
                <a:ea typeface="Helvetica Neue" charset="0"/>
                <a:cs typeface="Helvetica Neue" charset="0"/>
              </a:rPr>
              <a:t>Polygenic Risk</a:t>
            </a:r>
          </a:p>
        </p:txBody>
      </p:sp>
      <p:sp>
        <p:nvSpPr>
          <p:cNvPr id="20" name="TextBox 19">
            <a:extLst>
              <a:ext uri="{FF2B5EF4-FFF2-40B4-BE49-F238E27FC236}">
                <a16:creationId xmlns:a16="http://schemas.microsoft.com/office/drawing/2014/main" id="{7A498C25-8FF5-C9F6-91B2-423399C10AA5}"/>
              </a:ext>
            </a:extLst>
          </p:cNvPr>
          <p:cNvSpPr txBox="1"/>
          <p:nvPr/>
        </p:nvSpPr>
        <p:spPr>
          <a:xfrm>
            <a:off x="6401404" y="1889262"/>
            <a:ext cx="346532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F"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Working Groups</a:t>
            </a: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t>
            </a:r>
            <a:r>
              <a:rPr kumimoji="0" lang="en-AF" sz="28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 </a:t>
            </a:r>
          </a:p>
        </p:txBody>
      </p:sp>
      <p:sp>
        <p:nvSpPr>
          <p:cNvPr id="5" name="TextBox 4">
            <a:extLst>
              <a:ext uri="{FF2B5EF4-FFF2-40B4-BE49-F238E27FC236}">
                <a16:creationId xmlns:a16="http://schemas.microsoft.com/office/drawing/2014/main" id="{A6F8C393-A5FE-3C04-60ED-0F716D6C7774}"/>
              </a:ext>
            </a:extLst>
          </p:cNvPr>
          <p:cNvSpPr txBox="1"/>
          <p:nvPr/>
        </p:nvSpPr>
        <p:spPr>
          <a:xfrm>
            <a:off x="611614" y="5632398"/>
            <a:ext cx="11089586" cy="52322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AF"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Establishment of PRIMED External Scientific P</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a</a:t>
            </a:r>
            <a:r>
              <a:rPr kumimoji="0" lang="en-AF" sz="2800" b="1" i="0" u="none" strike="noStrike" kern="1200" cap="none" spc="0" normalizeH="0" baseline="0" noProof="0" dirty="0">
                <a:ln>
                  <a:noFill/>
                </a:ln>
                <a:solidFill>
                  <a:srgbClr val="FFFFFF"/>
                </a:solidFill>
                <a:effectLst/>
                <a:uLnTx/>
                <a:uFillTx/>
                <a:latin typeface="Arial" panose="020B0604020202020204" pitchFamily="34" charset="0"/>
                <a:ea typeface="Helvetica Neue" charset="0"/>
                <a:cs typeface="Arial" panose="020B0604020202020204" pitchFamily="34" charset="0"/>
              </a:rPr>
              <a:t>ne</a:t>
            </a:r>
            <a:r>
              <a:rPr lang="en-US" sz="2800" b="1" dirty="0">
                <a:solidFill>
                  <a:srgbClr val="FFFFFF"/>
                </a:solidFill>
                <a:latin typeface="Arial" panose="020B0604020202020204" pitchFamily="34" charset="0"/>
                <a:ea typeface="Helvetica Neue" charset="0"/>
                <a:cs typeface="Arial" panose="020B0604020202020204" pitchFamily="34" charset="0"/>
              </a:rPr>
              <a:t>l</a:t>
            </a:r>
            <a:r>
              <a:rPr kumimoji="0" lang="en-AF" sz="2800" b="1"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a:t>
            </a:r>
          </a:p>
        </p:txBody>
      </p:sp>
      <p:pic>
        <p:nvPicPr>
          <p:cNvPr id="8" name="Picture 2" descr="Home">
            <a:extLst>
              <a:ext uri="{FF2B5EF4-FFF2-40B4-BE49-F238E27FC236}">
                <a16:creationId xmlns:a16="http://schemas.microsoft.com/office/drawing/2014/main" id="{7F52971C-9B7D-26CB-71C8-832179F9BD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5136"/>
            <a:ext cx="3113640" cy="1037879"/>
          </a:xfrm>
          <a:prstGeom prst="rect">
            <a:avLst/>
          </a:prstGeom>
          <a:solidFill>
            <a:schemeClr val="accent1"/>
          </a:solidFill>
          <a:ln w="38100">
            <a:solidFill>
              <a:srgbClr val="5FE0D4"/>
            </a:solidFill>
          </a:ln>
        </p:spPr>
      </p:pic>
      <p:sp>
        <p:nvSpPr>
          <p:cNvPr id="9" name="TextBox 8">
            <a:extLst>
              <a:ext uri="{FF2B5EF4-FFF2-40B4-BE49-F238E27FC236}">
                <a16:creationId xmlns:a16="http://schemas.microsoft.com/office/drawing/2014/main" id="{2C451206-51CC-F717-C48E-3FFD9DC69DB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40</a:t>
            </a:r>
          </a:p>
        </p:txBody>
      </p:sp>
    </p:spTree>
    <p:extLst>
      <p:ext uri="{BB962C8B-B14F-4D97-AF65-F5344CB8AC3E}">
        <p14:creationId xmlns:p14="http://schemas.microsoft.com/office/powerpoint/2010/main" val="65495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F18AF3-C0B4-4D27-9F65-4AC4AC65F607}"/>
              </a:ext>
            </a:extLst>
          </p:cNvPr>
          <p:cNvSpPr/>
          <p:nvPr/>
        </p:nvSpPr>
        <p:spPr>
          <a:xfrm>
            <a:off x="121920" y="801184"/>
            <a:ext cx="11911095" cy="1538883"/>
          </a:xfrm>
          <a:prstGeom prst="rect">
            <a:avLst/>
          </a:prstGeom>
        </p:spPr>
        <p:txBody>
          <a:bodyPr wrap="square" lIns="91440" tIns="45720" rIns="91440" bIns="45720" anchor="t">
            <a:spAutoFit/>
          </a:bodyPr>
          <a:lstStyle/>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~$16.5 million in Fiscal Year 2022</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19 Phase I Proof of Principle awards</a:t>
            </a:r>
          </a:p>
          <a:p>
            <a:pPr marL="387350" marR="0" lvl="2" indent="-228600" algn="l" defTabSz="627063" rtl="0" eaLnBrk="0" fontAlgn="auto" latinLnBrk="0" hangingPunct="0">
              <a:lnSpc>
                <a:spcPct val="100000"/>
              </a:lnSpc>
              <a:spcBef>
                <a:spcPts val="6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11 Phase II Pre-Commercialization awards</a:t>
            </a:r>
          </a:p>
        </p:txBody>
      </p:sp>
      <p:sp>
        <p:nvSpPr>
          <p:cNvPr id="12" name="Title 3">
            <a:extLst>
              <a:ext uri="{FF2B5EF4-FFF2-40B4-BE49-F238E27FC236}">
                <a16:creationId xmlns:a16="http://schemas.microsoft.com/office/drawing/2014/main" id="{CCFCAB50-B8C2-4BC9-93CF-8F97592A4DB2}"/>
              </a:ext>
            </a:extLst>
          </p:cNvPr>
          <p:cNvSpPr txBox="1">
            <a:spLocks/>
          </p:cNvSpPr>
          <p:nvPr/>
        </p:nvSpPr>
        <p:spPr>
          <a:xfrm>
            <a:off x="-18533" y="11629"/>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Small Business Program</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pic>
        <p:nvPicPr>
          <p:cNvPr id="8" name="Picture 2" descr="Electronic Biosciences | Innovative thinking leads to the development of  innovative products">
            <a:extLst>
              <a:ext uri="{FF2B5EF4-FFF2-40B4-BE49-F238E27FC236}">
                <a16:creationId xmlns:a16="http://schemas.microsoft.com/office/drawing/2014/main" id="{A8C9B6B7-487F-44C7-A6BD-65A8FE7130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8144" y="2923722"/>
            <a:ext cx="2953717" cy="2306262"/>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C437927-F155-477C-9904-E1E13E14A6AB}"/>
              </a:ext>
            </a:extLst>
          </p:cNvPr>
          <p:cNvPicPr>
            <a:picLocks noChangeAspect="1"/>
          </p:cNvPicPr>
          <p:nvPr/>
        </p:nvPicPr>
        <p:blipFill rotWithShape="1">
          <a:blip r:embed="rId4"/>
          <a:srcRect t="31429" b="30541"/>
          <a:stretch/>
        </p:blipFill>
        <p:spPr>
          <a:xfrm>
            <a:off x="452133" y="2923722"/>
            <a:ext cx="3667326" cy="1394662"/>
          </a:xfrm>
          <a:prstGeom prst="rect">
            <a:avLst/>
          </a:prstGeom>
          <a:ln w="57150">
            <a:solidFill>
              <a:schemeClr val="tx1"/>
            </a:solidFill>
          </a:ln>
        </p:spPr>
      </p:pic>
      <p:pic>
        <p:nvPicPr>
          <p:cNvPr id="13" name="Picture 12">
            <a:extLst>
              <a:ext uri="{FF2B5EF4-FFF2-40B4-BE49-F238E27FC236}">
                <a16:creationId xmlns:a16="http://schemas.microsoft.com/office/drawing/2014/main" id="{627EA019-A084-4E5C-92A2-895806D7F321}"/>
              </a:ext>
            </a:extLst>
          </p:cNvPr>
          <p:cNvPicPr>
            <a:picLocks noChangeAspect="1"/>
          </p:cNvPicPr>
          <p:nvPr/>
        </p:nvPicPr>
        <p:blipFill>
          <a:blip r:embed="rId5"/>
          <a:stretch>
            <a:fillRect/>
          </a:stretch>
        </p:blipFill>
        <p:spPr>
          <a:xfrm>
            <a:off x="4419281" y="4561885"/>
            <a:ext cx="4271555" cy="1615788"/>
          </a:xfrm>
          <a:prstGeom prst="rect">
            <a:avLst/>
          </a:prstGeom>
          <a:ln w="57150">
            <a:solidFill>
              <a:schemeClr val="tx1"/>
            </a:solidFill>
          </a:ln>
        </p:spPr>
      </p:pic>
      <p:grpSp>
        <p:nvGrpSpPr>
          <p:cNvPr id="29" name="Group 28">
            <a:extLst>
              <a:ext uri="{FF2B5EF4-FFF2-40B4-BE49-F238E27FC236}">
                <a16:creationId xmlns:a16="http://schemas.microsoft.com/office/drawing/2014/main" id="{320245B5-BD36-43F4-9145-7D299E7550E1}"/>
              </a:ext>
            </a:extLst>
          </p:cNvPr>
          <p:cNvGrpSpPr/>
          <p:nvPr/>
        </p:nvGrpSpPr>
        <p:grpSpPr>
          <a:xfrm>
            <a:off x="452134" y="4561885"/>
            <a:ext cx="3667326" cy="1887748"/>
            <a:chOff x="583735" y="4035315"/>
            <a:chExt cx="4053661" cy="2193834"/>
          </a:xfrm>
        </p:grpSpPr>
        <p:sp>
          <p:nvSpPr>
            <p:cNvPr id="26" name="Rectangle 25">
              <a:extLst>
                <a:ext uri="{FF2B5EF4-FFF2-40B4-BE49-F238E27FC236}">
                  <a16:creationId xmlns:a16="http://schemas.microsoft.com/office/drawing/2014/main" id="{A32478C6-C686-42E6-B1E9-0753E97366AA}"/>
                </a:ext>
              </a:extLst>
            </p:cNvPr>
            <p:cNvSpPr/>
            <p:nvPr/>
          </p:nvSpPr>
          <p:spPr>
            <a:xfrm>
              <a:off x="583735" y="4035315"/>
              <a:ext cx="4053661" cy="2193834"/>
            </a:xfrm>
            <a:prstGeom prst="rect">
              <a:avLst/>
            </a:prstGeom>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Home - Primordial Genetics">
              <a:extLst>
                <a:ext uri="{FF2B5EF4-FFF2-40B4-BE49-F238E27FC236}">
                  <a16:creationId xmlns:a16="http://schemas.microsoft.com/office/drawing/2014/main" id="{52F659D3-7B78-4EDC-BDF3-0E1500C86E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565" y="4189257"/>
              <a:ext cx="3810000" cy="18859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a:extLst>
              <a:ext uri="{FF2B5EF4-FFF2-40B4-BE49-F238E27FC236}">
                <a16:creationId xmlns:a16="http://schemas.microsoft.com/office/drawing/2014/main" id="{6AD1F50F-847C-4D91-AA96-55E4B97DFE8E}"/>
              </a:ext>
            </a:extLst>
          </p:cNvPr>
          <p:cNvGrpSpPr/>
          <p:nvPr/>
        </p:nvGrpSpPr>
        <p:grpSpPr>
          <a:xfrm>
            <a:off x="4380161" y="2923722"/>
            <a:ext cx="4341155" cy="1385113"/>
            <a:chOff x="7591270" y="2864729"/>
            <a:chExt cx="4341155" cy="1385113"/>
          </a:xfrm>
        </p:grpSpPr>
        <p:sp>
          <p:nvSpPr>
            <p:cNvPr id="30" name="Rectangle 29">
              <a:extLst>
                <a:ext uri="{FF2B5EF4-FFF2-40B4-BE49-F238E27FC236}">
                  <a16:creationId xmlns:a16="http://schemas.microsoft.com/office/drawing/2014/main" id="{ADFB0BCB-34AB-4F2A-8027-8D7CA46BD019}"/>
                </a:ext>
              </a:extLst>
            </p:cNvPr>
            <p:cNvSpPr/>
            <p:nvPr/>
          </p:nvSpPr>
          <p:spPr>
            <a:xfrm>
              <a:off x="7591270" y="2864729"/>
              <a:ext cx="4341155" cy="1385113"/>
            </a:xfrm>
            <a:prstGeom prst="rect">
              <a:avLst/>
            </a:prstGeom>
            <a:ln w="571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45D81C7-D5EE-47CE-9F53-5C8A5022BB91}"/>
                </a:ext>
              </a:extLst>
            </p:cNvPr>
            <p:cNvPicPr>
              <a:picLocks noChangeAspect="1"/>
            </p:cNvPicPr>
            <p:nvPr/>
          </p:nvPicPr>
          <p:blipFill rotWithShape="1">
            <a:blip r:embed="rId7"/>
            <a:srcRect t="34682" b="37074"/>
            <a:stretch/>
          </p:blipFill>
          <p:spPr>
            <a:xfrm>
              <a:off x="7765522" y="2983616"/>
              <a:ext cx="4062250" cy="1147337"/>
            </a:xfrm>
            <a:prstGeom prst="rect">
              <a:avLst/>
            </a:prstGeom>
          </p:spPr>
        </p:pic>
      </p:grpSp>
      <p:sp>
        <p:nvSpPr>
          <p:cNvPr id="2" name="TextBox 1">
            <a:extLst>
              <a:ext uri="{FF2B5EF4-FFF2-40B4-BE49-F238E27FC236}">
                <a16:creationId xmlns:a16="http://schemas.microsoft.com/office/drawing/2014/main" id="{AC6663CC-C413-650C-2AA7-43C805D8008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41</a:t>
            </a:r>
          </a:p>
        </p:txBody>
      </p:sp>
    </p:spTree>
    <p:extLst>
      <p:ext uri="{BB962C8B-B14F-4D97-AF65-F5344CB8AC3E}">
        <p14:creationId xmlns:p14="http://schemas.microsoft.com/office/powerpoint/2010/main" val="75605293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681271"/>
            <a:ext cx="11506200" cy="1341666"/>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3855607" y="-7025"/>
            <a:ext cx="7015594"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Extramural Training Program</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rotWithShape="1">
          <a:blip r:embed="rId3">
            <a:extLst>
              <a:ext uri="{28A0092B-C50C-407E-A947-70E740481C1C}">
                <a14:useLocalDpi xmlns:a14="http://schemas.microsoft.com/office/drawing/2010/main" val="0"/>
              </a:ext>
            </a:extLst>
          </a:blip>
          <a:srcRect l="36574" t="1388" r="32661"/>
          <a:stretch/>
        </p:blipFill>
        <p:spPr>
          <a:xfrm>
            <a:off x="-15006" y="19665"/>
            <a:ext cx="2825583" cy="6838335"/>
          </a:xfrm>
          <a:prstGeom prst="rect">
            <a:avLst/>
          </a:prstGeom>
          <a:effectLst/>
        </p:spPr>
      </p:pic>
      <p:sp>
        <p:nvSpPr>
          <p:cNvPr id="7" name="Content Placeholder 1">
            <a:extLst>
              <a:ext uri="{FF2B5EF4-FFF2-40B4-BE49-F238E27FC236}">
                <a16:creationId xmlns:a16="http://schemas.microsoft.com/office/drawing/2014/main" id="{01AB6C8A-A447-4476-AC02-70E67B6A82FB}"/>
              </a:ext>
            </a:extLst>
          </p:cNvPr>
          <p:cNvSpPr txBox="1">
            <a:spLocks/>
          </p:cNvSpPr>
          <p:nvPr/>
        </p:nvSpPr>
        <p:spPr>
          <a:xfrm>
            <a:off x="3010715" y="1253082"/>
            <a:ext cx="9086851" cy="1146234"/>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lang="en-US" sz="2800" b="1" noProof="0" dirty="0">
                <a:solidFill>
                  <a:prstClr val="white"/>
                </a:solidFill>
                <a:latin typeface="Arial" charset="0"/>
              </a:rPr>
              <a:t>Outreach</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at the 2022</a:t>
            </a:r>
            <a:r>
              <a:rPr kumimoji="0" lang="en-US" sz="2800" b="1" i="0" u="none" strike="noStrike" kern="1200" cap="none" spc="0" normalizeH="0" noProof="0" dirty="0">
                <a:ln>
                  <a:noFill/>
                </a:ln>
                <a:solidFill>
                  <a:prstClr val="white"/>
                </a:solidFill>
                <a:effectLst/>
                <a:uLnTx/>
                <a:uFillTx/>
                <a:latin typeface="Arial" charset="0"/>
                <a:ea typeface="+mn-ea"/>
                <a:cs typeface="+mn-cs"/>
              </a:rPr>
              <a:t> Annual Biomedical Research 	Conference for Minority Students (ABRCMS)</a:t>
            </a: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158750" marR="0" lvl="2" indent="0" algn="l" defTabSz="627063" rtl="0" eaLnBrk="0" fontAlgn="auto" latinLnBrk="0" hangingPunct="0">
              <a:lnSpc>
                <a:spcPct val="90000"/>
              </a:lnSpc>
              <a:spcBef>
                <a:spcPts val="1800"/>
              </a:spcBef>
              <a:spcAft>
                <a:spcPts val="0"/>
              </a:spcAft>
              <a:buClr>
                <a:srgbClr val="FFFFFF"/>
              </a:buClr>
              <a:buSzPct val="95000"/>
              <a:buFont typeface="Arial"/>
              <a:buNone/>
              <a:tabLst/>
              <a:defRPr/>
            </a:pPr>
            <a:endParaRPr kumimoji="0" lang="en-US" sz="2800" b="1" i="1" u="none" strike="noStrike" kern="1200" cap="none" spc="0" normalizeH="0" baseline="0" noProof="0" dirty="0">
              <a:ln>
                <a:noFill/>
              </a:ln>
              <a:solidFill>
                <a:srgbClr val="001956">
                  <a:lumMod val="50000"/>
                  <a:lumOff val="50000"/>
                </a:srgbClr>
              </a:solidFill>
              <a:effectLst/>
              <a:uLnTx/>
              <a:uFillTx/>
              <a:latin typeface="Arial" charset="0"/>
              <a:ea typeface="+mn-ea"/>
              <a:cs typeface="+mn-cs"/>
            </a:endParaRP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1219170" rtl="0" eaLnBrk="1" fontAlgn="auto" latinLnBrk="0" hangingPunct="1">
              <a:lnSpc>
                <a:spcPct val="90000"/>
              </a:lnSpc>
              <a:spcBef>
                <a:spcPts val="1333"/>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FCA4DC92-8BAA-49D1-B085-DC069C25E6CA}"/>
              </a:ext>
            </a:extLst>
          </p:cNvPr>
          <p:cNvPicPr>
            <a:picLocks noChangeAspect="1"/>
          </p:cNvPicPr>
          <p:nvPr/>
        </p:nvPicPr>
        <p:blipFill>
          <a:blip r:embed="rId4"/>
          <a:stretch>
            <a:fillRect/>
          </a:stretch>
        </p:blipFill>
        <p:spPr>
          <a:xfrm>
            <a:off x="4075812" y="3836745"/>
            <a:ext cx="7133913" cy="2459096"/>
          </a:xfrm>
          <a:prstGeom prst="rect">
            <a:avLst/>
          </a:prstGeom>
          <a:ln w="38100">
            <a:solidFill>
              <a:schemeClr val="bg2"/>
            </a:solidFill>
          </a:ln>
        </p:spPr>
      </p:pic>
      <p:sp>
        <p:nvSpPr>
          <p:cNvPr id="5" name="TextBox 4">
            <a:extLst>
              <a:ext uri="{FF2B5EF4-FFF2-40B4-BE49-F238E27FC236}">
                <a16:creationId xmlns:a16="http://schemas.microsoft.com/office/drawing/2014/main" id="{2F08D516-C288-4297-8DF1-CD12773F5B89}"/>
              </a:ext>
            </a:extLst>
          </p:cNvPr>
          <p:cNvSpPr txBox="1"/>
          <p:nvPr/>
        </p:nvSpPr>
        <p:spPr>
          <a:xfrm>
            <a:off x="3010715" y="2471892"/>
            <a:ext cx="9000309" cy="1460849"/>
          </a:xfrm>
          <a:prstGeom prst="rect">
            <a:avLst/>
          </a:prstGeom>
          <a:noFill/>
        </p:spPr>
        <p:txBody>
          <a:bodyPr wrap="square" rtlCol="0">
            <a:spAutoFit/>
          </a:bodyPr>
          <a:lstStyle/>
          <a:p>
            <a:pPr marL="387350" lvl="2" indent="-228600" defTabSz="627063" eaLnBrk="0" hangingPunct="0">
              <a:lnSpc>
                <a:spcPct val="90000"/>
              </a:lnSpc>
              <a:spcBef>
                <a:spcPts val="1800"/>
              </a:spcBef>
              <a:buClr>
                <a:srgbClr val="FFFFFF"/>
              </a:buClr>
              <a:buSzPct val="95000"/>
              <a:buFont typeface="Wingdings" pitchFamily="2" charset="2"/>
              <a:buChar char=""/>
              <a:defRPr/>
            </a:pPr>
            <a:r>
              <a:rPr lang="en-US" sz="2800" b="1" dirty="0">
                <a:solidFill>
                  <a:prstClr val="white"/>
                </a:solidFill>
                <a:latin typeface="Arial" charset="0"/>
              </a:rPr>
              <a:t>Publication of the conference report on the 2022 	NHGRI Research Training and Career 	Development Annual Meeting</a:t>
            </a:r>
          </a:p>
          <a:p>
            <a:endParaRPr lang="en-US" sz="1333" b="0" i="0" kern="1200" baseline="0" dirty="0">
              <a:solidFill>
                <a:schemeClr val="bg1"/>
              </a:solidFill>
              <a:effectLst/>
              <a:latin typeface="+mj-lt"/>
              <a:ea typeface="Helvetica Neue" charset="0"/>
              <a:cs typeface="Helvetica Neue" charset="0"/>
            </a:endParaRPr>
          </a:p>
        </p:txBody>
      </p:sp>
      <p:sp>
        <p:nvSpPr>
          <p:cNvPr id="3" name="TextBox 2">
            <a:extLst>
              <a:ext uri="{FF2B5EF4-FFF2-40B4-BE49-F238E27FC236}">
                <a16:creationId xmlns:a16="http://schemas.microsoft.com/office/drawing/2014/main" id="{13328965-7E4A-71CB-BA9B-0BE24484C0F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42</a:t>
            </a:r>
          </a:p>
        </p:txBody>
      </p:sp>
    </p:spTree>
    <p:extLst>
      <p:ext uri="{BB962C8B-B14F-4D97-AF65-F5344CB8AC3E}">
        <p14:creationId xmlns:p14="http://schemas.microsoft.com/office/powerpoint/2010/main" val="24744444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84AF-C36B-4B3A-B9C8-4253ECA08F6D}"/>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FE0D4"/>
                </a:solidFill>
                <a:latin typeface="Arial" pitchFamily="34" charset="0"/>
                <a:cs typeface="Arial" pitchFamily="34" charset="0"/>
              </a:rPr>
              <a:t>Director’s Report Outline</a:t>
            </a:r>
            <a:endParaRPr lang="en-US" sz="3600" dirty="0">
              <a:solidFill>
                <a:srgbClr val="5FE0D4"/>
              </a:solidFill>
              <a:latin typeface="Arial" pitchFamily="34" charset="0"/>
              <a:cs typeface="Arial" pitchFamily="34" charset="0"/>
            </a:endParaRPr>
          </a:p>
        </p:txBody>
      </p:sp>
      <p:sp>
        <p:nvSpPr>
          <p:cNvPr id="3" name="Rectangle 4">
            <a:extLst>
              <a:ext uri="{FF2B5EF4-FFF2-40B4-BE49-F238E27FC236}">
                <a16:creationId xmlns:a16="http://schemas.microsoft.com/office/drawing/2014/main" id="{CC723234-7BC0-4C29-9ACE-BE9F733D1541}"/>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939024673"/>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12"/>
            <a:ext cx="12192000" cy="639763"/>
          </a:xfrm>
        </p:spPr>
        <p:txBody>
          <a:bodyPr/>
          <a:lstStyle/>
          <a:p>
            <a:pPr algn="ctr">
              <a:defRPr/>
            </a:pPr>
            <a:r>
              <a:rPr lang="en-US" sz="3600" dirty="0">
                <a:solidFill>
                  <a:srgbClr val="5FE0D4"/>
                </a:solidFill>
                <a:latin typeface="Arial" charset="0"/>
                <a:cs typeface="Arial" charset="0"/>
              </a:rPr>
              <a:t>Knockout Mouse Phenotyping Project (KOMP2)</a:t>
            </a:r>
            <a:endParaRPr lang="en-US" sz="3600" dirty="0">
              <a:solidFill>
                <a:srgbClr val="5FE0D4"/>
              </a:solidFill>
              <a:latin typeface="Arial" pitchFamily="34" charset="0"/>
              <a:cs typeface="Arial" pitchFamily="34" charset="0"/>
            </a:endParaRPr>
          </a:p>
        </p:txBody>
      </p:sp>
      <p:sp>
        <p:nvSpPr>
          <p:cNvPr id="42" name="Rectangle 41"/>
          <p:cNvSpPr/>
          <p:nvPr/>
        </p:nvSpPr>
        <p:spPr>
          <a:xfrm>
            <a:off x="392144" y="2051283"/>
            <a:ext cx="11592038" cy="6540252"/>
          </a:xfrm>
          <a:prstGeom prst="rect">
            <a:avLst/>
          </a:prstGeom>
        </p:spPr>
        <p:txBody>
          <a:bodyPr wrap="square">
            <a:spAutoFit/>
          </a:bodyPr>
          <a:lstStyle/>
          <a:p>
            <a:pPr marL="1219170" marR="0" lvl="2" algn="l" defTabSz="627063" rtl="0" eaLnBrk="0" fontAlgn="auto" latinLnBrk="0" hangingPunct="0">
              <a:lnSpc>
                <a:spcPct val="100000"/>
              </a:lnSpc>
              <a:spcBef>
                <a:spcPts val="600"/>
              </a:spcBef>
              <a:spcAft>
                <a:spcPts val="0"/>
              </a:spcAft>
              <a:buClr>
                <a:srgbClr val="FFFFFF"/>
              </a:buClr>
              <a:buSzPct val="95000"/>
              <a:tabLst/>
              <a:defRPr/>
            </a:pPr>
            <a:endParaRPr kumimoji="0" lang="en-US" sz="2400" b="1" i="1" u="none" strike="noStrike" kern="1200" cap="none" spc="0" normalizeH="0" baseline="0" noProof="0" dirty="0">
              <a:ln>
                <a:noFill/>
              </a:ln>
              <a:solidFill>
                <a:prstClr val="white"/>
              </a:solidFill>
              <a:effectLst/>
              <a:uLnTx/>
              <a:uFillTx/>
              <a:latin typeface="Arial" charset="0"/>
              <a:ea typeface="+mn-ea"/>
              <a:cs typeface="+mn-cs"/>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kumimoji="0" lang="en-US" sz="3000" b="1" i="0" u="none" strike="noStrike" kern="1200" cap="none" spc="0" normalizeH="0" baseline="0" noProof="0" dirty="0">
                <a:ln>
                  <a:noFill/>
                </a:ln>
                <a:solidFill>
                  <a:prstClr val="white"/>
                </a:solidFill>
                <a:effectLst/>
                <a:uLnTx/>
                <a:uFillTx/>
                <a:latin typeface="Arial" charset="0"/>
                <a:ea typeface="+mn-ea"/>
                <a:cs typeface="+mn-cs"/>
              </a:rPr>
              <a:t>Awards funded for a final five-year project period</a:t>
            </a: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endParaRPr lang="en-US" sz="3000" b="1" dirty="0">
              <a:solidFill>
                <a:prstClr val="white"/>
              </a:solidFill>
              <a:latin typeface="Arial" charset="0"/>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endParaRPr kumimoji="0" lang="en-US" sz="3000" b="1" i="0" u="none" strike="noStrike" kern="1200" cap="none" spc="0" normalizeH="0" baseline="0" noProof="0" dirty="0">
              <a:ln>
                <a:noFill/>
              </a:ln>
              <a:solidFill>
                <a:prstClr val="white"/>
              </a:solidFill>
              <a:effectLst/>
              <a:uLnTx/>
              <a:uFillTx/>
              <a:latin typeface="Arial" charset="0"/>
              <a:ea typeface="+mn-ea"/>
              <a:cs typeface="+mn-cs"/>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endParaRPr lang="en-US" sz="3000" b="1" dirty="0">
              <a:solidFill>
                <a:prstClr val="white"/>
              </a:solidFill>
              <a:latin typeface="Arial" charset="0"/>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endParaRPr lang="en-US" sz="3000" b="1" dirty="0">
              <a:solidFill>
                <a:prstClr val="white"/>
              </a:solidFill>
              <a:latin typeface="Arial" charset="0"/>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endParaRPr lang="en-US" sz="3000" b="1" dirty="0">
              <a:solidFill>
                <a:prstClr val="white"/>
              </a:solidFill>
              <a:latin typeface="Arial" charset="0"/>
            </a:endParaRPr>
          </a:p>
          <a:p>
            <a:pPr marL="457200" marR="0" lvl="0" indent="-225425" algn="l" defTabSz="627063" rtl="0" eaLnBrk="0" fontAlgn="auto" latinLnBrk="0" hangingPunct="0">
              <a:lnSpc>
                <a:spcPct val="100000"/>
              </a:lnSpc>
              <a:spcBef>
                <a:spcPts val="600"/>
              </a:spcBef>
              <a:spcAft>
                <a:spcPts val="0"/>
              </a:spcAft>
              <a:buClr>
                <a:srgbClr val="FFFFFF"/>
              </a:buClr>
              <a:buSzPct val="95000"/>
              <a:buFont typeface="Wingdings" panose="05000000000000000000" pitchFamily="2" charset="2"/>
              <a:buChar char="§"/>
              <a:tabLst/>
              <a:defRPr/>
            </a:pPr>
            <a:r>
              <a:rPr lang="en-US" sz="3000" b="1" dirty="0">
                <a:solidFill>
                  <a:prstClr val="white"/>
                </a:solidFill>
                <a:latin typeface="Arial" charset="0"/>
              </a:rPr>
              <a:t>Annual meeting held December 2022</a:t>
            </a:r>
            <a:endParaRPr kumimoji="0" lang="en-US" sz="30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R="0" lvl="0" algn="l" defTabSz="627063" rtl="0" eaLnBrk="0" fontAlgn="auto" latinLnBrk="0" hangingPunct="0">
              <a:lnSpc>
                <a:spcPct val="100000"/>
              </a:lnSpc>
              <a:spcBef>
                <a:spcPts val="600"/>
              </a:spcBef>
              <a:spcAft>
                <a:spcPts val="0"/>
              </a:spcAft>
              <a:buClr>
                <a:srgbClr val="FFFFFF"/>
              </a:buClr>
              <a:buSzPct val="95000"/>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a:p>
            <a:pPr marL="0" marR="0" lvl="0" indent="0" algn="l" defTabSz="627063" rtl="0" eaLnBrk="0" fontAlgn="auto" latinLnBrk="0" hangingPunct="0">
              <a:lnSpc>
                <a:spcPct val="100000"/>
              </a:lnSpc>
              <a:spcBef>
                <a:spcPts val="600"/>
              </a:spcBef>
              <a:spcAft>
                <a:spcPts val="0"/>
              </a:spcAft>
              <a:buClr>
                <a:srgbClr val="FFFFFF"/>
              </a:buClr>
              <a:buSzPct val="95000"/>
              <a:buFontTx/>
              <a:buNone/>
              <a:tabLst/>
              <a:defRPr/>
            </a:pPr>
            <a:endParaRPr kumimoji="0" lang="en-US" sz="25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9" name="Picture 7" descr="S:\CENTERS\Kris\Presos&amp;Posters&amp;Pictures\Graphics\KOMP logo.jpeg">
            <a:extLst>
              <a:ext uri="{FF2B5EF4-FFF2-40B4-BE49-F238E27FC236}">
                <a16:creationId xmlns:a16="http://schemas.microsoft.com/office/drawing/2014/main" id="{E824236F-6347-4276-91CD-F2482ADA85FD}"/>
              </a:ext>
            </a:extLst>
          </p:cNvPr>
          <p:cNvPicPr>
            <a:picLocks noChangeAspect="1" noChangeArrowheads="1"/>
          </p:cNvPicPr>
          <p:nvPr/>
        </p:nvPicPr>
        <p:blipFill>
          <a:blip r:embed="rId3" cstate="print"/>
          <a:stretch>
            <a:fillRect/>
          </a:stretch>
        </p:blipFill>
        <p:spPr bwMode="auto">
          <a:xfrm>
            <a:off x="2408945" y="736912"/>
            <a:ext cx="2263750" cy="1339430"/>
          </a:xfrm>
          <a:prstGeom prst="rect">
            <a:avLst/>
          </a:prstGeom>
          <a:ln>
            <a:noFill/>
          </a:ln>
          <a:effectLst>
            <a:outerShdw blurRad="292100" dist="139700" dir="2700000" algn="tl" rotWithShape="0">
              <a:srgbClr val="333333">
                <a:alpha val="65000"/>
              </a:srgbClr>
            </a:outerShdw>
          </a:effectLst>
        </p:spPr>
      </p:pic>
      <p:pic>
        <p:nvPicPr>
          <p:cNvPr id="10" name="Picture 3">
            <a:extLst>
              <a:ext uri="{FF2B5EF4-FFF2-40B4-BE49-F238E27FC236}">
                <a16:creationId xmlns:a16="http://schemas.microsoft.com/office/drawing/2014/main" id="{B5E0AD45-5079-4E78-852E-AFDD255F4E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8163" y="736912"/>
            <a:ext cx="3945640" cy="13394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ECA764E1-07E5-4E1D-871C-0335B0BAF275}"/>
              </a:ext>
            </a:extLst>
          </p:cNvPr>
          <p:cNvPicPr>
            <a:picLocks noChangeAspect="1"/>
          </p:cNvPicPr>
          <p:nvPr/>
        </p:nvPicPr>
        <p:blipFill>
          <a:blip r:embed="rId5"/>
          <a:stretch>
            <a:fillRect/>
          </a:stretch>
        </p:blipFill>
        <p:spPr>
          <a:xfrm>
            <a:off x="171107" y="4051945"/>
            <a:ext cx="3106882" cy="524718"/>
          </a:xfrm>
          <a:prstGeom prst="rect">
            <a:avLst/>
          </a:prstGeom>
        </p:spPr>
      </p:pic>
      <p:pic>
        <p:nvPicPr>
          <p:cNvPr id="14" name="Picture 13">
            <a:extLst>
              <a:ext uri="{FF2B5EF4-FFF2-40B4-BE49-F238E27FC236}">
                <a16:creationId xmlns:a16="http://schemas.microsoft.com/office/drawing/2014/main" id="{D0BA49D9-AF7A-4A93-9480-CBC743B31629}"/>
              </a:ext>
            </a:extLst>
          </p:cNvPr>
          <p:cNvPicPr>
            <a:picLocks noChangeAspect="1"/>
          </p:cNvPicPr>
          <p:nvPr/>
        </p:nvPicPr>
        <p:blipFill>
          <a:blip r:embed="rId6"/>
          <a:stretch>
            <a:fillRect/>
          </a:stretch>
        </p:blipFill>
        <p:spPr>
          <a:xfrm>
            <a:off x="3676178" y="3502661"/>
            <a:ext cx="2925805" cy="1623287"/>
          </a:xfrm>
          <a:prstGeom prst="rect">
            <a:avLst/>
          </a:prstGeom>
        </p:spPr>
      </p:pic>
      <p:pic>
        <p:nvPicPr>
          <p:cNvPr id="15" name="Picture 8" descr="Baylor College of Medicine - Wikipedia">
            <a:extLst>
              <a:ext uri="{FF2B5EF4-FFF2-40B4-BE49-F238E27FC236}">
                <a16:creationId xmlns:a16="http://schemas.microsoft.com/office/drawing/2014/main" id="{8F114986-C94F-458B-AB21-9C787643193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00172" y="3478778"/>
            <a:ext cx="1671052" cy="167105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EMBL's European Bioinformatics Institute – WGC">
            <a:extLst>
              <a:ext uri="{FF2B5EF4-FFF2-40B4-BE49-F238E27FC236}">
                <a16:creationId xmlns:a16="http://schemas.microsoft.com/office/drawing/2014/main" id="{E95A98FB-CED7-43CB-9953-7AB9300F94F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464" t="32675" r="8208" b="32930"/>
          <a:stretch/>
        </p:blipFill>
        <p:spPr bwMode="auto">
          <a:xfrm>
            <a:off x="9069413" y="3866907"/>
            <a:ext cx="2907593" cy="90443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8C680B7-2471-A660-6689-43BEE970C87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43</a:t>
            </a:r>
          </a:p>
        </p:txBody>
      </p:sp>
    </p:spTree>
    <p:extLst>
      <p:ext uri="{BB962C8B-B14F-4D97-AF65-F5344CB8AC3E}">
        <p14:creationId xmlns:p14="http://schemas.microsoft.com/office/powerpoint/2010/main" val="27146704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1" end="1"/>
                                            </p:txEl>
                                          </p:spTgt>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wipe(up)">
                                      <p:cBhvr>
                                        <p:cTn id="9" dur="500"/>
                                        <p:tgtEl>
                                          <p:spTgt spid="13"/>
                                        </p:tgtEl>
                                      </p:cBhvr>
                                    </p:animEffect>
                                  </p:childTnLst>
                                </p:cTn>
                              </p:par>
                              <p:par>
                                <p:cTn id="10" presetID="22" presetClass="entr" presetSubtype="1"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par>
                                <p:cTn id="13" presetID="22" presetClass="entr" presetSubtype="1"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par>
                                <p:cTn id="16" presetID="22" presetClass="entr" presetSubtype="1"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up)">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C29380-AE82-3EE0-7EB3-8BB1AB31CBF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44</a:t>
            </a:r>
          </a:p>
        </p:txBody>
      </p:sp>
      <p:sp>
        <p:nvSpPr>
          <p:cNvPr id="6" name="Title 2">
            <a:extLst>
              <a:ext uri="{FF2B5EF4-FFF2-40B4-BE49-F238E27FC236}">
                <a16:creationId xmlns:a16="http://schemas.microsoft.com/office/drawing/2014/main" id="{54698469-1AD6-1705-3CA0-7E27EE5A6FC5}"/>
              </a:ext>
            </a:extLst>
          </p:cNvPr>
          <p:cNvSpPr txBox="1">
            <a:spLocks/>
          </p:cNvSpPr>
          <p:nvPr/>
        </p:nvSpPr>
        <p:spPr>
          <a:xfrm>
            <a:off x="0" y="-123059"/>
            <a:ext cx="10652759" cy="911665"/>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solidFill>
                  <a:srgbClr val="5FE0D4"/>
                </a:solidFill>
                <a:latin typeface="Arial" charset="0"/>
                <a:cs typeface="Arial" charset="0"/>
              </a:rPr>
              <a:t>Human Heredity &amp; Health in Africa (H3Africa) </a:t>
            </a:r>
            <a:endParaRPr lang="en-US" sz="3600" dirty="0"/>
          </a:p>
        </p:txBody>
      </p:sp>
      <p:pic>
        <p:nvPicPr>
          <p:cNvPr id="7" name="Picture 2" descr="Third H3Africa Consortium Meeting – H3Africa">
            <a:extLst>
              <a:ext uri="{FF2B5EF4-FFF2-40B4-BE49-F238E27FC236}">
                <a16:creationId xmlns:a16="http://schemas.microsoft.com/office/drawing/2014/main" id="{08FCE13F-D2D5-13EA-D4CF-D5254D45FBD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878" b="97653" l="0" r="96569">
                        <a14:foregroundMark x1="48039" y1="88263" x2="65196" y2="95305"/>
                        <a14:foregroundMark x1="65196" y1="95305" x2="71078" y2="88263"/>
                        <a14:foregroundMark x1="93137" y1="41784" x2="93137" y2="41784"/>
                        <a14:foregroundMark x1="96569" y1="38028" x2="96569" y2="38028"/>
                        <a14:foregroundMark x1="15196" y1="36150" x2="15196" y2="36150"/>
                        <a14:foregroundMark x1="5882" y1="28638" x2="5882" y2="28638"/>
                        <a14:foregroundMark x1="21569" y1="7042" x2="21569" y2="7042"/>
                        <a14:foregroundMark x1="31373" y1="2347" x2="31373" y2="2347"/>
                        <a14:foregroundMark x1="1471" y1="34272" x2="490" y2="31925"/>
                        <a14:foregroundMark x1="55882" y1="97653" x2="52451" y2="96244"/>
                        <a14:foregroundMark x1="43627" y1="17371" x2="43627" y2="17371"/>
                        <a14:foregroundMark x1="45588" y1="17840" x2="45588" y2="17840"/>
                        <a14:foregroundMark x1="46078" y1="18310" x2="46078" y2="18310"/>
                        <a14:foregroundMark x1="39706" y1="17371" x2="38235" y2="30047"/>
                        <a14:foregroundMark x1="37745" y1="30986" x2="40686" y2="17371"/>
                        <a14:foregroundMark x1="41667" y1="16432" x2="41667" y2="16432"/>
                        <a14:foregroundMark x1="42157" y1="22066" x2="42157" y2="22066"/>
                        <a14:foregroundMark x1="45098" y1="24413" x2="45098" y2="24413"/>
                        <a14:foregroundMark x1="46078" y1="26761" x2="46078" y2="26761"/>
                        <a14:foregroundMark x1="58333" y1="29108" x2="58333" y2="29108"/>
                      </a14:backgroundRemoval>
                    </a14:imgEffect>
                    <a14:imgEffect>
                      <a14:colorTemperature colorTemp="47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0472069" y="48065"/>
            <a:ext cx="1527814" cy="15952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7C89D2B-5263-807F-CCCE-28130A3B3FB2}"/>
              </a:ext>
            </a:extLst>
          </p:cNvPr>
          <p:cNvPicPr>
            <a:picLocks noChangeAspect="1"/>
          </p:cNvPicPr>
          <p:nvPr/>
        </p:nvPicPr>
        <p:blipFill rotWithShape="1">
          <a:blip r:embed="rId5"/>
          <a:srcRect l="26672" t="12609" r="29642" b="8077"/>
          <a:stretch/>
        </p:blipFill>
        <p:spPr>
          <a:xfrm>
            <a:off x="3432897" y="1063498"/>
            <a:ext cx="5326205" cy="5237870"/>
          </a:xfrm>
          <a:prstGeom prst="rect">
            <a:avLst/>
          </a:prstGeom>
          <a:ln w="38100">
            <a:solidFill>
              <a:srgbClr val="5FE0D4"/>
            </a:solidFill>
          </a:ln>
        </p:spPr>
      </p:pic>
    </p:spTree>
    <p:extLst>
      <p:ext uri="{BB962C8B-B14F-4D97-AF65-F5344CB8AC3E}">
        <p14:creationId xmlns:p14="http://schemas.microsoft.com/office/powerpoint/2010/main" val="400854025"/>
      </p:ext>
    </p:extLst>
  </p:cSld>
  <p:clrMapOvr>
    <a:masterClrMapping/>
  </p:clrMapOvr>
  <p:transition spd="slow">
    <p:wipe di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a:extLst>
              <a:ext uri="{FF2B5EF4-FFF2-40B4-BE49-F238E27FC236}">
                <a16:creationId xmlns:a16="http://schemas.microsoft.com/office/drawing/2014/main" id="{8BFBC82B-5085-4D5E-BA34-F2999062F67B}"/>
              </a:ext>
            </a:extLst>
          </p:cNvPr>
          <p:cNvSpPr txBox="1"/>
          <p:nvPr/>
        </p:nvSpPr>
        <p:spPr>
          <a:xfrm>
            <a:off x="-184938" y="4119889"/>
            <a:ext cx="6113720" cy="461665"/>
          </a:xfrm>
          <a:prstGeom prst="rect">
            <a:avLst/>
          </a:prstGeom>
          <a:noFill/>
        </p:spPr>
        <p:txBody>
          <a:bodyPr wrap="square">
            <a:spAutoFit/>
          </a:bodyPr>
          <a:lstStyle/>
          <a:p>
            <a:pPr marL="1224915" marR="0" lvl="4" algn="l" defTabSz="627063" rtl="0" eaLnBrk="0" fontAlgn="auto" latinLnBrk="0" hangingPunct="0">
              <a:lnSpc>
                <a:spcPct val="100000"/>
              </a:lnSpc>
              <a:spcBef>
                <a:spcPts val="1800"/>
              </a:spcBef>
              <a:spcAft>
                <a:spcPts val="0"/>
              </a:spcAft>
              <a:buClr>
                <a:srgbClr val="FFFFFF"/>
              </a:buClr>
              <a:buSzPct val="95000"/>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a:rPr>
              <a:t>10 Tissue Mapping Centers</a:t>
            </a:r>
          </a:p>
        </p:txBody>
      </p:sp>
      <p:sp>
        <p:nvSpPr>
          <p:cNvPr id="58" name="TextBox 57">
            <a:extLst>
              <a:ext uri="{FF2B5EF4-FFF2-40B4-BE49-F238E27FC236}">
                <a16:creationId xmlns:a16="http://schemas.microsoft.com/office/drawing/2014/main" id="{14A0D347-95D4-49BC-BDE2-7D5E35BBCDA9}"/>
              </a:ext>
            </a:extLst>
          </p:cNvPr>
          <p:cNvSpPr txBox="1"/>
          <p:nvPr/>
        </p:nvSpPr>
        <p:spPr>
          <a:xfrm>
            <a:off x="-156739" y="2624144"/>
            <a:ext cx="5644732" cy="1200329"/>
          </a:xfrm>
          <a:prstGeom prst="rect">
            <a:avLst/>
          </a:prstGeom>
          <a:noFill/>
        </p:spPr>
        <p:txBody>
          <a:bodyPr wrap="square">
            <a:spAutoFit/>
          </a:bodyPr>
          <a:lstStyle/>
          <a:p>
            <a:pPr marL="1224915" marR="0" lvl="4" defTabSz="550863" rtl="0" eaLnBrk="0" fontAlgn="auto" latinLnBrk="0" hangingPunct="0">
              <a:lnSpc>
                <a:spcPct val="100000"/>
              </a:lnSpc>
              <a:spcBef>
                <a:spcPts val="1800"/>
              </a:spcBef>
              <a:spcAft>
                <a:spcPts val="0"/>
              </a:spcAft>
              <a:buClr>
                <a:srgbClr val="FFFFFF"/>
              </a:buClr>
              <a:buSzPct val="95000"/>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a:rPr>
              <a:t>6 </a:t>
            </a:r>
            <a:r>
              <a:rPr kumimoji="0" lang="en-US" sz="2400" b="1" i="0" u="none" strike="noStrike" kern="1200" cap="none" spc="0" normalizeH="0" baseline="0" noProof="0" dirty="0" err="1">
                <a:ln>
                  <a:noFill/>
                </a:ln>
                <a:solidFill>
                  <a:srgbClr val="FFFFFF"/>
                </a:solidFill>
                <a:effectLst/>
                <a:uLnTx/>
                <a:uFillTx/>
                <a:latin typeface="Arial" panose="020B0604020202020204"/>
                <a:ea typeface="+mn-ea"/>
                <a:cs typeface="Arial"/>
              </a:rPr>
              <a:t>HuBMAP</a:t>
            </a: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a:rPr>
              <a:t> Integration, 	Visualization, and 	Engagement Groups</a:t>
            </a:r>
          </a:p>
        </p:txBody>
      </p:sp>
      <p:sp>
        <p:nvSpPr>
          <p:cNvPr id="31" name="TextBox 30">
            <a:extLst>
              <a:ext uri="{FF2B5EF4-FFF2-40B4-BE49-F238E27FC236}">
                <a16:creationId xmlns:a16="http://schemas.microsoft.com/office/drawing/2014/main" id="{22E69983-6AF4-43C8-A96F-8C05FF81AF0B}"/>
              </a:ext>
            </a:extLst>
          </p:cNvPr>
          <p:cNvSpPr txBox="1"/>
          <p:nvPr/>
        </p:nvSpPr>
        <p:spPr>
          <a:xfrm>
            <a:off x="1262907" y="669512"/>
            <a:ext cx="10713325" cy="523220"/>
          </a:xfrm>
          <a:prstGeom prst="rect">
            <a:avLst/>
          </a:prstGeom>
          <a:noFill/>
        </p:spPr>
        <p:txBody>
          <a:bodyPr wrap="square">
            <a:spAutoFit/>
          </a:bodyPr>
          <a:lstStyle/>
          <a:p>
            <a:pPr marL="767715" marR="0" lvl="3" algn="l" defTabSz="627063" rtl="0" eaLnBrk="0" fontAlgn="auto" latinLnBrk="0" hangingPunct="0">
              <a:lnSpc>
                <a:spcPct val="100000"/>
              </a:lnSpc>
              <a:spcBef>
                <a:spcPts val="1800"/>
              </a:spcBef>
              <a:spcAft>
                <a:spcPts val="0"/>
              </a:spcAft>
              <a:buClr>
                <a:srgbClr val="FFFFFF"/>
              </a:buClr>
              <a:buSzPct val="95000"/>
              <a:tabLst/>
              <a:defRPr/>
            </a:pPr>
            <a:r>
              <a:rPr lang="en-US" sz="2800" b="1" dirty="0">
                <a:solidFill>
                  <a:srgbClr val="FFFFFF"/>
                </a:solidFill>
                <a:latin typeface="Arial" panose="020B0604020202020204" pitchFamily="34" charset="0"/>
                <a:cs typeface="Arial" panose="020B0604020202020204" pitchFamily="34" charset="0"/>
              </a:rPr>
              <a:t>N</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ow in Production </a:t>
            </a:r>
            <a:r>
              <a:rPr lang="en-US" sz="2800" b="1" dirty="0">
                <a:solidFill>
                  <a:srgbClr val="FFFFFF"/>
                </a:solidFill>
                <a:latin typeface="Arial" panose="020B0604020202020204" pitchFamily="34" charset="0"/>
                <a:cs typeface="Arial" panose="020B0604020202020204" pitchFamily="34" charset="0"/>
              </a:rPr>
              <a:t>P</a:t>
            </a:r>
            <a:r>
              <a:rPr kumimoji="0" lang="en-US" sz="2800" b="1" i="0" u="none" strike="noStrike" kern="1200" cap="none" spc="0" normalizeH="0" baseline="0" noProof="0" dirty="0" err="1">
                <a:ln>
                  <a:noFill/>
                </a:ln>
                <a:solidFill>
                  <a:srgbClr val="FFFFFF"/>
                </a:solidFill>
                <a:effectLst/>
                <a:uLnTx/>
                <a:uFillTx/>
                <a:latin typeface="Arial" panose="020B0604020202020204" pitchFamily="34" charset="0"/>
                <a:cs typeface="Arial" panose="020B0604020202020204" pitchFamily="34" charset="0"/>
              </a:rPr>
              <a:t>hase</a:t>
            </a:r>
            <a:r>
              <a:rPr kumimoji="0" lang="en-US" sz="28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(Fiscal Years 2022-2026)</a:t>
            </a:r>
            <a:endParaRPr lang="en-US" sz="2800" b="1" dirty="0">
              <a:cs typeface="Arial"/>
            </a:endParaRPr>
          </a:p>
        </p:txBody>
      </p:sp>
      <p:sp>
        <p:nvSpPr>
          <p:cNvPr id="3074" name="Title 3"/>
          <p:cNvSpPr>
            <a:spLocks noGrp="1"/>
          </p:cNvSpPr>
          <p:nvPr>
            <p:ph type="title"/>
          </p:nvPr>
        </p:nvSpPr>
        <p:spPr>
          <a:xfrm>
            <a:off x="0" y="-6251"/>
            <a:ext cx="12192000" cy="639763"/>
          </a:xfrm>
        </p:spPr>
        <p:txBody>
          <a:bodyPr>
            <a:noAutofit/>
          </a:bodyPr>
          <a:lstStyle/>
          <a:p>
            <a:pPr lvl="0" algn="ctr">
              <a:lnSpc>
                <a:spcPct val="100000"/>
              </a:lnSpc>
              <a:spcBef>
                <a:spcPts val="0"/>
              </a:spcBef>
              <a:defRPr/>
            </a:pPr>
            <a:r>
              <a:rPr lang="en-US" sz="3600" b="1" dirty="0">
                <a:solidFill>
                  <a:srgbClr val="5FE0D4"/>
                </a:solidFill>
                <a:latin typeface="Arial" charset="0"/>
                <a:cs typeface="Arial" charset="0"/>
              </a:rPr>
              <a:t>Human Biomolecular Atlas Program (</a:t>
            </a:r>
            <a:r>
              <a:rPr lang="en-US" sz="3600" b="1" dirty="0" err="1">
                <a:solidFill>
                  <a:srgbClr val="5FE0D4"/>
                </a:solidFill>
                <a:latin typeface="Arial" charset="0"/>
                <a:cs typeface="Arial" charset="0"/>
              </a:rPr>
              <a:t>HuBMAP</a:t>
            </a:r>
            <a:r>
              <a:rPr lang="en-US" sz="3600" b="1" dirty="0">
                <a:solidFill>
                  <a:srgbClr val="5FE0D4"/>
                </a:solidFill>
                <a:latin typeface="Arial" charset="0"/>
                <a:cs typeface="Arial" charset="0"/>
              </a:rPr>
              <a:t>)</a:t>
            </a:r>
            <a:endParaRPr lang="en-US" sz="3600" b="1" dirty="0">
              <a:solidFill>
                <a:srgbClr val="FFFF00"/>
              </a:solidFill>
              <a:latin typeface="Arial" pitchFamily="34" charset="0"/>
              <a:cs typeface="Arial" pitchFamily="34" charset="0"/>
            </a:endParaRPr>
          </a:p>
        </p:txBody>
      </p:sp>
      <p:pic>
        <p:nvPicPr>
          <p:cNvPr id="9" name="Picture 8" descr="A picture containing clothing&#10;&#10;Description generated with high confidence">
            <a:extLst>
              <a:ext uri="{FF2B5EF4-FFF2-40B4-BE49-F238E27FC236}">
                <a16:creationId xmlns:a16="http://schemas.microsoft.com/office/drawing/2014/main" id="{4878CFD6-D81F-E744-A806-256DADBF7A0D}"/>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762" b="95022" l="7263" r="88827">
                        <a14:foregroundMark x1="51955" y1="4978" x2="51955" y2="4978"/>
                        <a14:foregroundMark x1="89385" y1="40693" x2="89385" y2="40693"/>
                        <a14:foregroundMark x1="7821" y1="46970" x2="7821" y2="46970"/>
                        <a14:foregroundMark x1="59777" y1="95022" x2="59777" y2="95022"/>
                        <a14:foregroundMark x1="41899" y1="95022" x2="41899" y2="95022"/>
                        <a14:foregroundMark x1="59777" y1="94589" x2="59777" y2="94589"/>
                        <a14:foregroundMark x1="61453" y1="95022" x2="61453" y2="95022"/>
                      </a14:backgroundRemoval>
                    </a14:imgEffect>
                  </a14:imgLayer>
                </a14:imgProps>
              </a:ext>
              <a:ext uri="{28A0092B-C50C-407E-A947-70E740481C1C}">
                <a14:useLocalDpi xmlns:a14="http://schemas.microsoft.com/office/drawing/2010/main" val="0"/>
              </a:ext>
            </a:extLst>
          </a:blip>
          <a:stretch>
            <a:fillRect/>
          </a:stretch>
        </p:blipFill>
        <p:spPr>
          <a:xfrm>
            <a:off x="218207" y="544423"/>
            <a:ext cx="655456" cy="1691737"/>
          </a:xfrm>
          <a:prstGeom prst="rect">
            <a:avLst/>
          </a:prstGeom>
        </p:spPr>
      </p:pic>
      <p:pic>
        <p:nvPicPr>
          <p:cNvPr id="34" name="Picture 2" descr="United States Map Outline PNG Image | PNG Arts">
            <a:extLst>
              <a:ext uri="{FF2B5EF4-FFF2-40B4-BE49-F238E27FC236}">
                <a16:creationId xmlns:a16="http://schemas.microsoft.com/office/drawing/2014/main" id="{30C6C603-7827-464C-98A6-F357AA03F551}"/>
              </a:ext>
            </a:extLst>
          </p:cNvPr>
          <p:cNvPicPr>
            <a:picLocks noChangeAspect="1" noChangeArrowheads="1"/>
          </p:cNvPicPr>
          <p:nvPr/>
        </p:nvPicPr>
        <p:blipFill>
          <a:blip r:embed="rId5">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127865" y="1842110"/>
            <a:ext cx="6848367" cy="421781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descr="Icon&#10;&#10;Description automatically generated">
            <a:extLst>
              <a:ext uri="{FF2B5EF4-FFF2-40B4-BE49-F238E27FC236}">
                <a16:creationId xmlns:a16="http://schemas.microsoft.com/office/drawing/2014/main" id="{499D0090-E74D-4E4F-9922-C49B18EB1D6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866" t="27826" r="34210" b="28018"/>
          <a:stretch/>
        </p:blipFill>
        <p:spPr>
          <a:xfrm>
            <a:off x="11118165" y="3059066"/>
            <a:ext cx="280934" cy="376067"/>
          </a:xfrm>
          <a:prstGeom prst="rect">
            <a:avLst/>
          </a:prstGeom>
        </p:spPr>
      </p:pic>
      <p:pic>
        <p:nvPicPr>
          <p:cNvPr id="39" name="Picture 38" descr="Application, icon&#10;&#10;Description automatically generated">
            <a:extLst>
              <a:ext uri="{FF2B5EF4-FFF2-40B4-BE49-F238E27FC236}">
                <a16:creationId xmlns:a16="http://schemas.microsoft.com/office/drawing/2014/main" id="{841B64F2-BC77-413D-A31A-C9EE23D3480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a:off x="5569616" y="4196332"/>
            <a:ext cx="306829" cy="446953"/>
          </a:xfrm>
          <a:prstGeom prst="rect">
            <a:avLst/>
          </a:prstGeom>
        </p:spPr>
      </p:pic>
      <p:pic>
        <p:nvPicPr>
          <p:cNvPr id="40" name="Picture 39" descr="Application, icon&#10;&#10;Description automatically generated">
            <a:extLst>
              <a:ext uri="{FF2B5EF4-FFF2-40B4-BE49-F238E27FC236}">
                <a16:creationId xmlns:a16="http://schemas.microsoft.com/office/drawing/2014/main" id="{EAC29039-E192-4AA0-A45D-64367543086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rot="20567751">
            <a:off x="5064069" y="3309521"/>
            <a:ext cx="306829" cy="446953"/>
          </a:xfrm>
          <a:prstGeom prst="rect">
            <a:avLst/>
          </a:prstGeom>
        </p:spPr>
      </p:pic>
      <p:pic>
        <p:nvPicPr>
          <p:cNvPr id="41" name="Picture 40" descr="Application, icon&#10;&#10;Description automatically generated">
            <a:extLst>
              <a:ext uri="{FF2B5EF4-FFF2-40B4-BE49-F238E27FC236}">
                <a16:creationId xmlns:a16="http://schemas.microsoft.com/office/drawing/2014/main" id="{012A3A9F-C2A7-4EE2-95A1-B11356783A8C}"/>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rot="1495967">
            <a:off x="5176437" y="3312905"/>
            <a:ext cx="306829" cy="446953"/>
          </a:xfrm>
          <a:prstGeom prst="rect">
            <a:avLst/>
          </a:prstGeom>
        </p:spPr>
      </p:pic>
      <p:pic>
        <p:nvPicPr>
          <p:cNvPr id="42" name="Picture 41" descr="Application, icon&#10;&#10;Description automatically generated">
            <a:extLst>
              <a:ext uri="{FF2B5EF4-FFF2-40B4-BE49-F238E27FC236}">
                <a16:creationId xmlns:a16="http://schemas.microsoft.com/office/drawing/2014/main" id="{AD3111FE-3747-4021-B7E3-A527014D83B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a:off x="9280385" y="3542863"/>
            <a:ext cx="306829" cy="446953"/>
          </a:xfrm>
          <a:prstGeom prst="rect">
            <a:avLst/>
          </a:prstGeom>
        </p:spPr>
      </p:pic>
      <p:pic>
        <p:nvPicPr>
          <p:cNvPr id="43" name="Picture 42" descr="Application, icon&#10;&#10;Description automatically generated">
            <a:extLst>
              <a:ext uri="{FF2B5EF4-FFF2-40B4-BE49-F238E27FC236}">
                <a16:creationId xmlns:a16="http://schemas.microsoft.com/office/drawing/2014/main" id="{43005ADF-0AA3-42DF-9FA2-F9AC4250610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rot="21325389">
            <a:off x="9726013" y="3940163"/>
            <a:ext cx="306829" cy="446953"/>
          </a:xfrm>
          <a:prstGeom prst="rect">
            <a:avLst/>
          </a:prstGeom>
        </p:spPr>
      </p:pic>
      <p:pic>
        <p:nvPicPr>
          <p:cNvPr id="44" name="Picture 43" descr="Application, icon&#10;&#10;Description automatically generated">
            <a:extLst>
              <a:ext uri="{FF2B5EF4-FFF2-40B4-BE49-F238E27FC236}">
                <a16:creationId xmlns:a16="http://schemas.microsoft.com/office/drawing/2014/main" id="{BDDD4EEC-D949-46FB-B4D9-6DBF6585C45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rot="2285672">
            <a:off x="9702144" y="3036670"/>
            <a:ext cx="306829" cy="446953"/>
          </a:xfrm>
          <a:prstGeom prst="rect">
            <a:avLst/>
          </a:prstGeom>
        </p:spPr>
      </p:pic>
      <p:pic>
        <p:nvPicPr>
          <p:cNvPr id="45" name="Picture 44" descr="Application, icon&#10;&#10;Description automatically generated">
            <a:extLst>
              <a:ext uri="{FF2B5EF4-FFF2-40B4-BE49-F238E27FC236}">
                <a16:creationId xmlns:a16="http://schemas.microsoft.com/office/drawing/2014/main" id="{CF1D7044-D2FA-411A-8F2E-0C1384B1BA2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3572" t="23217" r="31575" b="24325"/>
          <a:stretch/>
        </p:blipFill>
        <p:spPr>
          <a:xfrm rot="19757084">
            <a:off x="11420440" y="2468611"/>
            <a:ext cx="306829" cy="461344"/>
          </a:xfrm>
          <a:prstGeom prst="rect">
            <a:avLst/>
          </a:prstGeom>
        </p:spPr>
      </p:pic>
      <p:pic>
        <p:nvPicPr>
          <p:cNvPr id="46" name="Picture 45" descr="Application, icon&#10;&#10;Description automatically generated">
            <a:extLst>
              <a:ext uri="{FF2B5EF4-FFF2-40B4-BE49-F238E27FC236}">
                <a16:creationId xmlns:a16="http://schemas.microsoft.com/office/drawing/2014/main" id="{7D9112C3-30D8-493E-A521-C1C31165D43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rot="20062296">
            <a:off x="10929810" y="3213557"/>
            <a:ext cx="306829" cy="446953"/>
          </a:xfrm>
          <a:prstGeom prst="rect">
            <a:avLst/>
          </a:prstGeom>
        </p:spPr>
      </p:pic>
      <p:pic>
        <p:nvPicPr>
          <p:cNvPr id="47" name="Picture 46" descr="Application, icon&#10;&#10;Description automatically generated">
            <a:extLst>
              <a:ext uri="{FF2B5EF4-FFF2-40B4-BE49-F238E27FC236}">
                <a16:creationId xmlns:a16="http://schemas.microsoft.com/office/drawing/2014/main" id="{0E5AD512-1A33-4B06-A631-2E8D6996616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rot="21172748">
            <a:off x="11097737" y="2510844"/>
            <a:ext cx="306829" cy="446953"/>
          </a:xfrm>
          <a:prstGeom prst="rect">
            <a:avLst/>
          </a:prstGeom>
        </p:spPr>
      </p:pic>
      <p:pic>
        <p:nvPicPr>
          <p:cNvPr id="48" name="Picture 47" descr="Application, icon&#10;&#10;Description automatically generated">
            <a:extLst>
              <a:ext uri="{FF2B5EF4-FFF2-40B4-BE49-F238E27FC236}">
                <a16:creationId xmlns:a16="http://schemas.microsoft.com/office/drawing/2014/main" id="{A5592002-3D21-4EE0-994D-218177AA610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3572" t="23217" r="31575" b="24325"/>
          <a:stretch/>
        </p:blipFill>
        <p:spPr>
          <a:xfrm rot="19176800">
            <a:off x="11003052" y="3043196"/>
            <a:ext cx="306829" cy="446953"/>
          </a:xfrm>
          <a:prstGeom prst="rect">
            <a:avLst/>
          </a:prstGeom>
        </p:spPr>
      </p:pic>
      <p:pic>
        <p:nvPicPr>
          <p:cNvPr id="49" name="Picture 48" descr="Application&#10;&#10;Description automatically generated with medium confidence">
            <a:extLst>
              <a:ext uri="{FF2B5EF4-FFF2-40B4-BE49-F238E27FC236}">
                <a16:creationId xmlns:a16="http://schemas.microsoft.com/office/drawing/2014/main" id="{F30BC506-0027-4EF3-A0AA-8FF8E42F643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9124" t="26132" r="31668" b="25982"/>
          <a:stretch/>
        </p:blipFill>
        <p:spPr>
          <a:xfrm>
            <a:off x="10496631" y="4955311"/>
            <a:ext cx="360300" cy="425885"/>
          </a:xfrm>
          <a:prstGeom prst="rect">
            <a:avLst/>
          </a:prstGeom>
        </p:spPr>
      </p:pic>
      <p:pic>
        <p:nvPicPr>
          <p:cNvPr id="50" name="Picture 49" descr="Application&#10;&#10;Description automatically generated with medium confidence">
            <a:extLst>
              <a:ext uri="{FF2B5EF4-FFF2-40B4-BE49-F238E27FC236}">
                <a16:creationId xmlns:a16="http://schemas.microsoft.com/office/drawing/2014/main" id="{5A4A305F-00F3-4A5C-8FD4-B5A99AD3920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29124" t="26132" r="31668" b="25982"/>
          <a:stretch/>
        </p:blipFill>
        <p:spPr>
          <a:xfrm rot="1687114">
            <a:off x="11549834" y="2471377"/>
            <a:ext cx="360300" cy="437318"/>
          </a:xfrm>
          <a:prstGeom prst="rect">
            <a:avLst/>
          </a:prstGeom>
        </p:spPr>
      </p:pic>
      <p:pic>
        <p:nvPicPr>
          <p:cNvPr id="51" name="Picture 50" descr="Application&#10;&#10;Description automatically generated with medium confidence">
            <a:extLst>
              <a:ext uri="{FF2B5EF4-FFF2-40B4-BE49-F238E27FC236}">
                <a16:creationId xmlns:a16="http://schemas.microsoft.com/office/drawing/2014/main" id="{0EDBD53A-A3C4-4F42-B779-5F81E92B230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9124" t="26132" r="31668" b="25982"/>
          <a:stretch/>
        </p:blipFill>
        <p:spPr>
          <a:xfrm>
            <a:off x="11207235" y="2814467"/>
            <a:ext cx="360300" cy="425885"/>
          </a:xfrm>
          <a:prstGeom prst="rect">
            <a:avLst/>
          </a:prstGeom>
        </p:spPr>
      </p:pic>
      <p:pic>
        <p:nvPicPr>
          <p:cNvPr id="52" name="Picture 51" descr="Application&#10;&#10;Description automatically generated with medium confidence">
            <a:extLst>
              <a:ext uri="{FF2B5EF4-FFF2-40B4-BE49-F238E27FC236}">
                <a16:creationId xmlns:a16="http://schemas.microsoft.com/office/drawing/2014/main" id="{E5A7FFDA-D89A-41EB-8D8C-0EACE7986C0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9124" t="26132" r="31668" b="25982"/>
          <a:stretch/>
        </p:blipFill>
        <p:spPr>
          <a:xfrm rot="20714303">
            <a:off x="10448319" y="3100850"/>
            <a:ext cx="360300" cy="425885"/>
          </a:xfrm>
          <a:prstGeom prst="rect">
            <a:avLst/>
          </a:prstGeom>
        </p:spPr>
      </p:pic>
      <p:pic>
        <p:nvPicPr>
          <p:cNvPr id="53" name="Picture 52" descr="Application&#10;&#10;Description automatically generated with medium confidence">
            <a:extLst>
              <a:ext uri="{FF2B5EF4-FFF2-40B4-BE49-F238E27FC236}">
                <a16:creationId xmlns:a16="http://schemas.microsoft.com/office/drawing/2014/main" id="{9BD1D9DA-BBDA-4D0F-A361-688BEF764B6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9124" t="26132" r="31668" b="25982"/>
          <a:stretch/>
        </p:blipFill>
        <p:spPr>
          <a:xfrm rot="1654869">
            <a:off x="10568250" y="3110698"/>
            <a:ext cx="360300" cy="425885"/>
          </a:xfrm>
          <a:prstGeom prst="rect">
            <a:avLst/>
          </a:prstGeom>
        </p:spPr>
      </p:pic>
      <p:pic>
        <p:nvPicPr>
          <p:cNvPr id="54" name="Picture 53" descr="Application&#10;&#10;Description automatically generated with medium confidence">
            <a:extLst>
              <a:ext uri="{FF2B5EF4-FFF2-40B4-BE49-F238E27FC236}">
                <a16:creationId xmlns:a16="http://schemas.microsoft.com/office/drawing/2014/main" id="{694BFEE6-C442-482F-A798-47FAE251542F}"/>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9124" t="26132" r="31668" b="25982"/>
          <a:stretch/>
        </p:blipFill>
        <p:spPr>
          <a:xfrm>
            <a:off x="9707678" y="3464575"/>
            <a:ext cx="360300" cy="425885"/>
          </a:xfrm>
          <a:prstGeom prst="rect">
            <a:avLst/>
          </a:prstGeom>
        </p:spPr>
      </p:pic>
      <p:pic>
        <p:nvPicPr>
          <p:cNvPr id="55" name="Picture 54" descr="Icon&#10;&#10;Description automatically generated">
            <a:extLst>
              <a:ext uri="{FF2B5EF4-FFF2-40B4-BE49-F238E27FC236}">
                <a16:creationId xmlns:a16="http://schemas.microsoft.com/office/drawing/2014/main" id="{8637CC5C-55B1-46CC-A856-A366CA01BD8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866" t="27826" r="34210" b="28018"/>
          <a:stretch/>
        </p:blipFill>
        <p:spPr>
          <a:xfrm>
            <a:off x="9601043" y="3034486"/>
            <a:ext cx="280934" cy="376067"/>
          </a:xfrm>
          <a:prstGeom prst="rect">
            <a:avLst/>
          </a:prstGeom>
        </p:spPr>
      </p:pic>
      <p:sp>
        <p:nvSpPr>
          <p:cNvPr id="61" name="Oval 60">
            <a:extLst>
              <a:ext uri="{FF2B5EF4-FFF2-40B4-BE49-F238E27FC236}">
                <a16:creationId xmlns:a16="http://schemas.microsoft.com/office/drawing/2014/main" id="{0273E0B6-511C-449B-BC59-BBB728E642D2}"/>
              </a:ext>
            </a:extLst>
          </p:cNvPr>
          <p:cNvSpPr/>
          <p:nvPr/>
        </p:nvSpPr>
        <p:spPr>
          <a:xfrm>
            <a:off x="11239765" y="2878840"/>
            <a:ext cx="45719" cy="45719"/>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Picture 55" descr="Icon&#10;&#10;Description automatically generated">
            <a:extLst>
              <a:ext uri="{FF2B5EF4-FFF2-40B4-BE49-F238E27FC236}">
                <a16:creationId xmlns:a16="http://schemas.microsoft.com/office/drawing/2014/main" id="{49CDBCF6-AC7E-46C7-AE42-38212030D76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866" t="27826" r="34210" b="28018"/>
          <a:stretch/>
        </p:blipFill>
        <p:spPr>
          <a:xfrm rot="19337488">
            <a:off x="9492029" y="3062295"/>
            <a:ext cx="280934" cy="376067"/>
          </a:xfrm>
          <a:prstGeom prst="rect">
            <a:avLst/>
          </a:prstGeom>
        </p:spPr>
      </p:pic>
      <p:pic>
        <p:nvPicPr>
          <p:cNvPr id="57" name="Picture 56" descr="Icon&#10;&#10;Description automatically generated">
            <a:extLst>
              <a:ext uri="{FF2B5EF4-FFF2-40B4-BE49-F238E27FC236}">
                <a16:creationId xmlns:a16="http://schemas.microsoft.com/office/drawing/2014/main" id="{323635D8-42A5-4E55-8819-C4A3F092E70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3866" t="27826" r="34210" b="28018"/>
          <a:stretch/>
        </p:blipFill>
        <p:spPr>
          <a:xfrm>
            <a:off x="11507641" y="2502003"/>
            <a:ext cx="280934" cy="376067"/>
          </a:xfrm>
          <a:prstGeom prst="rect">
            <a:avLst/>
          </a:prstGeom>
        </p:spPr>
      </p:pic>
      <p:sp>
        <p:nvSpPr>
          <p:cNvPr id="59" name="TextBox 58">
            <a:extLst>
              <a:ext uri="{FF2B5EF4-FFF2-40B4-BE49-F238E27FC236}">
                <a16:creationId xmlns:a16="http://schemas.microsoft.com/office/drawing/2014/main" id="{AA9FDEB0-10B3-4134-ACF3-C4E0DA4740E9}"/>
              </a:ext>
            </a:extLst>
          </p:cNvPr>
          <p:cNvSpPr txBox="1"/>
          <p:nvPr/>
        </p:nvSpPr>
        <p:spPr>
          <a:xfrm>
            <a:off x="-184938" y="4959470"/>
            <a:ext cx="6113720" cy="461665"/>
          </a:xfrm>
          <a:prstGeom prst="rect">
            <a:avLst/>
          </a:prstGeom>
          <a:noFill/>
        </p:spPr>
        <p:txBody>
          <a:bodyPr wrap="square">
            <a:spAutoFit/>
          </a:bodyPr>
          <a:lstStyle/>
          <a:p>
            <a:pPr marL="1224915" marR="0" lvl="4" algn="l" defTabSz="627063" rtl="0" eaLnBrk="0" fontAlgn="auto" latinLnBrk="0" hangingPunct="0">
              <a:lnSpc>
                <a:spcPct val="100000"/>
              </a:lnSpc>
              <a:spcBef>
                <a:spcPts val="1800"/>
              </a:spcBef>
              <a:spcAft>
                <a:spcPts val="0"/>
              </a:spcAft>
              <a:buClr>
                <a:srgbClr val="FFFFFF"/>
              </a:buClr>
              <a:buSzPct val="95000"/>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a:rPr>
              <a:t>4 Demonstration Projects </a:t>
            </a:r>
          </a:p>
        </p:txBody>
      </p:sp>
      <p:sp>
        <p:nvSpPr>
          <p:cNvPr id="62" name="Oval 61">
            <a:extLst>
              <a:ext uri="{FF2B5EF4-FFF2-40B4-BE49-F238E27FC236}">
                <a16:creationId xmlns:a16="http://schemas.microsoft.com/office/drawing/2014/main" id="{E5A9C79B-3879-4137-93EA-F62BD14DDA63}"/>
              </a:ext>
            </a:extLst>
          </p:cNvPr>
          <p:cNvSpPr/>
          <p:nvPr/>
        </p:nvSpPr>
        <p:spPr>
          <a:xfrm>
            <a:off x="11625248" y="2828586"/>
            <a:ext cx="45719" cy="45719"/>
          </a:xfrm>
          <a:prstGeom prst="ellipse">
            <a:avLst/>
          </a:prstGeom>
          <a:solidFill>
            <a:schemeClr val="bg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0581503-FFBA-4841-8A88-41F62028B8F7}"/>
              </a:ext>
            </a:extLst>
          </p:cNvPr>
          <p:cNvSpPr/>
          <p:nvPr/>
        </p:nvSpPr>
        <p:spPr>
          <a:xfrm>
            <a:off x="9860901" y="4315422"/>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CE093C1-8B4C-4F04-B4C9-D6548581DA3C}"/>
              </a:ext>
            </a:extLst>
          </p:cNvPr>
          <p:cNvSpPr/>
          <p:nvPr/>
        </p:nvSpPr>
        <p:spPr>
          <a:xfrm>
            <a:off x="9401513" y="3919586"/>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942D5DF-78EC-48A7-A634-18DA339708DE}"/>
              </a:ext>
            </a:extLst>
          </p:cNvPr>
          <p:cNvSpPr/>
          <p:nvPr/>
        </p:nvSpPr>
        <p:spPr>
          <a:xfrm>
            <a:off x="9879427" y="3832364"/>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216F03A-4DA7-4520-82A8-5C50D719620F}"/>
              </a:ext>
            </a:extLst>
          </p:cNvPr>
          <p:cNvSpPr/>
          <p:nvPr/>
        </p:nvSpPr>
        <p:spPr>
          <a:xfrm>
            <a:off x="9720587" y="3364809"/>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0B0B3202-B203-4CC1-A4AC-11F74FA388D4}"/>
              </a:ext>
            </a:extLst>
          </p:cNvPr>
          <p:cNvSpPr/>
          <p:nvPr/>
        </p:nvSpPr>
        <p:spPr>
          <a:xfrm>
            <a:off x="11241266" y="3383281"/>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906608E-9AB1-4ACE-ABA1-00BDD6F9EDED}"/>
              </a:ext>
            </a:extLst>
          </p:cNvPr>
          <p:cNvSpPr/>
          <p:nvPr/>
        </p:nvSpPr>
        <p:spPr>
          <a:xfrm>
            <a:off x="10673851" y="3455111"/>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9AD9BC12-68E7-4AC9-B49A-00F50B0FE01E}"/>
              </a:ext>
            </a:extLst>
          </p:cNvPr>
          <p:cNvSpPr/>
          <p:nvPr/>
        </p:nvSpPr>
        <p:spPr>
          <a:xfrm>
            <a:off x="11375516" y="3163392"/>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3651A12D-5E98-4E87-9FF8-5486C57F314E}"/>
              </a:ext>
            </a:extLst>
          </p:cNvPr>
          <p:cNvSpPr/>
          <p:nvPr/>
        </p:nvSpPr>
        <p:spPr>
          <a:xfrm>
            <a:off x="11121370" y="3551064"/>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814125A3-0603-4F00-8836-C8E6E3681B56}"/>
              </a:ext>
            </a:extLst>
          </p:cNvPr>
          <p:cNvSpPr/>
          <p:nvPr/>
        </p:nvSpPr>
        <p:spPr>
          <a:xfrm>
            <a:off x="5700170" y="4558921"/>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3A91944F-1D63-480E-AD82-A72057E3E17E}"/>
              </a:ext>
            </a:extLst>
          </p:cNvPr>
          <p:cNvSpPr/>
          <p:nvPr/>
        </p:nvSpPr>
        <p:spPr>
          <a:xfrm>
            <a:off x="10668797" y="5323039"/>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F56D220C-7B4E-47F3-9F63-3CE8A46C929D}"/>
              </a:ext>
            </a:extLst>
          </p:cNvPr>
          <p:cNvSpPr/>
          <p:nvPr/>
        </p:nvSpPr>
        <p:spPr>
          <a:xfrm>
            <a:off x="5222221" y="3662900"/>
            <a:ext cx="45719" cy="45719"/>
          </a:xfrm>
          <a:prstGeom prst="ellipse">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3" descr="Application, icon&#10;&#10;Description automatically generated">
            <a:extLst>
              <a:ext uri="{FF2B5EF4-FFF2-40B4-BE49-F238E27FC236}">
                <a16:creationId xmlns:a16="http://schemas.microsoft.com/office/drawing/2014/main" id="{6844196C-4D0E-4FAE-B9C9-6566A80AD5F9}"/>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33572" t="23217" r="31575" b="24325"/>
          <a:stretch/>
        </p:blipFill>
        <p:spPr>
          <a:xfrm>
            <a:off x="628411" y="3926391"/>
            <a:ext cx="471351" cy="686610"/>
          </a:xfrm>
          <a:prstGeom prst="rect">
            <a:avLst/>
          </a:prstGeom>
        </p:spPr>
      </p:pic>
      <p:pic>
        <p:nvPicPr>
          <p:cNvPr id="75" name="Picture 74" descr="Application&#10;&#10;Description automatically generated with medium confidence">
            <a:extLst>
              <a:ext uri="{FF2B5EF4-FFF2-40B4-BE49-F238E27FC236}">
                <a16:creationId xmlns:a16="http://schemas.microsoft.com/office/drawing/2014/main" id="{CEC40DCF-A588-4D36-896C-9DE7B8F09825}"/>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29124" t="26132" r="31668" b="25982"/>
          <a:stretch/>
        </p:blipFill>
        <p:spPr>
          <a:xfrm>
            <a:off x="574551" y="2485987"/>
            <a:ext cx="525211" cy="620815"/>
          </a:xfrm>
          <a:prstGeom prst="rect">
            <a:avLst/>
          </a:prstGeom>
        </p:spPr>
      </p:pic>
      <p:pic>
        <p:nvPicPr>
          <p:cNvPr id="76" name="Picture 75" descr="Icon&#10;&#10;Description automatically generated">
            <a:extLst>
              <a:ext uri="{FF2B5EF4-FFF2-40B4-BE49-F238E27FC236}">
                <a16:creationId xmlns:a16="http://schemas.microsoft.com/office/drawing/2014/main" id="{F3CFE8E2-BD21-49FB-803B-EFA10B7805FE}"/>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33866" t="27826" r="34210" b="28018"/>
          <a:stretch/>
        </p:blipFill>
        <p:spPr>
          <a:xfrm>
            <a:off x="628411" y="4832510"/>
            <a:ext cx="442281" cy="592051"/>
          </a:xfrm>
          <a:prstGeom prst="rect">
            <a:avLst/>
          </a:prstGeom>
        </p:spPr>
      </p:pic>
      <p:sp>
        <p:nvSpPr>
          <p:cNvPr id="2" name="TextBox 1">
            <a:extLst>
              <a:ext uri="{FF2B5EF4-FFF2-40B4-BE49-F238E27FC236}">
                <a16:creationId xmlns:a16="http://schemas.microsoft.com/office/drawing/2014/main" id="{5FE87C99-A0E6-13A6-F484-6EBB045A7B9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45</a:t>
            </a:r>
          </a:p>
        </p:txBody>
      </p:sp>
    </p:spTree>
    <p:extLst>
      <p:ext uri="{BB962C8B-B14F-4D97-AF65-F5344CB8AC3E}">
        <p14:creationId xmlns:p14="http://schemas.microsoft.com/office/powerpoint/2010/main" val="33903034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58" grpId="0"/>
      <p:bldP spid="59"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36DACB-676D-4A3F-AC53-341F5217E0B1}"/>
              </a:ext>
            </a:extLst>
          </p:cNvPr>
          <p:cNvSpPr>
            <a:spLocks noGrp="1"/>
          </p:cNvSpPr>
          <p:nvPr>
            <p:ph type="title"/>
          </p:nvPr>
        </p:nvSpPr>
        <p:spPr>
          <a:xfrm>
            <a:off x="972911" y="-34181"/>
            <a:ext cx="10246177" cy="678180"/>
          </a:xfrm>
        </p:spPr>
        <p:txBody>
          <a:bodyPr vert="horz" lIns="0" tIns="45720" rIns="91440" bIns="45720" rtlCol="0" anchor="ctr" anchorCtr="0">
            <a:normAutofit/>
          </a:bodyPr>
          <a:lstStyle/>
          <a:p>
            <a:pPr algn="ctr">
              <a:lnSpc>
                <a:spcPct val="100000"/>
              </a:lnSpc>
              <a:spcBef>
                <a:spcPts val="0"/>
              </a:spcBef>
            </a:pPr>
            <a:r>
              <a:rPr lang="en-US" sz="3600" dirty="0">
                <a:solidFill>
                  <a:srgbClr val="5FE0D4"/>
                </a:solidFill>
                <a:latin typeface="Arial" charset="0"/>
                <a:cs typeface="Arial" charset="0"/>
              </a:rPr>
              <a:t>4D </a:t>
            </a:r>
            <a:r>
              <a:rPr lang="en-US" sz="3600" dirty="0" err="1">
                <a:solidFill>
                  <a:srgbClr val="5FE0D4"/>
                </a:solidFill>
                <a:latin typeface="Arial" charset="0"/>
                <a:cs typeface="Arial" charset="0"/>
              </a:rPr>
              <a:t>Nucleome</a:t>
            </a:r>
            <a:r>
              <a:rPr lang="en-US" sz="3600" dirty="0">
                <a:solidFill>
                  <a:srgbClr val="5FE0D4"/>
                </a:solidFill>
                <a:latin typeface="Arial" charset="0"/>
                <a:cs typeface="Arial" charset="0"/>
              </a:rPr>
              <a:t> (4DN)</a:t>
            </a:r>
          </a:p>
        </p:txBody>
      </p:sp>
      <p:pic>
        <p:nvPicPr>
          <p:cNvPr id="8" name="Picture 7">
            <a:extLst>
              <a:ext uri="{FF2B5EF4-FFF2-40B4-BE49-F238E27FC236}">
                <a16:creationId xmlns:a16="http://schemas.microsoft.com/office/drawing/2014/main" id="{38E68910-F751-C247-A1A0-5F2A5A02E6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90" y="81914"/>
            <a:ext cx="1863033" cy="1052668"/>
          </a:xfrm>
          <a:prstGeom prst="rect">
            <a:avLst/>
          </a:prstGeom>
        </p:spPr>
      </p:pic>
      <p:pic>
        <p:nvPicPr>
          <p:cNvPr id="4" name="Picture 3" descr="Graphical user interface, text&#10;&#10;Description automatically generated">
            <a:extLst>
              <a:ext uri="{FF2B5EF4-FFF2-40B4-BE49-F238E27FC236}">
                <a16:creationId xmlns:a16="http://schemas.microsoft.com/office/drawing/2014/main" id="{34A3A448-F7D0-20A8-5BB4-3822B3962C60}"/>
              </a:ext>
            </a:extLst>
          </p:cNvPr>
          <p:cNvPicPr>
            <a:picLocks noChangeAspect="1"/>
          </p:cNvPicPr>
          <p:nvPr/>
        </p:nvPicPr>
        <p:blipFill rotWithShape="1">
          <a:blip r:embed="rId4">
            <a:extLst>
              <a:ext uri="{28A0092B-C50C-407E-A947-70E740481C1C}">
                <a14:useLocalDpi xmlns:a14="http://schemas.microsoft.com/office/drawing/2010/main" val="0"/>
              </a:ext>
            </a:extLst>
          </a:blip>
          <a:srcRect b="64270"/>
          <a:stretch/>
        </p:blipFill>
        <p:spPr>
          <a:xfrm>
            <a:off x="480881" y="1412288"/>
            <a:ext cx="9927773" cy="2784257"/>
          </a:xfrm>
          <a:prstGeom prst="rect">
            <a:avLst/>
          </a:prstGeom>
          <a:ln w="38100">
            <a:solidFill>
              <a:schemeClr val="bg2"/>
            </a:solidFill>
          </a:ln>
        </p:spPr>
      </p:pic>
      <p:pic>
        <p:nvPicPr>
          <p:cNvPr id="9" name="Picture 8" descr="Graphical user interface, text, application, email&#10;&#10;Description automatically generated">
            <a:extLst>
              <a:ext uri="{FF2B5EF4-FFF2-40B4-BE49-F238E27FC236}">
                <a16:creationId xmlns:a16="http://schemas.microsoft.com/office/drawing/2014/main" id="{A4F8FA4B-48FB-77AD-90ED-01F083584638}"/>
              </a:ext>
            </a:extLst>
          </p:cNvPr>
          <p:cNvPicPr>
            <a:picLocks noChangeAspect="1"/>
          </p:cNvPicPr>
          <p:nvPr/>
        </p:nvPicPr>
        <p:blipFill rotWithShape="1">
          <a:blip r:embed="rId5">
            <a:extLst>
              <a:ext uri="{28A0092B-C50C-407E-A947-70E740481C1C}">
                <a14:useLocalDpi xmlns:a14="http://schemas.microsoft.com/office/drawing/2010/main" val="0"/>
              </a:ext>
            </a:extLst>
          </a:blip>
          <a:srcRect b="54517"/>
          <a:stretch/>
        </p:blipFill>
        <p:spPr>
          <a:xfrm>
            <a:off x="815089" y="1951156"/>
            <a:ext cx="9927772" cy="3029068"/>
          </a:xfrm>
          <a:prstGeom prst="rect">
            <a:avLst/>
          </a:prstGeom>
          <a:ln w="38100">
            <a:solidFill>
              <a:schemeClr val="bg2"/>
            </a:solidFill>
          </a:ln>
          <a:effectLst>
            <a:outerShdw blurRad="50800" dist="38100" dir="13500000" algn="br" rotWithShape="0">
              <a:prstClr val="black">
                <a:alpha val="40000"/>
              </a:prstClr>
            </a:outerShdw>
          </a:effectLst>
        </p:spPr>
      </p:pic>
      <p:pic>
        <p:nvPicPr>
          <p:cNvPr id="11" name="Picture 10" descr="Text&#10;&#10;Description automatically generated">
            <a:extLst>
              <a:ext uri="{FF2B5EF4-FFF2-40B4-BE49-F238E27FC236}">
                <a16:creationId xmlns:a16="http://schemas.microsoft.com/office/drawing/2014/main" id="{87125BFA-B40A-A420-C212-E641A9C907E9}"/>
              </a:ext>
            </a:extLst>
          </p:cNvPr>
          <p:cNvPicPr>
            <a:picLocks noChangeAspect="1"/>
          </p:cNvPicPr>
          <p:nvPr/>
        </p:nvPicPr>
        <p:blipFill rotWithShape="1">
          <a:blip r:embed="rId6">
            <a:extLst>
              <a:ext uri="{28A0092B-C50C-407E-A947-70E740481C1C}">
                <a14:useLocalDpi xmlns:a14="http://schemas.microsoft.com/office/drawing/2010/main" val="0"/>
              </a:ext>
            </a:extLst>
          </a:blip>
          <a:srcRect b="64530"/>
          <a:stretch/>
        </p:blipFill>
        <p:spPr>
          <a:xfrm>
            <a:off x="1264627" y="2440940"/>
            <a:ext cx="9927771" cy="3303694"/>
          </a:xfrm>
          <a:prstGeom prst="rect">
            <a:avLst/>
          </a:prstGeom>
          <a:ln w="38100">
            <a:solidFill>
              <a:srgbClr val="5FE0D4"/>
            </a:solidFill>
          </a:ln>
          <a:effectLst>
            <a:outerShdw blurRad="50800" dist="38100" dir="13500000" algn="br" rotWithShape="0">
              <a:prstClr val="black">
                <a:alpha val="40000"/>
              </a:prstClr>
            </a:outerShdw>
          </a:effectLst>
        </p:spPr>
      </p:pic>
      <p:pic>
        <p:nvPicPr>
          <p:cNvPr id="5" name="Picture 4" descr="Text, letter&#10;&#10;Description automatically generated">
            <a:extLst>
              <a:ext uri="{FF2B5EF4-FFF2-40B4-BE49-F238E27FC236}">
                <a16:creationId xmlns:a16="http://schemas.microsoft.com/office/drawing/2014/main" id="{7E5CC1DB-9562-7084-661A-862E6CEA85E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4930" y="3034482"/>
            <a:ext cx="9889054" cy="3303693"/>
          </a:xfrm>
          <a:prstGeom prst="rect">
            <a:avLst/>
          </a:prstGeom>
          <a:ln w="38100">
            <a:solidFill>
              <a:srgbClr val="5FE0D4"/>
            </a:solidFill>
          </a:ln>
          <a:effectLst>
            <a:outerShdw blurRad="50800" dist="38100" dir="13500000" algn="br" rotWithShape="0">
              <a:prstClr val="black">
                <a:alpha val="40000"/>
              </a:prstClr>
            </a:outerShdw>
          </a:effectLst>
        </p:spPr>
      </p:pic>
      <p:sp>
        <p:nvSpPr>
          <p:cNvPr id="2" name="TextBox 1">
            <a:extLst>
              <a:ext uri="{FF2B5EF4-FFF2-40B4-BE49-F238E27FC236}">
                <a16:creationId xmlns:a16="http://schemas.microsoft.com/office/drawing/2014/main" id="{A3D27EF6-8AD8-EC25-1C1E-79887D2594A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46</a:t>
            </a:r>
          </a:p>
        </p:txBody>
      </p:sp>
    </p:spTree>
    <p:extLst>
      <p:ext uri="{BB962C8B-B14F-4D97-AF65-F5344CB8AC3E}">
        <p14:creationId xmlns:p14="http://schemas.microsoft.com/office/powerpoint/2010/main" val="18722403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3654633"/>
            <a:ext cx="11506200"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2512423" y="-10884"/>
            <a:ext cx="9636034" cy="1200329"/>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Faculty Institutional Recruitment for Sustainable Transformation (FIRST)</a:t>
            </a:r>
            <a:endParaRPr kumimoji="0" lang="en-US" sz="2800" b="1" i="0" u="none" strike="noStrike" kern="1200" cap="none" spc="0" normalizeH="0" baseline="0" noProof="0" dirty="0">
              <a:ln>
                <a:noFill/>
              </a:ln>
              <a:effectLst/>
              <a:uLnTx/>
              <a:uFillTx/>
              <a:latin typeface="Arial" charset="0"/>
              <a:ea typeface="+mn-ea"/>
              <a:cs typeface="+mn-cs"/>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3543" y="17334"/>
            <a:ext cx="2468880" cy="1234440"/>
          </a:xfrm>
          <a:prstGeom prst="rect">
            <a:avLst/>
          </a:prstGeom>
          <a:effectLst>
            <a:glow rad="228600">
              <a:schemeClr val="accent3">
                <a:satMod val="175000"/>
                <a:alpha val="40000"/>
              </a:schemeClr>
            </a:glow>
          </a:effectLst>
        </p:spPr>
      </p:pic>
      <p:graphicFrame>
        <p:nvGraphicFramePr>
          <p:cNvPr id="3" name="Table 3">
            <a:extLst>
              <a:ext uri="{FF2B5EF4-FFF2-40B4-BE49-F238E27FC236}">
                <a16:creationId xmlns:a16="http://schemas.microsoft.com/office/drawing/2014/main" id="{AE5EB751-0AAC-42CB-ACCC-7D5B993DCCA3}"/>
              </a:ext>
            </a:extLst>
          </p:cNvPr>
          <p:cNvGraphicFramePr>
            <a:graphicFrameLocks noGrp="1"/>
          </p:cNvGraphicFramePr>
          <p:nvPr>
            <p:extLst>
              <p:ext uri="{D42A27DB-BD31-4B8C-83A1-F6EECF244321}">
                <p14:modId xmlns:p14="http://schemas.microsoft.com/office/powerpoint/2010/main" val="4039814573"/>
              </p:ext>
            </p:extLst>
          </p:nvPr>
        </p:nvGraphicFramePr>
        <p:xfrm>
          <a:off x="952502" y="1844517"/>
          <a:ext cx="10238014" cy="4572000"/>
        </p:xfrm>
        <a:graphic>
          <a:graphicData uri="http://schemas.openxmlformats.org/drawingml/2006/table">
            <a:tbl>
              <a:tblPr firstRow="1" bandRow="1">
                <a:tableStyleId>{5C22544A-7EE6-4342-B048-85BDC9FD1C3A}</a:tableStyleId>
              </a:tblPr>
              <a:tblGrid>
                <a:gridCol w="6193066">
                  <a:extLst>
                    <a:ext uri="{9D8B030D-6E8A-4147-A177-3AD203B41FA5}">
                      <a16:colId xmlns:a16="http://schemas.microsoft.com/office/drawing/2014/main" val="240535485"/>
                    </a:ext>
                  </a:extLst>
                </a:gridCol>
                <a:gridCol w="4044948">
                  <a:extLst>
                    <a:ext uri="{9D8B030D-6E8A-4147-A177-3AD203B41FA5}">
                      <a16:colId xmlns:a16="http://schemas.microsoft.com/office/drawing/2014/main" val="1650634820"/>
                    </a:ext>
                  </a:extLst>
                </a:gridCol>
              </a:tblGrid>
              <a:tr h="370840">
                <a:tc>
                  <a:txBody>
                    <a:bodyPr/>
                    <a:lstStyle/>
                    <a:p>
                      <a:r>
                        <a:rPr lang="en-US" b="1" dirty="0">
                          <a:solidFill>
                            <a:schemeClr val="bg2"/>
                          </a:solidFill>
                        </a:rPr>
                        <a:t>Institution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b="1" dirty="0">
                          <a:solidFill>
                            <a:schemeClr val="bg2"/>
                          </a:solidFill>
                        </a:rPr>
                        <a:t>Principal Investigators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37793302"/>
                  </a:ext>
                </a:extLst>
              </a:tr>
              <a:tr h="370840">
                <a:tc>
                  <a:txBody>
                    <a:bodyPr/>
                    <a:lstStyle/>
                    <a:p>
                      <a:r>
                        <a:rPr lang="en-US" b="1" dirty="0">
                          <a:solidFill>
                            <a:schemeClr val="tx1"/>
                          </a:solidFill>
                        </a:rPr>
                        <a:t>Northwestern University in Chicago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5888" indent="-115888"/>
                      <a:r>
                        <a:rPr lang="en-US" b="1" dirty="0">
                          <a:solidFill>
                            <a:schemeClr val="tx1"/>
                          </a:solidFill>
                        </a:rPr>
                        <a:t>Melissa Simon, Eric Perreault, Clyde Yancy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3718342"/>
                  </a:ext>
                </a:extLst>
              </a:tr>
              <a:tr h="370840">
                <a:tc>
                  <a:txBody>
                    <a:bodyPr/>
                    <a:lstStyle/>
                    <a:p>
                      <a:r>
                        <a:rPr lang="en-US" b="1" dirty="0">
                          <a:solidFill>
                            <a:schemeClr val="tx1"/>
                          </a:solidFill>
                        </a:rPr>
                        <a:t>University of California, San Diego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5888" indent="-115888"/>
                      <a:r>
                        <a:rPr lang="en-US" b="1" dirty="0">
                          <a:solidFill>
                            <a:schemeClr val="tx1"/>
                          </a:solidFill>
                        </a:rPr>
                        <a:t>JoAnn Trejo, </a:t>
                      </a:r>
                      <a:r>
                        <a:rPr lang="en-US" sz="2400" b="1" i="0" kern="1200" dirty="0">
                          <a:solidFill>
                            <a:schemeClr val="tx1"/>
                          </a:solidFill>
                          <a:effectLst/>
                          <a:latin typeface="+mn-lt"/>
                          <a:ea typeface="+mn-ea"/>
                          <a:cs typeface="+mn-cs"/>
                        </a:rPr>
                        <a:t>María Elena Martinez</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2250869"/>
                  </a:ext>
                </a:extLst>
              </a:tr>
              <a:tr h="370840">
                <a:tc>
                  <a:txBody>
                    <a:bodyPr/>
                    <a:lstStyle/>
                    <a:p>
                      <a:r>
                        <a:rPr lang="en-US" b="1" dirty="0">
                          <a:solidFill>
                            <a:schemeClr val="tx1"/>
                          </a:solidFill>
                        </a:rPr>
                        <a:t>University of Maryland Baltimore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5888" indent="-115888"/>
                      <a:r>
                        <a:rPr lang="en-US" b="1" dirty="0">
                          <a:solidFill>
                            <a:schemeClr val="tx1"/>
                          </a:solidFill>
                        </a:rPr>
                        <a:t>James </a:t>
                      </a:r>
                      <a:r>
                        <a:rPr lang="en-US" b="1" dirty="0" err="1">
                          <a:solidFill>
                            <a:schemeClr val="tx1"/>
                          </a:solidFill>
                        </a:rPr>
                        <a:t>Kaper</a:t>
                      </a:r>
                      <a:r>
                        <a:rPr lang="en-US" b="1" dirty="0">
                          <a:solidFill>
                            <a:schemeClr val="tx1"/>
                          </a:solidFill>
                        </a:rPr>
                        <a:t>, William </a:t>
                      </a:r>
                      <a:r>
                        <a:rPr lang="en-US" b="1" dirty="0" err="1">
                          <a:solidFill>
                            <a:schemeClr val="tx1"/>
                          </a:solidFill>
                        </a:rPr>
                        <a:t>LaCourse</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0682802"/>
                  </a:ext>
                </a:extLst>
              </a:tr>
              <a:tr h="370840">
                <a:tc>
                  <a:txBody>
                    <a:bodyPr/>
                    <a:lstStyle/>
                    <a:p>
                      <a:r>
                        <a:rPr lang="en-US" b="1" dirty="0">
                          <a:solidFill>
                            <a:schemeClr val="tx1"/>
                          </a:solidFill>
                        </a:rPr>
                        <a:t>The University of New Mexico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5888" indent="-115888"/>
                      <a:r>
                        <a:rPr lang="en-US" b="1" dirty="0">
                          <a:solidFill>
                            <a:schemeClr val="tx1"/>
                          </a:solidFill>
                        </a:rPr>
                        <a:t>Jane Ellen Smith, Irene Salinas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1787708"/>
                  </a:ext>
                </a:extLst>
              </a:tr>
              <a:tr h="370840">
                <a:tc>
                  <a:txBody>
                    <a:bodyPr/>
                    <a:lstStyle/>
                    <a:p>
                      <a:r>
                        <a:rPr lang="en-US" b="1" dirty="0">
                          <a:solidFill>
                            <a:schemeClr val="tx1"/>
                          </a:solidFill>
                        </a:rPr>
                        <a:t>University of South Carolina in Columbia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115888" indent="-115888"/>
                      <a:r>
                        <a:rPr lang="en-US" b="1" dirty="0">
                          <a:solidFill>
                            <a:schemeClr val="tx1"/>
                          </a:solidFill>
                        </a:rPr>
                        <a:t>Angela D. </a:t>
                      </a:r>
                      <a:r>
                        <a:rPr lang="en-US" b="1" dirty="0" err="1">
                          <a:solidFill>
                            <a:schemeClr val="tx1"/>
                          </a:solidFill>
                        </a:rPr>
                        <a:t>Liese</a:t>
                      </a:r>
                      <a:r>
                        <a:rPr lang="en-US" b="1" dirty="0">
                          <a:solidFill>
                            <a:schemeClr val="tx1"/>
                          </a:solidFill>
                        </a:rPr>
                        <a:t>, Coretta Jenerette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77873922"/>
                  </a:ext>
                </a:extLst>
              </a:tr>
            </a:tbl>
          </a:graphicData>
        </a:graphic>
      </p:graphicFrame>
      <p:sp>
        <p:nvSpPr>
          <p:cNvPr id="4" name="TextBox 3">
            <a:extLst>
              <a:ext uri="{FF2B5EF4-FFF2-40B4-BE49-F238E27FC236}">
                <a16:creationId xmlns:a16="http://schemas.microsoft.com/office/drawing/2014/main" id="{80946AB9-D008-4AD0-8AD2-788CC2E3E128}"/>
              </a:ext>
            </a:extLst>
          </p:cNvPr>
          <p:cNvSpPr txBox="1"/>
          <p:nvPr/>
        </p:nvSpPr>
        <p:spPr>
          <a:xfrm>
            <a:off x="1088020" y="1131931"/>
            <a:ext cx="12192000" cy="523220"/>
          </a:xfrm>
          <a:prstGeom prst="rect">
            <a:avLst/>
          </a:prstGeom>
          <a:noFill/>
        </p:spPr>
        <p:txBody>
          <a:bodyPr wrap="square" rtlCol="0">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lang="en-US" sz="2800" b="1" dirty="0">
                <a:latin typeface="Arial" charset="0"/>
                <a:cs typeface="Arial" charset="0"/>
              </a:rPr>
              <a:t>2022 Awardees</a:t>
            </a:r>
            <a:endParaRPr kumimoji="0" lang="en-US" sz="2800" b="1" i="0" u="none" strike="noStrike" kern="1200" cap="none" spc="0" normalizeH="0" baseline="0" noProof="0" dirty="0">
              <a:ln>
                <a:noFill/>
              </a:ln>
              <a:effectLst/>
              <a:uLnTx/>
              <a:uFillTx/>
              <a:latin typeface="Arial" charset="0"/>
              <a:ea typeface="+mn-ea"/>
              <a:cs typeface="+mn-cs"/>
            </a:endParaRPr>
          </a:p>
        </p:txBody>
      </p:sp>
      <p:sp>
        <p:nvSpPr>
          <p:cNvPr id="5" name="TextBox 4">
            <a:extLst>
              <a:ext uri="{FF2B5EF4-FFF2-40B4-BE49-F238E27FC236}">
                <a16:creationId xmlns:a16="http://schemas.microsoft.com/office/drawing/2014/main" id="{B80B5DBC-7804-2341-88E0-937A2F13C81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47</a:t>
            </a:r>
          </a:p>
        </p:txBody>
      </p:sp>
    </p:spTree>
    <p:extLst>
      <p:ext uri="{BB962C8B-B14F-4D97-AF65-F5344CB8AC3E}">
        <p14:creationId xmlns:p14="http://schemas.microsoft.com/office/powerpoint/2010/main" val="1994987956"/>
      </p:ext>
    </p:extLst>
  </p:cSld>
  <p:clrMapOvr>
    <a:masterClrMapping/>
  </p:clrMapOvr>
  <p:transition spd="slow">
    <p:wipe di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Logo">
            <a:extLst>
              <a:ext uri="{FF2B5EF4-FFF2-40B4-BE49-F238E27FC236}">
                <a16:creationId xmlns:a16="http://schemas.microsoft.com/office/drawing/2014/main" id="{D45D6ED5-1272-4B91-9836-0F3333269B36}"/>
              </a:ext>
            </a:extLst>
          </p:cNvPr>
          <p:cNvPicPr>
            <a:picLocks noChangeAspect="1"/>
          </p:cNvPicPr>
          <p:nvPr/>
        </p:nvPicPr>
        <p:blipFill>
          <a:blip r:embed="rId3"/>
          <a:stretch>
            <a:fillRect/>
          </a:stretch>
        </p:blipFill>
        <p:spPr>
          <a:xfrm>
            <a:off x="4202109" y="335175"/>
            <a:ext cx="3810330" cy="1140051"/>
          </a:xfrm>
          <a:prstGeom prst="rect">
            <a:avLst/>
          </a:prstGeom>
        </p:spPr>
      </p:pic>
      <p:pic>
        <p:nvPicPr>
          <p:cNvPr id="4" name="Picture 3" descr="A picture containing person&#10;&#10;Description automatically generated">
            <a:extLst>
              <a:ext uri="{FF2B5EF4-FFF2-40B4-BE49-F238E27FC236}">
                <a16:creationId xmlns:a16="http://schemas.microsoft.com/office/drawing/2014/main" id="{17C4DED1-82D0-45DD-8AF0-D92926C372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7506" y="2297080"/>
            <a:ext cx="3429000" cy="3429000"/>
          </a:xfrm>
          <a:prstGeom prst="rect">
            <a:avLst/>
          </a:prstGeom>
          <a:ln w="38100">
            <a:solidFill>
              <a:srgbClr val="5FE0D4"/>
            </a:solidFill>
          </a:ln>
        </p:spPr>
      </p:pic>
      <p:sp>
        <p:nvSpPr>
          <p:cNvPr id="6" name="TextBox 5">
            <a:extLst>
              <a:ext uri="{FF2B5EF4-FFF2-40B4-BE49-F238E27FC236}">
                <a16:creationId xmlns:a16="http://schemas.microsoft.com/office/drawing/2014/main" id="{D85A07AD-EB13-4E3C-9BE2-8D94CCA0C896}"/>
              </a:ext>
            </a:extLst>
          </p:cNvPr>
          <p:cNvSpPr txBox="1"/>
          <p:nvPr/>
        </p:nvSpPr>
        <p:spPr>
          <a:xfrm>
            <a:off x="158986" y="2104840"/>
            <a:ext cx="7348720" cy="4524315"/>
          </a:xfrm>
          <a:prstGeom prst="rect">
            <a:avLst/>
          </a:prstGeom>
          <a:noFill/>
        </p:spPr>
        <p:txBody>
          <a:bodyPr wrap="square" rtlCol="0">
            <a:spAutoFit/>
          </a:bodyPr>
          <a:lstStyle/>
          <a:p>
            <a:pPr marL="457200" indent="-284163">
              <a:buFont typeface="Wingdings" panose="05000000000000000000" pitchFamily="2" charset="2"/>
              <a:buChar char="§"/>
              <a:tabLst>
                <a:tab pos="685800" algn="l"/>
              </a:tabLst>
            </a:pPr>
            <a:r>
              <a:rPr lang="en-US" sz="3200" b="1" i="0" kern="1200" baseline="0" dirty="0">
                <a:effectLst/>
                <a:ea typeface="Helvetica Neue" charset="0"/>
                <a:cs typeface="Helvetica Neue" charset="0"/>
              </a:rPr>
              <a:t>Return of health-related genetic 	results to participants</a:t>
            </a:r>
          </a:p>
          <a:p>
            <a:pPr marL="457200" indent="-284163">
              <a:buFont typeface="Wingdings" panose="05000000000000000000" pitchFamily="2" charset="2"/>
              <a:buChar char="§"/>
              <a:tabLst>
                <a:tab pos="685800" algn="l"/>
              </a:tabLst>
            </a:pPr>
            <a:endParaRPr lang="en-US" sz="3200" b="1" dirty="0">
              <a:ea typeface="Helvetica Neue" charset="0"/>
              <a:cs typeface="Helvetica Neue" charset="0"/>
            </a:endParaRPr>
          </a:p>
          <a:p>
            <a:pPr marL="457200" indent="-284163">
              <a:buFont typeface="Wingdings" panose="05000000000000000000" pitchFamily="2" charset="2"/>
              <a:buChar char="§"/>
              <a:tabLst>
                <a:tab pos="685800" algn="l"/>
              </a:tabLst>
            </a:pPr>
            <a:r>
              <a:rPr lang="en-US" sz="3200" b="1" dirty="0">
                <a:ea typeface="Helvetica Neue" charset="0"/>
                <a:cs typeface="Helvetica Neue" charset="0"/>
              </a:rPr>
              <a:t>New Funding Opportunity 	Announcements</a:t>
            </a:r>
          </a:p>
          <a:p>
            <a:pPr marL="457200" lvl="1"/>
            <a:r>
              <a:rPr lang="en-US" sz="3200" b="1" dirty="0">
                <a:solidFill>
                  <a:schemeClr val="bg2"/>
                </a:solidFill>
                <a:ea typeface="Helvetica Neue" charset="0"/>
                <a:cs typeface="Helvetica Neue" charset="0"/>
              </a:rPr>
              <a:t>	</a:t>
            </a:r>
            <a:r>
              <a:rPr lang="en-US" sz="2800" b="1" dirty="0">
                <a:solidFill>
                  <a:schemeClr val="bg2">
                    <a:lumMod val="40000"/>
                    <a:lumOff val="60000"/>
                  </a:schemeClr>
                </a:solidFill>
                <a:ea typeface="Helvetica Neue" charset="0"/>
                <a:cs typeface="Helvetica Neue" charset="0"/>
              </a:rPr>
              <a:t>RFA-PM-23-001</a:t>
            </a:r>
          </a:p>
          <a:p>
            <a:pPr marL="457200" lvl="1"/>
            <a:r>
              <a:rPr lang="en-US" sz="2800" b="1" dirty="0">
                <a:solidFill>
                  <a:schemeClr val="bg2">
                    <a:lumMod val="40000"/>
                    <a:lumOff val="60000"/>
                  </a:schemeClr>
                </a:solidFill>
                <a:ea typeface="Helvetica Neue" charset="0"/>
                <a:cs typeface="Helvetica Neue" charset="0"/>
              </a:rPr>
              <a:t>	RFA-PM-23-002</a:t>
            </a:r>
          </a:p>
          <a:p>
            <a:pPr lvl="2"/>
            <a:r>
              <a:rPr lang="en-US" sz="2800" b="1" dirty="0">
                <a:solidFill>
                  <a:schemeClr val="bg2">
                    <a:lumMod val="40000"/>
                    <a:lumOff val="60000"/>
                  </a:schemeClr>
                </a:solidFill>
                <a:ea typeface="Helvetica Neue" charset="0"/>
                <a:cs typeface="Helvetica Neue" charset="0"/>
              </a:rPr>
              <a:t>Due date: March 1, 2023</a:t>
            </a:r>
          </a:p>
          <a:p>
            <a:pPr marL="457200" indent="-457200">
              <a:buFont typeface="Wingdings" panose="05000000000000000000" pitchFamily="2" charset="2"/>
              <a:buChar char="§"/>
            </a:pPr>
            <a:endParaRPr lang="en-US" sz="3200" b="1" i="0" kern="1200" baseline="0" dirty="0">
              <a:effectLst/>
              <a:ea typeface="Helvetica Neue" charset="0"/>
              <a:cs typeface="Helvetica Neue" charset="0"/>
            </a:endParaRPr>
          </a:p>
        </p:txBody>
      </p:sp>
      <p:sp>
        <p:nvSpPr>
          <p:cNvPr id="2" name="TextBox 1">
            <a:extLst>
              <a:ext uri="{FF2B5EF4-FFF2-40B4-BE49-F238E27FC236}">
                <a16:creationId xmlns:a16="http://schemas.microsoft.com/office/drawing/2014/main" id="{80A2B392-46E2-C279-A8D2-642C69823CB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48</a:t>
            </a:r>
          </a:p>
        </p:txBody>
      </p:sp>
    </p:spTree>
    <p:extLst>
      <p:ext uri="{BB962C8B-B14F-4D97-AF65-F5344CB8AC3E}">
        <p14:creationId xmlns:p14="http://schemas.microsoft.com/office/powerpoint/2010/main" val="130664898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4950"/>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Bespoke Gene Therapy Consortium (BGTC)</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grpSp>
        <p:nvGrpSpPr>
          <p:cNvPr id="19" name="Group 18">
            <a:extLst>
              <a:ext uri="{FF2B5EF4-FFF2-40B4-BE49-F238E27FC236}">
                <a16:creationId xmlns:a16="http://schemas.microsoft.com/office/drawing/2014/main" id="{25DDF77C-75F0-9CAC-702B-30B526F1AA9C}"/>
              </a:ext>
            </a:extLst>
          </p:cNvPr>
          <p:cNvGrpSpPr/>
          <p:nvPr/>
        </p:nvGrpSpPr>
        <p:grpSpPr>
          <a:xfrm>
            <a:off x="234437" y="1714148"/>
            <a:ext cx="7344422" cy="3584743"/>
            <a:chOff x="211524" y="1070191"/>
            <a:chExt cx="7344422" cy="3584743"/>
          </a:xfrm>
        </p:grpSpPr>
        <p:sp>
          <p:nvSpPr>
            <p:cNvPr id="7" name="Rectangle 6">
              <a:extLst>
                <a:ext uri="{FF2B5EF4-FFF2-40B4-BE49-F238E27FC236}">
                  <a16:creationId xmlns:a16="http://schemas.microsoft.com/office/drawing/2014/main" id="{B0817D36-0C91-4FD8-9BF2-BFC6E3772EF6}"/>
                </a:ext>
              </a:extLst>
            </p:cNvPr>
            <p:cNvSpPr/>
            <p:nvPr/>
          </p:nvSpPr>
          <p:spPr>
            <a:xfrm>
              <a:off x="211524" y="1075550"/>
              <a:ext cx="7344422" cy="35730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28E3627-5FAB-4885-8F63-BBB14CB0E9B0}"/>
                </a:ext>
              </a:extLst>
            </p:cNvPr>
            <p:cNvSpPr/>
            <p:nvPr/>
          </p:nvSpPr>
          <p:spPr>
            <a:xfrm>
              <a:off x="281423" y="1328598"/>
              <a:ext cx="2090752" cy="14111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BF387FA4-2DDA-4D39-9FB0-D57AC1639C3D}"/>
                </a:ext>
              </a:extLst>
            </p:cNvPr>
            <p:cNvGrpSpPr/>
            <p:nvPr/>
          </p:nvGrpSpPr>
          <p:grpSpPr>
            <a:xfrm>
              <a:off x="452377" y="1329521"/>
              <a:ext cx="1748845" cy="1228808"/>
              <a:chOff x="374153" y="1331945"/>
              <a:chExt cx="1748845" cy="1228808"/>
            </a:xfrm>
            <a:solidFill>
              <a:schemeClr val="tx1"/>
            </a:solidFill>
          </p:grpSpPr>
          <p:sp>
            <p:nvSpPr>
              <p:cNvPr id="3" name="Rectangle 2">
                <a:extLst>
                  <a:ext uri="{FF2B5EF4-FFF2-40B4-BE49-F238E27FC236}">
                    <a16:creationId xmlns:a16="http://schemas.microsoft.com/office/drawing/2014/main" id="{19DFFD2D-B1EC-45B8-8F33-FC67A33C1ECA}"/>
                  </a:ext>
                </a:extLst>
              </p:cNvPr>
              <p:cNvSpPr/>
              <p:nvPr/>
            </p:nvSpPr>
            <p:spPr>
              <a:xfrm>
                <a:off x="374153" y="1889370"/>
                <a:ext cx="1748845" cy="67138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NCATS    NHLBI</a:t>
                </a:r>
              </a:p>
              <a:p>
                <a:r>
                  <a:rPr lang="en-US" sz="1600" dirty="0"/>
                  <a:t>NEI          NHGRI</a:t>
                </a:r>
              </a:p>
              <a:p>
                <a:r>
                  <a:rPr lang="en-US" sz="1600" dirty="0"/>
                  <a:t>        NICHD</a:t>
                </a:r>
              </a:p>
            </p:txBody>
          </p:sp>
          <p:pic>
            <p:nvPicPr>
              <p:cNvPr id="1026" name="Picture 2" descr="NIH-logo - UNC DEPARTMENT OF BIOLOGY">
                <a:extLst>
                  <a:ext uri="{FF2B5EF4-FFF2-40B4-BE49-F238E27FC236}">
                    <a16:creationId xmlns:a16="http://schemas.microsoft.com/office/drawing/2014/main" id="{1F94BE05-C965-4890-88A2-12002325D6F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746" y="1331945"/>
                <a:ext cx="1458723" cy="525141"/>
              </a:xfrm>
              <a:prstGeom prst="rect">
                <a:avLst/>
              </a:prstGeom>
              <a:grpFill/>
            </p:spPr>
          </p:pic>
        </p:grpSp>
        <p:sp>
          <p:nvSpPr>
            <p:cNvPr id="5" name="Rectangle 4">
              <a:extLst>
                <a:ext uri="{FF2B5EF4-FFF2-40B4-BE49-F238E27FC236}">
                  <a16:creationId xmlns:a16="http://schemas.microsoft.com/office/drawing/2014/main" id="{F845640A-81A2-4802-BE49-835D024E8A6C}"/>
                </a:ext>
              </a:extLst>
            </p:cNvPr>
            <p:cNvSpPr/>
            <p:nvPr/>
          </p:nvSpPr>
          <p:spPr>
            <a:xfrm>
              <a:off x="211524" y="1333203"/>
              <a:ext cx="2286000" cy="1299314"/>
            </a:xfrm>
            <a:prstGeom prst="rect">
              <a:avLst/>
            </a:prstGeom>
            <a:solidFill>
              <a:srgbClr val="B0C9D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FC45851-FB22-4A87-AC14-658E36AD1752}"/>
                </a:ext>
              </a:extLst>
            </p:cNvPr>
            <p:cNvSpPr/>
            <p:nvPr/>
          </p:nvSpPr>
          <p:spPr>
            <a:xfrm>
              <a:off x="334395" y="2736364"/>
              <a:ext cx="1923774" cy="18947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The Dana Foundation issues request for proposals for future Dana Centers  for Neuroscience &amp; Society | BRAIN Blog">
              <a:extLst>
                <a:ext uri="{FF2B5EF4-FFF2-40B4-BE49-F238E27FC236}">
                  <a16:creationId xmlns:a16="http://schemas.microsoft.com/office/drawing/2014/main" id="{4486AF4C-445E-4489-B501-585FC04C61B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367" y="2743058"/>
              <a:ext cx="665650" cy="44175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C33FCB0D-EACA-4C2F-AA35-30B83D3D963F}"/>
                </a:ext>
              </a:extLst>
            </p:cNvPr>
            <p:cNvSpPr/>
            <p:nvPr/>
          </p:nvSpPr>
          <p:spPr>
            <a:xfrm>
              <a:off x="374153" y="3271981"/>
              <a:ext cx="1771412" cy="67138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NIAMS     NIMH </a:t>
              </a:r>
            </a:p>
            <a:p>
              <a:r>
                <a:rPr lang="en-US" sz="1600" dirty="0"/>
                <a:t>NIDCR     NINDS</a:t>
              </a:r>
            </a:p>
            <a:p>
              <a:r>
                <a:rPr lang="en-US" sz="1600" dirty="0"/>
                <a:t>       NIDCD</a:t>
              </a:r>
            </a:p>
          </p:txBody>
        </p:sp>
        <p:pic>
          <p:nvPicPr>
            <p:cNvPr id="1032" name="Picture 8" descr="What is the FDA? | Inspire Trends">
              <a:extLst>
                <a:ext uri="{FF2B5EF4-FFF2-40B4-BE49-F238E27FC236}">
                  <a16:creationId xmlns:a16="http://schemas.microsoft.com/office/drawing/2014/main" id="{C723CAC7-E466-4484-A27C-4EF10035C51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069" y="4055163"/>
              <a:ext cx="1310076" cy="51713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D2BD10C0-186A-4CC8-9C84-E0DA0F773A12}"/>
                </a:ext>
              </a:extLst>
            </p:cNvPr>
            <p:cNvSpPr/>
            <p:nvPr/>
          </p:nvSpPr>
          <p:spPr>
            <a:xfrm>
              <a:off x="211524" y="2632518"/>
              <a:ext cx="2286000" cy="1384374"/>
            </a:xfrm>
            <a:prstGeom prst="rect">
              <a:avLst/>
            </a:prstGeom>
            <a:solidFill>
              <a:srgbClr val="B0C9D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 name="Rectangle 16">
              <a:extLst>
                <a:ext uri="{FF2B5EF4-FFF2-40B4-BE49-F238E27FC236}">
                  <a16:creationId xmlns:a16="http://schemas.microsoft.com/office/drawing/2014/main" id="{FA6EB0CF-906C-4CC4-B9D9-DEB7DF6D7BA5}"/>
                </a:ext>
              </a:extLst>
            </p:cNvPr>
            <p:cNvSpPr/>
            <p:nvPr/>
          </p:nvSpPr>
          <p:spPr>
            <a:xfrm>
              <a:off x="211524" y="4016890"/>
              <a:ext cx="2285689" cy="635041"/>
            </a:xfrm>
            <a:prstGeom prst="rect">
              <a:avLst/>
            </a:prstGeom>
            <a:solidFill>
              <a:srgbClr val="B0C9D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98340AF-8271-400D-9289-E418EAB5FB14}"/>
                </a:ext>
              </a:extLst>
            </p:cNvPr>
            <p:cNvSpPr txBox="1"/>
            <p:nvPr/>
          </p:nvSpPr>
          <p:spPr>
            <a:xfrm>
              <a:off x="211524" y="1072343"/>
              <a:ext cx="2286000" cy="274320"/>
            </a:xfrm>
            <a:prstGeom prst="rect">
              <a:avLst/>
            </a:prstGeom>
            <a:solidFill>
              <a:srgbClr val="B0C9D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09563" rtl="0" fontAlgn="auto" latinLnBrk="0" hangingPunct="0">
                <a:lnSpc>
                  <a:spcPct val="100000"/>
                </a:lnSpc>
                <a:spcBef>
                  <a:spcPts val="0"/>
                </a:spcBef>
                <a:spcAft>
                  <a:spcPts val="0"/>
                </a:spcAft>
                <a:buClrTx/>
                <a:buSzTx/>
                <a:buFontTx/>
                <a:buNone/>
                <a:tabLst/>
              </a:pPr>
              <a:r>
                <a:rPr kumimoji="0" lang="en-US" sz="1000" b="1" i="0" u="none" strike="noStrike" cap="none" spc="0" normalizeH="0" baseline="0" dirty="0">
                  <a:ln>
                    <a:noFill/>
                  </a:ln>
                  <a:solidFill>
                    <a:srgbClr val="000000"/>
                  </a:solidFill>
                  <a:effectLst/>
                  <a:uFillTx/>
                  <a:latin typeface="+mn-lt"/>
                  <a:ea typeface="+mn-ea"/>
                  <a:cs typeface="+mn-cs"/>
                  <a:sym typeface="Helvetica"/>
                </a:rPr>
                <a:t>Government</a:t>
              </a:r>
            </a:p>
          </p:txBody>
        </p:sp>
        <p:grpSp>
          <p:nvGrpSpPr>
            <p:cNvPr id="33" name="Group 32">
              <a:extLst>
                <a:ext uri="{FF2B5EF4-FFF2-40B4-BE49-F238E27FC236}">
                  <a16:creationId xmlns:a16="http://schemas.microsoft.com/office/drawing/2014/main" id="{DEBC2C02-2D81-48B6-A551-F8B4E3CEBA33}"/>
                </a:ext>
              </a:extLst>
            </p:cNvPr>
            <p:cNvGrpSpPr/>
            <p:nvPr/>
          </p:nvGrpSpPr>
          <p:grpSpPr>
            <a:xfrm>
              <a:off x="2522153" y="1401635"/>
              <a:ext cx="2524815" cy="3045936"/>
              <a:chOff x="3835478" y="1664928"/>
              <a:chExt cx="3238849" cy="4471461"/>
            </a:xfrm>
            <a:solidFill>
              <a:srgbClr val="E8FFB9"/>
            </a:solidFill>
          </p:grpSpPr>
          <p:pic>
            <p:nvPicPr>
              <p:cNvPr id="34" name="Picture 33" descr="Logo, company name&#10;&#10;Description automatically generated">
                <a:extLst>
                  <a:ext uri="{FF2B5EF4-FFF2-40B4-BE49-F238E27FC236}">
                    <a16:creationId xmlns:a16="http://schemas.microsoft.com/office/drawing/2014/main" id="{2BD3C0E6-AB5E-4982-A03A-D6086C78AA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96626" y="5062218"/>
                <a:ext cx="1527180" cy="517342"/>
              </a:xfrm>
              <a:prstGeom prst="rect">
                <a:avLst/>
              </a:prstGeom>
              <a:grpFill/>
            </p:spPr>
          </p:pic>
          <p:pic>
            <p:nvPicPr>
              <p:cNvPr id="35" name="Picture 34" descr="Logo&#10;&#10;Description automatically generated">
                <a:extLst>
                  <a:ext uri="{FF2B5EF4-FFF2-40B4-BE49-F238E27FC236}">
                    <a16:creationId xmlns:a16="http://schemas.microsoft.com/office/drawing/2014/main" id="{1700C37D-31F6-4651-8497-5BD2D1FD4F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88300" y="1664928"/>
                <a:ext cx="1344953" cy="647161"/>
              </a:xfrm>
              <a:prstGeom prst="rect">
                <a:avLst/>
              </a:prstGeom>
              <a:grpFill/>
            </p:spPr>
          </p:pic>
          <p:pic>
            <p:nvPicPr>
              <p:cNvPr id="36" name="Picture 35" descr="Logo, company name&#10;&#10;Description automatically generated">
                <a:extLst>
                  <a:ext uri="{FF2B5EF4-FFF2-40B4-BE49-F238E27FC236}">
                    <a16:creationId xmlns:a16="http://schemas.microsoft.com/office/drawing/2014/main" id="{A4C43566-000E-4868-889B-5DDBCB255AD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52527" y="5615448"/>
                <a:ext cx="1236805" cy="520941"/>
              </a:xfrm>
              <a:prstGeom prst="rect">
                <a:avLst/>
              </a:prstGeom>
              <a:grpFill/>
            </p:spPr>
          </p:pic>
          <p:pic>
            <p:nvPicPr>
              <p:cNvPr id="37" name="Picture 36" descr="Logo, company name&#10;&#10;Description automatically generated">
                <a:extLst>
                  <a:ext uri="{FF2B5EF4-FFF2-40B4-BE49-F238E27FC236}">
                    <a16:creationId xmlns:a16="http://schemas.microsoft.com/office/drawing/2014/main" id="{7C435086-BE44-4A9F-A3D8-AD6EC817FEF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61950" y="3699301"/>
                <a:ext cx="1347940" cy="743900"/>
              </a:xfrm>
              <a:prstGeom prst="rect">
                <a:avLst/>
              </a:prstGeom>
              <a:grpFill/>
            </p:spPr>
          </p:pic>
          <p:pic>
            <p:nvPicPr>
              <p:cNvPr id="38" name="Picture 37" descr="Logo, company name&#10;&#10;Description automatically generated">
                <a:extLst>
                  <a:ext uri="{FF2B5EF4-FFF2-40B4-BE49-F238E27FC236}">
                    <a16:creationId xmlns:a16="http://schemas.microsoft.com/office/drawing/2014/main" id="{1E8BF593-AD05-4B90-9EE7-993BCBE30D5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31013" y="2372508"/>
                <a:ext cx="1162305" cy="759662"/>
              </a:xfrm>
              <a:prstGeom prst="rect">
                <a:avLst/>
              </a:prstGeom>
              <a:grpFill/>
            </p:spPr>
          </p:pic>
          <p:pic>
            <p:nvPicPr>
              <p:cNvPr id="39" name="Picture 38" descr="A picture containing text, clipart&#10;&#10;Description automatically generated">
                <a:extLst>
                  <a:ext uri="{FF2B5EF4-FFF2-40B4-BE49-F238E27FC236}">
                    <a16:creationId xmlns:a16="http://schemas.microsoft.com/office/drawing/2014/main" id="{9C9976B4-F57D-42B3-A4C4-A4B0715DF6D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504980" y="2504120"/>
                <a:ext cx="1497972" cy="614848"/>
              </a:xfrm>
              <a:prstGeom prst="rect">
                <a:avLst/>
              </a:prstGeom>
              <a:grpFill/>
            </p:spPr>
          </p:pic>
          <p:pic>
            <p:nvPicPr>
              <p:cNvPr id="40" name="Picture 39" descr="A picture containing text, clipart&#10;&#10;Description automatically generated">
                <a:extLst>
                  <a:ext uri="{FF2B5EF4-FFF2-40B4-BE49-F238E27FC236}">
                    <a16:creationId xmlns:a16="http://schemas.microsoft.com/office/drawing/2014/main" id="{17427937-EC22-4DF0-9F88-C3BE45BE324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55944" y="3273920"/>
                <a:ext cx="1552496" cy="274468"/>
              </a:xfrm>
              <a:prstGeom prst="rect">
                <a:avLst/>
              </a:prstGeom>
              <a:grpFill/>
            </p:spPr>
          </p:pic>
          <p:pic>
            <p:nvPicPr>
              <p:cNvPr id="41" name="Picture 40" descr="Logo&#10;&#10;Description automatically generated">
                <a:extLst>
                  <a:ext uri="{FF2B5EF4-FFF2-40B4-BE49-F238E27FC236}">
                    <a16:creationId xmlns:a16="http://schemas.microsoft.com/office/drawing/2014/main" id="{835AEDAF-5B06-4752-8DAB-5769E3955B1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524529" y="3273920"/>
                <a:ext cx="1482865" cy="438303"/>
              </a:xfrm>
              <a:prstGeom prst="rect">
                <a:avLst/>
              </a:prstGeom>
              <a:grpFill/>
            </p:spPr>
          </p:pic>
          <p:pic>
            <p:nvPicPr>
              <p:cNvPr id="42" name="Picture 41" descr="Icon&#10;&#10;Description automatically generated">
                <a:extLst>
                  <a:ext uri="{FF2B5EF4-FFF2-40B4-BE49-F238E27FC236}">
                    <a16:creationId xmlns:a16="http://schemas.microsoft.com/office/drawing/2014/main" id="{EC3D4572-A3C6-489F-A7F7-DDB67A5E71D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46107" y="3925848"/>
                <a:ext cx="1628220" cy="290802"/>
              </a:xfrm>
              <a:prstGeom prst="rect">
                <a:avLst/>
              </a:prstGeom>
              <a:grpFill/>
            </p:spPr>
          </p:pic>
          <p:pic>
            <p:nvPicPr>
              <p:cNvPr id="43" name="Picture 42" descr="Logo, company name&#10;&#10;Description automatically generated">
                <a:extLst>
                  <a:ext uri="{FF2B5EF4-FFF2-40B4-BE49-F238E27FC236}">
                    <a16:creationId xmlns:a16="http://schemas.microsoft.com/office/drawing/2014/main" id="{4C0F313F-016F-44E0-AF18-D33059648E0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916975" y="4470559"/>
                <a:ext cx="1430436" cy="457291"/>
              </a:xfrm>
              <a:prstGeom prst="rect">
                <a:avLst/>
              </a:prstGeom>
              <a:grpFill/>
            </p:spPr>
          </p:pic>
          <p:pic>
            <p:nvPicPr>
              <p:cNvPr id="44" name="Picture 43" descr="A picture containing text&#10;&#10;Description automatically generated">
                <a:extLst>
                  <a:ext uri="{FF2B5EF4-FFF2-40B4-BE49-F238E27FC236}">
                    <a16:creationId xmlns:a16="http://schemas.microsoft.com/office/drawing/2014/main" id="{1A0CCCBD-8483-492F-97B4-55051B1216DC}"/>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933227" y="1833022"/>
                <a:ext cx="1567470" cy="366314"/>
              </a:xfrm>
              <a:prstGeom prst="rect">
                <a:avLst/>
              </a:prstGeom>
              <a:grpFill/>
            </p:spPr>
          </p:pic>
          <p:pic>
            <p:nvPicPr>
              <p:cNvPr id="45" name="Picture 44" descr="A red and white logo&#10;&#10;Description automatically generated with medium confidence">
                <a:extLst>
                  <a:ext uri="{FF2B5EF4-FFF2-40B4-BE49-F238E27FC236}">
                    <a16:creationId xmlns:a16="http://schemas.microsoft.com/office/drawing/2014/main" id="{B2B1C2D3-0EC7-41B8-BCD7-417D0B287185}"/>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546941" y="4454242"/>
                <a:ext cx="1431975" cy="489926"/>
              </a:xfrm>
              <a:prstGeom prst="rect">
                <a:avLst/>
              </a:prstGeom>
              <a:grpFill/>
            </p:spPr>
          </p:pic>
          <p:pic>
            <p:nvPicPr>
              <p:cNvPr id="46" name="Picture 45" descr="A picture containing text, clipart&#10;&#10;Description automatically generated">
                <a:extLst>
                  <a:ext uri="{FF2B5EF4-FFF2-40B4-BE49-F238E27FC236}">
                    <a16:creationId xmlns:a16="http://schemas.microsoft.com/office/drawing/2014/main" id="{54BA219F-E8B5-4924-B345-8A7861FE2BA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835478" y="5137631"/>
                <a:ext cx="1543780" cy="366516"/>
              </a:xfrm>
              <a:prstGeom prst="rect">
                <a:avLst/>
              </a:prstGeom>
              <a:grpFill/>
            </p:spPr>
          </p:pic>
        </p:grpSp>
        <p:sp>
          <p:nvSpPr>
            <p:cNvPr id="47" name="TextBox 46">
              <a:extLst>
                <a:ext uri="{FF2B5EF4-FFF2-40B4-BE49-F238E27FC236}">
                  <a16:creationId xmlns:a16="http://schemas.microsoft.com/office/drawing/2014/main" id="{3A4BED60-3C1B-47BC-94EF-56F0CB2F7ABC}"/>
                </a:ext>
              </a:extLst>
            </p:cNvPr>
            <p:cNvSpPr txBox="1"/>
            <p:nvPr/>
          </p:nvSpPr>
          <p:spPr>
            <a:xfrm>
              <a:off x="2498444" y="1075254"/>
              <a:ext cx="2538602" cy="271869"/>
            </a:xfrm>
            <a:prstGeom prst="rect">
              <a:avLst/>
            </a:prstGeom>
            <a:solidFill>
              <a:srgbClr val="6699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09563"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ea typeface="+mn-ea"/>
                  <a:cs typeface="+mn-cs"/>
                  <a:sym typeface="Helvetica"/>
                </a:rPr>
                <a:t>Industry</a:t>
              </a:r>
            </a:p>
          </p:txBody>
        </p:sp>
        <p:sp>
          <p:nvSpPr>
            <p:cNvPr id="12" name="Rectangle 11">
              <a:extLst>
                <a:ext uri="{FF2B5EF4-FFF2-40B4-BE49-F238E27FC236}">
                  <a16:creationId xmlns:a16="http://schemas.microsoft.com/office/drawing/2014/main" id="{C62562AF-AD01-4BC3-8280-E1BDFAAA1EED}"/>
                </a:ext>
              </a:extLst>
            </p:cNvPr>
            <p:cNvSpPr/>
            <p:nvPr/>
          </p:nvSpPr>
          <p:spPr>
            <a:xfrm>
              <a:off x="2493924" y="1334948"/>
              <a:ext cx="2538601" cy="3313252"/>
            </a:xfrm>
            <a:prstGeom prst="rect">
              <a:avLst/>
            </a:prstGeom>
            <a:solidFill>
              <a:srgbClr val="6699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49" name="TextBox 48">
              <a:extLst>
                <a:ext uri="{FF2B5EF4-FFF2-40B4-BE49-F238E27FC236}">
                  <a16:creationId xmlns:a16="http://schemas.microsoft.com/office/drawing/2014/main" id="{9794E058-C44F-4121-B0FE-DB9B853FF998}"/>
                </a:ext>
              </a:extLst>
            </p:cNvPr>
            <p:cNvSpPr txBox="1"/>
            <p:nvPr/>
          </p:nvSpPr>
          <p:spPr>
            <a:xfrm>
              <a:off x="5032202" y="1070191"/>
              <a:ext cx="2523744" cy="270929"/>
            </a:xfrm>
            <a:prstGeom prst="rect">
              <a:avLst/>
            </a:prstGeom>
            <a:solidFill>
              <a:srgbClr val="136294"/>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309563" rtl="0" fontAlgn="auto" latinLnBrk="0" hangingPunct="0">
                <a:lnSpc>
                  <a:spcPct val="100000"/>
                </a:lnSpc>
                <a:spcBef>
                  <a:spcPts val="0"/>
                </a:spcBef>
                <a:spcAft>
                  <a:spcPts val="0"/>
                </a:spcAft>
                <a:buClrTx/>
                <a:buSzTx/>
                <a:buFontTx/>
                <a:buNone/>
                <a:tabLst/>
              </a:pPr>
              <a:r>
                <a:rPr kumimoji="0" lang="en-US" sz="1100" b="1" i="0" u="none" strike="noStrike" cap="none" spc="0" normalizeH="0" baseline="0" dirty="0">
                  <a:ln>
                    <a:noFill/>
                  </a:ln>
                  <a:solidFill>
                    <a:srgbClr val="000000"/>
                  </a:solidFill>
                  <a:effectLst/>
                  <a:uFillTx/>
                  <a:latin typeface="+mn-lt"/>
                  <a:ea typeface="+mn-ea"/>
                  <a:cs typeface="+mn-cs"/>
                  <a:sym typeface="Helvetica"/>
                </a:rPr>
                <a:t>Non-Profit</a:t>
              </a:r>
            </a:p>
          </p:txBody>
        </p:sp>
        <p:grpSp>
          <p:nvGrpSpPr>
            <p:cNvPr id="50" name="Group 49">
              <a:extLst>
                <a:ext uri="{FF2B5EF4-FFF2-40B4-BE49-F238E27FC236}">
                  <a16:creationId xmlns:a16="http://schemas.microsoft.com/office/drawing/2014/main" id="{3C92846F-9300-48C9-AFD3-C13C9249353F}"/>
                </a:ext>
              </a:extLst>
            </p:cNvPr>
            <p:cNvGrpSpPr>
              <a:grpSpLocks noChangeAspect="1"/>
            </p:cNvGrpSpPr>
            <p:nvPr/>
          </p:nvGrpSpPr>
          <p:grpSpPr>
            <a:xfrm>
              <a:off x="5039636" y="1445511"/>
              <a:ext cx="2492881" cy="2576816"/>
              <a:chOff x="8048589" y="1743431"/>
              <a:chExt cx="3086828" cy="3190766"/>
            </a:xfrm>
          </p:grpSpPr>
          <p:pic>
            <p:nvPicPr>
              <p:cNvPr id="51" name="Picture 50" descr="Logo, company name&#10;&#10;Description automatically generated">
                <a:extLst>
                  <a:ext uri="{FF2B5EF4-FFF2-40B4-BE49-F238E27FC236}">
                    <a16:creationId xmlns:a16="http://schemas.microsoft.com/office/drawing/2014/main" id="{016FD664-4298-430E-9747-BAAB061A9A57}"/>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098769" y="3744173"/>
                <a:ext cx="1430735" cy="722977"/>
              </a:xfrm>
              <a:prstGeom prst="rect">
                <a:avLst/>
              </a:prstGeom>
            </p:spPr>
          </p:pic>
          <p:pic>
            <p:nvPicPr>
              <p:cNvPr id="52" name="Picture 51" descr="Text&#10;&#10;Description automatically generated with medium confidence">
                <a:extLst>
                  <a:ext uri="{FF2B5EF4-FFF2-40B4-BE49-F238E27FC236}">
                    <a16:creationId xmlns:a16="http://schemas.microsoft.com/office/drawing/2014/main" id="{BAA522CC-E1F7-4891-B9C9-2FE499CA6D1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208439" y="4476212"/>
                <a:ext cx="1241946" cy="451638"/>
              </a:xfrm>
              <a:prstGeom prst="rect">
                <a:avLst/>
              </a:prstGeom>
            </p:spPr>
          </p:pic>
          <p:pic>
            <p:nvPicPr>
              <p:cNvPr id="53" name="Picture 52" descr="Logo, company name&#10;&#10;Description automatically generated">
                <a:extLst>
                  <a:ext uri="{FF2B5EF4-FFF2-40B4-BE49-F238E27FC236}">
                    <a16:creationId xmlns:a16="http://schemas.microsoft.com/office/drawing/2014/main" id="{847FEF4E-638D-4A2D-AA99-DBBF9C47A8BB}"/>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629026" y="3837128"/>
                <a:ext cx="1438183" cy="481456"/>
              </a:xfrm>
              <a:prstGeom prst="rect">
                <a:avLst/>
              </a:prstGeom>
            </p:spPr>
          </p:pic>
          <p:pic>
            <p:nvPicPr>
              <p:cNvPr id="54" name="Picture 53" descr="Logo&#10;&#10;Description automatically generated with medium confidence">
                <a:extLst>
                  <a:ext uri="{FF2B5EF4-FFF2-40B4-BE49-F238E27FC236}">
                    <a16:creationId xmlns:a16="http://schemas.microsoft.com/office/drawing/2014/main" id="{4873A2A1-65C9-43AB-93C0-4E642ADFA644}"/>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560828" y="2415874"/>
                <a:ext cx="1574589" cy="534818"/>
              </a:xfrm>
              <a:prstGeom prst="rect">
                <a:avLst/>
              </a:prstGeom>
            </p:spPr>
          </p:pic>
          <p:pic>
            <p:nvPicPr>
              <p:cNvPr id="55" name="Picture 54" descr="A picture containing text, clipart&#10;&#10;Description automatically generated">
                <a:extLst>
                  <a:ext uri="{FF2B5EF4-FFF2-40B4-BE49-F238E27FC236}">
                    <a16:creationId xmlns:a16="http://schemas.microsoft.com/office/drawing/2014/main" id="{314C04FE-4CA5-40F1-BC8E-5523D9551105}"/>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9661025" y="4472283"/>
                <a:ext cx="1374177" cy="461914"/>
              </a:xfrm>
              <a:prstGeom prst="rect">
                <a:avLst/>
              </a:prstGeom>
            </p:spPr>
          </p:pic>
          <p:pic>
            <p:nvPicPr>
              <p:cNvPr id="56" name="Picture 55" descr="Logo&#10;&#10;Description automatically generated">
                <a:extLst>
                  <a:ext uri="{FF2B5EF4-FFF2-40B4-BE49-F238E27FC236}">
                    <a16:creationId xmlns:a16="http://schemas.microsoft.com/office/drawing/2014/main" id="{C22F9965-C9DB-43D2-B78E-505EC7A0B8B6}"/>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9671298" y="3200474"/>
                <a:ext cx="1410775" cy="379160"/>
              </a:xfrm>
              <a:prstGeom prst="rect">
                <a:avLst/>
              </a:prstGeom>
            </p:spPr>
          </p:pic>
          <p:pic>
            <p:nvPicPr>
              <p:cNvPr id="57" name="Picture 56" descr="Text&#10;&#10;Description automatically generated">
                <a:extLst>
                  <a:ext uri="{FF2B5EF4-FFF2-40B4-BE49-F238E27FC236}">
                    <a16:creationId xmlns:a16="http://schemas.microsoft.com/office/drawing/2014/main" id="{9EB31098-2C69-4D52-BC95-1F80B30F1558}"/>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048589" y="3020871"/>
                <a:ext cx="1561647" cy="816257"/>
              </a:xfrm>
              <a:prstGeom prst="rect">
                <a:avLst/>
              </a:prstGeom>
            </p:spPr>
          </p:pic>
          <p:pic>
            <p:nvPicPr>
              <p:cNvPr id="58" name="Picture 57" descr="Text&#10;&#10;Description automatically generated with low confidence">
                <a:extLst>
                  <a:ext uri="{FF2B5EF4-FFF2-40B4-BE49-F238E27FC236}">
                    <a16:creationId xmlns:a16="http://schemas.microsoft.com/office/drawing/2014/main" id="{45E2AF6C-5BE4-4FC1-AF87-1FEF7956326E}"/>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8118349" y="1781915"/>
                <a:ext cx="1422130" cy="430805"/>
              </a:xfrm>
              <a:prstGeom prst="rect">
                <a:avLst/>
              </a:prstGeom>
            </p:spPr>
          </p:pic>
          <p:pic>
            <p:nvPicPr>
              <p:cNvPr id="59" name="Picture 58" descr="Text&#10;&#10;Description automatically generated">
                <a:extLst>
                  <a:ext uri="{FF2B5EF4-FFF2-40B4-BE49-F238E27FC236}">
                    <a16:creationId xmlns:a16="http://schemas.microsoft.com/office/drawing/2014/main" id="{35B41D9B-428D-4326-A1AE-9BE289361C4F}"/>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9581475" y="1743431"/>
                <a:ext cx="1533291" cy="507770"/>
              </a:xfrm>
              <a:prstGeom prst="rect">
                <a:avLst/>
              </a:prstGeom>
            </p:spPr>
          </p:pic>
          <p:pic>
            <p:nvPicPr>
              <p:cNvPr id="60" name="Picture 59" descr="Logo&#10;&#10;Description automatically generated">
                <a:extLst>
                  <a:ext uri="{FF2B5EF4-FFF2-40B4-BE49-F238E27FC236}">
                    <a16:creationId xmlns:a16="http://schemas.microsoft.com/office/drawing/2014/main" id="{547EBCDD-71BE-4E80-8E4A-7AA88D5A5A3A}"/>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8125012" y="2415788"/>
                <a:ext cx="1327419" cy="504796"/>
              </a:xfrm>
              <a:prstGeom prst="rect">
                <a:avLst/>
              </a:prstGeom>
            </p:spPr>
          </p:pic>
        </p:grpSp>
        <p:sp>
          <p:nvSpPr>
            <p:cNvPr id="13" name="Rectangle 12">
              <a:extLst>
                <a:ext uri="{FF2B5EF4-FFF2-40B4-BE49-F238E27FC236}">
                  <a16:creationId xmlns:a16="http://schemas.microsoft.com/office/drawing/2014/main" id="{0FE10F51-D866-43AD-8C0E-2E8329433B79}"/>
                </a:ext>
              </a:extLst>
            </p:cNvPr>
            <p:cNvSpPr/>
            <p:nvPr/>
          </p:nvSpPr>
          <p:spPr>
            <a:xfrm>
              <a:off x="5033993" y="1346897"/>
              <a:ext cx="2521953" cy="3308037"/>
            </a:xfrm>
            <a:prstGeom prst="rect">
              <a:avLst/>
            </a:prstGeom>
            <a:solidFill>
              <a:srgbClr val="13629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sp>
        <p:nvSpPr>
          <p:cNvPr id="8" name="TextBox 7">
            <a:extLst>
              <a:ext uri="{FF2B5EF4-FFF2-40B4-BE49-F238E27FC236}">
                <a16:creationId xmlns:a16="http://schemas.microsoft.com/office/drawing/2014/main" id="{F563BCBF-220E-DA49-61B6-8424BD2D645E}"/>
              </a:ext>
            </a:extLst>
          </p:cNvPr>
          <p:cNvSpPr txBox="1"/>
          <p:nvPr/>
        </p:nvSpPr>
        <p:spPr>
          <a:xfrm>
            <a:off x="7636320" y="1205696"/>
            <a:ext cx="4555680" cy="5375767"/>
          </a:xfrm>
          <a:prstGeom prst="rect">
            <a:avLst/>
          </a:prstGeom>
          <a:noFill/>
        </p:spPr>
        <p:txBody>
          <a:bodyPr wrap="square" rtlCol="0">
            <a:spAutoFit/>
          </a:bodyPr>
          <a:lstStyle/>
          <a:p>
            <a:pPr marL="0" defTabSz="920750" rtl="0" eaLnBrk="1" fontAlgn="ctr" latinLnBrk="0" hangingPunct="1">
              <a:spcBef>
                <a:spcPts val="0"/>
              </a:spcBef>
              <a:spcAft>
                <a:spcPts val="0"/>
              </a:spcAft>
            </a:pPr>
            <a:r>
              <a:rPr lang="en-US" b="1" i="0" strike="noStrike" kern="1200" dirty="0">
                <a:solidFill>
                  <a:srgbClr val="FFFFFF"/>
                </a:solidFill>
                <a:effectLst/>
                <a:latin typeface="Arial" panose="020B0604020202020204" pitchFamily="34" charset="0"/>
              </a:rPr>
              <a:t> Candidate Diseases:</a:t>
            </a:r>
            <a:r>
              <a:rPr lang="en-US" sz="1800" b="1" i="0" strike="noStrike" kern="1200" dirty="0">
                <a:solidFill>
                  <a:srgbClr val="FFFFFF"/>
                </a:solidFill>
                <a:effectLst/>
                <a:latin typeface="Arial" panose="020B0604020202020204" pitchFamily="34" charset="0"/>
              </a:rPr>
              <a:t>    </a:t>
            </a:r>
          </a:p>
          <a:p>
            <a:pPr marL="0" defTabSz="920750" rtl="0" eaLnBrk="1" fontAlgn="ctr" latinLnBrk="0" hangingPunct="1">
              <a:spcBef>
                <a:spcPts val="0"/>
              </a:spcBef>
              <a:spcAft>
                <a:spcPts val="0"/>
              </a:spcAft>
            </a:pPr>
            <a:r>
              <a:rPr lang="en-US" sz="600" b="1" i="0" strike="noStrike" kern="1200" dirty="0">
                <a:solidFill>
                  <a:srgbClr val="FFFFFF"/>
                </a:solidFill>
                <a:effectLst/>
                <a:latin typeface="Arial" panose="020B0604020202020204" pitchFamily="34" charset="0"/>
              </a:rPr>
              <a:t> </a:t>
            </a:r>
            <a:r>
              <a:rPr lang="en-US" sz="1400" b="1" i="0" strike="noStrike" kern="1200" dirty="0">
                <a:solidFill>
                  <a:srgbClr val="FFFFFF"/>
                </a:solidFill>
                <a:effectLst/>
                <a:latin typeface="Arial" panose="020B0604020202020204" pitchFamily="34" charset="0"/>
              </a:rPr>
              <a:t> </a:t>
            </a:r>
            <a:r>
              <a:rPr lang="en-US" sz="1800" b="1" i="0" strike="noStrike" kern="1200" dirty="0">
                <a:solidFill>
                  <a:srgbClr val="FFFFFF"/>
                </a:solidFill>
                <a:effectLst/>
                <a:latin typeface="Arial" panose="020B0604020202020204" pitchFamily="34" charset="0"/>
              </a:rPr>
              <a:t>                                                                                                                                                                                                                                                                                                                                                                                                                                                                                                                                                           </a:t>
            </a:r>
            <a:endParaRPr lang="en-US" sz="1800" b="1" i="0" strike="noStrike" dirty="0">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Congenital Hereditary Endothelial 	Dystrophy</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MPS VI Corneal Disease</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err="1">
                <a:solidFill>
                  <a:schemeClr val="bg2">
                    <a:lumMod val="40000"/>
                    <a:lumOff val="60000"/>
                  </a:schemeClr>
                </a:solidFill>
                <a:effectLst/>
                <a:latin typeface="Arial" panose="020B0604020202020204" pitchFamily="34" charset="0"/>
              </a:rPr>
              <a:t>Leber</a:t>
            </a:r>
            <a:r>
              <a:rPr lang="en-US" sz="1600" b="1" i="0" u="none" strike="noStrike" kern="1200" dirty="0">
                <a:solidFill>
                  <a:schemeClr val="bg2">
                    <a:lumMod val="40000"/>
                    <a:lumOff val="60000"/>
                  </a:schemeClr>
                </a:solidFill>
                <a:effectLst/>
                <a:latin typeface="Arial" panose="020B0604020202020204" pitchFamily="34" charset="0"/>
              </a:rPr>
              <a:t> Congenital Amaurosis 16 </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Retinitis Pigmentosa - </a:t>
            </a:r>
            <a:r>
              <a:rPr lang="en-US" sz="1600" b="1" i="1" u="none" strike="noStrike" kern="1200" dirty="0">
                <a:solidFill>
                  <a:schemeClr val="bg2">
                    <a:lumMod val="40000"/>
                    <a:lumOff val="60000"/>
                  </a:schemeClr>
                </a:solidFill>
                <a:effectLst/>
                <a:latin typeface="Arial" panose="020B0604020202020204" pitchFamily="34" charset="0"/>
              </a:rPr>
              <a:t>CNGB1</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Retinal Degeneration - </a:t>
            </a:r>
            <a:r>
              <a:rPr lang="en-US" sz="1600" b="1" i="1" u="none" strike="noStrike" kern="1200" dirty="0">
                <a:solidFill>
                  <a:schemeClr val="bg2">
                    <a:lumMod val="40000"/>
                    <a:lumOff val="60000"/>
                  </a:schemeClr>
                </a:solidFill>
                <a:effectLst/>
                <a:latin typeface="Arial" panose="020B0604020202020204" pitchFamily="34" charset="0"/>
              </a:rPr>
              <a:t>NPHP5</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Charcot Marie Tooth Disease, Type 	4J </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Multiple Sulfatase Deficiency</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Spastic Paraplegia, Type 47 </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Spastic Paraplegia, Type 50</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Barth Syndrome</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1" u="none" strike="noStrike" kern="1200" dirty="0">
                <a:solidFill>
                  <a:schemeClr val="bg2">
                    <a:lumMod val="40000"/>
                    <a:lumOff val="60000"/>
                  </a:schemeClr>
                </a:solidFill>
                <a:effectLst/>
                <a:latin typeface="Arial" panose="020B0604020202020204" pitchFamily="34" charset="0"/>
              </a:rPr>
              <a:t>PGM1</a:t>
            </a:r>
            <a:r>
              <a:rPr lang="en-US" sz="1600" b="1" i="0" u="none" strike="noStrike" kern="1200" dirty="0">
                <a:solidFill>
                  <a:schemeClr val="bg2">
                    <a:lumMod val="40000"/>
                    <a:lumOff val="60000"/>
                  </a:schemeClr>
                </a:solidFill>
                <a:effectLst/>
                <a:latin typeface="Arial" panose="020B0604020202020204" pitchFamily="34" charset="0"/>
              </a:rPr>
              <a:t>-Congenital Disorder of 	Glycosylation</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Propionic Acidemia</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err="1">
                <a:solidFill>
                  <a:schemeClr val="bg2">
                    <a:lumMod val="40000"/>
                    <a:lumOff val="60000"/>
                  </a:schemeClr>
                </a:solidFill>
                <a:effectLst/>
                <a:latin typeface="Arial" panose="020B0604020202020204" pitchFamily="34" charset="0"/>
              </a:rPr>
              <a:t>Fibrodysplasia</a:t>
            </a:r>
            <a:r>
              <a:rPr lang="en-US" sz="1600" b="1" i="0" u="none" strike="noStrike" kern="1200" dirty="0">
                <a:solidFill>
                  <a:schemeClr val="bg2">
                    <a:lumMod val="40000"/>
                    <a:lumOff val="60000"/>
                  </a:schemeClr>
                </a:solidFill>
                <a:effectLst/>
                <a:latin typeface="Arial" panose="020B0604020202020204" pitchFamily="34" charset="0"/>
              </a:rPr>
              <a:t> Ossificans 	</a:t>
            </a:r>
            <a:r>
              <a:rPr lang="en-US" sz="1600" b="1" i="0" u="none" strike="noStrike" kern="1200" dirty="0" err="1">
                <a:solidFill>
                  <a:schemeClr val="bg2">
                    <a:lumMod val="40000"/>
                    <a:lumOff val="60000"/>
                  </a:schemeClr>
                </a:solidFill>
                <a:effectLst/>
                <a:latin typeface="Arial" panose="020B0604020202020204" pitchFamily="34" charset="0"/>
              </a:rPr>
              <a:t>Progressiva</a:t>
            </a:r>
            <a:endParaRPr lang="en-US" sz="1600" b="0" i="0" u="none" strike="noStrike" dirty="0">
              <a:solidFill>
                <a:schemeClr val="bg2">
                  <a:lumMod val="40000"/>
                  <a:lumOff val="60000"/>
                </a:schemeClr>
              </a:solidFill>
              <a:effectLst/>
              <a:latin typeface="Arial" panose="020B0604020202020204" pitchFamily="34" charset="0"/>
            </a:endParaRPr>
          </a:p>
          <a:p>
            <a:pPr marL="392113" indent="-219075" algn="l" defTabSz="750888" rtl="0" eaLnBrk="1" fontAlgn="t" latinLnBrk="0" hangingPunct="1">
              <a:spcBef>
                <a:spcPts val="0"/>
              </a:spcBef>
              <a:spcAft>
                <a:spcPts val="0"/>
              </a:spcAft>
              <a:buClr>
                <a:srgbClr val="FFFFFF"/>
              </a:buClr>
              <a:buFont typeface="Wingdings" panose="05000000000000000000" pitchFamily="2" charset="2"/>
              <a:buChar char="§"/>
              <a:tabLst>
                <a:tab pos="569913" algn="l"/>
              </a:tabLst>
            </a:pPr>
            <a:r>
              <a:rPr lang="en-US" sz="1600" b="1" i="0" u="none" strike="noStrike" kern="1200" dirty="0">
                <a:solidFill>
                  <a:schemeClr val="bg2">
                    <a:lumMod val="40000"/>
                    <a:lumOff val="60000"/>
                  </a:schemeClr>
                </a:solidFill>
                <a:effectLst/>
                <a:latin typeface="Arial" panose="020B0604020202020204" pitchFamily="34" charset="0"/>
              </a:rPr>
              <a:t>Mucopolysaccharidosis IVA </a:t>
            </a:r>
            <a:br>
              <a:rPr lang="en-US" sz="1600" b="1" i="0" u="none" strike="noStrike" kern="1200" dirty="0">
                <a:solidFill>
                  <a:schemeClr val="bg2">
                    <a:lumMod val="40000"/>
                    <a:lumOff val="60000"/>
                  </a:schemeClr>
                </a:solidFill>
                <a:effectLst/>
                <a:latin typeface="Arial" panose="020B0604020202020204" pitchFamily="34" charset="0"/>
              </a:rPr>
            </a:br>
            <a:r>
              <a:rPr lang="en-US" sz="1600" b="1" i="0" u="none" strike="noStrike" kern="1200" dirty="0">
                <a:solidFill>
                  <a:schemeClr val="bg2">
                    <a:lumMod val="40000"/>
                    <a:lumOff val="60000"/>
                  </a:schemeClr>
                </a:solidFill>
                <a:effectLst/>
                <a:latin typeface="Arial" panose="020B0604020202020204" pitchFamily="34" charset="0"/>
              </a:rPr>
              <a:t>	(</a:t>
            </a:r>
            <a:r>
              <a:rPr lang="en-US" sz="1600" b="1" i="0" u="none" strike="noStrike" kern="1200" dirty="0" err="1">
                <a:solidFill>
                  <a:schemeClr val="bg2">
                    <a:lumMod val="40000"/>
                    <a:lumOff val="60000"/>
                  </a:schemeClr>
                </a:solidFill>
                <a:effectLst/>
                <a:latin typeface="Arial" panose="020B0604020202020204" pitchFamily="34" charset="0"/>
              </a:rPr>
              <a:t>Morquio</a:t>
            </a:r>
            <a:r>
              <a:rPr lang="en-US" sz="1600" b="1" i="0" u="none" strike="noStrike" kern="1200" dirty="0">
                <a:solidFill>
                  <a:schemeClr val="bg2">
                    <a:lumMod val="40000"/>
                    <a:lumOff val="60000"/>
                  </a:schemeClr>
                </a:solidFill>
                <a:effectLst/>
                <a:latin typeface="Arial" panose="020B0604020202020204" pitchFamily="34" charset="0"/>
              </a:rPr>
              <a:t> A Syndrome)</a:t>
            </a:r>
            <a:endParaRPr lang="en-US" sz="1600" b="0" i="0" u="none" strike="noStrike" dirty="0">
              <a:solidFill>
                <a:schemeClr val="bg2">
                  <a:lumMod val="40000"/>
                  <a:lumOff val="60000"/>
                </a:schemeClr>
              </a:solidFill>
              <a:effectLst/>
              <a:latin typeface="Arial" panose="020B0604020202020204" pitchFamily="34" charset="0"/>
            </a:endParaRPr>
          </a:p>
          <a:p>
            <a:pPr defTabSz="920750"/>
            <a:endParaRPr lang="en-US" sz="1333" b="0" i="0" kern="1200" baseline="0" dirty="0">
              <a:solidFill>
                <a:schemeClr val="bg1"/>
              </a:solidFill>
              <a:effectLst/>
              <a:latin typeface="+mj-lt"/>
              <a:ea typeface="Helvetica Neue" charset="0"/>
              <a:cs typeface="Helvetica Neue" charset="0"/>
            </a:endParaRPr>
          </a:p>
        </p:txBody>
      </p:sp>
      <p:sp>
        <p:nvSpPr>
          <p:cNvPr id="4" name="TextBox 3">
            <a:extLst>
              <a:ext uri="{FF2B5EF4-FFF2-40B4-BE49-F238E27FC236}">
                <a16:creationId xmlns:a16="http://schemas.microsoft.com/office/drawing/2014/main" id="{110FD388-FAC5-627E-178D-A876D1B9A19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49</a:t>
            </a:r>
          </a:p>
        </p:txBody>
      </p:sp>
    </p:spTree>
    <p:extLst>
      <p:ext uri="{BB962C8B-B14F-4D97-AF65-F5344CB8AC3E}">
        <p14:creationId xmlns:p14="http://schemas.microsoft.com/office/powerpoint/2010/main" val="3172910403"/>
      </p:ext>
    </p:extLst>
  </p:cSld>
  <p:clrMapOvr>
    <a:masterClrMapping/>
  </p:clrMapOvr>
  <p:transition spd="slow">
    <p:wipe dir="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72FD193-E56C-44FE-94A5-EC75D2366F11}"/>
              </a:ext>
            </a:extLst>
          </p:cNvPr>
          <p:cNvSpPr txBox="1">
            <a:spLocks/>
          </p:cNvSpPr>
          <p:nvPr/>
        </p:nvSpPr>
        <p:spPr>
          <a:xfrm>
            <a:off x="0" y="-396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5" name="Rectangle 4">
            <a:extLst>
              <a:ext uri="{FF2B5EF4-FFF2-40B4-BE49-F238E27FC236}">
                <a16:creationId xmlns:a16="http://schemas.microsoft.com/office/drawing/2014/main" id="{5E59AACB-6F2E-4B28-869F-0D93394D539B}"/>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71542321"/>
      </p:ext>
    </p:extLst>
  </p:cSld>
  <p:clrMapOvr>
    <a:masterClrMapping/>
  </p:clrMapOvr>
  <p:transition spd="slow">
    <p:wipe dir="d"/>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2802F165-8A19-0214-E38B-CB5DDF2A78AD}"/>
              </a:ext>
            </a:extLst>
          </p:cNvPr>
          <p:cNvSpPr txBox="1">
            <a:spLocks/>
          </p:cNvSpPr>
          <p:nvPr/>
        </p:nvSpPr>
        <p:spPr>
          <a:xfrm>
            <a:off x="0" y="16326"/>
            <a:ext cx="12192000" cy="639763"/>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rPr>
              <a:t>Talking Glossary of Genomic and Genetic Terms</a:t>
            </a:r>
          </a:p>
        </p:txBody>
      </p:sp>
      <p:pic>
        <p:nvPicPr>
          <p:cNvPr id="4" name="Picture 3">
            <a:extLst>
              <a:ext uri="{FF2B5EF4-FFF2-40B4-BE49-F238E27FC236}">
                <a16:creationId xmlns:a16="http://schemas.microsoft.com/office/drawing/2014/main" id="{9436FD1F-EA9F-36CB-2C89-B75D3C540C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8288" y="1383577"/>
            <a:ext cx="4497398" cy="4464773"/>
          </a:xfrm>
          <a:prstGeom prst="rect">
            <a:avLst/>
          </a:prstGeom>
          <a:noFill/>
          <a:ln w="38100">
            <a:solidFill>
              <a:schemeClr val="bg2">
                <a:lumMod val="75000"/>
              </a:schemeClr>
            </a:solidFill>
          </a:ln>
        </p:spPr>
      </p:pic>
      <p:pic>
        <p:nvPicPr>
          <p:cNvPr id="6" name="Picture 5" descr="A picture containing diagram&#10;&#10;Description automatically generated">
            <a:extLst>
              <a:ext uri="{FF2B5EF4-FFF2-40B4-BE49-F238E27FC236}">
                <a16:creationId xmlns:a16="http://schemas.microsoft.com/office/drawing/2014/main" id="{3A64181F-C143-D395-14FE-844BD2C254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7362" y="1383577"/>
            <a:ext cx="3351406" cy="4464773"/>
          </a:xfrm>
          <a:prstGeom prst="rect">
            <a:avLst/>
          </a:prstGeom>
          <a:ln w="38100">
            <a:solidFill>
              <a:schemeClr val="bg2">
                <a:lumMod val="75000"/>
              </a:schemeClr>
            </a:solidFill>
          </a:ln>
        </p:spPr>
      </p:pic>
      <p:sp>
        <p:nvSpPr>
          <p:cNvPr id="2" name="TextBox 1">
            <a:extLst>
              <a:ext uri="{FF2B5EF4-FFF2-40B4-BE49-F238E27FC236}">
                <a16:creationId xmlns:a16="http://schemas.microsoft.com/office/drawing/2014/main" id="{AB86600F-C0AE-1916-7856-093F5E38C86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50</a:t>
            </a:r>
          </a:p>
        </p:txBody>
      </p:sp>
      <p:sp>
        <p:nvSpPr>
          <p:cNvPr id="5" name="Content Placeholder 1">
            <a:extLst>
              <a:ext uri="{FF2B5EF4-FFF2-40B4-BE49-F238E27FC236}">
                <a16:creationId xmlns:a16="http://schemas.microsoft.com/office/drawing/2014/main" id="{D1A339CC-7545-4C2E-B62A-2F6A9D9FBFCF}"/>
              </a:ext>
            </a:extLst>
          </p:cNvPr>
          <p:cNvSpPr txBox="1">
            <a:spLocks/>
          </p:cNvSpPr>
          <p:nvPr/>
        </p:nvSpPr>
        <p:spPr>
          <a:xfrm>
            <a:off x="1277325" y="6088606"/>
            <a:ext cx="4878488" cy="639763"/>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17475" lvl="2" indent="0" defTabSz="627063" eaLnBrk="0" hangingPunct="0">
              <a:spcBef>
                <a:spcPts val="1800"/>
              </a:spcBef>
              <a:buClr>
                <a:schemeClr val="tx1"/>
              </a:buClr>
              <a:buSzPct val="95000"/>
              <a:buNone/>
              <a:defRPr/>
            </a:pPr>
            <a:r>
              <a:rPr lang="en-US" sz="3000" b="1" dirty="0">
                <a:solidFill>
                  <a:prstClr val="white"/>
                </a:solidFill>
                <a:latin typeface="+mj-lt"/>
                <a:cs typeface="Calibri" panose="020F0502020204030204" pitchFamily="34" charset="0"/>
              </a:rPr>
              <a:t>~18.4 million page views</a:t>
            </a:r>
          </a:p>
          <a:p>
            <a:endParaRPr lang="en-US" sz="2800" dirty="0">
              <a:latin typeface="+mj-lt"/>
            </a:endParaRPr>
          </a:p>
          <a:p>
            <a:pPr marL="609585" lvl="1" indent="0">
              <a:buFont typeface="Arial"/>
              <a:buNone/>
            </a:pPr>
            <a:endParaRPr lang="en-US" sz="2800" dirty="0">
              <a:latin typeface="+mj-lt"/>
            </a:endParaRPr>
          </a:p>
        </p:txBody>
      </p:sp>
    </p:spTree>
    <p:extLst>
      <p:ext uri="{BB962C8B-B14F-4D97-AF65-F5344CB8AC3E}">
        <p14:creationId xmlns:p14="http://schemas.microsoft.com/office/powerpoint/2010/main" val="17334198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952500" y="4513853"/>
            <a:ext cx="10585450" cy="954107"/>
          </a:xfrm>
          <a:prstGeom prst="rect">
            <a:avLst/>
          </a:prstGeom>
        </p:spPr>
        <p:txBody>
          <a:bodyPr wrap="square" lIns="91440" tIns="45720" rIns="91440" bIns="45720" anchor="t">
            <a:spAutoFit/>
          </a:bodyPr>
          <a:lstStyle/>
          <a:p>
            <a:pPr marL="342900" lvl="0" indent="-226695" fontAlgn="base">
              <a:buFont typeface="Wingdings" panose="05000000000000000000" pitchFamily="2" charset="2"/>
              <a:buChar char="§"/>
              <a:defRPr/>
            </a:pPr>
            <a:endParaRPr lang="en-US" sz="2800" b="1">
              <a:solidFill>
                <a:schemeClr val="bg2">
                  <a:lumMod val="40000"/>
                  <a:lumOff val="60000"/>
                </a:schemeClr>
              </a:solidFill>
              <a:cs typeface="Arial"/>
            </a:endParaRPr>
          </a:p>
          <a:p>
            <a:pPr marL="342900" lvl="0" indent="-226695" fontAlgn="base">
              <a:buFont typeface="Wingdings" panose="05000000000000000000" pitchFamily="2" charset="2"/>
              <a:buChar char="§"/>
              <a:defRPr/>
            </a:pPr>
            <a:endParaRPr lang="en-US" sz="2800" b="1" i="0" u="none" strike="noStrike" kern="1200" cap="none" spc="0" normalizeH="0" baseline="0" noProof="0">
              <a:ln>
                <a:noFill/>
              </a:ln>
              <a:solidFill>
                <a:schemeClr val="bg2">
                  <a:lumMod val="40000"/>
                  <a:lumOff val="60000"/>
                </a:schemeClr>
              </a:solidFill>
              <a:effectLst/>
              <a:uLnTx/>
              <a:uFillTx/>
              <a:latin typeface="Arial"/>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25101"/>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65347"/>
            <a:ext cx="11008877" cy="523220"/>
          </a:xfrm>
          <a:prstGeom prst="rect">
            <a:avLst/>
          </a:prstGeom>
          <a:noFill/>
        </p:spPr>
        <p:txBody>
          <a:bodyPr wrap="square" lIns="91440" tIns="45720" rIns="91440" bIns="45720" rtlCol="0" anchor="t">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b="1" dirty="0">
                <a:solidFill>
                  <a:srgbClr val="FFFFFF"/>
                </a:solidFill>
                <a:latin typeface="Arial" panose="020B0604020202020204"/>
                <a:ea typeface="Helvetica Neue" charset="0"/>
                <a:cs typeface="Arial"/>
              </a:rPr>
              <a:t>Recent </a:t>
            </a: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Events</a:t>
            </a:r>
          </a:p>
        </p:txBody>
      </p:sp>
      <p:pic>
        <p:nvPicPr>
          <p:cNvPr id="5" name="Picture 5" descr="Social-Genomics.jpg">
            <a:extLst>
              <a:ext uri="{FF2B5EF4-FFF2-40B4-BE49-F238E27FC236}">
                <a16:creationId xmlns:a16="http://schemas.microsoft.com/office/drawing/2014/main" id="{D8680883-BA2D-DB81-A17F-FE0B8EEF570F}"/>
              </a:ext>
            </a:extLst>
          </p:cNvPr>
          <p:cNvPicPr>
            <a:picLocks noChangeAspect="1"/>
          </p:cNvPicPr>
          <p:nvPr/>
        </p:nvPicPr>
        <p:blipFill>
          <a:blip r:embed="rId3"/>
          <a:stretch>
            <a:fillRect/>
          </a:stretch>
        </p:blipFill>
        <p:spPr>
          <a:xfrm>
            <a:off x="773007" y="2183284"/>
            <a:ext cx="4827916" cy="2804348"/>
          </a:xfrm>
          <a:prstGeom prst="rect">
            <a:avLst/>
          </a:prstGeom>
          <a:noFill/>
          <a:ln w="38100">
            <a:solidFill>
              <a:schemeClr val="bg2"/>
            </a:solidFill>
          </a:ln>
          <a:effectLst/>
        </p:spPr>
      </p:pic>
      <p:pic>
        <p:nvPicPr>
          <p:cNvPr id="9" name="Picture 8" descr="Graphical user interface, website&#10;&#10;Description automatically generated">
            <a:extLst>
              <a:ext uri="{FF2B5EF4-FFF2-40B4-BE49-F238E27FC236}">
                <a16:creationId xmlns:a16="http://schemas.microsoft.com/office/drawing/2014/main" id="{2B50F8FB-DB0F-21D4-02BE-B3FCAB2184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1655" y="2177827"/>
            <a:ext cx="4985508" cy="2804348"/>
          </a:xfrm>
          <a:prstGeom prst="rect">
            <a:avLst/>
          </a:prstGeom>
          <a:noFill/>
          <a:ln w="38100">
            <a:solidFill>
              <a:srgbClr val="5FE0D4"/>
            </a:solidFill>
          </a:ln>
          <a:effectLst/>
        </p:spPr>
      </p:pic>
      <p:sp>
        <p:nvSpPr>
          <p:cNvPr id="6" name="TextBox 5">
            <a:extLst>
              <a:ext uri="{FF2B5EF4-FFF2-40B4-BE49-F238E27FC236}">
                <a16:creationId xmlns:a16="http://schemas.microsoft.com/office/drawing/2014/main" id="{E5A8D7EF-8B49-45B6-D16E-B774626857B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51</a:t>
            </a:r>
          </a:p>
        </p:txBody>
      </p:sp>
    </p:spTree>
    <p:extLst>
      <p:ext uri="{BB962C8B-B14F-4D97-AF65-F5344CB8AC3E}">
        <p14:creationId xmlns:p14="http://schemas.microsoft.com/office/powerpoint/2010/main" val="16871538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4254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5778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7302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88266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25101"/>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66481"/>
            <a:ext cx="11008877" cy="523220"/>
          </a:xfrm>
          <a:prstGeom prst="rect">
            <a:avLst/>
          </a:prstGeom>
          <a:noFill/>
        </p:spPr>
        <p:txBody>
          <a:bodyPr wrap="square" lIns="91440" tIns="45720" rIns="91440" bIns="45720" rtlCol="0" anchor="t">
            <a:spAutoFit/>
          </a:bodyPr>
          <a:lstStyle/>
          <a:p>
            <a:pPr algn="ctr">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Archive Highlight</a:t>
            </a:r>
          </a:p>
        </p:txBody>
      </p:sp>
      <p:pic>
        <p:nvPicPr>
          <p:cNvPr id="6" name="Picture 8">
            <a:extLst>
              <a:ext uri="{FF2B5EF4-FFF2-40B4-BE49-F238E27FC236}">
                <a16:creationId xmlns:a16="http://schemas.microsoft.com/office/drawing/2014/main" id="{EF32585C-0C4C-D44E-74F4-6FF3FA6EBA81}"/>
              </a:ext>
            </a:extLst>
          </p:cNvPr>
          <p:cNvPicPr>
            <a:picLocks noChangeAspect="1"/>
          </p:cNvPicPr>
          <p:nvPr/>
        </p:nvPicPr>
        <p:blipFill>
          <a:blip r:embed="rId3"/>
          <a:stretch>
            <a:fillRect/>
          </a:stretch>
        </p:blipFill>
        <p:spPr>
          <a:xfrm>
            <a:off x="7599575" y="1766467"/>
            <a:ext cx="4094375" cy="4386636"/>
          </a:xfrm>
          <a:prstGeom prst="rect">
            <a:avLst/>
          </a:prstGeom>
          <a:ln w="38100">
            <a:solidFill>
              <a:srgbClr val="5FE0D4"/>
            </a:solidFill>
          </a:ln>
        </p:spPr>
      </p:pic>
      <p:pic>
        <p:nvPicPr>
          <p:cNvPr id="9" name="Picture 10">
            <a:extLst>
              <a:ext uri="{FF2B5EF4-FFF2-40B4-BE49-F238E27FC236}">
                <a16:creationId xmlns:a16="http://schemas.microsoft.com/office/drawing/2014/main" id="{D997235E-05D1-DC47-4103-5CB1FF0C1012}"/>
              </a:ext>
            </a:extLst>
          </p:cNvPr>
          <p:cNvPicPr>
            <a:picLocks noChangeAspect="1"/>
          </p:cNvPicPr>
          <p:nvPr/>
        </p:nvPicPr>
        <p:blipFill>
          <a:blip r:embed="rId4"/>
          <a:stretch>
            <a:fillRect/>
          </a:stretch>
        </p:blipFill>
        <p:spPr>
          <a:xfrm>
            <a:off x="490194" y="1764621"/>
            <a:ext cx="3450210" cy="4390329"/>
          </a:xfrm>
          <a:prstGeom prst="rect">
            <a:avLst/>
          </a:prstGeom>
          <a:ln w="38100">
            <a:solidFill>
              <a:srgbClr val="5FE0D4"/>
            </a:solidFill>
          </a:ln>
        </p:spPr>
      </p:pic>
      <p:pic>
        <p:nvPicPr>
          <p:cNvPr id="11" name="Picture 11">
            <a:extLst>
              <a:ext uri="{FF2B5EF4-FFF2-40B4-BE49-F238E27FC236}">
                <a16:creationId xmlns:a16="http://schemas.microsoft.com/office/drawing/2014/main" id="{6B2A0238-6AAA-E497-22D0-4B6033793A5B}"/>
              </a:ext>
            </a:extLst>
          </p:cNvPr>
          <p:cNvPicPr>
            <a:picLocks noChangeAspect="1"/>
          </p:cNvPicPr>
          <p:nvPr/>
        </p:nvPicPr>
        <p:blipFill>
          <a:blip r:embed="rId5"/>
          <a:stretch>
            <a:fillRect/>
          </a:stretch>
        </p:blipFill>
        <p:spPr>
          <a:xfrm>
            <a:off x="4519037" y="2623662"/>
            <a:ext cx="2501905" cy="2672247"/>
          </a:xfrm>
          <a:prstGeom prst="rect">
            <a:avLst/>
          </a:prstGeom>
          <a:ln w="38100">
            <a:solidFill>
              <a:srgbClr val="5FE0D4"/>
            </a:solidFill>
          </a:ln>
        </p:spPr>
      </p:pic>
      <p:sp>
        <p:nvSpPr>
          <p:cNvPr id="5" name="TextBox 4">
            <a:extLst>
              <a:ext uri="{FF2B5EF4-FFF2-40B4-BE49-F238E27FC236}">
                <a16:creationId xmlns:a16="http://schemas.microsoft.com/office/drawing/2014/main" id="{BBB81AA4-873D-915D-BF63-736C9666F67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52</a:t>
            </a:r>
          </a:p>
        </p:txBody>
      </p:sp>
    </p:spTree>
    <p:extLst>
      <p:ext uri="{BB962C8B-B14F-4D97-AF65-F5344CB8AC3E}">
        <p14:creationId xmlns:p14="http://schemas.microsoft.com/office/powerpoint/2010/main" val="1345206043"/>
      </p:ext>
    </p:extLst>
  </p:cSld>
  <p:clrMapOvr>
    <a:masterClrMapping/>
  </p:clrMapOvr>
  <p:transition spd="slow">
    <p:wipe dir="d"/>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53179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68419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83659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98899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935838E9-0B4B-F341-9059-A8CD20139FFC}"/>
              </a:ext>
            </a:extLst>
          </p:cNvPr>
          <p:cNvSpPr/>
          <p:nvPr/>
        </p:nvSpPr>
        <p:spPr>
          <a:xfrm>
            <a:off x="952500" y="4769045"/>
            <a:ext cx="10585450" cy="954107"/>
          </a:xfrm>
          <a:prstGeom prst="rect">
            <a:avLst/>
          </a:prstGeom>
        </p:spPr>
        <p:txBody>
          <a:bodyPr wrap="square" lIns="91440" tIns="45720" rIns="91440" bIns="45720" anchor="t">
            <a:spAutoFit/>
          </a:bodyPr>
          <a:lstStyle/>
          <a:p>
            <a:pPr marL="342900" lvl="0" indent="-226695" fontAlgn="base">
              <a:buFont typeface="Wingdings" panose="05000000000000000000" pitchFamily="2" charset="2"/>
              <a:buChar char="§"/>
              <a:defRPr/>
            </a:pPr>
            <a:endParaRPr lang="en-US" sz="2800" b="1">
              <a:solidFill>
                <a:schemeClr val="bg2">
                  <a:lumMod val="40000"/>
                  <a:lumOff val="60000"/>
                </a:schemeClr>
              </a:solidFill>
              <a:cs typeface="Arial"/>
            </a:endParaRPr>
          </a:p>
          <a:p>
            <a:pPr marL="342900" lvl="0" indent="-226695" fontAlgn="base">
              <a:buFont typeface="Wingdings" panose="05000000000000000000" pitchFamily="2" charset="2"/>
              <a:buChar char="§"/>
              <a:defRPr/>
            </a:pPr>
            <a:endParaRPr lang="en-US" sz="2800" b="1" i="0" u="none" strike="noStrike" kern="1200" cap="none" spc="0" normalizeH="0" baseline="0" noProof="0">
              <a:ln>
                <a:noFill/>
              </a:ln>
              <a:solidFill>
                <a:schemeClr val="bg2">
                  <a:lumMod val="40000"/>
                  <a:lumOff val="60000"/>
                </a:schemeClr>
              </a:solidFill>
              <a:effectLst/>
              <a:uLnTx/>
              <a:uFillTx/>
              <a:latin typeface="Arial"/>
              <a:cs typeface="Arial"/>
            </a:endParaRP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0" y="19659"/>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a:solidFill>
                  <a:srgbClr val="5EDFD3"/>
                </a:solidFill>
                <a:latin typeface="Arial"/>
                <a:cs typeface="Arial"/>
              </a:rPr>
              <a:t>Genomics Anniversaries in 2023</a:t>
            </a: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591562" y="666481"/>
            <a:ext cx="11008877" cy="523220"/>
          </a:xfrm>
          <a:prstGeom prst="rect">
            <a:avLst/>
          </a:prstGeom>
          <a:noFill/>
        </p:spPr>
        <p:txBody>
          <a:bodyPr wrap="square" lIns="91440" tIns="45720" rIns="91440" bIns="45720" rtlCol="0" anchor="t">
            <a:spAutoFit/>
          </a:bodyPr>
          <a:lstStyle/>
          <a:p>
            <a:pPr algn="ctr">
              <a:defRPr/>
            </a:pPr>
            <a:endParaRPr lang="en-US" sz="2800" b="1" i="0" u="none" strike="noStrike" kern="1200" cap="none" spc="0" normalizeH="0" baseline="0" noProof="0">
              <a:ln>
                <a:noFill/>
              </a:ln>
              <a:solidFill>
                <a:srgbClr val="FFFFFF"/>
              </a:solidFill>
              <a:effectLst/>
              <a:uLnTx/>
              <a:uFillTx/>
              <a:latin typeface="Arial" panose="020B0604020202020204"/>
              <a:ea typeface="12 pt. Helvetica* 75 Bold   074" charset="0"/>
              <a:cs typeface="Arial"/>
            </a:endParaRPr>
          </a:p>
        </p:txBody>
      </p:sp>
      <p:pic>
        <p:nvPicPr>
          <p:cNvPr id="5" name="Picture 4">
            <a:extLst>
              <a:ext uri="{FF2B5EF4-FFF2-40B4-BE49-F238E27FC236}">
                <a16:creationId xmlns:a16="http://schemas.microsoft.com/office/drawing/2014/main" id="{74C8F24B-509F-53D3-318D-86EF358FAC9C}"/>
              </a:ext>
            </a:extLst>
          </p:cNvPr>
          <p:cNvPicPr>
            <a:picLocks noChangeAspect="1"/>
          </p:cNvPicPr>
          <p:nvPr/>
        </p:nvPicPr>
        <p:blipFill rotWithShape="1">
          <a:blip r:embed="rId3"/>
          <a:srcRect l="5213" t="11142" r="9592" b="16112"/>
          <a:stretch/>
        </p:blipFill>
        <p:spPr>
          <a:xfrm>
            <a:off x="8302803" y="1808665"/>
            <a:ext cx="3601886" cy="3990076"/>
          </a:xfrm>
          <a:prstGeom prst="rect">
            <a:avLst/>
          </a:prstGeom>
          <a:ln w="38100">
            <a:solidFill>
              <a:srgbClr val="5FE0D4"/>
            </a:solidFill>
          </a:ln>
        </p:spPr>
      </p:pic>
      <p:pic>
        <p:nvPicPr>
          <p:cNvPr id="14" name="Picture 13">
            <a:extLst>
              <a:ext uri="{FF2B5EF4-FFF2-40B4-BE49-F238E27FC236}">
                <a16:creationId xmlns:a16="http://schemas.microsoft.com/office/drawing/2014/main" id="{ECFEA510-CC3A-FFF7-7A20-823D55EF5D5F}"/>
              </a:ext>
            </a:extLst>
          </p:cNvPr>
          <p:cNvPicPr>
            <a:picLocks noChangeAspect="1"/>
          </p:cNvPicPr>
          <p:nvPr/>
        </p:nvPicPr>
        <p:blipFill>
          <a:blip r:embed="rId4"/>
          <a:stretch>
            <a:fillRect/>
          </a:stretch>
        </p:blipFill>
        <p:spPr>
          <a:xfrm>
            <a:off x="4020987" y="2438484"/>
            <a:ext cx="4086293" cy="1540910"/>
          </a:xfrm>
          <a:prstGeom prst="rect">
            <a:avLst/>
          </a:prstGeom>
        </p:spPr>
      </p:pic>
      <p:sp>
        <p:nvSpPr>
          <p:cNvPr id="6" name="TextBox 5">
            <a:extLst>
              <a:ext uri="{FF2B5EF4-FFF2-40B4-BE49-F238E27FC236}">
                <a16:creationId xmlns:a16="http://schemas.microsoft.com/office/drawing/2014/main" id="{32F43EED-046D-ABB2-F73E-75B6945B029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53</a:t>
            </a:r>
          </a:p>
        </p:txBody>
      </p:sp>
      <p:pic>
        <p:nvPicPr>
          <p:cNvPr id="11" name="Picture 10">
            <a:extLst>
              <a:ext uri="{FF2B5EF4-FFF2-40B4-BE49-F238E27FC236}">
                <a16:creationId xmlns:a16="http://schemas.microsoft.com/office/drawing/2014/main" id="{76FF0F16-6E8F-E7C5-4DBA-A85010779BDA}"/>
              </a:ext>
            </a:extLst>
          </p:cNvPr>
          <p:cNvPicPr>
            <a:picLocks noChangeAspect="1"/>
          </p:cNvPicPr>
          <p:nvPr/>
        </p:nvPicPr>
        <p:blipFill rotWithShape="1">
          <a:blip r:embed="rId5"/>
          <a:srcRect b="1111"/>
          <a:stretch/>
        </p:blipFill>
        <p:spPr>
          <a:xfrm>
            <a:off x="313209" y="1818640"/>
            <a:ext cx="3767655" cy="3980101"/>
          </a:xfrm>
          <a:prstGeom prst="rect">
            <a:avLst/>
          </a:prstGeom>
          <a:ln w="38100">
            <a:solidFill>
              <a:schemeClr val="bg2"/>
            </a:solidFill>
          </a:ln>
        </p:spPr>
      </p:pic>
      <p:pic>
        <p:nvPicPr>
          <p:cNvPr id="8" name="Picture 7">
            <a:extLst>
              <a:ext uri="{FF2B5EF4-FFF2-40B4-BE49-F238E27FC236}">
                <a16:creationId xmlns:a16="http://schemas.microsoft.com/office/drawing/2014/main" id="{FF88CE4C-276F-4E07-A574-5A68A57C3836}"/>
              </a:ext>
            </a:extLst>
          </p:cNvPr>
          <p:cNvPicPr>
            <a:picLocks noChangeAspect="1"/>
          </p:cNvPicPr>
          <p:nvPr/>
        </p:nvPicPr>
        <p:blipFill>
          <a:blip r:embed="rId6"/>
          <a:stretch>
            <a:fillRect/>
          </a:stretch>
        </p:blipFill>
        <p:spPr>
          <a:xfrm>
            <a:off x="6589850" y="4735214"/>
            <a:ext cx="1498186" cy="1498186"/>
          </a:xfrm>
          <a:prstGeom prst="rect">
            <a:avLst/>
          </a:prstGeom>
          <a:effectLst>
            <a:softEdge rad="63500"/>
          </a:effectLst>
        </p:spPr>
      </p:pic>
      <p:pic>
        <p:nvPicPr>
          <p:cNvPr id="9" name="Picture 8">
            <a:extLst>
              <a:ext uri="{FF2B5EF4-FFF2-40B4-BE49-F238E27FC236}">
                <a16:creationId xmlns:a16="http://schemas.microsoft.com/office/drawing/2014/main" id="{C5FE36CF-95A6-40C4-BBD4-CC4F14A3BA16}"/>
              </a:ext>
            </a:extLst>
          </p:cNvPr>
          <p:cNvPicPr>
            <a:picLocks noChangeAspect="1"/>
          </p:cNvPicPr>
          <p:nvPr/>
        </p:nvPicPr>
        <p:blipFill>
          <a:blip r:embed="rId7"/>
          <a:stretch>
            <a:fillRect/>
          </a:stretch>
        </p:blipFill>
        <p:spPr>
          <a:xfrm>
            <a:off x="4310017" y="4770895"/>
            <a:ext cx="2140236" cy="1426824"/>
          </a:xfrm>
          <a:prstGeom prst="rect">
            <a:avLst/>
          </a:prstGeom>
          <a:effectLst>
            <a:softEdge rad="63500"/>
          </a:effectLst>
        </p:spPr>
      </p:pic>
    </p:spTree>
    <p:extLst>
      <p:ext uri="{BB962C8B-B14F-4D97-AF65-F5344CB8AC3E}">
        <p14:creationId xmlns:p14="http://schemas.microsoft.com/office/powerpoint/2010/main" val="39450669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5"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14" dur="1000" fill="hold"/>
                                        <p:tgtEl>
                                          <p:spTgt spid="9"/>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9"/>
                                        </p:tgtEl>
                                      </p:cBhvr>
                                    </p:animEffect>
                                  </p:childTnLst>
                                </p:cTn>
                              </p:par>
                              <p:par>
                                <p:cTn id="19" presetID="25"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4" dur="1000" fill="hold"/>
                                        <p:tgtEl>
                                          <p:spTgt spid="8"/>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55600" y="4937821"/>
            <a:ext cx="11836400" cy="1677199"/>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600" b="1" dirty="0">
                <a:latin typeface="Arial"/>
                <a:cs typeface="Arial"/>
              </a:rPr>
              <a:t>Feature story on AI and ML research at NHGRI</a:t>
            </a:r>
          </a:p>
          <a:p>
            <a:pPr marL="387350" lvl="2" indent="-228600" defTabSz="627063" eaLnBrk="0" hangingPunct="0">
              <a:spcBef>
                <a:spcPts val="1800"/>
              </a:spcBef>
              <a:buClr>
                <a:schemeClr val="tx1"/>
              </a:buClr>
              <a:buSzPct val="95000"/>
              <a:buFont typeface="Wingdings" pitchFamily="2" charset="2"/>
              <a:buChar char=""/>
              <a:defRPr/>
            </a:pPr>
            <a:r>
              <a:rPr lang="en-US" sz="2600" b="1" dirty="0">
                <a:latin typeface="Arial"/>
                <a:cs typeface="Arial"/>
              </a:rPr>
              <a:t>Video with Benjamin Solomon, Susan Persky, and Oleg Shchelochkov</a:t>
            </a:r>
            <a:endParaRPr lang="en-US" sz="2600" b="1" dirty="0">
              <a:latin typeface="Arial" charset="0"/>
              <a:cs typeface="Arial"/>
            </a:endParaRPr>
          </a:p>
          <a:p>
            <a:pPr marL="387350" lvl="2" indent="-228600" defTabSz="627063" eaLnBrk="0" hangingPunct="0">
              <a:spcBef>
                <a:spcPts val="1800"/>
              </a:spcBef>
              <a:buClr>
                <a:schemeClr val="tx1"/>
              </a:buClr>
              <a:buSzPct val="95000"/>
              <a:buFont typeface="Wingdings" pitchFamily="2" charset="2"/>
              <a:buChar char=""/>
              <a:defRPr/>
            </a:pPr>
            <a:r>
              <a:rPr lang="en-US" sz="2600" b="1" dirty="0">
                <a:ea typeface="+mn-lt"/>
                <a:cs typeface="+mn-lt"/>
              </a:rPr>
              <a:t>Twitter Q&amp;A with Spencer Hong (Ph.D. Candidate)</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pPr marL="304165" indent="-304165"/>
            <a:endParaRPr lang="en-US" sz="2800" dirty="0">
              <a:cs typeface="Arial" panose="020B0604020202020204"/>
            </a:endParaRPr>
          </a:p>
          <a:p>
            <a:pPr marL="913765" lvl="1" indent="-304165"/>
            <a:endParaRPr lang="en-US" sz="2800" dirty="0">
              <a:cs typeface="Arial" panose="020B0604020202020204"/>
            </a:endParaRPr>
          </a:p>
          <a:p>
            <a:pPr marL="304165" indent="-304165"/>
            <a:endParaRPr lang="en-US" sz="2800" dirty="0">
              <a:cs typeface="Arial" panose="020B0604020202020204"/>
            </a:endParaRPr>
          </a:p>
          <a:p>
            <a:pPr marL="304165" indent="-304165"/>
            <a:endParaRPr lang="en-US" sz="2800" dirty="0">
              <a:cs typeface="Arial" panose="020B0604020202020204"/>
            </a:endParaRPr>
          </a:p>
          <a:p>
            <a:pPr marL="608965" lvl="1" indent="0">
              <a:buFont typeface="Arial"/>
              <a:buNone/>
            </a:pPr>
            <a:endParaRPr lang="en-US" sz="2800" dirty="0">
              <a:cs typeface="Arial" panose="020B0604020202020204"/>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0884"/>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Communications on Artificial Intelligence in Genomics</a:t>
            </a:r>
            <a:endParaRPr lang="en-US" dirty="0"/>
          </a:p>
        </p:txBody>
      </p:sp>
      <p:pic>
        <p:nvPicPr>
          <p:cNvPr id="4" name="Picture 4" descr="Screen Shot 2023-01-20 at 11.35.20 AM.png">
            <a:extLst>
              <a:ext uri="{FF2B5EF4-FFF2-40B4-BE49-F238E27FC236}">
                <a16:creationId xmlns:a16="http://schemas.microsoft.com/office/drawing/2014/main" id="{CFCC7A54-91AA-E1B2-9AF1-75A934B9E25A}"/>
              </a:ext>
            </a:extLst>
          </p:cNvPr>
          <p:cNvPicPr>
            <a:picLocks noChangeAspect="1"/>
          </p:cNvPicPr>
          <p:nvPr/>
        </p:nvPicPr>
        <p:blipFill>
          <a:blip r:embed="rId3"/>
          <a:stretch>
            <a:fillRect/>
          </a:stretch>
        </p:blipFill>
        <p:spPr>
          <a:xfrm>
            <a:off x="2763687" y="1087481"/>
            <a:ext cx="6690026" cy="3697404"/>
          </a:xfrm>
          <a:prstGeom prst="rect">
            <a:avLst/>
          </a:prstGeom>
          <a:ln w="38100">
            <a:solidFill>
              <a:srgbClr val="5FE0D4"/>
            </a:solidFill>
          </a:ln>
        </p:spPr>
      </p:pic>
      <p:sp>
        <p:nvSpPr>
          <p:cNvPr id="3" name="TextBox 2">
            <a:extLst>
              <a:ext uri="{FF2B5EF4-FFF2-40B4-BE49-F238E27FC236}">
                <a16:creationId xmlns:a16="http://schemas.microsoft.com/office/drawing/2014/main" id="{ACF1ADF2-DC2D-EDD7-4B24-28EB427DA33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54</a:t>
            </a:r>
          </a:p>
        </p:txBody>
      </p:sp>
    </p:spTree>
    <p:extLst>
      <p:ext uri="{BB962C8B-B14F-4D97-AF65-F5344CB8AC3E}">
        <p14:creationId xmlns:p14="http://schemas.microsoft.com/office/powerpoint/2010/main" val="7090563"/>
      </p:ext>
    </p:extLst>
  </p:cSld>
  <p:clrMapOvr>
    <a:masterClrMapping/>
  </p:clrMapOvr>
  <p:transition spd="slow">
    <p:wipe dir="d"/>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DC07EF8D-DFC6-47B8-A0C8-0FF6DED283AD}"/>
              </a:ext>
            </a:extLst>
          </p:cNvPr>
          <p:cNvSpPr txBox="1">
            <a:spLocks/>
          </p:cNvSpPr>
          <p:nvPr/>
        </p:nvSpPr>
        <p:spPr>
          <a:xfrm>
            <a:off x="355600" y="4685501"/>
            <a:ext cx="11506200"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endParaRPr lang="en-US" sz="2800" b="1">
              <a:solidFill>
                <a:prstClr val="white"/>
              </a:solidFill>
              <a:latin typeface="Arial" charset="0"/>
            </a:endParaRPr>
          </a:p>
          <a:p>
            <a:endParaRPr lang="en-US" sz="2800"/>
          </a:p>
          <a:p>
            <a:pPr lvl="1"/>
            <a:endParaRPr lang="en-US" sz="2800"/>
          </a:p>
          <a:p>
            <a:endParaRPr lang="en-US" sz="2800"/>
          </a:p>
          <a:p>
            <a:endParaRPr lang="en-US" sz="2800"/>
          </a:p>
          <a:p>
            <a:pPr marL="609585" lvl="1" indent="0">
              <a:buFont typeface="Arial"/>
              <a:buNone/>
            </a:pPr>
            <a:endParaRPr lang="en-US" sz="2800"/>
          </a:p>
        </p:txBody>
      </p:sp>
      <p:sp>
        <p:nvSpPr>
          <p:cNvPr id="6" name="Rectangle 5">
            <a:extLst>
              <a:ext uri="{FF2B5EF4-FFF2-40B4-BE49-F238E27FC236}">
                <a16:creationId xmlns:a16="http://schemas.microsoft.com/office/drawing/2014/main" id="{DF1C895A-5A1A-4229-8952-AB893454D669}"/>
              </a:ext>
            </a:extLst>
          </p:cNvPr>
          <p:cNvSpPr/>
          <p:nvPr/>
        </p:nvSpPr>
        <p:spPr>
          <a:xfrm>
            <a:off x="0" y="-10884"/>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Communications on the NHGRI Dog Genome Project</a:t>
            </a:r>
            <a:endParaRPr lang="en-US" sz="3600" b="1" dirty="0">
              <a:solidFill>
                <a:prstClr val="white"/>
              </a:solidFill>
              <a:latin typeface="Arial" charset="0"/>
            </a:endParaRPr>
          </a:p>
        </p:txBody>
      </p:sp>
      <p:pic>
        <p:nvPicPr>
          <p:cNvPr id="8" name="Picture 2">
            <a:extLst>
              <a:ext uri="{FF2B5EF4-FFF2-40B4-BE49-F238E27FC236}">
                <a16:creationId xmlns:a16="http://schemas.microsoft.com/office/drawing/2014/main" id="{49EED7B4-A5E4-43D1-ABA3-31056BFD46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8777" y="922920"/>
            <a:ext cx="3719339" cy="3279354"/>
          </a:xfrm>
          <a:prstGeom prst="rect">
            <a:avLst/>
          </a:prstGeom>
          <a:noFill/>
          <a:ln w="38100">
            <a:solidFill>
              <a:srgbClr val="5FE0D4"/>
            </a:solidFill>
          </a:ln>
          <a:extLst>
            <a:ext uri="{909E8E84-426E-40DD-AFC4-6F175D3DCCD1}">
              <a14:hiddenFill xmlns:a14="http://schemas.microsoft.com/office/drawing/2010/main">
                <a:solidFill>
                  <a:srgbClr val="FFFFFF"/>
                </a:solidFill>
              </a14:hiddenFill>
            </a:ext>
          </a:extLst>
        </p:spPr>
      </p:pic>
      <p:pic>
        <p:nvPicPr>
          <p:cNvPr id="9" name="Picture 10" descr="new york times logo white 10 free Cliparts | Download images on ...">
            <a:extLst>
              <a:ext uri="{FF2B5EF4-FFF2-40B4-BE49-F238E27FC236}">
                <a16:creationId xmlns:a16="http://schemas.microsoft.com/office/drawing/2014/main" id="{1C5840DD-70AB-4AE1-9D7B-E8B76341CB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660" y="5022691"/>
            <a:ext cx="3603572" cy="5297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25B0648-7244-913D-4273-F301C791186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55</a:t>
            </a:r>
          </a:p>
        </p:txBody>
      </p:sp>
      <p:pic>
        <p:nvPicPr>
          <p:cNvPr id="12" name="Picture 11">
            <a:extLst>
              <a:ext uri="{FF2B5EF4-FFF2-40B4-BE49-F238E27FC236}">
                <a16:creationId xmlns:a16="http://schemas.microsoft.com/office/drawing/2014/main" id="{D259C107-9CB2-4E7D-90E9-A0BBB16C25F2}"/>
              </a:ext>
            </a:extLst>
          </p:cNvPr>
          <p:cNvPicPr>
            <a:picLocks noChangeAspect="1"/>
          </p:cNvPicPr>
          <p:nvPr/>
        </p:nvPicPr>
        <p:blipFill>
          <a:blip r:embed="rId5"/>
          <a:stretch>
            <a:fillRect/>
          </a:stretch>
        </p:blipFill>
        <p:spPr>
          <a:xfrm>
            <a:off x="9236998" y="3600221"/>
            <a:ext cx="2286000" cy="1112743"/>
          </a:xfrm>
          <a:prstGeom prst="rect">
            <a:avLst/>
          </a:prstGeom>
        </p:spPr>
      </p:pic>
      <p:pic>
        <p:nvPicPr>
          <p:cNvPr id="14" name="Picture 13">
            <a:extLst>
              <a:ext uri="{FF2B5EF4-FFF2-40B4-BE49-F238E27FC236}">
                <a16:creationId xmlns:a16="http://schemas.microsoft.com/office/drawing/2014/main" id="{FB05F718-654F-48C1-B914-B0FAC0527524}"/>
              </a:ext>
            </a:extLst>
          </p:cNvPr>
          <p:cNvPicPr>
            <a:picLocks noChangeAspect="1"/>
          </p:cNvPicPr>
          <p:nvPr/>
        </p:nvPicPr>
        <p:blipFill>
          <a:blip r:embed="rId6"/>
          <a:stretch>
            <a:fillRect/>
          </a:stretch>
        </p:blipFill>
        <p:spPr>
          <a:xfrm>
            <a:off x="9236998" y="2296153"/>
            <a:ext cx="2286000" cy="1189603"/>
          </a:xfrm>
          <a:prstGeom prst="rect">
            <a:avLst/>
          </a:prstGeom>
        </p:spPr>
      </p:pic>
      <p:pic>
        <p:nvPicPr>
          <p:cNvPr id="16" name="Picture 15">
            <a:extLst>
              <a:ext uri="{FF2B5EF4-FFF2-40B4-BE49-F238E27FC236}">
                <a16:creationId xmlns:a16="http://schemas.microsoft.com/office/drawing/2014/main" id="{12E1B6B3-B585-4013-8242-436E00900C31}"/>
              </a:ext>
            </a:extLst>
          </p:cNvPr>
          <p:cNvPicPr>
            <a:picLocks noChangeAspect="1"/>
          </p:cNvPicPr>
          <p:nvPr/>
        </p:nvPicPr>
        <p:blipFill>
          <a:blip r:embed="rId7"/>
          <a:stretch>
            <a:fillRect/>
          </a:stretch>
        </p:blipFill>
        <p:spPr>
          <a:xfrm>
            <a:off x="9236998" y="922920"/>
            <a:ext cx="2286000" cy="1258768"/>
          </a:xfrm>
          <a:prstGeom prst="rect">
            <a:avLst/>
          </a:prstGeom>
        </p:spPr>
      </p:pic>
      <p:pic>
        <p:nvPicPr>
          <p:cNvPr id="18" name="Picture 17">
            <a:extLst>
              <a:ext uri="{FF2B5EF4-FFF2-40B4-BE49-F238E27FC236}">
                <a16:creationId xmlns:a16="http://schemas.microsoft.com/office/drawing/2014/main" id="{4084BE4A-4357-4801-9132-DD3DB27E34C6}"/>
              </a:ext>
            </a:extLst>
          </p:cNvPr>
          <p:cNvPicPr>
            <a:picLocks noChangeAspect="1"/>
          </p:cNvPicPr>
          <p:nvPr/>
        </p:nvPicPr>
        <p:blipFill>
          <a:blip r:embed="rId8"/>
          <a:stretch>
            <a:fillRect/>
          </a:stretch>
        </p:blipFill>
        <p:spPr>
          <a:xfrm>
            <a:off x="9236998" y="4827429"/>
            <a:ext cx="2286000" cy="1303940"/>
          </a:xfrm>
          <a:prstGeom prst="rect">
            <a:avLst/>
          </a:prstGeom>
        </p:spPr>
      </p:pic>
      <p:pic>
        <p:nvPicPr>
          <p:cNvPr id="20" name="Picture 19">
            <a:extLst>
              <a:ext uri="{FF2B5EF4-FFF2-40B4-BE49-F238E27FC236}">
                <a16:creationId xmlns:a16="http://schemas.microsoft.com/office/drawing/2014/main" id="{523FF0D9-B68E-4FE5-A287-60830069AE48}"/>
              </a:ext>
            </a:extLst>
          </p:cNvPr>
          <p:cNvPicPr>
            <a:picLocks noChangeAspect="1"/>
          </p:cNvPicPr>
          <p:nvPr/>
        </p:nvPicPr>
        <p:blipFill>
          <a:blip r:embed="rId9"/>
          <a:stretch>
            <a:fillRect/>
          </a:stretch>
        </p:blipFill>
        <p:spPr>
          <a:xfrm>
            <a:off x="378119" y="922920"/>
            <a:ext cx="3603572" cy="4920870"/>
          </a:xfrm>
          <a:prstGeom prst="rect">
            <a:avLst/>
          </a:prstGeom>
          <a:ln w="50800">
            <a:solidFill>
              <a:srgbClr val="5FE0D4"/>
            </a:solidFill>
          </a:ln>
        </p:spPr>
      </p:pic>
    </p:spTree>
    <p:extLst>
      <p:ext uri="{BB962C8B-B14F-4D97-AF65-F5344CB8AC3E}">
        <p14:creationId xmlns:p14="http://schemas.microsoft.com/office/powerpoint/2010/main" val="30627016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par>
                                <p:cTn id="13" presetID="2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par>
                                <p:cTn id="21" presetID="22" presetClass="entr" presetSubtype="1"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22" presetClass="entr" presetSubtype="1"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par>
                                <p:cTn id="27" presetID="22" presetClass="entr" presetSubtype="1"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up)">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EDCF96-54E2-0146-BF79-DFCC8E7224CA}"/>
              </a:ext>
            </a:extLst>
          </p:cNvPr>
          <p:cNvSpPr>
            <a:spLocks noGrp="1"/>
          </p:cNvSpPr>
          <p:nvPr>
            <p:ph type="title"/>
          </p:nvPr>
        </p:nvSpPr>
        <p:spPr>
          <a:xfrm>
            <a:off x="0" y="66672"/>
            <a:ext cx="12192000" cy="1581802"/>
          </a:xfrm>
        </p:spPr>
        <p:txBody>
          <a:bodyPr>
            <a:noAutofit/>
          </a:bodyPr>
          <a:lstStyle/>
          <a:p>
            <a:pPr algn="ctr">
              <a:lnSpc>
                <a:spcPct val="100000"/>
              </a:lnSpc>
            </a:pPr>
            <a:r>
              <a:rPr lang="en-US" sz="3600" dirty="0">
                <a:solidFill>
                  <a:srgbClr val="5FE0D4"/>
                </a:solidFill>
                <a:latin typeface="Arial" charset="0"/>
                <a:cs typeface="Arial" charset="0"/>
              </a:rPr>
              <a:t>Inter-Society Coordinating Committee for Practitioner Education in Genomics (ISCC-PEG) </a:t>
            </a:r>
            <a:br>
              <a:rPr lang="en-US" sz="3600" dirty="0">
                <a:solidFill>
                  <a:srgbClr val="5FE0D4"/>
                </a:solidFill>
                <a:latin typeface="Arial" charset="0"/>
                <a:cs typeface="Arial" charset="0"/>
              </a:rPr>
            </a:br>
            <a:endParaRPr lang="en-US" sz="3600" dirty="0">
              <a:solidFill>
                <a:schemeClr val="tx1"/>
              </a:solidFill>
            </a:endParaRPr>
          </a:p>
        </p:txBody>
      </p:sp>
      <p:grpSp>
        <p:nvGrpSpPr>
          <p:cNvPr id="2" name="Group 1">
            <a:extLst>
              <a:ext uri="{FF2B5EF4-FFF2-40B4-BE49-F238E27FC236}">
                <a16:creationId xmlns:a16="http://schemas.microsoft.com/office/drawing/2014/main" id="{A1E4D8E0-C31E-42FC-90A9-055F4E97D904}"/>
              </a:ext>
            </a:extLst>
          </p:cNvPr>
          <p:cNvGrpSpPr/>
          <p:nvPr/>
        </p:nvGrpSpPr>
        <p:grpSpPr>
          <a:xfrm>
            <a:off x="2126483" y="5647222"/>
            <a:ext cx="7100142" cy="584775"/>
            <a:chOff x="-50938" y="4903516"/>
            <a:chExt cx="6362155" cy="584775"/>
          </a:xfrm>
        </p:grpSpPr>
        <p:sp>
          <p:nvSpPr>
            <p:cNvPr id="7" name="Rectangle 6">
              <a:extLst>
                <a:ext uri="{FF2B5EF4-FFF2-40B4-BE49-F238E27FC236}">
                  <a16:creationId xmlns:a16="http://schemas.microsoft.com/office/drawing/2014/main" id="{3B7A7AEE-10E7-2A49-988A-71C39F8EAE02}"/>
                </a:ext>
              </a:extLst>
            </p:cNvPr>
            <p:cNvSpPr/>
            <p:nvPr/>
          </p:nvSpPr>
          <p:spPr>
            <a:xfrm>
              <a:off x="3200021" y="4903516"/>
              <a:ext cx="3111196" cy="584775"/>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Molly Felix</a:t>
              </a:r>
            </a:p>
          </p:txBody>
        </p:sp>
        <p:sp>
          <p:nvSpPr>
            <p:cNvPr id="22" name="Rectangle 21">
              <a:extLst>
                <a:ext uri="{FF2B5EF4-FFF2-40B4-BE49-F238E27FC236}">
                  <a16:creationId xmlns:a16="http://schemas.microsoft.com/office/drawing/2014/main" id="{92D6C369-A11F-0E42-B76D-E8E470FF53D0}"/>
                </a:ext>
              </a:extLst>
            </p:cNvPr>
            <p:cNvSpPr/>
            <p:nvPr/>
          </p:nvSpPr>
          <p:spPr>
            <a:xfrm>
              <a:off x="-50938" y="4903516"/>
              <a:ext cx="3250959" cy="584775"/>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Ava Willoughby</a:t>
              </a:r>
            </a:p>
          </p:txBody>
        </p:sp>
      </p:grpSp>
      <p:pic>
        <p:nvPicPr>
          <p:cNvPr id="5" name="Picture 4" descr="A person smiling for the camera&#10;&#10;Description automatically generated with medium confidence">
            <a:extLst>
              <a:ext uri="{FF2B5EF4-FFF2-40B4-BE49-F238E27FC236}">
                <a16:creationId xmlns:a16="http://schemas.microsoft.com/office/drawing/2014/main" id="{4ED0E1BC-5B8C-482C-A5C5-38F71F6C62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7460" y="2370329"/>
            <a:ext cx="2309382" cy="3233647"/>
          </a:xfrm>
          <a:prstGeom prst="rect">
            <a:avLst/>
          </a:prstGeom>
          <a:ln w="38100">
            <a:solidFill>
              <a:srgbClr val="5FE0D4"/>
            </a:solidFill>
          </a:ln>
        </p:spPr>
      </p:pic>
      <p:pic>
        <p:nvPicPr>
          <p:cNvPr id="14" name="Picture 13">
            <a:extLst>
              <a:ext uri="{FF2B5EF4-FFF2-40B4-BE49-F238E27FC236}">
                <a16:creationId xmlns:a16="http://schemas.microsoft.com/office/drawing/2014/main" id="{EFDC797D-EF54-4184-B456-1C612CF0A5C4}"/>
              </a:ext>
            </a:extLst>
          </p:cNvPr>
          <p:cNvPicPr>
            <a:picLocks noChangeAspect="1"/>
          </p:cNvPicPr>
          <p:nvPr/>
        </p:nvPicPr>
        <p:blipFill rotWithShape="1">
          <a:blip r:embed="rId4"/>
          <a:srcRect l="7103" r="7103" b="110"/>
          <a:stretch/>
        </p:blipFill>
        <p:spPr>
          <a:xfrm>
            <a:off x="2803759" y="2370329"/>
            <a:ext cx="2309382" cy="3233647"/>
          </a:xfrm>
          <a:prstGeom prst="rect">
            <a:avLst/>
          </a:prstGeom>
          <a:ln w="38100">
            <a:solidFill>
              <a:srgbClr val="5FE0D4"/>
            </a:solidFill>
          </a:ln>
        </p:spPr>
      </p:pic>
      <p:sp>
        <p:nvSpPr>
          <p:cNvPr id="4" name="TextBox 3">
            <a:extLst>
              <a:ext uri="{FF2B5EF4-FFF2-40B4-BE49-F238E27FC236}">
                <a16:creationId xmlns:a16="http://schemas.microsoft.com/office/drawing/2014/main" id="{F4753F92-F1F9-B5A6-04BB-0ACC0A72392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56</a:t>
            </a:r>
          </a:p>
        </p:txBody>
      </p:sp>
      <p:sp>
        <p:nvSpPr>
          <p:cNvPr id="9" name="TextBox 8">
            <a:extLst>
              <a:ext uri="{FF2B5EF4-FFF2-40B4-BE49-F238E27FC236}">
                <a16:creationId xmlns:a16="http://schemas.microsoft.com/office/drawing/2014/main" id="{DB954D8D-23CA-4BB2-8A8D-6AFB4DAA6BC2}"/>
              </a:ext>
            </a:extLst>
          </p:cNvPr>
          <p:cNvSpPr txBox="1"/>
          <p:nvPr/>
        </p:nvSpPr>
        <p:spPr>
          <a:xfrm>
            <a:off x="591562" y="1124568"/>
            <a:ext cx="11008877" cy="523220"/>
          </a:xfrm>
          <a:prstGeom prst="rect">
            <a:avLst/>
          </a:prstGeom>
          <a:noFill/>
        </p:spPr>
        <p:txBody>
          <a:bodyPr wrap="square" lIns="91440" tIns="45720" rIns="91440" bIns="45720" rtlCol="0" anchor="t">
            <a:spAutoFit/>
          </a:bodyPr>
          <a:lstStyle/>
          <a:p>
            <a:pPr algn="ctr">
              <a:defRPr/>
            </a:pPr>
            <a:r>
              <a:rPr kumimoji="0" lang="en-US" sz="2800" b="1" i="0" u="none" strike="noStrike" kern="1200" cap="none" spc="0" normalizeH="0" baseline="0" noProof="0" dirty="0">
                <a:ln>
                  <a:noFill/>
                </a:ln>
                <a:solidFill>
                  <a:srgbClr val="FFFFFF"/>
                </a:solidFill>
                <a:effectLst/>
                <a:uLnTx/>
                <a:uFillTx/>
                <a:latin typeface="Arial" panose="020B0604020202020204"/>
                <a:ea typeface="Helvetica Neue" charset="0"/>
                <a:cs typeface="Arial"/>
              </a:rPr>
              <a:t>2022-2024 Scholars</a:t>
            </a:r>
          </a:p>
        </p:txBody>
      </p:sp>
    </p:spTree>
    <p:extLst>
      <p:ext uri="{BB962C8B-B14F-4D97-AF65-F5344CB8AC3E}">
        <p14:creationId xmlns:p14="http://schemas.microsoft.com/office/powerpoint/2010/main" val="3061848706"/>
      </p:ext>
    </p:extLst>
  </p:cSld>
  <p:clrMapOvr>
    <a:masterClrMapping/>
  </p:clrMapOvr>
  <p:transition spd="slow">
    <p:wipe dir="d"/>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C7FD0-710B-473B-92D1-26C05072F55A}"/>
              </a:ext>
            </a:extLst>
          </p:cNvPr>
          <p:cNvSpPr txBox="1">
            <a:spLocks/>
          </p:cNvSpPr>
          <p:nvPr/>
        </p:nvSpPr>
        <p:spPr>
          <a:xfrm>
            <a:off x="0" y="0"/>
            <a:ext cx="12192000" cy="669925"/>
          </a:xfrm>
          <a:prstGeom prst="rect">
            <a:avLst/>
          </a:prstGeom>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Director’s Report Outline</a:t>
            </a:r>
          </a:p>
        </p:txBody>
      </p:sp>
      <p:sp>
        <p:nvSpPr>
          <p:cNvPr id="3" name="Rectangle 4">
            <a:extLst>
              <a:ext uri="{FF2B5EF4-FFF2-40B4-BE49-F238E27FC236}">
                <a16:creationId xmlns:a16="http://schemas.microsoft.com/office/drawing/2014/main" id="{3061D2B9-D30B-47BB-A03E-734EE303A21C}"/>
              </a:ext>
            </a:extLst>
          </p:cNvPr>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626598738"/>
      </p:ext>
    </p:extLst>
  </p:cSld>
  <p:clrMapOvr>
    <a:masterClrMapping/>
  </p:clrMapOvr>
  <p:transition spd="slow">
    <p:wipe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0884"/>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Retirement of Intramural Investigators</a:t>
            </a:r>
            <a:endParaRPr lang="en-US" dirty="0"/>
          </a:p>
        </p:txBody>
      </p:sp>
      <p:grpSp>
        <p:nvGrpSpPr>
          <p:cNvPr id="5" name="Group 4">
            <a:extLst>
              <a:ext uri="{FF2B5EF4-FFF2-40B4-BE49-F238E27FC236}">
                <a16:creationId xmlns:a16="http://schemas.microsoft.com/office/drawing/2014/main" id="{9DCF5C2D-64EA-4C89-9465-5DA15BCBEF92}"/>
              </a:ext>
            </a:extLst>
          </p:cNvPr>
          <p:cNvGrpSpPr/>
          <p:nvPr/>
        </p:nvGrpSpPr>
        <p:grpSpPr>
          <a:xfrm>
            <a:off x="-3725560" y="1415789"/>
            <a:ext cx="11506200" cy="4921290"/>
            <a:chOff x="-3725560" y="1309459"/>
            <a:chExt cx="11506200" cy="492129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725560" y="5007121"/>
              <a:ext cx="11506200" cy="1223628"/>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lvl="2" indent="0" algn="ctr" defTabSz="627063">
                <a:lnSpc>
                  <a:spcPct val="100000"/>
                </a:lnSpc>
                <a:spcBef>
                  <a:spcPts val="0"/>
                </a:spcBef>
                <a:buClr>
                  <a:schemeClr val="tx1"/>
                </a:buClr>
                <a:buSzPct val="95000"/>
                <a:buNone/>
                <a:defRPr/>
              </a:pPr>
              <a:r>
                <a:rPr lang="en-US" sz="3200" b="1" dirty="0">
                  <a:latin typeface="Arial"/>
                  <a:cs typeface="Arial"/>
                </a:rPr>
                <a:t>Joan Bailey-</a:t>
              </a:r>
            </a:p>
            <a:p>
              <a:pPr marL="158750" lvl="2" indent="0" algn="ctr" defTabSz="627063">
                <a:lnSpc>
                  <a:spcPct val="100000"/>
                </a:lnSpc>
                <a:spcBef>
                  <a:spcPts val="0"/>
                </a:spcBef>
                <a:buClr>
                  <a:schemeClr val="tx1"/>
                </a:buClr>
                <a:buSzPct val="95000"/>
                <a:buNone/>
                <a:defRPr/>
              </a:pPr>
              <a:r>
                <a:rPr lang="en-US" sz="3200" b="1" dirty="0">
                  <a:latin typeface="Arial"/>
                  <a:cs typeface="Arial"/>
                </a:rPr>
                <a:t>Wilson, Ph.D.</a:t>
              </a:r>
              <a:endParaRPr lang="en-US" sz="3200" b="1" dirty="0">
                <a:cs typeface="Arial" panose="020B0604020202020204"/>
              </a:endParaRPr>
            </a:p>
          </p:txBody>
        </p:sp>
        <p:pic>
          <p:nvPicPr>
            <p:cNvPr id="3" name="Picture 3">
              <a:extLst>
                <a:ext uri="{FF2B5EF4-FFF2-40B4-BE49-F238E27FC236}">
                  <a16:creationId xmlns:a16="http://schemas.microsoft.com/office/drawing/2014/main" id="{1BC2F28C-1F91-145F-9D80-3E1209D4B93F}"/>
                </a:ext>
              </a:extLst>
            </p:cNvPr>
            <p:cNvPicPr>
              <a:picLocks noChangeAspect="1"/>
            </p:cNvPicPr>
            <p:nvPr/>
          </p:nvPicPr>
          <p:blipFill rotWithShape="1">
            <a:blip r:embed="rId3"/>
            <a:srcRect l="21020" r="23401"/>
            <a:stretch/>
          </p:blipFill>
          <p:spPr>
            <a:xfrm>
              <a:off x="202493" y="1309459"/>
              <a:ext cx="3613963" cy="3657600"/>
            </a:xfrm>
            <a:prstGeom prst="rect">
              <a:avLst/>
            </a:prstGeom>
            <a:ln w="38100">
              <a:solidFill>
                <a:srgbClr val="5FE0D4"/>
              </a:solidFill>
            </a:ln>
          </p:spPr>
        </p:pic>
      </p:grpSp>
      <p:sp>
        <p:nvSpPr>
          <p:cNvPr id="4" name="TextBox 3">
            <a:extLst>
              <a:ext uri="{FF2B5EF4-FFF2-40B4-BE49-F238E27FC236}">
                <a16:creationId xmlns:a16="http://schemas.microsoft.com/office/drawing/2014/main" id="{785CA3DC-1973-4F53-DDD0-9AA64F6793D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57</a:t>
            </a:r>
          </a:p>
        </p:txBody>
      </p:sp>
      <p:grpSp>
        <p:nvGrpSpPr>
          <p:cNvPr id="11" name="Group 10">
            <a:extLst>
              <a:ext uri="{FF2B5EF4-FFF2-40B4-BE49-F238E27FC236}">
                <a16:creationId xmlns:a16="http://schemas.microsoft.com/office/drawing/2014/main" id="{E7A0E3EE-2D34-44AD-92DD-9A6022E4F79A}"/>
              </a:ext>
            </a:extLst>
          </p:cNvPr>
          <p:cNvGrpSpPr/>
          <p:nvPr/>
        </p:nvGrpSpPr>
        <p:grpSpPr>
          <a:xfrm>
            <a:off x="-69450" y="1415789"/>
            <a:ext cx="12192000" cy="4763315"/>
            <a:chOff x="-111982" y="1309459"/>
            <a:chExt cx="12192000" cy="4763315"/>
          </a:xfrm>
        </p:grpSpPr>
        <p:sp>
          <p:nvSpPr>
            <p:cNvPr id="6" name="Content Placeholder 1">
              <a:extLst>
                <a:ext uri="{FF2B5EF4-FFF2-40B4-BE49-F238E27FC236}">
                  <a16:creationId xmlns:a16="http://schemas.microsoft.com/office/drawing/2014/main" id="{94774542-FEF1-43B7-ACFB-0B4B1867DF5F}"/>
                </a:ext>
              </a:extLst>
            </p:cNvPr>
            <p:cNvSpPr txBox="1">
              <a:spLocks/>
            </p:cNvSpPr>
            <p:nvPr/>
          </p:nvSpPr>
          <p:spPr>
            <a:xfrm>
              <a:off x="-111982" y="5007121"/>
              <a:ext cx="12192000" cy="1065653"/>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lvl="2" indent="0" algn="ctr" defTabSz="627063">
                <a:spcBef>
                  <a:spcPts val="1800"/>
                </a:spcBef>
                <a:buClr>
                  <a:schemeClr val="tx1"/>
                </a:buClr>
                <a:buSzPct val="95000"/>
                <a:buNone/>
                <a:defRPr/>
              </a:pPr>
              <a:r>
                <a:rPr lang="en-US" sz="3200" b="1" dirty="0">
                  <a:latin typeface="Arial"/>
                  <a:cs typeface="Arial"/>
                </a:rPr>
                <a:t>David Bodine, Ph.D.</a:t>
              </a:r>
              <a:endParaRPr lang="en-US" sz="3200" b="1" dirty="0">
                <a:cs typeface="Arial" panose="020B0604020202020204"/>
              </a:endParaRPr>
            </a:p>
          </p:txBody>
        </p:sp>
        <p:pic>
          <p:nvPicPr>
            <p:cNvPr id="7" name="Picture 6" descr="Bodine-home.jpg">
              <a:extLst>
                <a:ext uri="{FF2B5EF4-FFF2-40B4-BE49-F238E27FC236}">
                  <a16:creationId xmlns:a16="http://schemas.microsoft.com/office/drawing/2014/main" id="{C1F2A5AA-A3A0-4B24-93ED-AB0CC11D43AF}"/>
                </a:ext>
              </a:extLst>
            </p:cNvPr>
            <p:cNvPicPr>
              <a:picLocks noChangeAspect="1"/>
            </p:cNvPicPr>
            <p:nvPr/>
          </p:nvPicPr>
          <p:blipFill rotWithShape="1">
            <a:blip r:embed="rId4"/>
            <a:srcRect l="60484" t="10455" r="6128" b="32147"/>
            <a:stretch/>
          </p:blipFill>
          <p:spPr>
            <a:xfrm>
              <a:off x="4174661" y="1309459"/>
              <a:ext cx="3657600" cy="3657600"/>
            </a:xfrm>
            <a:prstGeom prst="rect">
              <a:avLst/>
            </a:prstGeom>
            <a:ln w="38100">
              <a:solidFill>
                <a:srgbClr val="5FE0D4"/>
              </a:solidFill>
            </a:ln>
            <a:effectLst>
              <a:outerShdw blurRad="292100" dist="139700" dir="2700000" algn="tl" rotWithShape="0">
                <a:srgbClr val="333333">
                  <a:alpha val="65000"/>
                </a:srgbClr>
              </a:outerShdw>
            </a:effectLst>
          </p:spPr>
        </p:pic>
      </p:grpSp>
      <p:grpSp>
        <p:nvGrpSpPr>
          <p:cNvPr id="12" name="Group 11">
            <a:extLst>
              <a:ext uri="{FF2B5EF4-FFF2-40B4-BE49-F238E27FC236}">
                <a16:creationId xmlns:a16="http://schemas.microsoft.com/office/drawing/2014/main" id="{93FB82EA-46E1-4191-988A-0EDA786AFE04}"/>
              </a:ext>
            </a:extLst>
          </p:cNvPr>
          <p:cNvGrpSpPr/>
          <p:nvPr/>
        </p:nvGrpSpPr>
        <p:grpSpPr>
          <a:xfrm>
            <a:off x="3957702" y="1415789"/>
            <a:ext cx="12191999" cy="4763315"/>
            <a:chOff x="3968337" y="1309459"/>
            <a:chExt cx="12191999" cy="4763315"/>
          </a:xfrm>
        </p:grpSpPr>
        <p:sp>
          <p:nvSpPr>
            <p:cNvPr id="8" name="Content Placeholder 1">
              <a:extLst>
                <a:ext uri="{FF2B5EF4-FFF2-40B4-BE49-F238E27FC236}">
                  <a16:creationId xmlns:a16="http://schemas.microsoft.com/office/drawing/2014/main" id="{82919080-F1C0-4BDB-BC5B-63D957943656}"/>
                </a:ext>
              </a:extLst>
            </p:cNvPr>
            <p:cNvSpPr txBox="1">
              <a:spLocks/>
            </p:cNvSpPr>
            <p:nvPr/>
          </p:nvSpPr>
          <p:spPr>
            <a:xfrm>
              <a:off x="3968337" y="5007121"/>
              <a:ext cx="12191999" cy="1065653"/>
            </a:xfrm>
            <a:prstGeom prst="rect">
              <a:avLst/>
            </a:prstGeom>
          </p:spPr>
          <p:txBody>
            <a:bodyPr lIns="91440" tIns="45720" rIns="91440" bIns="45720" anchor="t">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lvl="2" indent="0" algn="ctr" defTabSz="627063">
                <a:spcBef>
                  <a:spcPts val="1800"/>
                </a:spcBef>
                <a:buClr>
                  <a:schemeClr val="tx1"/>
                </a:buClr>
                <a:buSzPct val="95000"/>
                <a:buNone/>
                <a:defRPr/>
              </a:pPr>
              <a:r>
                <a:rPr lang="en-US" sz="3200" b="1" dirty="0">
                  <a:latin typeface="Arial"/>
                  <a:cs typeface="Arial"/>
                </a:rPr>
                <a:t>Jim Mullikin, Ph.D.</a:t>
              </a:r>
              <a:endParaRPr lang="en-US" sz="3200" b="1" dirty="0">
                <a:cs typeface="Arial" panose="020B0604020202020204"/>
              </a:endParaRPr>
            </a:p>
          </p:txBody>
        </p:sp>
        <p:pic>
          <p:nvPicPr>
            <p:cNvPr id="10" name="Picture 5">
              <a:extLst>
                <a:ext uri="{FF2B5EF4-FFF2-40B4-BE49-F238E27FC236}">
                  <a16:creationId xmlns:a16="http://schemas.microsoft.com/office/drawing/2014/main" id="{037AC5A6-1505-489C-BDA5-C884A9D707C6}"/>
                </a:ext>
              </a:extLst>
            </p:cNvPr>
            <p:cNvPicPr>
              <a:picLocks noChangeAspect="1"/>
            </p:cNvPicPr>
            <p:nvPr/>
          </p:nvPicPr>
          <p:blipFill>
            <a:blip r:embed="rId5"/>
            <a:stretch>
              <a:fillRect/>
            </a:stretch>
          </p:blipFill>
          <p:spPr>
            <a:xfrm>
              <a:off x="8296796" y="1309459"/>
              <a:ext cx="3657600" cy="3657600"/>
            </a:xfrm>
            <a:prstGeom prst="rect">
              <a:avLst/>
            </a:prstGeom>
            <a:ln w="38100">
              <a:solidFill>
                <a:srgbClr val="5FE0D4"/>
              </a:solidFill>
            </a:ln>
          </p:spPr>
        </p:pic>
      </p:grpSp>
    </p:spTree>
    <p:extLst>
      <p:ext uri="{BB962C8B-B14F-4D97-AF65-F5344CB8AC3E}">
        <p14:creationId xmlns:p14="http://schemas.microsoft.com/office/powerpoint/2010/main" val="223767921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BEBC14-941D-4037-B8B4-2AB1322B4ED7}"/>
              </a:ext>
            </a:extLst>
          </p:cNvPr>
          <p:cNvSpPr txBox="1">
            <a:spLocks/>
          </p:cNvSpPr>
          <p:nvPr/>
        </p:nvSpPr>
        <p:spPr>
          <a:xfrm>
            <a:off x="0" y="41155"/>
            <a:ext cx="12192000" cy="639763"/>
          </a:xfrm>
          <a:prstGeom prst="rect">
            <a:avLst/>
          </a:prstGeom>
        </p:spPr>
        <p:txBody>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New Chief, NHGRI Metabolic Medicine Branch</a:t>
            </a:r>
          </a:p>
        </p:txBody>
      </p:sp>
      <p:sp>
        <p:nvSpPr>
          <p:cNvPr id="13" name="Title 1">
            <a:extLst>
              <a:ext uri="{FF2B5EF4-FFF2-40B4-BE49-F238E27FC236}">
                <a16:creationId xmlns:a16="http://schemas.microsoft.com/office/drawing/2014/main" id="{133AF88A-0BDE-4E72-923C-6D249E659FAB}"/>
              </a:ext>
            </a:extLst>
          </p:cNvPr>
          <p:cNvSpPr txBox="1">
            <a:spLocks/>
          </p:cNvSpPr>
          <p:nvPr/>
        </p:nvSpPr>
        <p:spPr>
          <a:xfrm>
            <a:off x="1163643" y="5600968"/>
            <a:ext cx="5624388"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Charles Venditti, M.D., Ph.D.</a:t>
            </a:r>
          </a:p>
        </p:txBody>
      </p:sp>
      <p:pic>
        <p:nvPicPr>
          <p:cNvPr id="6" name="Picture 5">
            <a:extLst>
              <a:ext uri="{FF2B5EF4-FFF2-40B4-BE49-F238E27FC236}">
                <a16:creationId xmlns:a16="http://schemas.microsoft.com/office/drawing/2014/main" id="{0BA484AF-7612-44F3-ACC9-5DF4AF83F0B2}"/>
              </a:ext>
            </a:extLst>
          </p:cNvPr>
          <p:cNvPicPr>
            <a:picLocks noChangeAspect="1"/>
          </p:cNvPicPr>
          <p:nvPr/>
        </p:nvPicPr>
        <p:blipFill rotWithShape="1">
          <a:blip r:embed="rId3"/>
          <a:srcRect l="71000" t="31467" r="1125" b="24136"/>
          <a:stretch/>
        </p:blipFill>
        <p:spPr>
          <a:xfrm>
            <a:off x="1549348" y="1404856"/>
            <a:ext cx="4852978" cy="4146510"/>
          </a:xfrm>
          <a:prstGeom prst="rect">
            <a:avLst/>
          </a:prstGeom>
          <a:ln w="38100">
            <a:solidFill>
              <a:srgbClr val="5FE0D4"/>
            </a:solidFill>
          </a:ln>
        </p:spPr>
      </p:pic>
      <p:pic>
        <p:nvPicPr>
          <p:cNvPr id="11" name="Picture 10">
            <a:extLst>
              <a:ext uri="{FF2B5EF4-FFF2-40B4-BE49-F238E27FC236}">
                <a16:creationId xmlns:a16="http://schemas.microsoft.com/office/drawing/2014/main" id="{94EA5D85-0395-44B1-ADEB-B574FF0E4076}"/>
              </a:ext>
            </a:extLst>
          </p:cNvPr>
          <p:cNvPicPr>
            <a:picLocks noChangeAspect="1"/>
          </p:cNvPicPr>
          <p:nvPr/>
        </p:nvPicPr>
        <p:blipFill>
          <a:blip r:embed="rId4"/>
          <a:stretch>
            <a:fillRect/>
          </a:stretch>
        </p:blipFill>
        <p:spPr>
          <a:xfrm>
            <a:off x="8223393" y="2471812"/>
            <a:ext cx="2449010" cy="2332390"/>
          </a:xfrm>
          <a:prstGeom prst="rect">
            <a:avLst/>
          </a:prstGeom>
          <a:ln w="76200">
            <a:solidFill>
              <a:schemeClr val="tx1"/>
            </a:solidFill>
          </a:ln>
          <a:effectLst>
            <a:glow rad="228600">
              <a:schemeClr val="accent3">
                <a:satMod val="175000"/>
                <a:alpha val="40000"/>
              </a:schemeClr>
            </a:glow>
          </a:effectLst>
        </p:spPr>
      </p:pic>
      <p:sp>
        <p:nvSpPr>
          <p:cNvPr id="3" name="TextBox 2">
            <a:extLst>
              <a:ext uri="{FF2B5EF4-FFF2-40B4-BE49-F238E27FC236}">
                <a16:creationId xmlns:a16="http://schemas.microsoft.com/office/drawing/2014/main" id="{761555C5-578B-613A-6F3F-B3F926E5BFE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58</a:t>
            </a:r>
          </a:p>
        </p:txBody>
      </p:sp>
    </p:spTree>
    <p:extLst>
      <p:ext uri="{BB962C8B-B14F-4D97-AF65-F5344CB8AC3E}">
        <p14:creationId xmlns:p14="http://schemas.microsoft.com/office/powerpoint/2010/main" val="3474747988"/>
      </p:ext>
    </p:extLst>
  </p:cSld>
  <p:clrMapOvr>
    <a:masterClrMapping/>
  </p:clrMapOvr>
  <p:transition spd="slow">
    <p:wipe dir="d"/>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0884"/>
            <a:ext cx="12192000" cy="646331"/>
          </a:xfrm>
          <a:prstGeom prst="rect">
            <a:avLst/>
          </a:prstGeom>
        </p:spPr>
        <p:txBody>
          <a:bodyPr wrap="square" lIns="91440" tIns="45720" rIns="91440" bIns="45720" anchor="t">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a:cs typeface="Arial"/>
              </a:rPr>
              <a:t>NHGRI Intramural Research Highlights</a:t>
            </a:r>
            <a:endParaRPr lang="en-US" sz="3600" b="1" dirty="0">
              <a:solidFill>
                <a:prstClr val="white"/>
              </a:solidFill>
              <a:latin typeface="Arial"/>
              <a:cs typeface="Arial"/>
            </a:endParaRPr>
          </a:p>
        </p:txBody>
      </p:sp>
      <p:grpSp>
        <p:nvGrpSpPr>
          <p:cNvPr id="15" name="Group 14">
            <a:extLst>
              <a:ext uri="{FF2B5EF4-FFF2-40B4-BE49-F238E27FC236}">
                <a16:creationId xmlns:a16="http://schemas.microsoft.com/office/drawing/2014/main" id="{1AF9A5E1-424E-D206-C63A-5E02C986B0D0}"/>
              </a:ext>
            </a:extLst>
          </p:cNvPr>
          <p:cNvGrpSpPr/>
          <p:nvPr/>
        </p:nvGrpSpPr>
        <p:grpSpPr>
          <a:xfrm>
            <a:off x="1567564" y="2701066"/>
            <a:ext cx="8971470" cy="1667772"/>
            <a:chOff x="1498120" y="2770516"/>
            <a:chExt cx="8971470" cy="1667772"/>
          </a:xfrm>
        </p:grpSpPr>
        <p:sp>
          <p:nvSpPr>
            <p:cNvPr id="6" name="Rectangle 5">
              <a:extLst>
                <a:ext uri="{FF2B5EF4-FFF2-40B4-BE49-F238E27FC236}">
                  <a16:creationId xmlns:a16="http://schemas.microsoft.com/office/drawing/2014/main" id="{8D634909-58C1-92E5-0C25-BC0FD09CD4E3}"/>
                </a:ext>
              </a:extLst>
            </p:cNvPr>
            <p:cNvSpPr/>
            <p:nvPr/>
          </p:nvSpPr>
          <p:spPr>
            <a:xfrm>
              <a:off x="1498120" y="2770516"/>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0C6D693-498E-67D0-8CB6-2B8B94FBD56F}"/>
                </a:ext>
              </a:extLst>
            </p:cNvPr>
            <p:cNvSpPr txBox="1"/>
            <p:nvPr/>
          </p:nvSpPr>
          <p:spPr>
            <a:xfrm>
              <a:off x="5250612" y="3051380"/>
              <a:ext cx="501517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2060"/>
                  </a:solidFill>
                </a:rPr>
                <a:t>Genotype first: Clinical genomics research through a reverse phenotyping approach</a:t>
              </a:r>
              <a:endParaRPr lang="en-US"/>
            </a:p>
          </p:txBody>
        </p:sp>
        <p:pic>
          <p:nvPicPr>
            <p:cNvPr id="7" name="Picture 10">
              <a:extLst>
                <a:ext uri="{FF2B5EF4-FFF2-40B4-BE49-F238E27FC236}">
                  <a16:creationId xmlns:a16="http://schemas.microsoft.com/office/drawing/2014/main" id="{08A5E02F-1844-3894-FF42-BE0CFD39D5F0}"/>
                </a:ext>
              </a:extLst>
            </p:cNvPr>
            <p:cNvPicPr>
              <a:picLocks noChangeAspect="1"/>
            </p:cNvPicPr>
            <p:nvPr/>
          </p:nvPicPr>
          <p:blipFill>
            <a:blip r:embed="rId3"/>
            <a:stretch>
              <a:fillRect/>
            </a:stretch>
          </p:blipFill>
          <p:spPr>
            <a:xfrm>
              <a:off x="1521445" y="2799271"/>
              <a:ext cx="1600201" cy="1620329"/>
            </a:xfrm>
            <a:prstGeom prst="rect">
              <a:avLst/>
            </a:prstGeom>
          </p:spPr>
        </p:pic>
        <p:pic>
          <p:nvPicPr>
            <p:cNvPr id="3" name="Picture 3">
              <a:extLst>
                <a:ext uri="{FF2B5EF4-FFF2-40B4-BE49-F238E27FC236}">
                  <a16:creationId xmlns:a16="http://schemas.microsoft.com/office/drawing/2014/main" id="{FBADED90-FC43-20BA-5FD5-30211DC3CA24}"/>
                </a:ext>
              </a:extLst>
            </p:cNvPr>
            <p:cNvPicPr>
              <a:picLocks noChangeAspect="1"/>
            </p:cNvPicPr>
            <p:nvPr/>
          </p:nvPicPr>
          <p:blipFill>
            <a:blip r:embed="rId4"/>
            <a:stretch>
              <a:fillRect/>
            </a:stretch>
          </p:blipFill>
          <p:spPr>
            <a:xfrm>
              <a:off x="3299622" y="3148476"/>
              <a:ext cx="1518556" cy="782768"/>
            </a:xfrm>
            <a:prstGeom prst="rect">
              <a:avLst/>
            </a:prstGeom>
          </p:spPr>
        </p:pic>
      </p:grpSp>
      <p:grpSp>
        <p:nvGrpSpPr>
          <p:cNvPr id="14" name="Group 13">
            <a:extLst>
              <a:ext uri="{FF2B5EF4-FFF2-40B4-BE49-F238E27FC236}">
                <a16:creationId xmlns:a16="http://schemas.microsoft.com/office/drawing/2014/main" id="{ECAD63F3-D39E-49DB-55F2-918DE22EDC0B}"/>
              </a:ext>
            </a:extLst>
          </p:cNvPr>
          <p:cNvGrpSpPr/>
          <p:nvPr/>
        </p:nvGrpSpPr>
        <p:grpSpPr>
          <a:xfrm>
            <a:off x="1567565" y="788878"/>
            <a:ext cx="9330473" cy="1667772"/>
            <a:chOff x="1498121" y="858328"/>
            <a:chExt cx="9330473" cy="1667772"/>
          </a:xfrm>
        </p:grpSpPr>
        <p:sp>
          <p:nvSpPr>
            <p:cNvPr id="5" name="Rectangle 4">
              <a:extLst>
                <a:ext uri="{FF2B5EF4-FFF2-40B4-BE49-F238E27FC236}">
                  <a16:creationId xmlns:a16="http://schemas.microsoft.com/office/drawing/2014/main" id="{57B80392-E609-7306-1ECE-D01CC798298E}"/>
                </a:ext>
              </a:extLst>
            </p:cNvPr>
            <p:cNvSpPr/>
            <p:nvPr/>
          </p:nvSpPr>
          <p:spPr>
            <a:xfrm>
              <a:off x="1498121" y="858328"/>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2D94DE01-6C94-9A24-4255-66E5EAAE7730}"/>
                </a:ext>
              </a:extLst>
            </p:cNvPr>
            <p:cNvSpPr txBox="1"/>
            <p:nvPr/>
          </p:nvSpPr>
          <p:spPr>
            <a:xfrm>
              <a:off x="5250612" y="1068356"/>
              <a:ext cx="5577982"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2060"/>
                  </a:solidFill>
                </a:rPr>
                <a:t>Educational considerations based on medical student use of polygenic risk information and apparent race in a simulated consultation</a:t>
              </a:r>
              <a:endParaRPr lang="en-US" sz="1100" i="0" kern="1200" baseline="0" dirty="0">
                <a:solidFill>
                  <a:srgbClr val="002060"/>
                </a:solidFill>
                <a:effectLst/>
                <a:latin typeface="+mj-lt"/>
                <a:ea typeface="Helvetica Neue" charset="0"/>
                <a:cs typeface="Arial"/>
              </a:endParaRPr>
            </a:p>
          </p:txBody>
        </p:sp>
        <p:pic>
          <p:nvPicPr>
            <p:cNvPr id="12" name="Picture 12">
              <a:extLst>
                <a:ext uri="{FF2B5EF4-FFF2-40B4-BE49-F238E27FC236}">
                  <a16:creationId xmlns:a16="http://schemas.microsoft.com/office/drawing/2014/main" id="{D112FB14-B1B8-78CB-B111-C939DD71D4F8}"/>
                </a:ext>
              </a:extLst>
            </p:cNvPr>
            <p:cNvPicPr>
              <a:picLocks noChangeAspect="1"/>
            </p:cNvPicPr>
            <p:nvPr/>
          </p:nvPicPr>
          <p:blipFill rotWithShape="1">
            <a:blip r:embed="rId5"/>
            <a:srcRect l="9136" t="-606" r="18347" b="2304"/>
            <a:stretch/>
          </p:blipFill>
          <p:spPr>
            <a:xfrm>
              <a:off x="1520500" y="876074"/>
              <a:ext cx="1604512" cy="1629191"/>
            </a:xfrm>
            <a:prstGeom prst="rect">
              <a:avLst/>
            </a:prstGeom>
          </p:spPr>
        </p:pic>
        <p:pic>
          <p:nvPicPr>
            <p:cNvPr id="23" name="Picture 22">
              <a:extLst>
                <a:ext uri="{FF2B5EF4-FFF2-40B4-BE49-F238E27FC236}">
                  <a16:creationId xmlns:a16="http://schemas.microsoft.com/office/drawing/2014/main" id="{FA1C41ED-A770-4577-A44C-984035F25E0A}"/>
                </a:ext>
              </a:extLst>
            </p:cNvPr>
            <p:cNvPicPr>
              <a:picLocks noChangeAspect="1"/>
            </p:cNvPicPr>
            <p:nvPr/>
          </p:nvPicPr>
          <p:blipFill>
            <a:blip r:embed="rId6"/>
            <a:stretch>
              <a:fillRect/>
            </a:stretch>
          </p:blipFill>
          <p:spPr>
            <a:xfrm>
              <a:off x="3261852" y="1310083"/>
              <a:ext cx="1652680" cy="685015"/>
            </a:xfrm>
            <a:prstGeom prst="rect">
              <a:avLst/>
            </a:prstGeom>
          </p:spPr>
        </p:pic>
      </p:grpSp>
      <p:grpSp>
        <p:nvGrpSpPr>
          <p:cNvPr id="18" name="Group 17">
            <a:extLst>
              <a:ext uri="{FF2B5EF4-FFF2-40B4-BE49-F238E27FC236}">
                <a16:creationId xmlns:a16="http://schemas.microsoft.com/office/drawing/2014/main" id="{DEF041F7-0B16-474D-ED68-DE6C2811046C}"/>
              </a:ext>
            </a:extLst>
          </p:cNvPr>
          <p:cNvGrpSpPr/>
          <p:nvPr/>
        </p:nvGrpSpPr>
        <p:grpSpPr>
          <a:xfrm>
            <a:off x="1567565" y="4636965"/>
            <a:ext cx="8971470" cy="1676443"/>
            <a:chOff x="1498121" y="4706415"/>
            <a:chExt cx="8971470" cy="1676443"/>
          </a:xfrm>
        </p:grpSpPr>
        <p:sp>
          <p:nvSpPr>
            <p:cNvPr id="8" name="Rectangle 7">
              <a:extLst>
                <a:ext uri="{FF2B5EF4-FFF2-40B4-BE49-F238E27FC236}">
                  <a16:creationId xmlns:a16="http://schemas.microsoft.com/office/drawing/2014/main" id="{300D3A43-FD99-FBEF-ECA9-C73F10B4A3C3}"/>
                </a:ext>
              </a:extLst>
            </p:cNvPr>
            <p:cNvSpPr/>
            <p:nvPr/>
          </p:nvSpPr>
          <p:spPr>
            <a:xfrm>
              <a:off x="1498121" y="4711460"/>
              <a:ext cx="8971470" cy="1667772"/>
            </a:xfrm>
            <a:prstGeom prst="rect">
              <a:avLst/>
            </a:prstGeom>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10">
              <a:extLst>
                <a:ext uri="{FF2B5EF4-FFF2-40B4-BE49-F238E27FC236}">
                  <a16:creationId xmlns:a16="http://schemas.microsoft.com/office/drawing/2014/main" id="{9A94E815-8621-EEF2-14E0-FCAFD2A5FDB5}"/>
                </a:ext>
              </a:extLst>
            </p:cNvPr>
            <p:cNvPicPr>
              <a:picLocks noChangeAspect="1"/>
            </p:cNvPicPr>
            <p:nvPr/>
          </p:nvPicPr>
          <p:blipFill>
            <a:blip r:embed="rId7"/>
            <a:stretch>
              <a:fillRect/>
            </a:stretch>
          </p:blipFill>
          <p:spPr>
            <a:xfrm>
              <a:off x="3362325" y="5264658"/>
              <a:ext cx="1590675" cy="586359"/>
            </a:xfrm>
            <a:prstGeom prst="rect">
              <a:avLst/>
            </a:prstGeom>
          </p:spPr>
        </p:pic>
        <p:sp>
          <p:nvSpPr>
            <p:cNvPr id="11" name="TextBox 10">
              <a:extLst>
                <a:ext uri="{FF2B5EF4-FFF2-40B4-BE49-F238E27FC236}">
                  <a16:creationId xmlns:a16="http://schemas.microsoft.com/office/drawing/2014/main" id="{E17D0F2E-F94B-C0FC-1607-9F3E2EC8840D}"/>
                </a:ext>
              </a:extLst>
            </p:cNvPr>
            <p:cNvSpPr txBox="1"/>
            <p:nvPr/>
          </p:nvSpPr>
          <p:spPr>
            <a:xfrm>
              <a:off x="5250611" y="5042105"/>
              <a:ext cx="501517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2060"/>
                  </a:solidFill>
                </a:rPr>
                <a:t>A family of unusual immunoglobulin superfamily genes in an invertebrate histocompatibility complex</a:t>
              </a:r>
              <a:endParaRPr lang="en-US" dirty="0"/>
            </a:p>
          </p:txBody>
        </p:sp>
        <p:pic>
          <p:nvPicPr>
            <p:cNvPr id="13" name="Picture 13">
              <a:extLst>
                <a:ext uri="{FF2B5EF4-FFF2-40B4-BE49-F238E27FC236}">
                  <a16:creationId xmlns:a16="http://schemas.microsoft.com/office/drawing/2014/main" id="{CC7F1758-EDFF-9D75-9AEF-C7553B3C1BD4}"/>
                </a:ext>
              </a:extLst>
            </p:cNvPr>
            <p:cNvPicPr>
              <a:picLocks noChangeAspect="1"/>
            </p:cNvPicPr>
            <p:nvPr/>
          </p:nvPicPr>
          <p:blipFill rotWithShape="1">
            <a:blip r:embed="rId8"/>
            <a:srcRect l="21185" t="-2060" r="23405" b="-1490"/>
            <a:stretch/>
          </p:blipFill>
          <p:spPr>
            <a:xfrm>
              <a:off x="1522367" y="4706415"/>
              <a:ext cx="1605303" cy="1676443"/>
            </a:xfrm>
            <a:prstGeom prst="rect">
              <a:avLst/>
            </a:prstGeom>
          </p:spPr>
        </p:pic>
      </p:grpSp>
      <p:sp>
        <p:nvSpPr>
          <p:cNvPr id="4" name="TextBox 3">
            <a:extLst>
              <a:ext uri="{FF2B5EF4-FFF2-40B4-BE49-F238E27FC236}">
                <a16:creationId xmlns:a16="http://schemas.microsoft.com/office/drawing/2014/main" id="{FC9D1B25-15B4-D005-9D5A-EBCA2CD387F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59</a:t>
            </a:r>
          </a:p>
        </p:txBody>
      </p:sp>
    </p:spTree>
    <p:extLst>
      <p:ext uri="{BB962C8B-B14F-4D97-AF65-F5344CB8AC3E}">
        <p14:creationId xmlns:p14="http://schemas.microsoft.com/office/powerpoint/2010/main" val="30869650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C4E856-3E9E-E754-E727-C31BB8F323C3}"/>
              </a:ext>
            </a:extLst>
          </p:cNvPr>
          <p:cNvSpPr/>
          <p:nvPr/>
        </p:nvSpPr>
        <p:spPr>
          <a:xfrm>
            <a:off x="0" y="-12698"/>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Where’s Eric?</a:t>
            </a:r>
          </a:p>
        </p:txBody>
      </p:sp>
      <p:pic>
        <p:nvPicPr>
          <p:cNvPr id="6" name="Picture 5">
            <a:extLst>
              <a:ext uri="{FF2B5EF4-FFF2-40B4-BE49-F238E27FC236}">
                <a16:creationId xmlns:a16="http://schemas.microsoft.com/office/drawing/2014/main" id="{D200F35B-C8FD-8FA6-4C74-2A6F824F69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689" t="18049" r="20210" b="8321"/>
          <a:stretch/>
        </p:blipFill>
        <p:spPr>
          <a:xfrm>
            <a:off x="10661412" y="3858764"/>
            <a:ext cx="1343875" cy="1214579"/>
          </a:xfrm>
          <a:prstGeom prst="rect">
            <a:avLst/>
          </a:prstGeom>
          <a:ln w="38100">
            <a:solidFill>
              <a:srgbClr val="5FE0D4"/>
            </a:solidFill>
          </a:ln>
        </p:spPr>
      </p:pic>
      <p:pic>
        <p:nvPicPr>
          <p:cNvPr id="7" name="Picture 6">
            <a:extLst>
              <a:ext uri="{FF2B5EF4-FFF2-40B4-BE49-F238E27FC236}">
                <a16:creationId xmlns:a16="http://schemas.microsoft.com/office/drawing/2014/main" id="{529DA133-FD42-03C3-FF93-B599081BBF8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8695" t="20212" r="13372" b="8889"/>
          <a:stretch/>
        </p:blipFill>
        <p:spPr>
          <a:xfrm>
            <a:off x="7768864" y="2731982"/>
            <a:ext cx="1409562" cy="1961503"/>
          </a:xfrm>
          <a:prstGeom prst="rect">
            <a:avLst/>
          </a:prstGeom>
          <a:ln w="38100">
            <a:solidFill>
              <a:srgbClr val="5FE0D4"/>
            </a:solidFill>
          </a:ln>
        </p:spPr>
      </p:pic>
      <p:pic>
        <p:nvPicPr>
          <p:cNvPr id="8" name="Picture 7">
            <a:extLst>
              <a:ext uri="{FF2B5EF4-FFF2-40B4-BE49-F238E27FC236}">
                <a16:creationId xmlns:a16="http://schemas.microsoft.com/office/drawing/2014/main" id="{62C6F924-F2D4-265B-47F6-A8A948EC811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747" t="19156" r="12317" b="21200"/>
          <a:stretch/>
        </p:blipFill>
        <p:spPr>
          <a:xfrm>
            <a:off x="5939933" y="2284071"/>
            <a:ext cx="1636234" cy="1077392"/>
          </a:xfrm>
          <a:prstGeom prst="rect">
            <a:avLst/>
          </a:prstGeom>
          <a:ln w="38100">
            <a:solidFill>
              <a:srgbClr val="5FE0D4"/>
            </a:solidFill>
          </a:ln>
        </p:spPr>
      </p:pic>
      <p:pic>
        <p:nvPicPr>
          <p:cNvPr id="9" name="Picture 8">
            <a:extLst>
              <a:ext uri="{FF2B5EF4-FFF2-40B4-BE49-F238E27FC236}">
                <a16:creationId xmlns:a16="http://schemas.microsoft.com/office/drawing/2014/main" id="{3DF24B9A-1F2F-49F1-A5A8-F202823E64C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068" t="21969" r="10866" b="18387"/>
          <a:stretch/>
        </p:blipFill>
        <p:spPr>
          <a:xfrm>
            <a:off x="9568802" y="5322404"/>
            <a:ext cx="2436485" cy="1328088"/>
          </a:xfrm>
          <a:prstGeom prst="rect">
            <a:avLst/>
          </a:prstGeom>
          <a:ln w="38100">
            <a:solidFill>
              <a:srgbClr val="5FE0D4"/>
            </a:solidFill>
          </a:ln>
        </p:spPr>
      </p:pic>
      <p:pic>
        <p:nvPicPr>
          <p:cNvPr id="10" name="Picture 9">
            <a:extLst>
              <a:ext uri="{FF2B5EF4-FFF2-40B4-BE49-F238E27FC236}">
                <a16:creationId xmlns:a16="http://schemas.microsoft.com/office/drawing/2014/main" id="{16C8C29F-0E54-0333-E81E-693755D7F33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679" t="23629" r="13417" b="25620"/>
          <a:stretch/>
        </p:blipFill>
        <p:spPr>
          <a:xfrm>
            <a:off x="7035900" y="750506"/>
            <a:ext cx="3051518" cy="1384309"/>
          </a:xfrm>
          <a:prstGeom prst="rect">
            <a:avLst/>
          </a:prstGeom>
          <a:ln w="38100">
            <a:solidFill>
              <a:srgbClr val="5FE0D4"/>
            </a:solidFill>
          </a:ln>
        </p:spPr>
      </p:pic>
      <p:pic>
        <p:nvPicPr>
          <p:cNvPr id="11" name="Picture 10">
            <a:extLst>
              <a:ext uri="{FF2B5EF4-FFF2-40B4-BE49-F238E27FC236}">
                <a16:creationId xmlns:a16="http://schemas.microsoft.com/office/drawing/2014/main" id="{D1809163-2F72-161E-7369-DEA3F26C8CF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4545" r="14095" b="26370"/>
          <a:stretch/>
        </p:blipFill>
        <p:spPr>
          <a:xfrm>
            <a:off x="5149332" y="737448"/>
            <a:ext cx="1668204" cy="1290952"/>
          </a:xfrm>
          <a:prstGeom prst="rect">
            <a:avLst/>
          </a:prstGeom>
          <a:ln w="38100">
            <a:solidFill>
              <a:srgbClr val="5FE0D4"/>
            </a:solidFill>
          </a:ln>
        </p:spPr>
      </p:pic>
      <p:pic>
        <p:nvPicPr>
          <p:cNvPr id="4" name="Picture 3" descr="A group of people posing for a photo&#10;&#10;Description automatically generated">
            <a:extLst>
              <a:ext uri="{FF2B5EF4-FFF2-40B4-BE49-F238E27FC236}">
                <a16:creationId xmlns:a16="http://schemas.microsoft.com/office/drawing/2014/main" id="{BB3B8C6C-2B79-D4F0-8B0C-CEF3617F16C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493" t="18952" r="9520" b="8871"/>
          <a:stretch/>
        </p:blipFill>
        <p:spPr>
          <a:xfrm>
            <a:off x="10284953" y="217071"/>
            <a:ext cx="1584435" cy="1797898"/>
          </a:xfrm>
          <a:prstGeom prst="rect">
            <a:avLst/>
          </a:prstGeom>
          <a:ln w="38100">
            <a:solidFill>
              <a:srgbClr val="5FE0D4"/>
            </a:solidFill>
          </a:ln>
        </p:spPr>
      </p:pic>
      <p:pic>
        <p:nvPicPr>
          <p:cNvPr id="17" name="Picture 16" descr="A group of people posing for the camera&#10;&#10;Description automatically generated with medium confidence">
            <a:extLst>
              <a:ext uri="{FF2B5EF4-FFF2-40B4-BE49-F238E27FC236}">
                <a16:creationId xmlns:a16="http://schemas.microsoft.com/office/drawing/2014/main" id="{992C324C-ADF6-3B4B-FDF7-CC3977B7D454}"/>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1481" t="6377" r="15667" b="10636"/>
          <a:stretch/>
        </p:blipFill>
        <p:spPr>
          <a:xfrm rot="5400000">
            <a:off x="4649547" y="5048773"/>
            <a:ext cx="1544581" cy="1319600"/>
          </a:xfrm>
          <a:prstGeom prst="rect">
            <a:avLst/>
          </a:prstGeom>
          <a:ln w="38100">
            <a:solidFill>
              <a:srgbClr val="5FE0D4"/>
            </a:solidFill>
          </a:ln>
        </p:spPr>
      </p:pic>
      <p:pic>
        <p:nvPicPr>
          <p:cNvPr id="19" name="Picture 18">
            <a:extLst>
              <a:ext uri="{FF2B5EF4-FFF2-40B4-BE49-F238E27FC236}">
                <a16:creationId xmlns:a16="http://schemas.microsoft.com/office/drawing/2014/main" id="{3ED3A5A4-3BA5-2560-4410-6E72E0681C8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1481" t="10636"/>
          <a:stretch/>
        </p:blipFill>
        <p:spPr>
          <a:xfrm rot="5400000">
            <a:off x="9226909" y="3926006"/>
            <a:ext cx="1426508" cy="1080095"/>
          </a:xfrm>
          <a:prstGeom prst="rect">
            <a:avLst/>
          </a:prstGeom>
          <a:ln w="38100">
            <a:solidFill>
              <a:srgbClr val="5FE0D4"/>
            </a:solidFill>
          </a:ln>
        </p:spPr>
      </p:pic>
      <p:pic>
        <p:nvPicPr>
          <p:cNvPr id="21" name="Picture 20" descr="A group of people posing for a photo&#10;&#10;Description automatically generated">
            <a:extLst>
              <a:ext uri="{FF2B5EF4-FFF2-40B4-BE49-F238E27FC236}">
                <a16:creationId xmlns:a16="http://schemas.microsoft.com/office/drawing/2014/main" id="{79DD08FD-8CF5-E9A9-F2ED-707D4C3C6A31}"/>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0648" t="25004" r="18046" b="24939"/>
          <a:stretch/>
        </p:blipFill>
        <p:spPr>
          <a:xfrm>
            <a:off x="9432230" y="2271595"/>
            <a:ext cx="2576409" cy="1356495"/>
          </a:xfrm>
          <a:prstGeom prst="rect">
            <a:avLst/>
          </a:prstGeom>
          <a:ln w="38100">
            <a:solidFill>
              <a:srgbClr val="5FE0D4"/>
            </a:solidFill>
          </a:ln>
        </p:spPr>
      </p:pic>
      <p:pic>
        <p:nvPicPr>
          <p:cNvPr id="23" name="Picture 22" descr="A group of people posing for a photo&#10;&#10;Description automatically generated">
            <a:extLst>
              <a:ext uri="{FF2B5EF4-FFF2-40B4-BE49-F238E27FC236}">
                <a16:creationId xmlns:a16="http://schemas.microsoft.com/office/drawing/2014/main" id="{6247D23C-0918-1B21-93CE-A107F0DFE080}"/>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4930" t="3924" r="4284" b="8700"/>
          <a:stretch/>
        </p:blipFill>
        <p:spPr>
          <a:xfrm>
            <a:off x="2617171" y="4823350"/>
            <a:ext cx="2007299" cy="1448914"/>
          </a:xfrm>
          <a:prstGeom prst="rect">
            <a:avLst/>
          </a:prstGeom>
          <a:ln w="38100">
            <a:solidFill>
              <a:srgbClr val="5FE0D4"/>
            </a:solidFill>
          </a:ln>
        </p:spPr>
      </p:pic>
      <p:pic>
        <p:nvPicPr>
          <p:cNvPr id="25" name="Picture 24" descr="A picture containing text, person, weapon&#10;&#10;Description automatically generated">
            <a:extLst>
              <a:ext uri="{FF2B5EF4-FFF2-40B4-BE49-F238E27FC236}">
                <a16:creationId xmlns:a16="http://schemas.microsoft.com/office/drawing/2014/main" id="{FC7D0D4A-6C14-DEDE-558D-E80EC44B373F}"/>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17551" t="12860"/>
          <a:stretch/>
        </p:blipFill>
        <p:spPr>
          <a:xfrm rot="5400000">
            <a:off x="6060770" y="3658739"/>
            <a:ext cx="1664733" cy="1319601"/>
          </a:xfrm>
          <a:prstGeom prst="rect">
            <a:avLst/>
          </a:prstGeom>
          <a:ln w="38100">
            <a:solidFill>
              <a:srgbClr val="5FE0D4"/>
            </a:solidFill>
          </a:ln>
        </p:spPr>
      </p:pic>
      <p:pic>
        <p:nvPicPr>
          <p:cNvPr id="27" name="Picture 26" descr="A picture containing outdoor, person&#10;&#10;Description automatically generated">
            <a:extLst>
              <a:ext uri="{FF2B5EF4-FFF2-40B4-BE49-F238E27FC236}">
                <a16:creationId xmlns:a16="http://schemas.microsoft.com/office/drawing/2014/main" id="{C3E3A493-B5DC-8FFD-5D17-F80B68E88117}"/>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32742" t="16024" r="35084" b="21219"/>
          <a:stretch/>
        </p:blipFill>
        <p:spPr>
          <a:xfrm rot="5400000">
            <a:off x="519604" y="-228223"/>
            <a:ext cx="1504609" cy="2201072"/>
          </a:xfrm>
          <a:prstGeom prst="rect">
            <a:avLst/>
          </a:prstGeom>
          <a:ln w="38100">
            <a:solidFill>
              <a:srgbClr val="5FE0D4"/>
            </a:solidFill>
          </a:ln>
        </p:spPr>
      </p:pic>
      <p:pic>
        <p:nvPicPr>
          <p:cNvPr id="29" name="Picture 28" descr="A group of people posing for the camera&#10;&#10;Description automatically generated with medium confidence">
            <a:extLst>
              <a:ext uri="{FF2B5EF4-FFF2-40B4-BE49-F238E27FC236}">
                <a16:creationId xmlns:a16="http://schemas.microsoft.com/office/drawing/2014/main" id="{3CA48D02-9124-C59B-7E60-291E7D31A770}"/>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24725" t="17227" r="7206" b="12658"/>
          <a:stretch/>
        </p:blipFill>
        <p:spPr>
          <a:xfrm rot="5400000" flipV="1">
            <a:off x="3946114" y="2796316"/>
            <a:ext cx="2056627" cy="1588870"/>
          </a:xfrm>
          <a:prstGeom prst="rect">
            <a:avLst/>
          </a:prstGeom>
          <a:ln w="38100">
            <a:solidFill>
              <a:srgbClr val="5FE0D4"/>
            </a:solidFill>
          </a:ln>
        </p:spPr>
      </p:pic>
      <p:pic>
        <p:nvPicPr>
          <p:cNvPr id="31" name="Picture 30" descr="A picture containing tree, person&#10;&#10;Description automatically generated">
            <a:extLst>
              <a:ext uri="{FF2B5EF4-FFF2-40B4-BE49-F238E27FC236}">
                <a16:creationId xmlns:a16="http://schemas.microsoft.com/office/drawing/2014/main" id="{0EADAAE0-63C3-CC4C-00F5-A70A04707732}"/>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l="32923" t="8729" r="18976"/>
          <a:stretch/>
        </p:blipFill>
        <p:spPr>
          <a:xfrm rot="5400000">
            <a:off x="457289" y="2718735"/>
            <a:ext cx="1601274" cy="2278776"/>
          </a:xfrm>
          <a:prstGeom prst="rect">
            <a:avLst/>
          </a:prstGeom>
          <a:ln w="38100">
            <a:solidFill>
              <a:srgbClr val="5FE0D4"/>
            </a:solidFill>
          </a:ln>
        </p:spPr>
      </p:pic>
      <p:pic>
        <p:nvPicPr>
          <p:cNvPr id="33" name="Picture 32" descr="A picture containing outdoor, bench, person, park&#10;&#10;Description automatically generated">
            <a:extLst>
              <a:ext uri="{FF2B5EF4-FFF2-40B4-BE49-F238E27FC236}">
                <a16:creationId xmlns:a16="http://schemas.microsoft.com/office/drawing/2014/main" id="{C9BAA80E-3A1C-2E2D-2AF8-3A4CF73A1C34}"/>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l="23757" t="22557" r="10496" b="21373"/>
          <a:stretch/>
        </p:blipFill>
        <p:spPr>
          <a:xfrm rot="5400000">
            <a:off x="2347189" y="2936755"/>
            <a:ext cx="1937295" cy="1239140"/>
          </a:xfrm>
          <a:prstGeom prst="rect">
            <a:avLst/>
          </a:prstGeom>
          <a:ln w="38100">
            <a:solidFill>
              <a:srgbClr val="5FE0D4"/>
            </a:solidFill>
          </a:ln>
        </p:spPr>
      </p:pic>
      <p:pic>
        <p:nvPicPr>
          <p:cNvPr id="35" name="Picture 34" descr="A picture containing person, tree, outdoor, people&#10;&#10;Description automatically generated">
            <a:extLst>
              <a:ext uri="{FF2B5EF4-FFF2-40B4-BE49-F238E27FC236}">
                <a16:creationId xmlns:a16="http://schemas.microsoft.com/office/drawing/2014/main" id="{5832B694-F123-0CF6-352C-B58B374B3236}"/>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l="16690" t="24242" r="14556" b="6574"/>
          <a:stretch/>
        </p:blipFill>
        <p:spPr>
          <a:xfrm>
            <a:off x="138396" y="4848700"/>
            <a:ext cx="2278776" cy="1719747"/>
          </a:xfrm>
          <a:prstGeom prst="rect">
            <a:avLst/>
          </a:prstGeom>
          <a:ln w="38100">
            <a:solidFill>
              <a:srgbClr val="5FE0D4"/>
            </a:solidFill>
          </a:ln>
        </p:spPr>
      </p:pic>
      <p:pic>
        <p:nvPicPr>
          <p:cNvPr id="37" name="Picture 36" descr="A group of people standing outside&#10;&#10;Description automatically generated with low confidence">
            <a:extLst>
              <a:ext uri="{FF2B5EF4-FFF2-40B4-BE49-F238E27FC236}">
                <a16:creationId xmlns:a16="http://schemas.microsoft.com/office/drawing/2014/main" id="{E42DBFA8-503B-C396-A4C1-06E7F86DDB4B}"/>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l="32991" t="16722" r="29008" b="14079"/>
          <a:stretch/>
        </p:blipFill>
        <p:spPr>
          <a:xfrm rot="5400000">
            <a:off x="2983523" y="439898"/>
            <a:ext cx="1701810" cy="2324225"/>
          </a:xfrm>
          <a:prstGeom prst="rect">
            <a:avLst/>
          </a:prstGeom>
          <a:ln w="38100">
            <a:solidFill>
              <a:srgbClr val="5FE0D4"/>
            </a:solidFill>
          </a:ln>
        </p:spPr>
      </p:pic>
      <p:pic>
        <p:nvPicPr>
          <p:cNvPr id="39" name="Picture 38" descr="A picture containing outdoor, person&#10;&#10;Description automatically generated">
            <a:extLst>
              <a:ext uri="{FF2B5EF4-FFF2-40B4-BE49-F238E27FC236}">
                <a16:creationId xmlns:a16="http://schemas.microsoft.com/office/drawing/2014/main" id="{DE730EAE-B337-756F-3799-2E87FEB84235}"/>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27529" t="12316" r="38542"/>
          <a:stretch/>
        </p:blipFill>
        <p:spPr>
          <a:xfrm rot="5400000">
            <a:off x="684446" y="1236698"/>
            <a:ext cx="1148987" cy="2227011"/>
          </a:xfrm>
          <a:prstGeom prst="rect">
            <a:avLst/>
          </a:prstGeom>
          <a:ln w="38100">
            <a:solidFill>
              <a:srgbClr val="5FE0D4"/>
            </a:solidFill>
          </a:ln>
        </p:spPr>
      </p:pic>
      <p:pic>
        <p:nvPicPr>
          <p:cNvPr id="41" name="Picture 40" descr="A group of people standing outside&#10;&#10;Description automatically generated with medium confidence">
            <a:extLst>
              <a:ext uri="{FF2B5EF4-FFF2-40B4-BE49-F238E27FC236}">
                <a16:creationId xmlns:a16="http://schemas.microsoft.com/office/drawing/2014/main" id="{6737EA9B-085A-FD3B-C9BE-DE99583CE90F}"/>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9292" t="21221" b="22469"/>
          <a:stretch/>
        </p:blipFill>
        <p:spPr>
          <a:xfrm>
            <a:off x="6242110" y="5284137"/>
            <a:ext cx="3051517" cy="1420742"/>
          </a:xfrm>
          <a:prstGeom prst="rect">
            <a:avLst/>
          </a:prstGeom>
          <a:ln w="38100">
            <a:solidFill>
              <a:srgbClr val="5FE0D4"/>
            </a:solidFill>
          </a:ln>
        </p:spPr>
      </p:pic>
    </p:spTree>
    <p:extLst>
      <p:ext uri="{BB962C8B-B14F-4D97-AF65-F5344CB8AC3E}">
        <p14:creationId xmlns:p14="http://schemas.microsoft.com/office/powerpoint/2010/main" val="7185986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childTnLst>
                                </p:cTn>
                              </p:par>
                              <p:par>
                                <p:cTn id="8" presetID="10" presetClass="entr" presetSubtype="0"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par>
                                <p:cTn id="11" presetID="10" presetClass="entr" presetSubtype="0" fill="hold" nodeType="withEffect">
                                  <p:stCondLst>
                                    <p:cond delay="10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childTnLst>
                                </p:cTn>
                              </p:par>
                              <p:par>
                                <p:cTn id="14" presetID="10" presetClass="entr" presetSubtype="0" fill="hold" nodeType="withEffect">
                                  <p:stCondLst>
                                    <p:cond delay="1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childTnLst>
                                </p:cTn>
                              </p:par>
                              <p:par>
                                <p:cTn id="17" presetID="10" presetClass="entr" presetSubtype="0" fill="hold" nodeType="withEffect">
                                  <p:stCondLst>
                                    <p:cond delay="20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childTnLst>
                                </p:cTn>
                              </p:par>
                              <p:par>
                                <p:cTn id="20" presetID="10" presetClass="entr" presetSubtype="0" fill="hold" nodeType="withEffect">
                                  <p:stCondLst>
                                    <p:cond delay="250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childTnLst>
                                </p:cTn>
                              </p:par>
                              <p:par>
                                <p:cTn id="23" presetID="10" presetClass="entr" presetSubtype="0" fill="hold" nodeType="withEffect">
                                  <p:stCondLst>
                                    <p:cond delay="300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childTnLst>
                                </p:cTn>
                              </p:par>
                              <p:par>
                                <p:cTn id="26" presetID="10" presetClass="entr" presetSubtype="0" fill="hold" nodeType="withEffect">
                                  <p:stCondLst>
                                    <p:cond delay="3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childTnLst>
                                </p:cTn>
                              </p:par>
                              <p:par>
                                <p:cTn id="29" presetID="10" presetClass="entr" presetSubtype="0" fill="hold" nodeType="withEffect">
                                  <p:stCondLst>
                                    <p:cond delay="400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childTnLst>
                                </p:cTn>
                              </p:par>
                              <p:par>
                                <p:cTn id="32" presetID="10" presetClass="entr" presetSubtype="0" fill="hold" nodeType="withEffect">
                                  <p:stCondLst>
                                    <p:cond delay="4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childTnLst>
                                </p:cTn>
                              </p:par>
                              <p:par>
                                <p:cTn id="35" presetID="10" presetClass="entr" presetSubtype="0" fill="hold" nodeType="withEffect">
                                  <p:stCondLst>
                                    <p:cond delay="500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childTnLst>
                                </p:cTn>
                              </p:par>
                              <p:par>
                                <p:cTn id="38" presetID="10" presetClass="entr" presetSubtype="0" fill="hold" nodeType="withEffect">
                                  <p:stCondLst>
                                    <p:cond delay="550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childTnLst>
                                </p:cTn>
                              </p:par>
                              <p:par>
                                <p:cTn id="41" presetID="10" presetClass="entr" presetSubtype="0" fill="hold" nodeType="withEffect">
                                  <p:stCondLst>
                                    <p:cond delay="600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childTnLst>
                                </p:cTn>
                              </p:par>
                              <p:par>
                                <p:cTn id="44" presetID="10" presetClass="entr" presetSubtype="0" fill="hold" nodeType="withEffect">
                                  <p:stCondLst>
                                    <p:cond delay="65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childTnLst>
                                </p:cTn>
                              </p:par>
                              <p:par>
                                <p:cTn id="47" presetID="10" presetClass="entr" presetSubtype="0" fill="hold" nodeType="withEffect">
                                  <p:stCondLst>
                                    <p:cond delay="70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childTnLst>
                                </p:cTn>
                              </p:par>
                              <p:par>
                                <p:cTn id="50" presetID="10" presetClass="entr" presetSubtype="0" fill="hold" nodeType="withEffect">
                                  <p:stCondLst>
                                    <p:cond delay="7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childTnLst>
                                </p:cTn>
                              </p:par>
                              <p:par>
                                <p:cTn id="53" presetID="10" presetClass="entr" presetSubtype="0" fill="hold" nodeType="withEffect">
                                  <p:stCondLst>
                                    <p:cond delay="800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000"/>
                                        <p:tgtEl>
                                          <p:spTgt spid="39"/>
                                        </p:tgtEl>
                                      </p:cBhvr>
                                    </p:animEffect>
                                  </p:childTnLst>
                                </p:cTn>
                              </p:par>
                              <p:par>
                                <p:cTn id="56" presetID="10" presetClass="entr" presetSubtype="0" fill="hold" nodeType="withEffect">
                                  <p:stCondLst>
                                    <p:cond delay="850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1000"/>
                                        <p:tgtEl>
                                          <p:spTgt spid="6"/>
                                        </p:tgtEl>
                                      </p:cBhvr>
                                    </p:animEffect>
                                  </p:childTnLst>
                                </p:cTn>
                              </p:par>
                              <p:par>
                                <p:cTn id="59" presetID="10" presetClass="entr" presetSubtype="0" fill="hold" nodeType="withEffect">
                                  <p:stCondLst>
                                    <p:cond delay="90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1000"/>
                                        <p:tgtEl>
                                          <p:spTgt spid="8"/>
                                        </p:tgtEl>
                                      </p:cBhvr>
                                    </p:animEffect>
                                  </p:childTnLst>
                                </p:cTn>
                              </p:par>
                              <p:par>
                                <p:cTn id="62" presetID="10" presetClass="entr" presetSubtype="0" fill="hold" nodeType="withEffect">
                                  <p:stCondLst>
                                    <p:cond delay="950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7C4E856-3E9E-E754-E727-C31BB8F323C3}"/>
              </a:ext>
            </a:extLst>
          </p:cNvPr>
          <p:cNvSpPr/>
          <p:nvPr/>
        </p:nvSpPr>
        <p:spPr>
          <a:xfrm>
            <a:off x="0" y="-14512"/>
            <a:ext cx="12192000" cy="646331"/>
          </a:xfrm>
          <a:prstGeom prst="rect">
            <a:avLst/>
          </a:prstGeom>
        </p:spPr>
        <p:txBody>
          <a:bodyPr wrap="square" lIns="91440" tIns="45720" rIns="91440" bIns="45720" anchor="t">
            <a:spAutoFit/>
          </a:bodyPr>
          <a:lstStyle/>
          <a:p>
            <a:pPr marL="158750" lvl="2" algn="ctr" defTabSz="627063">
              <a:spcBef>
                <a:spcPts val="1800"/>
              </a:spcBef>
              <a:defRPr/>
            </a:pPr>
            <a:r>
              <a:rPr lang="en-US" sz="3600" b="1" dirty="0">
                <a:solidFill>
                  <a:srgbClr val="5FE0D4"/>
                </a:solidFill>
                <a:latin typeface="Arial"/>
                <a:cs typeface="Arial"/>
              </a:rPr>
              <a:t>Where’s Eric?</a:t>
            </a:r>
          </a:p>
        </p:txBody>
      </p:sp>
      <p:grpSp>
        <p:nvGrpSpPr>
          <p:cNvPr id="10" name="Group 9">
            <a:extLst>
              <a:ext uri="{FF2B5EF4-FFF2-40B4-BE49-F238E27FC236}">
                <a16:creationId xmlns:a16="http://schemas.microsoft.com/office/drawing/2014/main" id="{42D8418B-B5D0-B7E4-7B0B-85968EC6FB47}"/>
              </a:ext>
            </a:extLst>
          </p:cNvPr>
          <p:cNvGrpSpPr/>
          <p:nvPr/>
        </p:nvGrpSpPr>
        <p:grpSpPr>
          <a:xfrm>
            <a:off x="9132528" y="638243"/>
            <a:ext cx="3463862" cy="6144378"/>
            <a:chOff x="8840142" y="638243"/>
            <a:chExt cx="3463862" cy="6144378"/>
          </a:xfrm>
        </p:grpSpPr>
        <p:sp>
          <p:nvSpPr>
            <p:cNvPr id="34" name="TextBox 33">
              <a:extLst>
                <a:ext uri="{FF2B5EF4-FFF2-40B4-BE49-F238E27FC236}">
                  <a16:creationId xmlns:a16="http://schemas.microsoft.com/office/drawing/2014/main" id="{B6E59510-355B-45B3-AEEE-D633BE426E27}"/>
                </a:ext>
              </a:extLst>
            </p:cNvPr>
            <p:cNvSpPr txBox="1"/>
            <p:nvPr/>
          </p:nvSpPr>
          <p:spPr>
            <a:xfrm>
              <a:off x="8840142" y="5705403"/>
              <a:ext cx="3463862" cy="1077218"/>
            </a:xfrm>
            <a:prstGeom prst="rect">
              <a:avLst/>
            </a:prstGeom>
            <a:noFill/>
          </p:spPr>
          <p:txBody>
            <a:bodyPr wrap="square">
              <a:spAutoFit/>
            </a:bodyPr>
            <a:lstStyle/>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Where’s</a:t>
              </a:r>
            </a:p>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Hal?</a:t>
              </a:r>
            </a:p>
          </p:txBody>
        </p:sp>
        <p:pic>
          <p:nvPicPr>
            <p:cNvPr id="3" name="Picture 2" descr="A picture containing person, person, player, male&#10;&#10;Description automatically generated">
              <a:extLst>
                <a:ext uri="{FF2B5EF4-FFF2-40B4-BE49-F238E27FC236}">
                  <a16:creationId xmlns:a16="http://schemas.microsoft.com/office/drawing/2014/main" id="{C60A10ED-FC26-139B-F2A7-1A0623D1B0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0535" y="638243"/>
              <a:ext cx="2514748" cy="5173195"/>
            </a:xfrm>
            <a:prstGeom prst="rect">
              <a:avLst/>
            </a:prstGeom>
          </p:spPr>
        </p:pic>
      </p:grpSp>
      <p:grpSp>
        <p:nvGrpSpPr>
          <p:cNvPr id="7" name="Group 6">
            <a:extLst>
              <a:ext uri="{FF2B5EF4-FFF2-40B4-BE49-F238E27FC236}">
                <a16:creationId xmlns:a16="http://schemas.microsoft.com/office/drawing/2014/main" id="{E98AA49D-5A0C-1C92-DBAD-F874C7C5051F}"/>
              </a:ext>
            </a:extLst>
          </p:cNvPr>
          <p:cNvGrpSpPr/>
          <p:nvPr/>
        </p:nvGrpSpPr>
        <p:grpSpPr>
          <a:xfrm>
            <a:off x="-49036" y="638243"/>
            <a:ext cx="3463862" cy="6144378"/>
            <a:chOff x="-49036" y="638243"/>
            <a:chExt cx="3463862" cy="6144378"/>
          </a:xfrm>
        </p:grpSpPr>
        <p:sp>
          <p:nvSpPr>
            <p:cNvPr id="28" name="TextBox 27">
              <a:extLst>
                <a:ext uri="{FF2B5EF4-FFF2-40B4-BE49-F238E27FC236}">
                  <a16:creationId xmlns:a16="http://schemas.microsoft.com/office/drawing/2014/main" id="{24ED3AB8-27D1-45C5-ABAC-77E7DAD9B8E2}"/>
                </a:ext>
              </a:extLst>
            </p:cNvPr>
            <p:cNvSpPr txBox="1"/>
            <p:nvPr/>
          </p:nvSpPr>
          <p:spPr>
            <a:xfrm>
              <a:off x="-49036" y="5705403"/>
              <a:ext cx="3463862" cy="1077218"/>
            </a:xfrm>
            <a:prstGeom prst="rect">
              <a:avLst/>
            </a:prstGeom>
            <a:noFill/>
          </p:spPr>
          <p:txBody>
            <a:bodyPr wrap="square">
              <a:spAutoFit/>
            </a:bodyPr>
            <a:lstStyle/>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Where’s</a:t>
              </a:r>
            </a:p>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Laura?</a:t>
              </a:r>
            </a:p>
          </p:txBody>
        </p:sp>
        <p:pic>
          <p:nvPicPr>
            <p:cNvPr id="4" name="Picture 3" descr="A picture containing person, player, male&#10;&#10;Description automatically generated">
              <a:extLst>
                <a:ext uri="{FF2B5EF4-FFF2-40B4-BE49-F238E27FC236}">
                  <a16:creationId xmlns:a16="http://schemas.microsoft.com/office/drawing/2014/main" id="{68013711-C3CE-9C28-89C7-31C498B86C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1357" y="638243"/>
              <a:ext cx="2514748" cy="5173195"/>
            </a:xfrm>
            <a:prstGeom prst="rect">
              <a:avLst/>
            </a:prstGeom>
          </p:spPr>
        </p:pic>
      </p:grpSp>
      <p:grpSp>
        <p:nvGrpSpPr>
          <p:cNvPr id="9" name="Group 8">
            <a:extLst>
              <a:ext uri="{FF2B5EF4-FFF2-40B4-BE49-F238E27FC236}">
                <a16:creationId xmlns:a16="http://schemas.microsoft.com/office/drawing/2014/main" id="{3430FCC2-FBEA-7CE9-628D-E211E9DC3205}"/>
              </a:ext>
            </a:extLst>
          </p:cNvPr>
          <p:cNvGrpSpPr/>
          <p:nvPr/>
        </p:nvGrpSpPr>
        <p:grpSpPr>
          <a:xfrm>
            <a:off x="6117894" y="638243"/>
            <a:ext cx="3463862" cy="6144378"/>
            <a:chOff x="6095939" y="638243"/>
            <a:chExt cx="3463862" cy="6144378"/>
          </a:xfrm>
        </p:grpSpPr>
        <p:sp>
          <p:nvSpPr>
            <p:cNvPr id="32" name="TextBox 31">
              <a:extLst>
                <a:ext uri="{FF2B5EF4-FFF2-40B4-BE49-F238E27FC236}">
                  <a16:creationId xmlns:a16="http://schemas.microsoft.com/office/drawing/2014/main" id="{D07F4083-1632-4701-A888-FD056C6E3404}"/>
                </a:ext>
              </a:extLst>
            </p:cNvPr>
            <p:cNvSpPr txBox="1"/>
            <p:nvPr/>
          </p:nvSpPr>
          <p:spPr>
            <a:xfrm>
              <a:off x="6095939" y="5705403"/>
              <a:ext cx="3463862" cy="1077218"/>
            </a:xfrm>
            <a:prstGeom prst="rect">
              <a:avLst/>
            </a:prstGeom>
            <a:noFill/>
          </p:spPr>
          <p:txBody>
            <a:bodyPr wrap="square">
              <a:spAutoFit/>
            </a:bodyPr>
            <a:lstStyle/>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Where’s</a:t>
              </a:r>
            </a:p>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Gail?</a:t>
              </a:r>
            </a:p>
          </p:txBody>
        </p:sp>
        <p:pic>
          <p:nvPicPr>
            <p:cNvPr id="5" name="Picture 4" descr="A picture containing person, person, player&#10;&#10;Description automatically generated">
              <a:extLst>
                <a:ext uri="{FF2B5EF4-FFF2-40B4-BE49-F238E27FC236}">
                  <a16:creationId xmlns:a16="http://schemas.microsoft.com/office/drawing/2014/main" id="{9E6A8D19-259E-103B-BA26-696E04CB50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16332" y="638243"/>
              <a:ext cx="2514748" cy="5173195"/>
            </a:xfrm>
            <a:prstGeom prst="rect">
              <a:avLst/>
            </a:prstGeom>
          </p:spPr>
        </p:pic>
      </p:grpSp>
      <p:grpSp>
        <p:nvGrpSpPr>
          <p:cNvPr id="8" name="Group 7">
            <a:extLst>
              <a:ext uri="{FF2B5EF4-FFF2-40B4-BE49-F238E27FC236}">
                <a16:creationId xmlns:a16="http://schemas.microsoft.com/office/drawing/2014/main" id="{38B1E394-A0B5-0605-03E3-1E95D2F662F0}"/>
              </a:ext>
            </a:extLst>
          </p:cNvPr>
          <p:cNvGrpSpPr/>
          <p:nvPr/>
        </p:nvGrpSpPr>
        <p:grpSpPr>
          <a:xfrm>
            <a:off x="2816749" y="638243"/>
            <a:ext cx="3899222" cy="6144378"/>
            <a:chOff x="2809092" y="638243"/>
            <a:chExt cx="3899222" cy="6144378"/>
          </a:xfrm>
        </p:grpSpPr>
        <p:sp>
          <p:nvSpPr>
            <p:cNvPr id="30" name="TextBox 29">
              <a:extLst>
                <a:ext uri="{FF2B5EF4-FFF2-40B4-BE49-F238E27FC236}">
                  <a16:creationId xmlns:a16="http://schemas.microsoft.com/office/drawing/2014/main" id="{AE8CC396-173B-461C-8927-C7FF9314B58C}"/>
                </a:ext>
              </a:extLst>
            </p:cNvPr>
            <p:cNvSpPr txBox="1"/>
            <p:nvPr/>
          </p:nvSpPr>
          <p:spPr>
            <a:xfrm>
              <a:off x="2809092" y="5705403"/>
              <a:ext cx="3899222" cy="1077218"/>
            </a:xfrm>
            <a:prstGeom prst="rect">
              <a:avLst/>
            </a:prstGeom>
            <a:noFill/>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Where’s</a:t>
              </a:r>
            </a:p>
            <a:p>
              <a:pPr marL="158750" marR="0" lvl="2" indent="0" algn="ctr" defTabSz="627063" rtl="0" eaLnBrk="0" fontAlgn="auto" latinLnBrk="0" hangingPunct="0">
                <a:lnSpc>
                  <a:spcPct val="100000"/>
                </a:lnSpc>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Stephen?</a:t>
              </a:r>
            </a:p>
          </p:txBody>
        </p:sp>
        <p:pic>
          <p:nvPicPr>
            <p:cNvPr id="6" name="Picture 5" descr="A person in a santa garment&#10;&#10;Description automatically generated with low confidence">
              <a:extLst>
                <a:ext uri="{FF2B5EF4-FFF2-40B4-BE49-F238E27FC236}">
                  <a16:creationId xmlns:a16="http://schemas.microsoft.com/office/drawing/2014/main" id="{7C5870A4-6522-B854-2BA6-45B4E874A3D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7165" y="638243"/>
              <a:ext cx="2514748" cy="5173195"/>
            </a:xfrm>
            <a:prstGeom prst="rect">
              <a:avLst/>
            </a:prstGeom>
          </p:spPr>
        </p:pic>
      </p:grpSp>
    </p:spTree>
    <p:extLst>
      <p:ext uri="{BB962C8B-B14F-4D97-AF65-F5344CB8AC3E}">
        <p14:creationId xmlns:p14="http://schemas.microsoft.com/office/powerpoint/2010/main" val="99426349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EEDD36-DE99-4BC8-83E4-29D6E9C20C7E}"/>
              </a:ext>
            </a:extLst>
          </p:cNvPr>
          <p:cNvPicPr>
            <a:picLocks noChangeAspect="1"/>
          </p:cNvPicPr>
          <p:nvPr/>
        </p:nvPicPr>
        <p:blipFill>
          <a:blip r:embed="rId3"/>
          <a:stretch>
            <a:fillRect/>
          </a:stretch>
        </p:blipFill>
        <p:spPr>
          <a:xfrm>
            <a:off x="1073253" y="1544448"/>
            <a:ext cx="10045494" cy="4732765"/>
          </a:xfrm>
          <a:prstGeom prst="rect">
            <a:avLst/>
          </a:prstGeom>
        </p:spPr>
      </p:pic>
      <p:sp>
        <p:nvSpPr>
          <p:cNvPr id="4" name="Title 3">
            <a:extLst>
              <a:ext uri="{FF2B5EF4-FFF2-40B4-BE49-F238E27FC236}">
                <a16:creationId xmlns:a16="http://schemas.microsoft.com/office/drawing/2014/main" id="{63AFFA5B-30B7-46CC-ADB2-41113CB171F6}"/>
              </a:ext>
            </a:extLst>
          </p:cNvPr>
          <p:cNvSpPr txBox="1">
            <a:spLocks/>
          </p:cNvSpPr>
          <p:nvPr/>
        </p:nvSpPr>
        <p:spPr>
          <a:xfrm>
            <a:off x="223666" y="129658"/>
            <a:ext cx="12192000" cy="1479762"/>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‘One-Stop-Shop’ to Stay Connected</a:t>
            </a:r>
          </a:p>
          <a:p>
            <a:pPr marL="0" marR="0" lvl="0" indent="0" algn="ctr" defTabSz="1219170" rtl="0" eaLnBrk="1" fontAlgn="auto" latinLnBrk="0" hangingPunct="1">
              <a:lnSpc>
                <a:spcPct val="100000"/>
              </a:lnSpc>
              <a:spcBef>
                <a:spcPts val="120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charset="0"/>
                <a:ea typeface="+mj-ea"/>
                <a:cs typeface="Arial" charset="0"/>
              </a:rPr>
              <a:t>genome.gov/</a:t>
            </a:r>
            <a:r>
              <a:rPr kumimoji="0" lang="en-US" sz="2800" b="1" i="0" u="none" strike="noStrike" kern="1200" cap="none" spc="0" normalizeH="0" baseline="0" noProof="0" dirty="0" err="1">
                <a:ln>
                  <a:noFill/>
                </a:ln>
                <a:solidFill>
                  <a:srgbClr val="FFFFFF"/>
                </a:solidFill>
                <a:effectLst/>
                <a:uLnTx/>
                <a:uFillTx/>
                <a:latin typeface="Arial" charset="0"/>
                <a:ea typeface="+mj-ea"/>
                <a:cs typeface="Arial" charset="0"/>
              </a:rPr>
              <a:t>stayconnected</a:t>
            </a:r>
            <a:endParaRPr kumimoji="0" lang="en-US" sz="2800" b="1" i="0" u="none" strike="noStrike" kern="1200" cap="none" spc="0" normalizeH="0" baseline="0" noProof="0" dirty="0">
              <a:ln>
                <a:noFill/>
              </a:ln>
              <a:solidFill>
                <a:srgbClr val="FFFFFF"/>
              </a:solidFill>
              <a:effectLst/>
              <a:uLnTx/>
              <a:uFillTx/>
              <a:latin typeface="Arial" charset="0"/>
              <a:ea typeface="+mj-ea"/>
              <a:cs typeface="Arial" charset="0"/>
            </a:endParaRPr>
          </a:p>
          <a:p>
            <a:pPr marL="0" marR="0" lvl="0" indent="0" algn="ctr" defTabSz="1219170"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pic>
        <p:nvPicPr>
          <p:cNvPr id="6" name="Picture 5">
            <a:extLst>
              <a:ext uri="{FF2B5EF4-FFF2-40B4-BE49-F238E27FC236}">
                <a16:creationId xmlns:a16="http://schemas.microsoft.com/office/drawing/2014/main" id="{D1979825-A300-4CC8-B95F-DE752E92F8D5}"/>
              </a:ext>
            </a:extLst>
          </p:cNvPr>
          <p:cNvPicPr>
            <a:picLocks noChangeAspect="1"/>
          </p:cNvPicPr>
          <p:nvPr/>
        </p:nvPicPr>
        <p:blipFill>
          <a:blip r:embed="rId4"/>
          <a:stretch>
            <a:fillRect/>
          </a:stretch>
        </p:blipFill>
        <p:spPr>
          <a:xfrm>
            <a:off x="3759888" y="1401945"/>
            <a:ext cx="4562966" cy="5282251"/>
          </a:xfrm>
          <a:prstGeom prst="rect">
            <a:avLst/>
          </a:prstGeom>
        </p:spPr>
      </p:pic>
      <p:pic>
        <p:nvPicPr>
          <p:cNvPr id="9" name="Picture 8">
            <a:extLst>
              <a:ext uri="{FF2B5EF4-FFF2-40B4-BE49-F238E27FC236}">
                <a16:creationId xmlns:a16="http://schemas.microsoft.com/office/drawing/2014/main" id="{1D065EA0-917E-48D4-B3FB-62715382F9D2}"/>
              </a:ext>
            </a:extLst>
          </p:cNvPr>
          <p:cNvPicPr>
            <a:picLocks noChangeAspect="1"/>
          </p:cNvPicPr>
          <p:nvPr/>
        </p:nvPicPr>
        <p:blipFill rotWithShape="1">
          <a:blip r:embed="rId5"/>
          <a:srcRect t="1825" b="1539"/>
          <a:stretch/>
        </p:blipFill>
        <p:spPr>
          <a:xfrm>
            <a:off x="2957144" y="1401943"/>
            <a:ext cx="6725044" cy="5282251"/>
          </a:xfrm>
          <a:prstGeom prst="rect">
            <a:avLst/>
          </a:prstGeom>
        </p:spPr>
      </p:pic>
      <p:sp>
        <p:nvSpPr>
          <p:cNvPr id="2" name="TextBox 1">
            <a:extLst>
              <a:ext uri="{FF2B5EF4-FFF2-40B4-BE49-F238E27FC236}">
                <a16:creationId xmlns:a16="http://schemas.microsoft.com/office/drawing/2014/main" id="{694BFC14-F34E-6905-53A8-CEEEFDF169C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60</a:t>
            </a:r>
          </a:p>
        </p:txBody>
      </p:sp>
      <p:pic>
        <p:nvPicPr>
          <p:cNvPr id="8" name="Picture 7">
            <a:extLst>
              <a:ext uri="{FF2B5EF4-FFF2-40B4-BE49-F238E27FC236}">
                <a16:creationId xmlns:a16="http://schemas.microsoft.com/office/drawing/2014/main" id="{44F00EF2-D09A-47B9-88A5-4BE73C18257C}"/>
              </a:ext>
            </a:extLst>
          </p:cNvPr>
          <p:cNvPicPr>
            <a:picLocks noChangeAspect="1"/>
          </p:cNvPicPr>
          <p:nvPr/>
        </p:nvPicPr>
        <p:blipFill rotWithShape="1">
          <a:blip r:embed="rId6"/>
          <a:srcRect t="1861" b="1834"/>
          <a:stretch/>
        </p:blipFill>
        <p:spPr>
          <a:xfrm>
            <a:off x="2569934" y="1401944"/>
            <a:ext cx="7461363" cy="5326398"/>
          </a:xfrm>
          <a:prstGeom prst="rect">
            <a:avLst/>
          </a:prstGeom>
        </p:spPr>
      </p:pic>
    </p:spTree>
    <p:extLst>
      <p:ext uri="{BB962C8B-B14F-4D97-AF65-F5344CB8AC3E}">
        <p14:creationId xmlns:p14="http://schemas.microsoft.com/office/powerpoint/2010/main" val="340006021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B11A2F37-ACD5-4F35-80CE-9D2012F82C70}"/>
              </a:ext>
            </a:extLst>
          </p:cNvPr>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Arial" pitchFamily="34" charset="0"/>
              </a:rPr>
              <a:t>Thanks!</a:t>
            </a:r>
          </a:p>
        </p:txBody>
      </p:sp>
      <p:sp>
        <p:nvSpPr>
          <p:cNvPr id="3" name="Rectangle 6">
            <a:extLst>
              <a:ext uri="{FF2B5EF4-FFF2-40B4-BE49-F238E27FC236}">
                <a16:creationId xmlns:a16="http://schemas.microsoft.com/office/drawing/2014/main" id="{78D19071-5500-47DD-B29B-BE5B52D147C1}"/>
              </a:ext>
            </a:extLst>
          </p:cNvPr>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FFFF"/>
                </a:solidFill>
                <a:effectLst/>
                <a:uLnTx/>
                <a:uFillTx/>
                <a:latin typeface="Arial" panose="020B0604020202020204"/>
                <a:ea typeface="+mn-ea"/>
                <a:cs typeface="Arial" pitchFamily="34" charset="0"/>
              </a:rPr>
              <a:t>Special Thanks!</a:t>
            </a:r>
          </a:p>
        </p:txBody>
      </p:sp>
      <p:grpSp>
        <p:nvGrpSpPr>
          <p:cNvPr id="4" name="Group 3">
            <a:extLst>
              <a:ext uri="{FF2B5EF4-FFF2-40B4-BE49-F238E27FC236}">
                <a16:creationId xmlns:a16="http://schemas.microsoft.com/office/drawing/2014/main" id="{69088367-71C0-4F85-AE5B-C564209E394B}"/>
              </a:ext>
            </a:extLst>
          </p:cNvPr>
          <p:cNvGrpSpPr/>
          <p:nvPr/>
        </p:nvGrpSpPr>
        <p:grpSpPr>
          <a:xfrm>
            <a:off x="0" y="-26894"/>
            <a:ext cx="12191998" cy="1336421"/>
            <a:chOff x="0" y="-26894"/>
            <a:chExt cx="12191998" cy="1336421"/>
          </a:xfrm>
        </p:grpSpPr>
        <p:sp>
          <p:nvSpPr>
            <p:cNvPr id="5" name="Rectangle 4">
              <a:extLst>
                <a:ext uri="{FF2B5EF4-FFF2-40B4-BE49-F238E27FC236}">
                  <a16:creationId xmlns:a16="http://schemas.microsoft.com/office/drawing/2014/main" id="{2B1E8156-1A5F-4835-88F6-7EDC37FFCAE5}"/>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1956"/>
                </a:solidFill>
                <a:effectLst/>
                <a:uLnTx/>
                <a:uFillTx/>
                <a:latin typeface="Arial" panose="020B0604020202020204"/>
                <a:ea typeface="+mn-ea"/>
                <a:cs typeface="+mn-cs"/>
              </a:endParaRPr>
            </a:p>
          </p:txBody>
        </p:sp>
        <p:pic>
          <p:nvPicPr>
            <p:cNvPr id="6" name="Picture 5" descr="/Volumes/CPLB_Digital_Media_Archive/Art Archive/__NHGRI BRANDED PROJECTS/_Reference source files/OUR Design tools/Logos/NHGRI logo/PNG logo/NHGRI_Logo_color.png">
              <a:extLst>
                <a:ext uri="{FF2B5EF4-FFF2-40B4-BE49-F238E27FC236}">
                  <a16:creationId xmlns:a16="http://schemas.microsoft.com/office/drawing/2014/main" id="{3618B6DC-1EE6-492F-9D94-794EA23AD95B}"/>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7" name="Picture 6" descr="A group of people posing for a photo&#10;&#10;Description automatically generated">
            <a:extLst>
              <a:ext uri="{FF2B5EF4-FFF2-40B4-BE49-F238E27FC236}">
                <a16:creationId xmlns:a16="http://schemas.microsoft.com/office/drawing/2014/main" id="{907BA28E-1A38-4C63-BEBE-A5478D20FBE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114" t="15069" r="12295" b="28005"/>
          <a:stretch/>
        </p:blipFill>
        <p:spPr>
          <a:xfrm>
            <a:off x="2561825" y="2395782"/>
            <a:ext cx="7028314" cy="3682958"/>
          </a:xfrm>
          <a:prstGeom prst="rect">
            <a:avLst/>
          </a:prstGeom>
        </p:spPr>
      </p:pic>
      <p:sp>
        <p:nvSpPr>
          <p:cNvPr id="8" name="Arrow: Down 7">
            <a:extLst>
              <a:ext uri="{FF2B5EF4-FFF2-40B4-BE49-F238E27FC236}">
                <a16:creationId xmlns:a16="http://schemas.microsoft.com/office/drawing/2014/main" id="{BD8A7E76-9A34-4B6F-994B-7CE9845710DA}"/>
              </a:ext>
            </a:extLst>
          </p:cNvPr>
          <p:cNvSpPr/>
          <p:nvPr/>
        </p:nvSpPr>
        <p:spPr>
          <a:xfrm>
            <a:off x="6413878" y="2088595"/>
            <a:ext cx="704088" cy="652568"/>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8091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HGRI colors theme">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NHGRI colors theme" id="{8752773C-8A7D-4641-8B94-8920AC8DE6CD}" vid="{0116F72E-E8DE-354D-BDB1-65205802C2B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4CA6DE6677D444AAC8F6E3A3DC303C" ma:contentTypeVersion="17" ma:contentTypeDescription="Create a new document." ma:contentTypeScope="" ma:versionID="35f152c89b2e9d18ca3a1926a145df6e">
  <xsd:schema xmlns:xsd="http://www.w3.org/2001/XMLSchema" xmlns:xs="http://www.w3.org/2001/XMLSchema" xmlns:p="http://schemas.microsoft.com/office/2006/metadata/properties" xmlns:ns2="6820bf7a-2f66-4a35-b05a-fe5df42323ad" xmlns:ns3="9a84338f-7c3f-4013-b62c-2320c6dcb5a6" targetNamespace="http://schemas.microsoft.com/office/2006/metadata/properties" ma:root="true" ma:fieldsID="9b3199d0a10a8982b6ba6b8c28b0b36e" ns2:_="" ns3:_="">
    <xsd:import namespace="6820bf7a-2f66-4a35-b05a-fe5df42323ad"/>
    <xsd:import namespace="9a84338f-7c3f-4013-b62c-2320c6dcb5a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TaxKeywordTaxHTField" minOccurs="0"/>
                <xsd:element ref="ns3:TaxCatchAll" minOccurs="0"/>
                <xsd:element ref="ns2:imagepreview"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20bf7a-2f66-4a35-b05a-fe5df42323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imagepreview" ma:index="22" nillable="true" ma:displayName="image preview" ma:format="Thumbnail" ma:internalName="imagepreview">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ce9f98e-9ad5-43de-b59a-72d7e946aae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a84338f-7c3f-4013-b62c-2320c6dcb5a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KeywordTaxHTField" ma:index="20" nillable="true" ma:taxonomy="true" ma:internalName="TaxKeywordTaxHTField" ma:taxonomyFieldName="TaxKeyword" ma:displayName="Enterprise Keywords" ma:fieldId="{23f27201-bee3-471e-b2e7-b64fd8b7ca38}" ma:taxonomyMulti="true" ma:sspId="8ce9f98e-9ad5-43de-b59a-72d7e946aae0" ma:termSetId="00000000-0000-0000-0000-000000000000" ma:anchorId="00000000-0000-0000-0000-000000000000" ma:open="true" ma:isKeyword="true">
      <xsd:complexType>
        <xsd:sequence>
          <xsd:element ref="pc:Terms" minOccurs="0" maxOccurs="1"/>
        </xsd:sequence>
      </xsd:complexType>
    </xsd:element>
    <xsd:element name="TaxCatchAll" ma:index="21" nillable="true" ma:displayName="Taxonomy Catch All Column" ma:hidden="true" ma:list="{60628c1c-709c-4053-b729-49b3c5687c11}" ma:internalName="TaxCatchAll" ma:showField="CatchAllData" ma:web="9a84338f-7c3f-4013-b62c-2320c6dcb5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a84338f-7c3f-4013-b62c-2320c6dcb5a6" xsi:nil="true"/>
    <TaxKeywordTaxHTField xmlns="9a84338f-7c3f-4013-b62c-2320c6dcb5a6">
      <Terms xmlns="http://schemas.microsoft.com/office/infopath/2007/PartnerControls"/>
    </TaxKeywordTaxHTField>
    <imagepreview xmlns="6820bf7a-2f66-4a35-b05a-fe5df42323ad" xsi:nil="true"/>
    <lcf76f155ced4ddcb4097134ff3c332f xmlns="6820bf7a-2f66-4a35-b05a-fe5df42323ad">
      <Terms xmlns="http://schemas.microsoft.com/office/infopath/2007/PartnerControls"/>
    </lcf76f155ced4ddcb4097134ff3c332f>
    <SharedWithUsers xmlns="9a84338f-7c3f-4013-b62c-2320c6dcb5a6">
      <UserInfo>
        <DisplayName>del Aguila, Ernesto (NIH/NHGRI) [E]</DisplayName>
        <AccountId>34</AccountId>
        <AccountType/>
      </UserInfo>
      <UserInfo>
        <DisplayName>Wetterstrand, Kris (NIH/NHGRI) [E]</DisplayName>
        <AccountId>63</AccountId>
        <AccountType/>
      </UserInfo>
    </SharedWithUsers>
  </documentManagement>
</p:properties>
</file>

<file path=customXml/itemProps1.xml><?xml version="1.0" encoding="utf-8"?>
<ds:datastoreItem xmlns:ds="http://schemas.openxmlformats.org/officeDocument/2006/customXml" ds:itemID="{4A9DA44B-93A1-4638-B067-D4387A8D76B0}">
  <ds:schemaRefs>
    <ds:schemaRef ds:uri="6820bf7a-2f66-4a35-b05a-fe5df42323ad"/>
    <ds:schemaRef ds:uri="9a84338f-7c3f-4013-b62c-2320c6dcb5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12BFECD-A05D-44FC-8D57-F83847ECC7A1}">
  <ds:schemaRefs>
    <ds:schemaRef ds:uri="http://schemas.microsoft.com/sharepoint/v3/contenttype/forms"/>
  </ds:schemaRefs>
</ds:datastoreItem>
</file>

<file path=customXml/itemProps3.xml><?xml version="1.0" encoding="utf-8"?>
<ds:datastoreItem xmlns:ds="http://schemas.openxmlformats.org/officeDocument/2006/customXml" ds:itemID="{3904F9F4-0AEC-47D8-A3BB-A861B8128600}">
  <ds:schemaRefs>
    <ds:schemaRef ds:uri="http://purl.org/dc/elements/1.1/"/>
    <ds:schemaRef ds:uri="http://schemas.microsoft.com/office/2006/metadata/propertie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6820bf7a-2f66-4a35-b05a-fe5df42323ad"/>
    <ds:schemaRef ds:uri="9a84338f-7c3f-4013-b62c-2320c6dcb5a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2778</TotalTime>
  <Words>12610</Words>
  <Application>Microsoft Office PowerPoint</Application>
  <PresentationFormat>Widescreen</PresentationFormat>
  <Paragraphs>969</Paragraphs>
  <Slides>82</Slides>
  <Notes>82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82</vt:i4>
      </vt:variant>
    </vt:vector>
  </HeadingPairs>
  <TitlesOfParts>
    <vt:vector size="91" baseType="lpstr">
      <vt:lpstr>Arial</vt:lpstr>
      <vt:lpstr>Calibri</vt:lpstr>
      <vt:lpstr>Helvetica</vt:lpstr>
      <vt:lpstr>knowledge-regular</vt:lpstr>
      <vt:lpstr>MillerText</vt:lpstr>
      <vt:lpstr>Wingdings</vt:lpstr>
      <vt:lpstr>Wingdings,Sans-Serif</vt:lpstr>
      <vt:lpstr>2_Custom Design</vt:lpstr>
      <vt:lpstr>NHGRI colors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Retirement of Extramural Program Directors</vt:lpstr>
      <vt:lpstr>Departure of Extramural Program Director</vt:lpstr>
      <vt:lpstr>New Extramural Program Director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Science Policy Forum on NIH-led COVID-19 Response</vt:lpstr>
      <vt:lpstr>Fiscal Year 2023 Appropriations</vt:lpstr>
      <vt:lpstr>PowerPoint Presentation</vt:lpstr>
      <vt:lpstr>Mourning the Loss of David Allis</vt:lpstr>
      <vt:lpstr>Mourning the Loss of Barbara Migeon</vt:lpstr>
      <vt:lpstr>New Chief Scientist, World Health Organization</vt:lpstr>
      <vt:lpstr>2022 Nobel Prize in Physiology or Medicine </vt:lpstr>
      <vt:lpstr>2022 Lasker~DeBakey Clinical  Medical Research Award</vt:lpstr>
      <vt:lpstr> Elected to National Academy of Medicine</vt:lpstr>
      <vt:lpstr> Elected to AAAS</vt:lpstr>
      <vt:lpstr>Human Genetics &amp; Genomics  Workforce Survey Report</vt:lpstr>
      <vt:lpstr> American Society of Human Genetics </vt:lpstr>
      <vt:lpstr>2022 American Society of Human Genetics Awards</vt:lpstr>
      <vt:lpstr>PowerPoint Presentation</vt:lpstr>
      <vt:lpstr>PowerPoint Presentation</vt:lpstr>
      <vt:lpstr>PowerPoint Presentation</vt:lpstr>
      <vt:lpstr>PowerPoint Presentation</vt:lpstr>
      <vt:lpstr>Science’s 2022 Breakthrough of the Year  &amp; Runners Up</vt:lpstr>
      <vt:lpstr>Nature’s 10 People  Who Helped Shape Science in 2022</vt:lpstr>
      <vt:lpstr>The Scientist’s Top Innovations of 2022</vt:lpstr>
      <vt:lpstr>PowerPoint Presentation</vt:lpstr>
      <vt:lpstr>PowerPoint Presentation</vt:lpstr>
      <vt:lpstr>PowerPoint Presentation</vt:lpstr>
      <vt:lpstr>PowerPoint Presentation</vt:lpstr>
      <vt:lpstr>PowerPoint Presentation</vt:lpstr>
      <vt:lpstr>Molecular Foundations for Biotechnology (MFB) Partnerships to Transform Emerging Industries</vt:lpstr>
      <vt:lpstr>PowerPoint Presentation</vt:lpstr>
      <vt:lpstr>PowerPoint Presentation</vt:lpstr>
      <vt:lpstr>Clinical Sequencing Evidence-generating  Research Program (CSER)</vt:lpstr>
      <vt:lpstr>PowerPoint Presentation</vt:lpstr>
      <vt:lpstr>Phenotypes and Exposures (PhenX) Toolkit</vt:lpstr>
      <vt:lpstr>Phenotypes and Exposures (PhenX) Toolkit</vt:lpstr>
      <vt:lpstr>Polygenic Risk MEthods in Diverse populations Consortium (PRIMED)</vt:lpstr>
      <vt:lpstr>PowerPoint Presentation</vt:lpstr>
      <vt:lpstr>PowerPoint Presentation</vt:lpstr>
      <vt:lpstr>PowerPoint Presentation</vt:lpstr>
      <vt:lpstr>Knockout Mouse Phenotyping Project (KOMP2)</vt:lpstr>
      <vt:lpstr>PowerPoint Presentation</vt:lpstr>
      <vt:lpstr>Human Biomolecular Atlas Program (HuBMAP)</vt:lpstr>
      <vt:lpstr>4D Nucleome (4DN)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Inter-Society Coordinating Committee for Practitioner Education in Genomics (ISCC-PEG)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 Aguila, Ernesto (NIH/NHGRI) [C]</dc:creator>
  <cp:lastModifiedBy>Green, Eric (NIH/NHGRI) [E]</cp:lastModifiedBy>
  <cp:revision>56</cp:revision>
  <cp:lastPrinted>2023-02-12T13:50:22Z</cp:lastPrinted>
  <dcterms:created xsi:type="dcterms:W3CDTF">2016-02-09T15:15:29Z</dcterms:created>
  <dcterms:modified xsi:type="dcterms:W3CDTF">2023-02-12T14:43:14Z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0x010100844CA6DE6677D444AAC8F6E3A3DC303C</vt:lpwstr>
  </property>
  <property fmtid="{D5CDD505-2E9C-101B-9397-08002B2CF9AE}" pid="4" name="MediaServiceImageTags">
    <vt:lpwstr/>
  </property>
</Properties>
</file>