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1.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2.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3.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4.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5.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1"/>
    <p:sldMasterId id="2147483778" r:id="rId2"/>
    <p:sldMasterId id="2147483793" r:id="rId3"/>
    <p:sldMasterId id="2147483822" r:id="rId4"/>
    <p:sldMasterId id="2147483834" r:id="rId5"/>
    <p:sldMasterId id="2147483930" r:id="rId6"/>
    <p:sldMasterId id="2147483968" r:id="rId7"/>
    <p:sldMasterId id="2147483980" r:id="rId8"/>
    <p:sldMasterId id="2147483992" r:id="rId9"/>
    <p:sldMasterId id="2147484018" r:id="rId10"/>
    <p:sldMasterId id="2147484031" r:id="rId11"/>
    <p:sldMasterId id="2147484049" r:id="rId12"/>
    <p:sldMasterId id="2147484061" r:id="rId13"/>
    <p:sldMasterId id="2147484089" r:id="rId14"/>
    <p:sldMasterId id="2147484101" r:id="rId15"/>
    <p:sldMasterId id="2147484137" r:id="rId16"/>
  </p:sldMasterIdLst>
  <p:notesMasterIdLst>
    <p:notesMasterId r:id="rId99"/>
  </p:notesMasterIdLst>
  <p:handoutMasterIdLst>
    <p:handoutMasterId r:id="rId100"/>
  </p:handoutMasterIdLst>
  <p:sldIdLst>
    <p:sldId id="511" r:id="rId17"/>
    <p:sldId id="400" r:id="rId18"/>
    <p:sldId id="3870" r:id="rId19"/>
    <p:sldId id="4189" r:id="rId20"/>
    <p:sldId id="4087" r:id="rId21"/>
    <p:sldId id="390" r:id="rId22"/>
    <p:sldId id="2145706007" r:id="rId23"/>
    <p:sldId id="4281" r:id="rId24"/>
    <p:sldId id="4299" r:id="rId25"/>
    <p:sldId id="2145706003" r:id="rId26"/>
    <p:sldId id="2145706035" r:id="rId27"/>
    <p:sldId id="4131" r:id="rId28"/>
    <p:sldId id="4130" r:id="rId29"/>
    <p:sldId id="2145706015" r:id="rId30"/>
    <p:sldId id="2145705997" r:id="rId31"/>
    <p:sldId id="2145706034" r:id="rId32"/>
    <p:sldId id="2145706001" r:id="rId33"/>
    <p:sldId id="2145706008" r:id="rId34"/>
    <p:sldId id="304" r:id="rId35"/>
    <p:sldId id="3880" r:id="rId36"/>
    <p:sldId id="392" r:id="rId37"/>
    <p:sldId id="2145706010" r:id="rId38"/>
    <p:sldId id="2145706022" r:id="rId39"/>
    <p:sldId id="2145706009" r:id="rId40"/>
    <p:sldId id="4298" r:id="rId41"/>
    <p:sldId id="303" r:id="rId42"/>
    <p:sldId id="4300" r:id="rId43"/>
    <p:sldId id="393" r:id="rId44"/>
    <p:sldId id="4180" r:id="rId45"/>
    <p:sldId id="2145706004" r:id="rId46"/>
    <p:sldId id="2145706005" r:id="rId47"/>
    <p:sldId id="2145706006" r:id="rId48"/>
    <p:sldId id="4119" r:id="rId49"/>
    <p:sldId id="3934" r:id="rId50"/>
    <p:sldId id="3936" r:id="rId51"/>
    <p:sldId id="2145706011" r:id="rId52"/>
    <p:sldId id="2145706012" r:id="rId53"/>
    <p:sldId id="2145706023" r:id="rId54"/>
    <p:sldId id="4166" r:id="rId55"/>
    <p:sldId id="4163" r:id="rId56"/>
    <p:sldId id="394" r:id="rId57"/>
    <p:sldId id="2145706024" r:id="rId58"/>
    <p:sldId id="3878" r:id="rId59"/>
    <p:sldId id="315" r:id="rId60"/>
    <p:sldId id="4308" r:id="rId61"/>
    <p:sldId id="4192" r:id="rId62"/>
    <p:sldId id="308" r:id="rId63"/>
    <p:sldId id="309" r:id="rId64"/>
    <p:sldId id="4193" r:id="rId65"/>
    <p:sldId id="4303" r:id="rId66"/>
    <p:sldId id="4223" r:id="rId67"/>
    <p:sldId id="504" r:id="rId68"/>
    <p:sldId id="338" r:id="rId69"/>
    <p:sldId id="4304" r:id="rId70"/>
    <p:sldId id="2145706025" r:id="rId71"/>
    <p:sldId id="257" r:id="rId72"/>
    <p:sldId id="4305" r:id="rId73"/>
    <p:sldId id="342" r:id="rId74"/>
    <p:sldId id="4302" r:id="rId75"/>
    <p:sldId id="4224" r:id="rId76"/>
    <p:sldId id="395" r:id="rId77"/>
    <p:sldId id="4194" r:id="rId78"/>
    <p:sldId id="4199" r:id="rId79"/>
    <p:sldId id="4222" r:id="rId80"/>
    <p:sldId id="597" r:id="rId81"/>
    <p:sldId id="396" r:id="rId82"/>
    <p:sldId id="305" r:id="rId83"/>
    <p:sldId id="4301" r:id="rId84"/>
    <p:sldId id="2145706026" r:id="rId85"/>
    <p:sldId id="2145706027" r:id="rId86"/>
    <p:sldId id="2145706028" r:id="rId87"/>
    <p:sldId id="2145706029" r:id="rId88"/>
    <p:sldId id="306" r:id="rId89"/>
    <p:sldId id="312" r:id="rId90"/>
    <p:sldId id="311" r:id="rId91"/>
    <p:sldId id="397" r:id="rId92"/>
    <p:sldId id="2145706013" r:id="rId93"/>
    <p:sldId id="523" r:id="rId94"/>
    <p:sldId id="2145706014" r:id="rId95"/>
    <p:sldId id="2145706033" r:id="rId96"/>
    <p:sldId id="2145706030" r:id="rId97"/>
    <p:sldId id="293" r:id="rId98"/>
  </p:sldIdLst>
  <p:sldSz cx="12192000" cy="6858000"/>
  <p:notesSz cx="7010400" cy="92964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 userDrawn="1">
          <p15:clr>
            <a:srgbClr val="A4A3A4"/>
          </p15:clr>
        </p15:guide>
        <p15:guide id="2" pos="660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en, Eric (NIH/NHGRI) [E]" initials="GE([" lastIdx="2" clrIdx="0">
    <p:extLst>
      <p:ext uri="{19B8F6BF-5375-455C-9EA6-DF929625EA0E}">
        <p15:presenceInfo xmlns:p15="http://schemas.microsoft.com/office/powerpoint/2012/main" userId="S::egreen@nih.gov::4d20f258-3b96-4f9c-84cf-82180621a027" providerId="AD"/>
      </p:ext>
    </p:extLst>
  </p:cmAuthor>
  <p:cmAuthor id="2" name="Safi, Ismail (NIH/NHGRI) [C]" initials="SI([" lastIdx="2" clrIdx="1">
    <p:extLst>
      <p:ext uri="{19B8F6BF-5375-455C-9EA6-DF929625EA0E}">
        <p15:presenceInfo xmlns:p15="http://schemas.microsoft.com/office/powerpoint/2012/main" userId="S::safiim@nih.gov::d08c7e2e-6f8b-4c5c-a6f9-dc1dfe51054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98C"/>
    <a:srgbClr val="99FF66"/>
    <a:srgbClr val="FFFFFF"/>
    <a:srgbClr val="FF8181"/>
    <a:srgbClr val="000066"/>
    <a:srgbClr val="000000"/>
    <a:srgbClr val="02102A"/>
    <a:srgbClr val="032251"/>
    <a:srgbClr val="00174E"/>
    <a:srgbClr val="0521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65" autoAdjust="0"/>
    <p:restoredTop sz="86016" autoAdjust="0"/>
  </p:normalViewPr>
  <p:slideViewPr>
    <p:cSldViewPr snapToGrid="0">
      <p:cViewPr varScale="1">
        <p:scale>
          <a:sx n="94" d="100"/>
          <a:sy n="94" d="100"/>
        </p:scale>
        <p:origin x="828" y="66"/>
      </p:cViewPr>
      <p:guideLst>
        <p:guide orient="horz" pos="312"/>
        <p:guide pos="6600"/>
      </p:guideLst>
    </p:cSldViewPr>
  </p:slideViewPr>
  <p:outlineViewPr>
    <p:cViewPr>
      <p:scale>
        <a:sx n="33" d="100"/>
        <a:sy n="33" d="100"/>
      </p:scale>
      <p:origin x="0" y="-3950"/>
    </p:cViewPr>
  </p:outlineViewPr>
  <p:notesTextViewPr>
    <p:cViewPr>
      <p:scale>
        <a:sx n="125" d="100"/>
        <a:sy n="125" d="100"/>
      </p:scale>
      <p:origin x="0" y="0"/>
    </p:cViewPr>
  </p:notesTextViewPr>
  <p:sorterViewPr>
    <p:cViewPr varScale="1">
      <p:scale>
        <a:sx n="1" d="1"/>
        <a:sy n="1" d="1"/>
      </p:scale>
      <p:origin x="0" y="-8370"/>
    </p:cViewPr>
  </p:sorterViewPr>
  <p:notesViewPr>
    <p:cSldViewPr snapToGrid="0" snapToObjects="1">
      <p:cViewPr>
        <p:scale>
          <a:sx n="38" d="100"/>
          <a:sy n="38" d="100"/>
        </p:scale>
        <p:origin x="2898" y="57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84" Type="http://schemas.openxmlformats.org/officeDocument/2006/relationships/slide" Target="slides/slide68.xml"/><Relationship Id="rId89" Type="http://schemas.openxmlformats.org/officeDocument/2006/relationships/slide" Target="slides/slide73.xml"/><Relationship Id="rId7" Type="http://schemas.openxmlformats.org/officeDocument/2006/relationships/slideMaster" Target="slideMasters/slideMaster7.xml"/><Relationship Id="rId71" Type="http://schemas.openxmlformats.org/officeDocument/2006/relationships/slide" Target="slides/slide55.xml"/><Relationship Id="rId92" Type="http://schemas.openxmlformats.org/officeDocument/2006/relationships/slide" Target="slides/slide76.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slide" Target="slides/slide50.xml"/><Relationship Id="rId74" Type="http://schemas.openxmlformats.org/officeDocument/2006/relationships/slide" Target="slides/slide58.xml"/><Relationship Id="rId79" Type="http://schemas.openxmlformats.org/officeDocument/2006/relationships/slide" Target="slides/slide63.xml"/><Relationship Id="rId87" Type="http://schemas.openxmlformats.org/officeDocument/2006/relationships/slide" Target="slides/slide71.xml"/><Relationship Id="rId102"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45.xml"/><Relationship Id="rId82" Type="http://schemas.openxmlformats.org/officeDocument/2006/relationships/slide" Target="slides/slide66.xml"/><Relationship Id="rId90" Type="http://schemas.openxmlformats.org/officeDocument/2006/relationships/slide" Target="slides/slide74.xml"/><Relationship Id="rId95" Type="http://schemas.openxmlformats.org/officeDocument/2006/relationships/slide" Target="slides/slide79.xml"/><Relationship Id="rId19" Type="http://schemas.openxmlformats.org/officeDocument/2006/relationships/slide" Target="slides/slide3.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slide" Target="slides/slide61.xml"/><Relationship Id="rId100" Type="http://schemas.openxmlformats.org/officeDocument/2006/relationships/handoutMaster" Target="handoutMasters/handoutMaster1.xml"/><Relationship Id="rId105"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80" Type="http://schemas.openxmlformats.org/officeDocument/2006/relationships/slide" Target="slides/slide64.xml"/><Relationship Id="rId85" Type="http://schemas.openxmlformats.org/officeDocument/2006/relationships/slide" Target="slides/slide69.xml"/><Relationship Id="rId93" Type="http://schemas.openxmlformats.org/officeDocument/2006/relationships/slide" Target="slides/slide77.xml"/><Relationship Id="rId98"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103" Type="http://schemas.openxmlformats.org/officeDocument/2006/relationships/viewProps" Target="viewProps.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slide" Target="slides/slide67.xml"/><Relationship Id="rId88" Type="http://schemas.openxmlformats.org/officeDocument/2006/relationships/slide" Target="slides/slide72.xml"/><Relationship Id="rId91" Type="http://schemas.openxmlformats.org/officeDocument/2006/relationships/slide" Target="slides/slide75.xml"/><Relationship Id="rId96" Type="http://schemas.openxmlformats.org/officeDocument/2006/relationships/slide" Target="slides/slide8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slide" Target="slides/slide70.xml"/><Relationship Id="rId94" Type="http://schemas.openxmlformats.org/officeDocument/2006/relationships/slide" Target="slides/slide78.xml"/><Relationship Id="rId99" Type="http://schemas.openxmlformats.org/officeDocument/2006/relationships/notesMaster" Target="notesMasters/notesMaster1.xml"/><Relationship Id="rId10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slide" Target="slides/slide81.xml"/><Relationship Id="rId10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nih-my.sharepoint.com/personal/osgoodah_nih_gov/Documents/PubMed_Timeline_Results_by_Year_H3A_accessed%20Jan3%20202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800" b="1" dirty="0"/>
              <a:t>Cumulative H3Africa Publications</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PubMed_Timeline_Results_by_Year!$H$4</c:f>
              <c:strCache>
                <c:ptCount val="1"/>
                <c:pt idx="0">
                  <c:v>Cumulitive</c:v>
                </c:pt>
              </c:strCache>
            </c:strRef>
          </c:tx>
          <c:spPr>
            <a:ln w="69850" cap="rnd">
              <a:solidFill>
                <a:schemeClr val="bg2"/>
              </a:solidFill>
              <a:round/>
            </a:ln>
            <a:effectLst/>
          </c:spPr>
          <c:marker>
            <c:symbol val="none"/>
          </c:marker>
          <c:cat>
            <c:numRef>
              <c:f>PubMed_Timeline_Results_by_Year!$G$5:$G$13</c:f>
              <c:numCache>
                <c:formatCode>General</c:formatCode>
                <c:ptCount val="9"/>
                <c:pt idx="0">
                  <c:v>2013</c:v>
                </c:pt>
                <c:pt idx="1">
                  <c:v>2014</c:v>
                </c:pt>
                <c:pt idx="2">
                  <c:v>2015</c:v>
                </c:pt>
                <c:pt idx="3">
                  <c:v>2016</c:v>
                </c:pt>
                <c:pt idx="4">
                  <c:v>2017</c:v>
                </c:pt>
                <c:pt idx="5">
                  <c:v>2018</c:v>
                </c:pt>
                <c:pt idx="6">
                  <c:v>2019</c:v>
                </c:pt>
                <c:pt idx="7">
                  <c:v>2020</c:v>
                </c:pt>
                <c:pt idx="8">
                  <c:v>2021</c:v>
                </c:pt>
              </c:numCache>
            </c:numRef>
          </c:cat>
          <c:val>
            <c:numRef>
              <c:f>PubMed_Timeline_Results_by_Year!$H$5:$H$13</c:f>
              <c:numCache>
                <c:formatCode>General</c:formatCode>
                <c:ptCount val="9"/>
                <c:pt idx="0">
                  <c:v>4</c:v>
                </c:pt>
                <c:pt idx="1">
                  <c:v>33</c:v>
                </c:pt>
                <c:pt idx="2">
                  <c:v>71</c:v>
                </c:pt>
                <c:pt idx="3">
                  <c:v>129</c:v>
                </c:pt>
                <c:pt idx="4">
                  <c:v>216</c:v>
                </c:pt>
                <c:pt idx="5">
                  <c:v>298</c:v>
                </c:pt>
                <c:pt idx="6">
                  <c:v>395</c:v>
                </c:pt>
                <c:pt idx="7">
                  <c:v>518</c:v>
                </c:pt>
                <c:pt idx="8">
                  <c:v>639</c:v>
                </c:pt>
              </c:numCache>
            </c:numRef>
          </c:val>
          <c:smooth val="0"/>
          <c:extLst>
            <c:ext xmlns:c16="http://schemas.microsoft.com/office/drawing/2014/chart" uri="{C3380CC4-5D6E-409C-BE32-E72D297353CC}">
              <c16:uniqueId val="{00000000-0414-4933-BBF8-284DEB1938EB}"/>
            </c:ext>
          </c:extLst>
        </c:ser>
        <c:dLbls>
          <c:showLegendKey val="0"/>
          <c:showVal val="0"/>
          <c:showCatName val="0"/>
          <c:showSerName val="0"/>
          <c:showPercent val="0"/>
          <c:showBubbleSize val="0"/>
        </c:dLbls>
        <c:smooth val="0"/>
        <c:axId val="652405000"/>
        <c:axId val="651530544"/>
      </c:lineChart>
      <c:catAx>
        <c:axId val="652405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651530544"/>
        <c:crosses val="autoZero"/>
        <c:auto val="1"/>
        <c:lblAlgn val="ctr"/>
        <c:lblOffset val="100"/>
        <c:noMultiLvlLbl val="0"/>
      </c:catAx>
      <c:valAx>
        <c:axId val="651530544"/>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652405000"/>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17979F-FD75-42B0-BEF0-D1B711C49884}"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7BE7841F-324B-4C45-A571-4FF23B72E1D9}">
      <dgm:prSet phldrT="[Text]"/>
      <dgm:spPr/>
      <dgm:t>
        <a:bodyPr/>
        <a:lstStyle/>
        <a:p>
          <a:r>
            <a:rPr lang="en-US" b="1" dirty="0">
              <a:solidFill>
                <a:schemeClr val="bg1"/>
              </a:solidFill>
            </a:rPr>
            <a:t>Kick Off Meeting</a:t>
          </a:r>
        </a:p>
      </dgm:t>
    </dgm:pt>
    <dgm:pt modelId="{D1AA7052-A3AF-466B-8BA7-1BA5918A9965}" type="parTrans" cxnId="{78E1F2B6-6D7D-4A3D-A41E-8E64E002C477}">
      <dgm:prSet/>
      <dgm:spPr/>
      <dgm:t>
        <a:bodyPr/>
        <a:lstStyle/>
        <a:p>
          <a:endParaRPr lang="en-US">
            <a:solidFill>
              <a:schemeClr val="bg1"/>
            </a:solidFill>
          </a:endParaRPr>
        </a:p>
      </dgm:t>
    </dgm:pt>
    <dgm:pt modelId="{C5CEEFAF-A2FF-4283-96BD-EA3AF08EF953}" type="sibTrans" cxnId="{78E1F2B6-6D7D-4A3D-A41E-8E64E002C477}">
      <dgm:prSet/>
      <dgm:spPr/>
      <dgm:t>
        <a:bodyPr/>
        <a:lstStyle/>
        <a:p>
          <a:endParaRPr lang="en-US">
            <a:solidFill>
              <a:schemeClr val="bg1"/>
            </a:solidFill>
          </a:endParaRPr>
        </a:p>
      </dgm:t>
    </dgm:pt>
    <dgm:pt modelId="{139B1572-8FDE-4112-9FDA-86141379DD33}">
      <dgm:prSet phldrT="[Text]"/>
      <dgm:spPr/>
      <dgm:t>
        <a:bodyPr/>
        <a:lstStyle/>
        <a:p>
          <a:r>
            <a:rPr lang="en-US" dirty="0">
              <a:solidFill>
                <a:schemeClr val="bg1"/>
              </a:solidFill>
            </a:rPr>
            <a:t>Team Science</a:t>
          </a:r>
        </a:p>
      </dgm:t>
    </dgm:pt>
    <dgm:pt modelId="{7F86A2C5-2FE8-4FB3-BBED-CF69A29BB91F}" type="parTrans" cxnId="{1D8F8FA0-B8EC-4086-9EAE-F8EBD36E31D2}">
      <dgm:prSet/>
      <dgm:spPr/>
      <dgm:t>
        <a:bodyPr/>
        <a:lstStyle/>
        <a:p>
          <a:endParaRPr lang="en-US">
            <a:solidFill>
              <a:schemeClr val="bg1"/>
            </a:solidFill>
          </a:endParaRPr>
        </a:p>
      </dgm:t>
    </dgm:pt>
    <dgm:pt modelId="{A1BC6E1B-6C8F-4368-B46D-D0D669385198}" type="sibTrans" cxnId="{1D8F8FA0-B8EC-4086-9EAE-F8EBD36E31D2}">
      <dgm:prSet/>
      <dgm:spPr/>
      <dgm:t>
        <a:bodyPr/>
        <a:lstStyle/>
        <a:p>
          <a:endParaRPr lang="en-US">
            <a:solidFill>
              <a:schemeClr val="bg1"/>
            </a:solidFill>
          </a:endParaRPr>
        </a:p>
      </dgm:t>
    </dgm:pt>
    <dgm:pt modelId="{F0E56BB6-9FC3-4D45-8A9E-38E26772ACFA}">
      <dgm:prSet phldrT="[Text]"/>
      <dgm:spPr/>
      <dgm:t>
        <a:bodyPr/>
        <a:lstStyle/>
        <a:p>
          <a:r>
            <a:rPr lang="en-US" dirty="0">
              <a:solidFill>
                <a:schemeClr val="bg1"/>
              </a:solidFill>
            </a:rPr>
            <a:t>Working Groups</a:t>
          </a:r>
        </a:p>
      </dgm:t>
    </dgm:pt>
    <dgm:pt modelId="{9F00B78A-530C-4104-ACF0-83A63499C1B4}" type="parTrans" cxnId="{DEB96725-FA21-4A5D-883D-67BD14D510E9}">
      <dgm:prSet/>
      <dgm:spPr/>
      <dgm:t>
        <a:bodyPr/>
        <a:lstStyle/>
        <a:p>
          <a:endParaRPr lang="en-US">
            <a:solidFill>
              <a:schemeClr val="bg1"/>
            </a:solidFill>
          </a:endParaRPr>
        </a:p>
      </dgm:t>
    </dgm:pt>
    <dgm:pt modelId="{E0D11C41-30EA-4CF0-954A-8D83B6D6CD0A}" type="sibTrans" cxnId="{DEB96725-FA21-4A5D-883D-67BD14D510E9}">
      <dgm:prSet/>
      <dgm:spPr/>
      <dgm:t>
        <a:bodyPr/>
        <a:lstStyle/>
        <a:p>
          <a:endParaRPr lang="en-US">
            <a:solidFill>
              <a:schemeClr val="bg1"/>
            </a:solidFill>
          </a:endParaRPr>
        </a:p>
      </dgm:t>
    </dgm:pt>
    <dgm:pt modelId="{0B0F6597-4E0C-4A0C-B54C-3398DD29CC79}">
      <dgm:prSet phldrT="[Text]"/>
      <dgm:spPr/>
      <dgm:t>
        <a:bodyPr/>
        <a:lstStyle/>
        <a:p>
          <a:r>
            <a:rPr lang="en-US" dirty="0">
              <a:solidFill>
                <a:schemeClr val="bg1"/>
              </a:solidFill>
            </a:rPr>
            <a:t>Major Goals</a:t>
          </a:r>
        </a:p>
      </dgm:t>
    </dgm:pt>
    <dgm:pt modelId="{4E2A0CB4-30CA-49FD-9819-B428FE8FCD21}" type="parTrans" cxnId="{8A213ACB-9CD7-4386-8411-B31FB197FF71}">
      <dgm:prSet/>
      <dgm:spPr/>
      <dgm:t>
        <a:bodyPr/>
        <a:lstStyle/>
        <a:p>
          <a:endParaRPr lang="en-US">
            <a:solidFill>
              <a:schemeClr val="bg1"/>
            </a:solidFill>
          </a:endParaRPr>
        </a:p>
      </dgm:t>
    </dgm:pt>
    <dgm:pt modelId="{C7C1C5B9-DFDF-4F8E-BBA6-C850F08CCC05}" type="sibTrans" cxnId="{8A213ACB-9CD7-4386-8411-B31FB197FF71}">
      <dgm:prSet/>
      <dgm:spPr/>
      <dgm:t>
        <a:bodyPr/>
        <a:lstStyle/>
        <a:p>
          <a:endParaRPr lang="en-US">
            <a:solidFill>
              <a:schemeClr val="bg1"/>
            </a:solidFill>
          </a:endParaRPr>
        </a:p>
      </dgm:t>
    </dgm:pt>
    <dgm:pt modelId="{10455AA0-7B18-4145-8C08-6E1DA2548093}">
      <dgm:prSet phldrT="[Text]"/>
      <dgm:spPr/>
      <dgm:t>
        <a:bodyPr/>
        <a:lstStyle/>
        <a:p>
          <a:r>
            <a:rPr lang="en-US" dirty="0">
              <a:solidFill>
                <a:schemeClr val="bg1"/>
              </a:solidFill>
            </a:rPr>
            <a:t>Steering Committee</a:t>
          </a:r>
        </a:p>
      </dgm:t>
    </dgm:pt>
    <dgm:pt modelId="{F7D4A03A-BE8B-4275-B5A3-D96A9009D531}" type="parTrans" cxnId="{3D62E066-9DD7-43DF-961C-73321E042A0E}">
      <dgm:prSet/>
      <dgm:spPr/>
      <dgm:t>
        <a:bodyPr/>
        <a:lstStyle/>
        <a:p>
          <a:endParaRPr lang="en-US">
            <a:solidFill>
              <a:schemeClr val="bg1"/>
            </a:solidFill>
          </a:endParaRPr>
        </a:p>
      </dgm:t>
    </dgm:pt>
    <dgm:pt modelId="{D91C31C1-8720-4BA5-B077-5013BA375933}" type="sibTrans" cxnId="{3D62E066-9DD7-43DF-961C-73321E042A0E}">
      <dgm:prSet/>
      <dgm:spPr/>
      <dgm:t>
        <a:bodyPr/>
        <a:lstStyle/>
        <a:p>
          <a:endParaRPr lang="en-US">
            <a:solidFill>
              <a:schemeClr val="bg1"/>
            </a:solidFill>
          </a:endParaRPr>
        </a:p>
      </dgm:t>
    </dgm:pt>
    <dgm:pt modelId="{2A4F0507-B75D-4595-BF78-A81476D7E458}" type="pres">
      <dgm:prSet presAssocID="{BE17979F-FD75-42B0-BEF0-D1B711C49884}" presName="diagram" presStyleCnt="0">
        <dgm:presLayoutVars>
          <dgm:chMax val="1"/>
          <dgm:dir/>
          <dgm:animLvl val="ctr"/>
          <dgm:resizeHandles val="exact"/>
        </dgm:presLayoutVars>
      </dgm:prSet>
      <dgm:spPr/>
    </dgm:pt>
    <dgm:pt modelId="{900CFFF8-39E6-49EA-B75A-1306D5C9B8A7}" type="pres">
      <dgm:prSet presAssocID="{BE17979F-FD75-42B0-BEF0-D1B711C49884}" presName="matrix" presStyleCnt="0"/>
      <dgm:spPr/>
    </dgm:pt>
    <dgm:pt modelId="{AFF669BB-24C7-45C3-8BD0-61E73E8248BD}" type="pres">
      <dgm:prSet presAssocID="{BE17979F-FD75-42B0-BEF0-D1B711C49884}" presName="tile1" presStyleLbl="node1" presStyleIdx="0" presStyleCnt="4"/>
      <dgm:spPr/>
    </dgm:pt>
    <dgm:pt modelId="{A2A03572-CD32-437F-B90B-648CF9D4E486}" type="pres">
      <dgm:prSet presAssocID="{BE17979F-FD75-42B0-BEF0-D1B711C49884}" presName="tile1text" presStyleLbl="node1" presStyleIdx="0" presStyleCnt="4">
        <dgm:presLayoutVars>
          <dgm:chMax val="0"/>
          <dgm:chPref val="0"/>
          <dgm:bulletEnabled val="1"/>
        </dgm:presLayoutVars>
      </dgm:prSet>
      <dgm:spPr/>
    </dgm:pt>
    <dgm:pt modelId="{F89DA0FE-58F2-4385-A598-05A5549F3B97}" type="pres">
      <dgm:prSet presAssocID="{BE17979F-FD75-42B0-BEF0-D1B711C49884}" presName="tile2" presStyleLbl="node1" presStyleIdx="1" presStyleCnt="4"/>
      <dgm:spPr/>
    </dgm:pt>
    <dgm:pt modelId="{C3262FC4-2796-4E1F-90B8-9FCFD325F82E}" type="pres">
      <dgm:prSet presAssocID="{BE17979F-FD75-42B0-BEF0-D1B711C49884}" presName="tile2text" presStyleLbl="node1" presStyleIdx="1" presStyleCnt="4">
        <dgm:presLayoutVars>
          <dgm:chMax val="0"/>
          <dgm:chPref val="0"/>
          <dgm:bulletEnabled val="1"/>
        </dgm:presLayoutVars>
      </dgm:prSet>
      <dgm:spPr/>
    </dgm:pt>
    <dgm:pt modelId="{12283856-40AA-481D-9014-1EA02C9358D7}" type="pres">
      <dgm:prSet presAssocID="{BE17979F-FD75-42B0-BEF0-D1B711C49884}" presName="tile3" presStyleLbl="node1" presStyleIdx="2" presStyleCnt="4"/>
      <dgm:spPr/>
    </dgm:pt>
    <dgm:pt modelId="{8D3C628F-0EFF-4B3A-940C-037886A0F270}" type="pres">
      <dgm:prSet presAssocID="{BE17979F-FD75-42B0-BEF0-D1B711C49884}" presName="tile3text" presStyleLbl="node1" presStyleIdx="2" presStyleCnt="4">
        <dgm:presLayoutVars>
          <dgm:chMax val="0"/>
          <dgm:chPref val="0"/>
          <dgm:bulletEnabled val="1"/>
        </dgm:presLayoutVars>
      </dgm:prSet>
      <dgm:spPr/>
    </dgm:pt>
    <dgm:pt modelId="{79052A63-F14F-49C3-A241-EA4CA8A7BE20}" type="pres">
      <dgm:prSet presAssocID="{BE17979F-FD75-42B0-BEF0-D1B711C49884}" presName="tile4" presStyleLbl="node1" presStyleIdx="3" presStyleCnt="4"/>
      <dgm:spPr/>
    </dgm:pt>
    <dgm:pt modelId="{392BF7A9-500E-42DB-96AA-46C8A745077B}" type="pres">
      <dgm:prSet presAssocID="{BE17979F-FD75-42B0-BEF0-D1B711C49884}" presName="tile4text" presStyleLbl="node1" presStyleIdx="3" presStyleCnt="4">
        <dgm:presLayoutVars>
          <dgm:chMax val="0"/>
          <dgm:chPref val="0"/>
          <dgm:bulletEnabled val="1"/>
        </dgm:presLayoutVars>
      </dgm:prSet>
      <dgm:spPr/>
    </dgm:pt>
    <dgm:pt modelId="{9DEE9D1F-0882-45F0-87C2-DE8B92A72419}" type="pres">
      <dgm:prSet presAssocID="{BE17979F-FD75-42B0-BEF0-D1B711C49884}" presName="centerTile" presStyleLbl="fgShp" presStyleIdx="0" presStyleCnt="1">
        <dgm:presLayoutVars>
          <dgm:chMax val="0"/>
          <dgm:chPref val="0"/>
        </dgm:presLayoutVars>
      </dgm:prSet>
      <dgm:spPr/>
    </dgm:pt>
  </dgm:ptLst>
  <dgm:cxnLst>
    <dgm:cxn modelId="{352B2B03-9467-47FA-BC92-054CF95ADA86}" type="presOf" srcId="{139B1572-8FDE-4112-9FDA-86141379DD33}" destId="{A2A03572-CD32-437F-B90B-648CF9D4E486}" srcOrd="1" destOrd="0" presId="urn:microsoft.com/office/officeart/2005/8/layout/matrix1"/>
    <dgm:cxn modelId="{DEB96725-FA21-4A5D-883D-67BD14D510E9}" srcId="{7BE7841F-324B-4C45-A571-4FF23B72E1D9}" destId="{F0E56BB6-9FC3-4D45-8A9E-38E26772ACFA}" srcOrd="1" destOrd="0" parTransId="{9F00B78A-530C-4104-ACF0-83A63499C1B4}" sibTransId="{E0D11C41-30EA-4CF0-954A-8D83B6D6CD0A}"/>
    <dgm:cxn modelId="{4B898A34-5CF5-464E-A80C-D700B17ACBAF}" type="presOf" srcId="{10455AA0-7B18-4145-8C08-6E1DA2548093}" destId="{392BF7A9-500E-42DB-96AA-46C8A745077B}" srcOrd="1" destOrd="0" presId="urn:microsoft.com/office/officeart/2005/8/layout/matrix1"/>
    <dgm:cxn modelId="{A5403D3E-724B-4694-9669-F2E136A861A7}" type="presOf" srcId="{0B0F6597-4E0C-4A0C-B54C-3398DD29CC79}" destId="{12283856-40AA-481D-9014-1EA02C9358D7}" srcOrd="0" destOrd="0" presId="urn:microsoft.com/office/officeart/2005/8/layout/matrix1"/>
    <dgm:cxn modelId="{03536845-C025-4E82-AA33-C17F93782296}" type="presOf" srcId="{F0E56BB6-9FC3-4D45-8A9E-38E26772ACFA}" destId="{C3262FC4-2796-4E1F-90B8-9FCFD325F82E}" srcOrd="1" destOrd="0" presId="urn:microsoft.com/office/officeart/2005/8/layout/matrix1"/>
    <dgm:cxn modelId="{ED50B045-FCC5-4CA0-AF23-4B7549E5477E}" type="presOf" srcId="{10455AA0-7B18-4145-8C08-6E1DA2548093}" destId="{79052A63-F14F-49C3-A241-EA4CA8A7BE20}" srcOrd="0" destOrd="0" presId="urn:microsoft.com/office/officeart/2005/8/layout/matrix1"/>
    <dgm:cxn modelId="{3D62E066-9DD7-43DF-961C-73321E042A0E}" srcId="{7BE7841F-324B-4C45-A571-4FF23B72E1D9}" destId="{10455AA0-7B18-4145-8C08-6E1DA2548093}" srcOrd="3" destOrd="0" parTransId="{F7D4A03A-BE8B-4275-B5A3-D96A9009D531}" sibTransId="{D91C31C1-8720-4BA5-B077-5013BA375933}"/>
    <dgm:cxn modelId="{76130469-C118-4FDA-9E9A-EDE8BEA3B543}" type="presOf" srcId="{0B0F6597-4E0C-4A0C-B54C-3398DD29CC79}" destId="{8D3C628F-0EFF-4B3A-940C-037886A0F270}" srcOrd="1" destOrd="0" presId="urn:microsoft.com/office/officeart/2005/8/layout/matrix1"/>
    <dgm:cxn modelId="{23DBAF87-75E3-40C3-92B8-AFD6836064CA}" type="presOf" srcId="{BE17979F-FD75-42B0-BEF0-D1B711C49884}" destId="{2A4F0507-B75D-4595-BF78-A81476D7E458}" srcOrd="0" destOrd="0" presId="urn:microsoft.com/office/officeart/2005/8/layout/matrix1"/>
    <dgm:cxn modelId="{1D8F8FA0-B8EC-4086-9EAE-F8EBD36E31D2}" srcId="{7BE7841F-324B-4C45-A571-4FF23B72E1D9}" destId="{139B1572-8FDE-4112-9FDA-86141379DD33}" srcOrd="0" destOrd="0" parTransId="{7F86A2C5-2FE8-4FB3-BBED-CF69A29BB91F}" sibTransId="{A1BC6E1B-6C8F-4368-B46D-D0D669385198}"/>
    <dgm:cxn modelId="{78E1F2B6-6D7D-4A3D-A41E-8E64E002C477}" srcId="{BE17979F-FD75-42B0-BEF0-D1B711C49884}" destId="{7BE7841F-324B-4C45-A571-4FF23B72E1D9}" srcOrd="0" destOrd="0" parTransId="{D1AA7052-A3AF-466B-8BA7-1BA5918A9965}" sibTransId="{C5CEEFAF-A2FF-4283-96BD-EA3AF08EF953}"/>
    <dgm:cxn modelId="{8A213ACB-9CD7-4386-8411-B31FB197FF71}" srcId="{7BE7841F-324B-4C45-A571-4FF23B72E1D9}" destId="{0B0F6597-4E0C-4A0C-B54C-3398DD29CC79}" srcOrd="2" destOrd="0" parTransId="{4E2A0CB4-30CA-49FD-9819-B428FE8FCD21}" sibTransId="{C7C1C5B9-DFDF-4F8E-BBA6-C850F08CCC05}"/>
    <dgm:cxn modelId="{CB8DF5DC-C79D-4A17-BD28-044EA5BB0B0A}" type="presOf" srcId="{139B1572-8FDE-4112-9FDA-86141379DD33}" destId="{AFF669BB-24C7-45C3-8BD0-61E73E8248BD}" srcOrd="0" destOrd="0" presId="urn:microsoft.com/office/officeart/2005/8/layout/matrix1"/>
    <dgm:cxn modelId="{CF2E24EE-49B6-4714-AB49-0E2DF98CE62D}" type="presOf" srcId="{7BE7841F-324B-4C45-A571-4FF23B72E1D9}" destId="{9DEE9D1F-0882-45F0-87C2-DE8B92A72419}" srcOrd="0" destOrd="0" presId="urn:microsoft.com/office/officeart/2005/8/layout/matrix1"/>
    <dgm:cxn modelId="{E9922EFA-1A69-45D0-A61D-712FAE5A3B36}" type="presOf" srcId="{F0E56BB6-9FC3-4D45-8A9E-38E26772ACFA}" destId="{F89DA0FE-58F2-4385-A598-05A5549F3B97}" srcOrd="0" destOrd="0" presId="urn:microsoft.com/office/officeart/2005/8/layout/matrix1"/>
    <dgm:cxn modelId="{47AE5ED7-7C6D-4F78-A4BB-7DC3EA2273A1}" type="presParOf" srcId="{2A4F0507-B75D-4595-BF78-A81476D7E458}" destId="{900CFFF8-39E6-49EA-B75A-1306D5C9B8A7}" srcOrd="0" destOrd="0" presId="urn:microsoft.com/office/officeart/2005/8/layout/matrix1"/>
    <dgm:cxn modelId="{2C527B37-CB48-40DB-AE91-07E167A792B6}" type="presParOf" srcId="{900CFFF8-39E6-49EA-B75A-1306D5C9B8A7}" destId="{AFF669BB-24C7-45C3-8BD0-61E73E8248BD}" srcOrd="0" destOrd="0" presId="urn:microsoft.com/office/officeart/2005/8/layout/matrix1"/>
    <dgm:cxn modelId="{5E1A4370-6344-4BFE-9710-0C4705FE20BE}" type="presParOf" srcId="{900CFFF8-39E6-49EA-B75A-1306D5C9B8A7}" destId="{A2A03572-CD32-437F-B90B-648CF9D4E486}" srcOrd="1" destOrd="0" presId="urn:microsoft.com/office/officeart/2005/8/layout/matrix1"/>
    <dgm:cxn modelId="{88D69249-6A6C-419F-BC06-DD8D2D98ABC2}" type="presParOf" srcId="{900CFFF8-39E6-49EA-B75A-1306D5C9B8A7}" destId="{F89DA0FE-58F2-4385-A598-05A5549F3B97}" srcOrd="2" destOrd="0" presId="urn:microsoft.com/office/officeart/2005/8/layout/matrix1"/>
    <dgm:cxn modelId="{B77A104F-00ED-40F7-BE64-2A7382637C86}" type="presParOf" srcId="{900CFFF8-39E6-49EA-B75A-1306D5C9B8A7}" destId="{C3262FC4-2796-4E1F-90B8-9FCFD325F82E}" srcOrd="3" destOrd="0" presId="urn:microsoft.com/office/officeart/2005/8/layout/matrix1"/>
    <dgm:cxn modelId="{A3721952-DA50-438F-85D5-EECFF0718A4F}" type="presParOf" srcId="{900CFFF8-39E6-49EA-B75A-1306D5C9B8A7}" destId="{12283856-40AA-481D-9014-1EA02C9358D7}" srcOrd="4" destOrd="0" presId="urn:microsoft.com/office/officeart/2005/8/layout/matrix1"/>
    <dgm:cxn modelId="{D8F7E67B-CF8B-4A04-B2F2-0BC043D6D9D4}" type="presParOf" srcId="{900CFFF8-39E6-49EA-B75A-1306D5C9B8A7}" destId="{8D3C628F-0EFF-4B3A-940C-037886A0F270}" srcOrd="5" destOrd="0" presId="urn:microsoft.com/office/officeart/2005/8/layout/matrix1"/>
    <dgm:cxn modelId="{FA7E5190-6D21-4079-8968-7AC3AB43B448}" type="presParOf" srcId="{900CFFF8-39E6-49EA-B75A-1306D5C9B8A7}" destId="{79052A63-F14F-49C3-A241-EA4CA8A7BE20}" srcOrd="6" destOrd="0" presId="urn:microsoft.com/office/officeart/2005/8/layout/matrix1"/>
    <dgm:cxn modelId="{E1F64079-D6B8-4B8E-AF26-4F4FDA392BC6}" type="presParOf" srcId="{900CFFF8-39E6-49EA-B75A-1306D5C9B8A7}" destId="{392BF7A9-500E-42DB-96AA-46C8A745077B}" srcOrd="7" destOrd="0" presId="urn:microsoft.com/office/officeart/2005/8/layout/matrix1"/>
    <dgm:cxn modelId="{CA9F68D3-ACC4-485E-854B-979074CF2FD6}" type="presParOf" srcId="{2A4F0507-B75D-4595-BF78-A81476D7E458}" destId="{9DEE9D1F-0882-45F0-87C2-DE8B92A72419}" srcOrd="1" destOrd="0" presId="urn:microsoft.com/office/officeart/2005/8/layout/matrix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F669BB-24C7-45C3-8BD0-61E73E8248BD}">
      <dsp:nvSpPr>
        <dsp:cNvPr id="0" name=""/>
        <dsp:cNvSpPr/>
      </dsp:nvSpPr>
      <dsp:spPr>
        <a:xfrm rot="16200000">
          <a:off x="415485" y="-415485"/>
          <a:ext cx="1799613" cy="2630583"/>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1"/>
              </a:solidFill>
            </a:rPr>
            <a:t>Team Science</a:t>
          </a:r>
        </a:p>
      </dsp:txBody>
      <dsp:txXfrm rot="5400000">
        <a:off x="-1" y="1"/>
        <a:ext cx="2630583" cy="1349709"/>
      </dsp:txXfrm>
    </dsp:sp>
    <dsp:sp modelId="{F89DA0FE-58F2-4385-A598-05A5549F3B97}">
      <dsp:nvSpPr>
        <dsp:cNvPr id="0" name=""/>
        <dsp:cNvSpPr/>
      </dsp:nvSpPr>
      <dsp:spPr>
        <a:xfrm>
          <a:off x="2630583" y="0"/>
          <a:ext cx="2630583" cy="1799613"/>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1"/>
              </a:solidFill>
            </a:rPr>
            <a:t>Working Groups</a:t>
          </a:r>
        </a:p>
      </dsp:txBody>
      <dsp:txXfrm>
        <a:off x="2630583" y="0"/>
        <a:ext cx="2630583" cy="1349709"/>
      </dsp:txXfrm>
    </dsp:sp>
    <dsp:sp modelId="{12283856-40AA-481D-9014-1EA02C9358D7}">
      <dsp:nvSpPr>
        <dsp:cNvPr id="0" name=""/>
        <dsp:cNvSpPr/>
      </dsp:nvSpPr>
      <dsp:spPr>
        <a:xfrm rot="10800000">
          <a:off x="0" y="1799613"/>
          <a:ext cx="2630583" cy="1799613"/>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1"/>
              </a:solidFill>
            </a:rPr>
            <a:t>Major Goals</a:t>
          </a:r>
        </a:p>
      </dsp:txBody>
      <dsp:txXfrm rot="10800000">
        <a:off x="0" y="2249516"/>
        <a:ext cx="2630583" cy="1349709"/>
      </dsp:txXfrm>
    </dsp:sp>
    <dsp:sp modelId="{79052A63-F14F-49C3-A241-EA4CA8A7BE20}">
      <dsp:nvSpPr>
        <dsp:cNvPr id="0" name=""/>
        <dsp:cNvSpPr/>
      </dsp:nvSpPr>
      <dsp:spPr>
        <a:xfrm rot="5400000">
          <a:off x="3046068" y="1384127"/>
          <a:ext cx="1799613" cy="2630583"/>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1"/>
              </a:solidFill>
            </a:rPr>
            <a:t>Steering Committee</a:t>
          </a:r>
        </a:p>
      </dsp:txBody>
      <dsp:txXfrm rot="-5400000">
        <a:off x="2630583" y="2249516"/>
        <a:ext cx="2630583" cy="1349709"/>
      </dsp:txXfrm>
    </dsp:sp>
    <dsp:sp modelId="{9DEE9D1F-0882-45F0-87C2-DE8B92A72419}">
      <dsp:nvSpPr>
        <dsp:cNvPr id="0" name=""/>
        <dsp:cNvSpPr/>
      </dsp:nvSpPr>
      <dsp:spPr>
        <a:xfrm>
          <a:off x="1841408" y="1349709"/>
          <a:ext cx="1578350" cy="899806"/>
        </a:xfrm>
        <a:prstGeom prst="roundRect">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solidFill>
                <a:schemeClr val="bg1"/>
              </a:solidFill>
            </a:rPr>
            <a:t>Kick Off Meeting</a:t>
          </a:r>
        </a:p>
      </dsp:txBody>
      <dsp:txXfrm>
        <a:off x="1885333" y="1393634"/>
        <a:ext cx="1490500" cy="811956"/>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50" tIns="46576" rIns="93150" bIns="46576" rtlCol="0"/>
          <a:lstStyle>
            <a:lvl1pPr algn="l">
              <a:defRPr sz="1200"/>
            </a:lvl1pPr>
          </a:lstStyle>
          <a:p>
            <a:r>
              <a:rPr lang="en-US" b="1" dirty="0"/>
              <a:t>Eric Green, M.D., Ph.D.</a:t>
            </a:r>
          </a:p>
          <a:p>
            <a:r>
              <a:rPr lang="en-US" b="1" dirty="0"/>
              <a:t>Director, NHGRI</a:t>
            </a:r>
          </a:p>
        </p:txBody>
      </p:sp>
      <p:sp>
        <p:nvSpPr>
          <p:cNvPr id="4" name="Footer Placeholder 3"/>
          <p:cNvSpPr>
            <a:spLocks noGrp="1"/>
          </p:cNvSpPr>
          <p:nvPr>
            <p:ph type="ftr" sz="quarter" idx="2"/>
          </p:nvPr>
        </p:nvSpPr>
        <p:spPr>
          <a:xfrm>
            <a:off x="0" y="8829969"/>
            <a:ext cx="3037840" cy="466433"/>
          </a:xfrm>
          <a:prstGeom prst="rect">
            <a:avLst/>
          </a:prstGeom>
        </p:spPr>
        <p:txBody>
          <a:bodyPr vert="horz" lIns="93150" tIns="46576" rIns="93150" bIns="46576"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9"/>
            <a:ext cx="3037840" cy="466433"/>
          </a:xfrm>
          <a:prstGeom prst="rect">
            <a:avLst/>
          </a:prstGeom>
        </p:spPr>
        <p:txBody>
          <a:bodyPr vert="horz" lIns="93150" tIns="46576" rIns="93150" bIns="46576"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0" tIns="46576" rIns="93150" bIns="46576"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50" tIns="46576" rIns="93150" bIns="46576" rtlCol="0"/>
          <a:lstStyle>
            <a:lvl1pPr algn="r">
              <a:defRPr sz="1200"/>
            </a:lvl1pPr>
          </a:lstStyle>
          <a:p>
            <a:fld id="{8C401791-AF4A-434F-A100-3EAE938867AD}" type="datetimeFigureOut">
              <a:rPr lang="en-US" smtClean="0"/>
              <a:t>2/24/2022</a:t>
            </a:fld>
            <a:endParaRPr lang="en-US"/>
          </a:p>
        </p:txBody>
      </p:sp>
      <p:sp>
        <p:nvSpPr>
          <p:cNvPr id="4" name="Slide Image Placeholder 3"/>
          <p:cNvSpPr>
            <a:spLocks noGrp="1" noRot="1" noChangeAspect="1"/>
          </p:cNvSpPr>
          <p:nvPr>
            <p:ph type="sldImg" idx="2"/>
          </p:nvPr>
        </p:nvSpPr>
        <p:spPr>
          <a:xfrm>
            <a:off x="458788" y="463550"/>
            <a:ext cx="6202362" cy="3489325"/>
          </a:xfrm>
          <a:prstGeom prst="rect">
            <a:avLst/>
          </a:prstGeom>
          <a:noFill/>
          <a:ln w="12700">
            <a:solidFill>
              <a:prstClr val="black"/>
            </a:solidFill>
          </a:ln>
        </p:spPr>
        <p:txBody>
          <a:bodyPr vert="horz" lIns="93150" tIns="46576" rIns="93150" bIns="46576" rtlCol="0" anchor="ctr"/>
          <a:lstStyle/>
          <a:p>
            <a:endParaRPr lang="en-US"/>
          </a:p>
        </p:txBody>
      </p:sp>
      <p:sp>
        <p:nvSpPr>
          <p:cNvPr id="5" name="Notes Placeholder 4"/>
          <p:cNvSpPr>
            <a:spLocks noGrp="1"/>
          </p:cNvSpPr>
          <p:nvPr>
            <p:ph type="body" sz="quarter" idx="3"/>
          </p:nvPr>
        </p:nvSpPr>
        <p:spPr>
          <a:xfrm>
            <a:off x="931071" y="4093447"/>
            <a:ext cx="5257800" cy="3984171"/>
          </a:xfrm>
          <a:prstGeom prst="rect">
            <a:avLst/>
          </a:prstGeom>
        </p:spPr>
        <p:txBody>
          <a:bodyPr vert="horz" lIns="93150" tIns="46576" rIns="93150" bIns="4657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50" tIns="46576" rIns="93150" bIns="4657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32426"/>
            <a:ext cx="3037840" cy="464820"/>
          </a:xfrm>
          <a:prstGeom prst="rect">
            <a:avLst/>
          </a:prstGeom>
        </p:spPr>
        <p:txBody>
          <a:bodyPr vert="horz" lIns="93150" tIns="46576" rIns="93150" bIns="46576" rtlCol="0" anchor="b"/>
          <a:lstStyle>
            <a:lvl1pPr algn="r">
              <a:defRPr sz="1200" b="1">
                <a:latin typeface="Arial" panose="020B0604020202020204" pitchFamily="34" charset="0"/>
                <a:cs typeface="Arial" panose="020B0604020202020204" pitchFamily="34" charset="0"/>
              </a:defRPr>
            </a:lvl1pPr>
          </a:lstStyle>
          <a:p>
            <a:fld id="{8278BAFF-ADEB-4744-BC7F-43E9D31D4077}" type="slidenum">
              <a:rPr lang="en-US" smtClean="0"/>
              <a:pPr/>
              <a:t>‹#›</a:t>
            </a:fld>
            <a:endParaRPr lang="en-US" dirty="0"/>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notesStyle>
    <a:lvl1pPr marL="0"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609585"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1219170"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828754"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2438339"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65138"/>
            <a:ext cx="6197600" cy="3487737"/>
          </a:xfrm>
        </p:spPr>
      </p:sp>
      <p:sp>
        <p:nvSpPr>
          <p:cNvPr id="3" name="Notes Placeholder 2"/>
          <p:cNvSpPr>
            <a:spLocks noGrp="1"/>
          </p:cNvSpPr>
          <p:nvPr>
            <p:ph type="body" idx="1"/>
          </p:nvPr>
        </p:nvSpPr>
        <p:spPr>
          <a:xfrm>
            <a:off x="762005" y="4121530"/>
            <a:ext cx="5486400" cy="4114800"/>
          </a:xfrm>
        </p:spPr>
        <p:txBody>
          <a:bodyPr/>
          <a:lstStyle/>
          <a:p>
            <a:pPr defTabSz="956452">
              <a:defRPr/>
            </a:pPr>
            <a:r>
              <a:rPr lang="en-US" dirty="0"/>
              <a:t>I would like to again welcome all of you to this Open Session of the National Advisory Council for Human Genome Research meeting. As you can see, the current situation with the COVID-19 pandemic has once again led me to give my Director’s Report while sitting </a:t>
            </a:r>
            <a:r>
              <a:rPr lang="en-US" u="sng" dirty="0"/>
              <a:t>alone</a:t>
            </a:r>
            <a:r>
              <a:rPr lang="en-US" dirty="0"/>
              <a:t> in my conference room, but we will aim to make the best of it. </a:t>
            </a:r>
          </a:p>
          <a:p>
            <a:pPr defTabSz="956452">
              <a:defRPr/>
            </a:pPr>
            <a:endParaRPr lang="en-US" dirty="0"/>
          </a:p>
          <a:p>
            <a:pPr defTabSz="956452">
              <a:defRPr/>
            </a:pPr>
            <a:r>
              <a:rPr lang="en-US" dirty="0"/>
              <a:t>As with the rest of the Open Session, my Director’s Report presentation is being videotaped, and that recording will be made available as a permanent archive on NHGRI’s website (genome.gov).</a:t>
            </a:r>
          </a:p>
        </p:txBody>
      </p:sp>
      <p:sp>
        <p:nvSpPr>
          <p:cNvPr id="6" name="Slide Number Placeholder 3">
            <a:extLst>
              <a:ext uri="{FF2B5EF4-FFF2-40B4-BE49-F238E27FC236}">
                <a16:creationId xmlns:a16="http://schemas.microsoft.com/office/drawing/2014/main" id="{DAE85BCF-2929-4945-BF74-2BA6D3C41701}"/>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80328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406400" y="527050"/>
            <a:ext cx="6197600" cy="3486150"/>
          </a:xfrm>
          <a:prstGeom prst="rect">
            <a:avLst/>
          </a:prstGeom>
          <a:ln/>
        </p:spPr>
      </p:sp>
      <p:sp>
        <p:nvSpPr>
          <p:cNvPr id="132099" name="Notes Placeholder 2"/>
          <p:cNvSpPr>
            <a:spLocks noGrp="1"/>
          </p:cNvSpPr>
          <p:nvPr>
            <p:ph type="body" idx="1"/>
          </p:nvPr>
        </p:nvSpPr>
        <p:spPr>
          <a:xfrm>
            <a:off x="752475" y="4146430"/>
            <a:ext cx="5486400" cy="411480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778" tIns="49888" rIns="99778" bIns="49888" numCol="1" anchor="t" anchorCtr="0" compatLnSpc="1">
            <a:prstTxWarp prst="textNoShape">
              <a:avLst/>
            </a:prstTxWarp>
          </a:bodyPr>
          <a:lstStyle/>
          <a:p>
            <a:r>
              <a:rPr lang="en-US" dirty="0"/>
              <a:t>For those who are new to our Council meetings, I want to make you aware of the ‘electronic resource’ that is developed for my Director’s Report. Analogous to the supplemental materials of a published paper, this resource can be accessed at the URL shown here.</a:t>
            </a:r>
          </a:p>
          <a:p>
            <a:endParaRPr lang="en-US" dirty="0"/>
          </a:p>
          <a:p>
            <a:r>
              <a:rPr lang="en-US" dirty="0"/>
              <a:t>The slides that I will show during my Director’s Report are also available electronically at this site – * both in PDF and PowerPoint formats.</a:t>
            </a:r>
          </a:p>
          <a:p>
            <a:endParaRPr lang="en-US" dirty="0"/>
          </a:p>
          <a:p>
            <a:r>
              <a:rPr lang="en-US" dirty="0"/>
              <a:t>* When there are documents or relevant websites associated with a particular slide, you will find a ‘Document #’ indicated on the bottom right of that slide; that ‘Document #’ references materials that can be accessed and/or downloaded from the webpage shown here. This dedicated webpage and all linked documents will be archived on genome.gov as part of the historic record of this Council meeting.</a:t>
            </a:r>
          </a:p>
        </p:txBody>
      </p:sp>
      <p:sp>
        <p:nvSpPr>
          <p:cNvPr id="6" name="Slide Number Placeholder 3">
            <a:extLst>
              <a:ext uri="{FF2B5EF4-FFF2-40B4-BE49-F238E27FC236}">
                <a16:creationId xmlns:a16="http://schemas.microsoft.com/office/drawing/2014/main" id="{5F92FADE-11F2-4A0F-A2A3-26A9281DB64D}"/>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67400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14338" y="454025"/>
            <a:ext cx="6196012" cy="3486150"/>
          </a:xfrm>
          <a:prstGeom prst="rect">
            <a:avLst/>
          </a:prstGeom>
          <a:ln/>
        </p:spPr>
      </p:sp>
      <p:sp>
        <p:nvSpPr>
          <p:cNvPr id="100355" name="Notes Placeholder 2"/>
          <p:cNvSpPr>
            <a:spLocks noGrp="1"/>
          </p:cNvSpPr>
          <p:nvPr>
            <p:ph type="body" idx="1"/>
          </p:nvPr>
        </p:nvSpPr>
        <p:spPr>
          <a:xfrm>
            <a:off x="754039" y="4029720"/>
            <a:ext cx="560866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There will be a number of other presentations during the Open Session of this Council meeting. My Director’s Report is tailored around those presentations, and I will </a:t>
            </a:r>
            <a:r>
              <a:rPr lang="en-US" u="sng" dirty="0"/>
              <a:t>not</a:t>
            </a:r>
            <a:r>
              <a:rPr lang="en-US" dirty="0"/>
              <a:t> discuss in detail the topics that others will cover. </a:t>
            </a:r>
          </a:p>
          <a:p>
            <a:pPr defTabSz="620348"/>
            <a:endParaRPr lang="en-US" dirty="0"/>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t>* </a:t>
            </a:r>
            <a:r>
              <a:rPr lang="en-US" dirty="0">
                <a:effectLst/>
                <a:ea typeface="Calibri" panose="020F0502020204030204" pitchFamily="34" charset="0"/>
              </a:rPr>
              <a:t>Following my Director’s Report, Rick Woychik, Director of NIH’s National Institute of Environmental Health Sciences, will speak about “Expanding the Capacity to Conduct Gene x Environment Experiments.” </a:t>
            </a:r>
          </a:p>
          <a:p>
            <a:endParaRPr lang="en-US" dirty="0"/>
          </a:p>
          <a:p>
            <a:r>
              <a:rPr lang="en-US" dirty="0"/>
              <a:t>* </a:t>
            </a:r>
            <a:r>
              <a:rPr lang="en-US" dirty="0">
                <a:effectLst/>
                <a:ea typeface="Calibri" panose="020F0502020204030204" pitchFamily="34" charset="0"/>
              </a:rPr>
              <a:t>Next, Marylyn Ritchie, Director of the Center for Translational Bioinformatics at the University of Pennsylvania School of Medicine, will present a report from the “</a:t>
            </a:r>
            <a:r>
              <a:rPr lang="en-US" dirty="0">
                <a:solidFill>
                  <a:srgbClr val="000000"/>
                </a:solidFill>
                <a:effectLst/>
                <a:ea typeface="Calibri" panose="020F0502020204030204" pitchFamily="34" charset="0"/>
              </a:rPr>
              <a:t>Future Directions of the NHGRI Analysis, Visualization, and Informatics Lab-space (</a:t>
            </a:r>
            <a:r>
              <a:rPr lang="en-US" dirty="0" err="1">
                <a:solidFill>
                  <a:srgbClr val="000000"/>
                </a:solidFill>
                <a:effectLst/>
                <a:ea typeface="Calibri" panose="020F0502020204030204" pitchFamily="34" charset="0"/>
              </a:rPr>
              <a:t>AnVIL</a:t>
            </a:r>
            <a:r>
              <a:rPr lang="en-US" dirty="0">
                <a:solidFill>
                  <a:srgbClr val="000000"/>
                </a:solidFill>
                <a:effectLst/>
                <a:ea typeface="Calibri" panose="020F0502020204030204" pitchFamily="34" charset="0"/>
              </a:rPr>
              <a:t>)” workshop. </a:t>
            </a:r>
            <a:endParaRPr lang="en-US" dirty="0">
              <a:effectLst/>
              <a:ea typeface="Calibri" panose="020F0502020204030204" pitchFamily="34" charset="0"/>
            </a:endParaRPr>
          </a:p>
        </p:txBody>
      </p:sp>
      <p:sp>
        <p:nvSpPr>
          <p:cNvPr id="6" name="Slide Number Placeholder 3">
            <a:extLst>
              <a:ext uri="{FF2B5EF4-FFF2-40B4-BE49-F238E27FC236}">
                <a16:creationId xmlns:a16="http://schemas.microsoft.com/office/drawing/2014/main" id="{8C1DF15A-34F2-4D4B-A345-E384FC4FA669}"/>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19270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14338" y="454025"/>
            <a:ext cx="6196012" cy="3486150"/>
          </a:xfrm>
          <a:prstGeom prst="rect">
            <a:avLst/>
          </a:prstGeom>
          <a:ln/>
        </p:spPr>
      </p:sp>
      <p:sp>
        <p:nvSpPr>
          <p:cNvPr id="100355" name="Notes Placeholder 2"/>
          <p:cNvSpPr>
            <a:spLocks noGrp="1"/>
          </p:cNvSpPr>
          <p:nvPr>
            <p:ph type="body" idx="1"/>
          </p:nvPr>
        </p:nvSpPr>
        <p:spPr>
          <a:xfrm>
            <a:off x="769144" y="4040893"/>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After those presentations, * </a:t>
            </a:r>
            <a:r>
              <a:rPr lang="en-US" dirty="0">
                <a:effectLst/>
              </a:rPr>
              <a:t>t</a:t>
            </a:r>
            <a:r>
              <a:rPr lang="en-US" dirty="0">
                <a:effectLst/>
                <a:ea typeface="Calibri" panose="020F0502020204030204" pitchFamily="34" charset="0"/>
              </a:rPr>
              <a:t>here will then be a concept clearance presented by NHGRI extramural Program Director, </a:t>
            </a:r>
            <a:r>
              <a:rPr lang="en-US" dirty="0">
                <a:solidFill>
                  <a:srgbClr val="000000"/>
                </a:solidFill>
                <a:effectLst/>
                <a:ea typeface="Calibri" panose="020F0502020204030204" pitchFamily="34" charset="0"/>
              </a:rPr>
              <a:t>Joannella Morales, entitled “Multi-Omics for Health and Disease</a:t>
            </a:r>
            <a:r>
              <a:rPr lang="en-US" dirty="0">
                <a:effectLst/>
                <a:ea typeface="Calibri" panose="020F0502020204030204" pitchFamily="34" charset="0"/>
              </a:rPr>
              <a:t>.” </a:t>
            </a:r>
          </a:p>
          <a:p>
            <a:endParaRPr lang="en-US" dirty="0">
              <a:effectLst/>
              <a:ea typeface="Calibri" panose="020F0502020204030204" pitchFamily="34" charset="0"/>
            </a:endParaRPr>
          </a:p>
          <a:p>
            <a:r>
              <a:rPr lang="en-US" dirty="0">
                <a:effectLst/>
                <a:ea typeface="Calibri" panose="020F0502020204030204" pitchFamily="34" charset="0"/>
              </a:rPr>
              <a:t>* Lastly, NHGRI extramural Program Director, </a:t>
            </a:r>
            <a:r>
              <a:rPr lang="en-US" dirty="0">
                <a:solidFill>
                  <a:srgbClr val="000000"/>
                </a:solidFill>
                <a:effectLst/>
                <a:ea typeface="Calibri" panose="020F0502020204030204" pitchFamily="34" charset="0"/>
              </a:rPr>
              <a:t>Christine Chang, will give a presentation on the “Triennial Inclusion Report on Human Subjects Participation in NHGRI-Sponsored Research.” </a:t>
            </a:r>
            <a:endParaRPr lang="en-US" dirty="0">
              <a:effectLst/>
              <a:ea typeface="Calibri" panose="020F0502020204030204" pitchFamily="34" charset="0"/>
            </a:endParaRPr>
          </a:p>
          <a:p>
            <a:endParaRPr lang="en-US" dirty="0"/>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03650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9575" y="460375"/>
            <a:ext cx="6196013" cy="3486150"/>
          </a:xfrm>
          <a:prstGeom prst="rect">
            <a:avLst/>
          </a:prstGeom>
          <a:ln/>
        </p:spPr>
      </p:sp>
      <p:sp>
        <p:nvSpPr>
          <p:cNvPr id="100355" name="Notes Placeholder 2"/>
          <p:cNvSpPr>
            <a:spLocks noGrp="1"/>
          </p:cNvSpPr>
          <p:nvPr>
            <p:ph type="body" idx="1"/>
          </p:nvPr>
        </p:nvSpPr>
        <p:spPr>
          <a:xfrm>
            <a:off x="762003" y="4131614"/>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For the rest of my Director’s Report, I will cover the 7 areas listed here, which reliably provide a useful framework for reviewing the relevant topics.</a:t>
            </a:r>
          </a:p>
          <a:p>
            <a:endParaRPr lang="en-US" dirty="0"/>
          </a:p>
        </p:txBody>
      </p:sp>
      <p:sp>
        <p:nvSpPr>
          <p:cNvPr id="5" name="Slide Number Placeholder 3">
            <a:extLst>
              <a:ext uri="{FF2B5EF4-FFF2-40B4-BE49-F238E27FC236}">
                <a16:creationId xmlns:a16="http://schemas.microsoft.com/office/drawing/2014/main" id="{248146B5-6057-4D65-9C5E-060D9F334B70}"/>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86609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471488"/>
            <a:ext cx="6197600" cy="3486150"/>
          </a:xfrm>
          <a:prstGeom prst="rect">
            <a:avLst/>
          </a:prstGeom>
          <a:ln/>
        </p:spPr>
      </p:sp>
      <p:sp>
        <p:nvSpPr>
          <p:cNvPr id="5" name="Slide Number Placeholder 3">
            <a:extLst>
              <a:ext uri="{FF2B5EF4-FFF2-40B4-BE49-F238E27FC236}">
                <a16:creationId xmlns:a16="http://schemas.microsoft.com/office/drawing/2014/main" id="{952BD7F9-43D3-484D-8A76-74E82DDDCCFB}"/>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6</a:t>
            </a:fld>
            <a:endParaRPr lang="en-US" b="1" dirty="0">
              <a:solidFill>
                <a:srgbClr val="000000"/>
              </a:solidFill>
              <a:latin typeface="Arial" pitchFamily="34" charset="0"/>
            </a:endParaRPr>
          </a:p>
        </p:txBody>
      </p:sp>
      <p:sp>
        <p:nvSpPr>
          <p:cNvPr id="2" name="Notes Placeholder 1">
            <a:extLst>
              <a:ext uri="{FF2B5EF4-FFF2-40B4-BE49-F238E27FC236}">
                <a16:creationId xmlns:a16="http://schemas.microsoft.com/office/drawing/2014/main" id="{8B39FA36-2A76-44C2-AF7B-C7B0EE6FD5C3}"/>
              </a:ext>
            </a:extLst>
          </p:cNvPr>
          <p:cNvSpPr>
            <a:spLocks noGrp="1"/>
          </p:cNvSpPr>
          <p:nvPr>
            <p:ph type="body" idx="1"/>
          </p:nvPr>
        </p:nvSpPr>
        <p:spPr>
          <a:xfrm>
            <a:off x="673100" y="4103097"/>
            <a:ext cx="5486400" cy="4114800"/>
          </a:xfrm>
        </p:spPr>
        <p:txBody>
          <a:bodyPr/>
          <a:lstStyle/>
          <a:p>
            <a:r>
              <a:rPr lang="en-US" dirty="0"/>
              <a:t>And I will start with some general NHGRI updates.</a:t>
            </a:r>
          </a:p>
        </p:txBody>
      </p:sp>
    </p:spTree>
    <p:extLst>
      <p:ext uri="{BB962C8B-B14F-4D97-AF65-F5344CB8AC3E}">
        <p14:creationId xmlns:p14="http://schemas.microsoft.com/office/powerpoint/2010/main" val="3207098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dirty="0">
                <a:effectLst/>
                <a:ea typeface="Calibri" panose="020F0502020204030204" pitchFamily="34" charset="0"/>
              </a:rPr>
              <a:t>Last month, NHGRI celebrated something that we have come to regard as a “birthday” or at least a relevant “odometer moment.” * On January 14, 1997, NHGRI was promoted from being an NIH Center (the National Center for Human Genome Research) to being an NIH Institute (the National Human Genome Research Institute). That means that last month, on January 14, we celebrated our 25</a:t>
            </a:r>
            <a:r>
              <a:rPr lang="en-US" baseline="30000" dirty="0">
                <a:effectLst/>
                <a:ea typeface="Calibri" panose="020F0502020204030204" pitchFamily="34" charset="0"/>
              </a:rPr>
              <a:t>th</a:t>
            </a:r>
            <a:r>
              <a:rPr lang="en-US" dirty="0">
                <a:effectLst/>
                <a:ea typeface="Calibri" panose="020F0502020204030204" pitchFamily="34" charset="0"/>
              </a:rPr>
              <a:t> year as an Institute – so happy quarter-century of Institute-ness to us! </a:t>
            </a:r>
          </a:p>
        </p:txBody>
      </p:sp>
      <p:sp>
        <p:nvSpPr>
          <p:cNvPr id="4" name="Slide Number Placeholder 3"/>
          <p:cNvSpPr>
            <a:spLocks noGrp="1"/>
          </p:cNvSpPr>
          <p:nvPr>
            <p:ph type="sldNum" sz="quarter" idx="5"/>
          </p:nvPr>
        </p:nvSpPr>
        <p:spPr/>
        <p:txBody>
          <a:bodyPr/>
          <a:lstStyle/>
          <a:p>
            <a:fld id="{8278BAFF-ADEB-4744-BC7F-43E9D31D4077}" type="slidenum">
              <a:rPr lang="en-US" smtClean="0"/>
              <a:t>7</a:t>
            </a:fld>
            <a:endParaRPr lang="en-US"/>
          </a:p>
        </p:txBody>
      </p:sp>
    </p:spTree>
    <p:extLst>
      <p:ext uri="{BB962C8B-B14F-4D97-AF65-F5344CB8AC3E}">
        <p14:creationId xmlns:p14="http://schemas.microsoft.com/office/powerpoint/2010/main" val="1992408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98475" y="520700"/>
            <a:ext cx="5903913" cy="3321050"/>
          </a:xfrm>
          <a:prstGeom prst="rect">
            <a:avLst/>
          </a:prstGeom>
          <a:ln/>
        </p:spPr>
      </p:sp>
      <p:sp>
        <p:nvSpPr>
          <p:cNvPr id="119811" name="Notes Placeholder 2"/>
          <p:cNvSpPr>
            <a:spLocks noGrp="1"/>
          </p:cNvSpPr>
          <p:nvPr>
            <p:ph type="body" idx="1"/>
          </p:nvPr>
        </p:nvSpPr>
        <p:spPr>
          <a:xfrm>
            <a:off x="822292" y="3984144"/>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dirty="0">
                <a:effectLst/>
                <a:ea typeface="Calibri" panose="020F0502020204030204" pitchFamily="34" charset="0"/>
              </a:rPr>
              <a:t>Valentina Di Francesco has been appointed as the Institute’s first Chief Data Science Strategist and Founding Director of a new NHGRI Office of Genomic Data Science. In this role, she will provide leadership, strategic guidance, and coordination for NHGRI activities, programs, and policies in genomic data science. For more than seven years, Valentina has been the Lead Program Director for the Computational Genomics and Data Science Program in the NHGRI Extramural Research Program, for which she has played a key role in many genomic data science activities, including the Alliance of Genome Resources and the Analysis, Visualization, and Informatics Lab-space (or </a:t>
            </a:r>
            <a:r>
              <a:rPr lang="en-US" dirty="0" err="1">
                <a:effectLst/>
                <a:ea typeface="Calibri" panose="020F0502020204030204" pitchFamily="34" charset="0"/>
              </a:rPr>
              <a:t>AnVIL</a:t>
            </a:r>
            <a:r>
              <a:rPr lang="en-US" dirty="0">
                <a:effectLst/>
                <a:ea typeface="Calibri" panose="020F0502020204030204" pitchFamily="34" charset="0"/>
              </a:rPr>
              <a:t>) initiative. She has now completed serving as an interim Special Advisor to the NHGRI Director on data science strategy, something she had been doing since February 2021. </a:t>
            </a:r>
          </a:p>
          <a:p>
            <a:endParaRPr lang="en-US" dirty="0">
              <a:effectLst/>
              <a:ea typeface="Calibri" panose="020F0502020204030204" pitchFamily="34" charset="0"/>
            </a:endParaRPr>
          </a:p>
          <a:p>
            <a:r>
              <a:rPr lang="en-US" dirty="0">
                <a:effectLst/>
                <a:ea typeface="Calibri" panose="020F0502020204030204" pitchFamily="34" charset="0"/>
              </a:rPr>
              <a:t>You can expect to hear more about the new Office of Genomic Data Science as Valentina builds it up and out. Congratulations, Valentina.</a:t>
            </a:r>
          </a:p>
        </p:txBody>
      </p:sp>
      <p:sp>
        <p:nvSpPr>
          <p:cNvPr id="119812" name="Slide Number Placeholder 3"/>
          <p:cNvSpPr>
            <a:spLocks noGrp="1"/>
          </p:cNvSpPr>
          <p:nvPr>
            <p:ph type="sldNum" sz="quarter" idx="5"/>
          </p:nvPr>
        </p:nvSpPr>
        <p:spPr>
          <a:noFill/>
        </p:spPr>
        <p:txBody>
          <a:bodyPr/>
          <a:lstStyle/>
          <a:p>
            <a:pPr defTabSz="907481"/>
            <a:fld id="{3F3096A7-7907-4AE4-8BBC-4643BE8BB0EA}" type="slidenum">
              <a:rPr lang="en-US" smtClean="0">
                <a:solidFill>
                  <a:srgbClr val="000000"/>
                </a:solidFill>
              </a:rPr>
              <a:pPr defTabSz="907481"/>
              <a:t>8</a:t>
            </a:fld>
            <a:endParaRPr lang="en-US" dirty="0">
              <a:solidFill>
                <a:srgbClr val="000000"/>
              </a:solidFill>
            </a:endParaRPr>
          </a:p>
        </p:txBody>
      </p:sp>
    </p:spTree>
    <p:extLst>
      <p:ext uri="{BB962C8B-B14F-4D97-AF65-F5344CB8AC3E}">
        <p14:creationId xmlns:p14="http://schemas.microsoft.com/office/powerpoint/2010/main" val="3507056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98475" y="520700"/>
            <a:ext cx="5903913" cy="3321050"/>
          </a:xfrm>
          <a:prstGeom prst="rect">
            <a:avLst/>
          </a:prstGeom>
          <a:ln/>
        </p:spPr>
      </p:sp>
      <p:sp>
        <p:nvSpPr>
          <p:cNvPr id="119811" name="Notes Placeholder 2"/>
          <p:cNvSpPr>
            <a:spLocks noGrp="1"/>
          </p:cNvSpPr>
          <p:nvPr>
            <p:ph type="body" idx="1"/>
          </p:nvPr>
        </p:nvSpPr>
        <p:spPr>
          <a:xfrm>
            <a:off x="822292" y="3984144"/>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marR="0">
              <a:spcBef>
                <a:spcPts val="0"/>
              </a:spcBef>
              <a:spcAft>
                <a:spcPts val="0"/>
              </a:spcAft>
            </a:pPr>
            <a:r>
              <a:rPr lang="en-US" dirty="0">
                <a:effectLst/>
                <a:ea typeface="Calibri" panose="020F0502020204030204" pitchFamily="34" charset="0"/>
              </a:rPr>
              <a:t>Last month, Sarah Wheelan joined the NHGRI Extramural Research Program as a Scientific Review Officer. Sarah completed her undergraduate studies at the University of Colorado and then obtained M.D. and Ph.D. degrees at Johns Hopkins University School of Medicine. She did a brief postdoctoral fellowship at NHLBI before joining Jef </a:t>
            </a:r>
            <a:r>
              <a:rPr lang="en-US" dirty="0" err="1">
                <a:effectLst/>
                <a:ea typeface="Calibri" panose="020F0502020204030204" pitchFamily="34" charset="0"/>
              </a:rPr>
              <a:t>Boeke’s</a:t>
            </a:r>
            <a:r>
              <a:rPr lang="en-US" dirty="0">
                <a:effectLst/>
                <a:ea typeface="Calibri" panose="020F0502020204030204" pitchFamily="34" charset="0"/>
              </a:rPr>
              <a:t> laboratory at Johns Hopkins University for a postdoctoral fellowship. She then joined the faculty at Johns Hopkins University in 2006 and was promoted to Associate Professor in 2014. Her research interests have centered around the biological impacts of transposable elements in the human genome. In 2009, she co-founded the Experimental and Computational Genomics Core, which performs next-generation DNA sequencing and bioinformatics analyses for Johns Hopkins University researchers.</a:t>
            </a:r>
          </a:p>
          <a:p>
            <a:pPr marL="0" marR="0">
              <a:spcBef>
                <a:spcPts val="0"/>
              </a:spcBef>
              <a:spcAft>
                <a:spcPts val="0"/>
              </a:spcAft>
            </a:pPr>
            <a:endParaRPr lang="en-US" kern="1200" dirty="0">
              <a:solidFill>
                <a:schemeClr val="tx1"/>
              </a:solidFill>
              <a:effectLst/>
            </a:endParaRPr>
          </a:p>
          <a:p>
            <a:pPr marL="0" marR="0">
              <a:spcBef>
                <a:spcPts val="0"/>
              </a:spcBef>
              <a:spcAft>
                <a:spcPts val="0"/>
              </a:spcAft>
            </a:pPr>
            <a:r>
              <a:rPr lang="en-US" kern="1200" dirty="0">
                <a:solidFill>
                  <a:schemeClr val="tx1"/>
                </a:solidFill>
                <a:effectLst/>
              </a:rPr>
              <a:t>Welcome to NHGRI, Sarah. </a:t>
            </a:r>
            <a:endParaRPr lang="en-US" kern="1200" dirty="0">
              <a:solidFill>
                <a:schemeClr val="tx1"/>
              </a:solidFill>
            </a:endParaRPr>
          </a:p>
        </p:txBody>
      </p:sp>
      <p:sp>
        <p:nvSpPr>
          <p:cNvPr id="119812" name="Slide Number Placeholder 3"/>
          <p:cNvSpPr>
            <a:spLocks noGrp="1"/>
          </p:cNvSpPr>
          <p:nvPr>
            <p:ph type="sldNum" sz="quarter" idx="5"/>
          </p:nvPr>
        </p:nvSpPr>
        <p:spPr>
          <a:noFill/>
        </p:spPr>
        <p:txBody>
          <a:bodyPr/>
          <a:lstStyle/>
          <a:p>
            <a:pPr defTabSz="907481"/>
            <a:fld id="{3F3096A7-7907-4AE4-8BBC-4643BE8BB0EA}" type="slidenum">
              <a:rPr lang="en-US" smtClean="0">
                <a:solidFill>
                  <a:srgbClr val="000000"/>
                </a:solidFill>
              </a:rPr>
              <a:pPr defTabSz="907481"/>
              <a:t>9</a:t>
            </a:fld>
            <a:endParaRPr lang="en-US" dirty="0">
              <a:solidFill>
                <a:srgbClr val="000000"/>
              </a:solidFill>
            </a:endParaRPr>
          </a:p>
        </p:txBody>
      </p:sp>
    </p:spTree>
    <p:extLst>
      <p:ext uri="{BB962C8B-B14F-4D97-AF65-F5344CB8AC3E}">
        <p14:creationId xmlns:p14="http://schemas.microsoft.com/office/powerpoint/2010/main" val="2898288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b="0" kern="1200" dirty="0">
                <a:solidFill>
                  <a:schemeClr val="tx1"/>
                </a:solidFill>
                <a:effectLst/>
                <a:latin typeface="Arial"/>
                <a:cs typeface="Arial"/>
              </a:rPr>
              <a:t>In October 2021, NHGRI established the Training, Diversity, and Health Equity (or </a:t>
            </a:r>
            <a:r>
              <a:rPr lang="en-US" sz="1200" b="0" kern="1200" dirty="0" err="1">
                <a:solidFill>
                  <a:schemeClr val="tx1"/>
                </a:solidFill>
                <a:effectLst/>
                <a:latin typeface="Arial"/>
                <a:cs typeface="Arial"/>
              </a:rPr>
              <a:t>TiDHE</a:t>
            </a:r>
            <a:r>
              <a:rPr lang="en-US" sz="1200" b="0" kern="1200" dirty="0">
                <a:solidFill>
                  <a:schemeClr val="tx1"/>
                </a:solidFill>
                <a:effectLst/>
                <a:latin typeface="Arial"/>
                <a:cs typeface="Arial"/>
              </a:rPr>
              <a:t>) Office to support implementation of the diversity and health equity elements in the 2020 NHGRI Strategic Vision and the subsequent Action Agenda for Building a Diverse Genomics Workforce. </a:t>
            </a:r>
          </a:p>
          <a:p>
            <a:pPr>
              <a:defRPr/>
            </a:pPr>
            <a:endParaRPr lang="en-US" sz="1200" kern="1200" dirty="0">
              <a:solidFill>
                <a:schemeClr val="tx1"/>
              </a:solidFill>
              <a:effectLst/>
              <a:latin typeface="Arial"/>
              <a:cs typeface="Arial"/>
            </a:endParaRPr>
          </a:p>
          <a:p>
            <a:pPr>
              <a:defRPr/>
            </a:pPr>
            <a:r>
              <a:rPr lang="en-US" sz="1200" kern="1200" dirty="0">
                <a:solidFill>
                  <a:schemeClr val="tx1"/>
                </a:solidFill>
                <a:effectLst/>
                <a:latin typeface="Arial"/>
                <a:cs typeface="Arial"/>
              </a:rPr>
              <a:t>The new office aims * to develop, support, and coordinate NHGRI training and workforce development programs that foster careers in genomics; * advise Institute divisions and branches about genomics workforce diversity and health equity; and * provide strategic programmatic leadership to reduce health disparities and advance health equity. </a:t>
            </a:r>
          </a:p>
          <a:p>
            <a:pPr>
              <a:defRPr/>
            </a:pPr>
            <a:endParaRPr lang="en-US" sz="1200" kern="1200" dirty="0">
              <a:solidFill>
                <a:schemeClr val="tx1"/>
              </a:solidFill>
              <a:effectLst/>
              <a:latin typeface="Arial"/>
              <a:cs typeface="Arial"/>
            </a:endParaRPr>
          </a:p>
          <a:p>
            <a:pPr>
              <a:defRPr/>
            </a:pPr>
            <a:r>
              <a:rPr lang="en-US" sz="1200" kern="1200" dirty="0">
                <a:solidFill>
                  <a:schemeClr val="tx1"/>
                </a:solidFill>
                <a:effectLst/>
                <a:latin typeface="Arial"/>
                <a:cs typeface="Arial"/>
              </a:rPr>
              <a:t>The office has already initiated collaborations and conversations with industry, professional genomics societies, and minority-serving institutions to understand and address barriers to increasing the diversity of the genomics workforce and other issues relevant to the office’s mission.</a:t>
            </a:r>
          </a:p>
          <a:p>
            <a:endParaRPr lang="en-US" sz="1200" dirty="0"/>
          </a:p>
        </p:txBody>
      </p:sp>
      <p:sp>
        <p:nvSpPr>
          <p:cNvPr id="4" name="Slide Number Placeholder 3"/>
          <p:cNvSpPr>
            <a:spLocks noGrp="1"/>
          </p:cNvSpPr>
          <p:nvPr>
            <p:ph type="sldNum" sz="quarter" idx="5"/>
          </p:nvPr>
        </p:nvSpPr>
        <p:spPr/>
        <p:txBody>
          <a:bodyPr/>
          <a:lstStyle/>
          <a:p>
            <a:fld id="{8278BAFF-ADEB-4744-BC7F-43E9D31D4077}" type="slidenum">
              <a:rPr lang="en-US" smtClean="0"/>
              <a:t>10</a:t>
            </a:fld>
            <a:endParaRPr lang="en-US"/>
          </a:p>
        </p:txBody>
      </p:sp>
    </p:spTree>
    <p:extLst>
      <p:ext uri="{BB962C8B-B14F-4D97-AF65-F5344CB8AC3E}">
        <p14:creationId xmlns:p14="http://schemas.microsoft.com/office/powerpoint/2010/main" val="3158798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a:cs typeface="Arial"/>
              </a:rPr>
              <a:t>The </a:t>
            </a:r>
            <a:r>
              <a:rPr lang="en-US" sz="1200" dirty="0" err="1">
                <a:latin typeface="Arial"/>
                <a:cs typeface="Arial"/>
              </a:rPr>
              <a:t>TiDHE</a:t>
            </a:r>
            <a:r>
              <a:rPr lang="en-US" sz="1200" dirty="0">
                <a:latin typeface="Arial"/>
                <a:cs typeface="Arial"/>
              </a:rPr>
              <a:t> Office is currently under the leadership of NHGRI Acting Deputy Director, Vence Bonham. Staffing the office are </a:t>
            </a:r>
            <a:r>
              <a:rPr lang="en-US" sz="1200" dirty="0">
                <a:latin typeface="Arial" panose="020B0604020202020204" pitchFamily="34" charset="0"/>
                <a:cs typeface="Arial" panose="020B0604020202020204" pitchFamily="34" charset="0"/>
              </a:rPr>
              <a:t>* Faye Brown, Lorjetta Schools, </a:t>
            </a:r>
            <a:r>
              <a:rPr lang="en-US" sz="1200" b="0" dirty="0">
                <a:latin typeface="Arial" panose="020B0604020202020204" pitchFamily="34" charset="0"/>
                <a:cs typeface="Arial" panose="020B0604020202020204" pitchFamily="34" charset="0"/>
              </a:rPr>
              <a:t>Jamil Scott, and Amber Jackson</a:t>
            </a:r>
            <a:r>
              <a:rPr lang="en-US" sz="1200" dirty="0">
                <a:latin typeface="Arial" panose="020B0604020202020204" pitchFamily="34" charset="0"/>
                <a:cs typeface="Arial" panose="020B0604020202020204" pitchFamily="34" charset="0"/>
              </a:rPr>
              <a:t>. The group is dedicated to making a positive impact on all of the office’s pursuits and looks forward to continuing to work across NHGRI, NIH, and beyond to support these important initiatives.</a:t>
            </a: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11</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43096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latin typeface="Arial" panose="020B0604020202020204" pitchFamily="34" charset="0"/>
                <a:cs typeface="Arial" panose="020B0604020202020204" pitchFamily="34" charset="0"/>
              </a:rPr>
              <a:t>Lucia Hindorff has also joined the </a:t>
            </a:r>
            <a:r>
              <a:rPr lang="en-US" b="0" dirty="0" err="1">
                <a:latin typeface="Arial" panose="020B0604020202020204" pitchFamily="34" charset="0"/>
                <a:cs typeface="Arial" panose="020B0604020202020204" pitchFamily="34" charset="0"/>
              </a:rPr>
              <a:t>TiDHE</a:t>
            </a:r>
            <a:r>
              <a:rPr lang="en-US" b="0" dirty="0">
                <a:latin typeface="Arial" panose="020B0604020202020204" pitchFamily="34" charset="0"/>
                <a:cs typeface="Arial" panose="020B0604020202020204" pitchFamily="34" charset="0"/>
              </a:rPr>
              <a:t> Office as the Lead Extramural Training Program Director. In this role, Lucia will oversee the broader NHGRI extramural training efforts. Previously, she was a Program Director in the Division of Genomic Medicine, leading research programs such as the Clinical Sequencing Evidence-Generating Research (or CSER) Program, the Population Architecture Using Genomics and Epidemiology (or PAGE) Consortium, the Polygenic </a:t>
            </a:r>
            <a:r>
              <a:rPr lang="en-US" b="0" dirty="0" err="1">
                <a:latin typeface="Arial" panose="020B0604020202020204" pitchFamily="34" charset="0"/>
                <a:cs typeface="Arial" panose="020B0604020202020204" pitchFamily="34" charset="0"/>
              </a:rPr>
              <a:t>RIsk</a:t>
            </a:r>
            <a:r>
              <a:rPr lang="en-US" b="0" dirty="0">
                <a:latin typeface="Arial" panose="020B0604020202020204" pitchFamily="34" charset="0"/>
                <a:cs typeface="Arial" panose="020B0604020202020204" pitchFamily="34" charset="0"/>
              </a:rPr>
              <a:t> </a:t>
            </a:r>
            <a:r>
              <a:rPr lang="en-US" b="0" dirty="0" err="1">
                <a:latin typeface="Arial" panose="020B0604020202020204" pitchFamily="34" charset="0"/>
                <a:cs typeface="Arial" panose="020B0604020202020204" pitchFamily="34" charset="0"/>
              </a:rPr>
              <a:t>MEthods</a:t>
            </a:r>
            <a:r>
              <a:rPr lang="en-US" b="0" dirty="0">
                <a:latin typeface="Arial" panose="020B0604020202020204" pitchFamily="34" charset="0"/>
                <a:cs typeface="Arial" panose="020B0604020202020204" pitchFamily="34" charset="0"/>
              </a:rPr>
              <a:t> in Diverse populations (or PRIMED) Consortium, and the NHGRI-European Bioinformatics Institute GWAS Catalog. Lucia will bring her expertise at the intersection of diversity and genomics to work with the Extramural Program Training Team in their continued implementation and enhancement of NHGRI’s training programs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want to thank the Extramural Program Training Team for stepping up and keeping the Institute’s training programs moving forward for the six months between Lucia’s appointment and the departure of her predecessor. I particularly want to thank Tina Gatlin and Heather Colley in this regard.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1052D-9D95-4860-BCB1-035B085F0557}" type="slidenum">
              <a:rPr kumimoji="0" lang="en-US" sz="1200" i="0" u="none" strike="noStrike" kern="1200" cap="none" spc="0" normalizeH="0" baseline="0" noProof="0" smtClean="0">
                <a:ln>
                  <a:noFill/>
                </a:ln>
                <a:solidFill>
                  <a:prstClr val="black"/>
                </a:solidFill>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i="0" u="none" strike="noStrike" kern="120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9808448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dirty="0">
                <a:effectLst/>
                <a:latin typeface="Arial" panose="020B0604020202020204" pitchFamily="34" charset="0"/>
                <a:ea typeface="Calibri" panose="020F0502020204030204" pitchFamily="34" charset="0"/>
                <a:cs typeface="Arial" panose="020B0604020202020204" pitchFamily="34" charset="0"/>
              </a:rPr>
              <a:t>Also joining the </a:t>
            </a:r>
            <a:r>
              <a:rPr lang="en-US" dirty="0" err="1">
                <a:effectLst/>
                <a:latin typeface="Arial" panose="020B0604020202020204" pitchFamily="34" charset="0"/>
                <a:ea typeface="Calibri" panose="020F0502020204030204" pitchFamily="34" charset="0"/>
                <a:cs typeface="Arial" panose="020B0604020202020204" pitchFamily="34" charset="0"/>
              </a:rPr>
              <a:t>TiDHE</a:t>
            </a:r>
            <a:r>
              <a:rPr lang="en-US" dirty="0">
                <a:effectLst/>
                <a:latin typeface="Arial" panose="020B0604020202020204" pitchFamily="34" charset="0"/>
                <a:ea typeface="Calibri" panose="020F0502020204030204" pitchFamily="34" charset="0"/>
                <a:cs typeface="Arial" panose="020B0604020202020204" pitchFamily="34" charset="0"/>
              </a:rPr>
              <a:t> Office is Ebony Madden as the first NHGRI Health Equity and Workforce Diversity Program Director. In this new role, Ebony will focus on creating, enhancing, and promoting health equity and workforce diversity programs and initiatives across NHGRI, with particular emphasis on the work of the Extramural Research Program. Before joining the TiDHE office, Ebony was a Program Director in the Division of Genomic Medicine, where she oversaw a research portfolio that included the Implementing Genomics in Practice (or IGNITE) Network, the Human Heredity and Health in Africa (or H3Africa) program, dissemination and implementation research, and genetic counseling research.</a:t>
            </a:r>
            <a:br>
              <a:rPr lang="en-US" dirty="0">
                <a:effectLst/>
                <a:latin typeface="Arial" panose="020B0604020202020204" pitchFamily="34" charset="0"/>
                <a:ea typeface="Calibri" panose="020F0502020204030204" pitchFamily="34" charset="0"/>
                <a:cs typeface="Arial" panose="020B0604020202020204" pitchFamily="34" charset="0"/>
              </a:rPr>
            </a:br>
            <a:endParaRPr lang="en-US"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571052D-9D95-4860-BCB1-035B085F0557}" type="slidenum">
              <a:rPr lang="en-US" smtClean="0"/>
              <a:t>13</a:t>
            </a:fld>
            <a:endParaRPr lang="en-US"/>
          </a:p>
        </p:txBody>
      </p:sp>
    </p:spTree>
    <p:extLst>
      <p:ext uri="{BB962C8B-B14F-4D97-AF65-F5344CB8AC3E}">
        <p14:creationId xmlns:p14="http://schemas.microsoft.com/office/powerpoint/2010/main" val="1415654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Christina Daulton has joined the </a:t>
            </a:r>
            <a:r>
              <a:rPr lang="en-US" dirty="0" err="1"/>
              <a:t>TiDHE</a:t>
            </a:r>
            <a:r>
              <a:rPr lang="en-US" dirty="0"/>
              <a:t> Office as the first Partnerships and Engagement Officer. In this new role, Christina will co-create, manage, and </a:t>
            </a:r>
            <a:r>
              <a:rPr lang="en-US" kern="1200" dirty="0">
                <a:solidFill>
                  <a:schemeClr val="tx1"/>
                </a:solidFill>
                <a:effectLst/>
              </a:rPr>
              <a:t>lead partnerships with a wide range of stakeholders that aim to diversify the genomics workforce and advance health equity.</a:t>
            </a:r>
            <a:r>
              <a:rPr lang="en-US" dirty="0">
                <a:effectLst/>
              </a:rPr>
              <a:t> </a:t>
            </a:r>
            <a:r>
              <a:rPr lang="en-US" dirty="0"/>
              <a:t>For the past nine years, she has worked as an Education Outreach Specialist in the NHGRI Education and Community Involvement Branch, being involved in many genomics education and engagement efforts (such as the annual Short Course in Genomics, the Tribal College Consortium on Genomics Training, and the Community Engagement in Genomics Working Group).</a:t>
            </a:r>
          </a:p>
        </p:txBody>
      </p:sp>
      <p:sp>
        <p:nvSpPr>
          <p:cNvPr id="5" name="Slide Number Placeholder 3">
            <a:extLst>
              <a:ext uri="{FF2B5EF4-FFF2-40B4-BE49-F238E27FC236}">
                <a16:creationId xmlns:a16="http://schemas.microsoft.com/office/drawing/2014/main" id="{9078D6D2-7CEA-42FE-8CDF-2D17E836DE31}"/>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05982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96888"/>
            <a:ext cx="6096000" cy="3429000"/>
          </a:xfrm>
          <a:prstGeom prst="rect">
            <a:avLst/>
          </a:prstGeom>
          <a:ln/>
        </p:spPr>
      </p:sp>
      <p:sp>
        <p:nvSpPr>
          <p:cNvPr id="119811" name="Notes Placeholder 2"/>
          <p:cNvSpPr>
            <a:spLocks noGrp="1"/>
          </p:cNvSpPr>
          <p:nvPr>
            <p:ph type="body" idx="1"/>
          </p:nvPr>
        </p:nvSpPr>
        <p:spPr>
          <a:xfrm>
            <a:off x="761999" y="4117469"/>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kern="1200" dirty="0">
                <a:solidFill>
                  <a:schemeClr val="tx1"/>
                </a:solidFill>
                <a:effectLst/>
                <a:latin typeface="Arial" panose="020B0604020202020204" pitchFamily="34" charset="0"/>
                <a:cs typeface="Arial" panose="020B0604020202020204" pitchFamily="34" charset="0"/>
              </a:rPr>
              <a:t>In July and September 2021, * the </a:t>
            </a:r>
            <a:r>
              <a:rPr lang="en-US" sz="1200" kern="1200" dirty="0" err="1">
                <a:solidFill>
                  <a:schemeClr val="tx1"/>
                </a:solidFill>
                <a:effectLst/>
                <a:latin typeface="Arial" panose="020B0604020202020204" pitchFamily="34" charset="0"/>
                <a:cs typeface="Arial" panose="020B0604020202020204" pitchFamily="34" charset="0"/>
              </a:rPr>
              <a:t>TiDHE</a:t>
            </a:r>
            <a:r>
              <a:rPr lang="en-US" sz="1200" kern="1200" dirty="0">
                <a:solidFill>
                  <a:schemeClr val="tx1"/>
                </a:solidFill>
                <a:effectLst/>
                <a:latin typeface="Arial" panose="020B0604020202020204" pitchFamily="34" charset="0"/>
                <a:cs typeface="Arial" panose="020B0604020202020204" pitchFamily="34" charset="0"/>
              </a:rPr>
              <a:t> Office hosted two Industry Roundtables on diversifying the genomics workforce. These Industry Roundtables (which were really more like “rectangular Zoom rooms”) brought over 20 industry representatives together from biotech and genomics-oriented companies to discuss the urgent need to diversify the professionals in the fields of genetics and genomics. </a:t>
            </a:r>
          </a:p>
          <a:p>
            <a:endParaRPr lang="en-US" sz="1200" kern="1200" dirty="0">
              <a:solidFill>
                <a:schemeClr val="tx1"/>
              </a:solidFill>
              <a:effectLst/>
              <a:latin typeface="Arial" panose="020B0604020202020204" pitchFamily="34" charset="0"/>
              <a:cs typeface="Arial" panose="020B0604020202020204" pitchFamily="34" charset="0"/>
            </a:endParaRPr>
          </a:p>
          <a:p>
            <a:r>
              <a:rPr lang="en-US" sz="1200" kern="1200" dirty="0">
                <a:solidFill>
                  <a:schemeClr val="tx1"/>
                </a:solidFill>
                <a:effectLst/>
                <a:latin typeface="Arial" panose="020B0604020202020204" pitchFamily="34" charset="0"/>
                <a:cs typeface="Arial" panose="020B0604020202020204" pitchFamily="34" charset="0"/>
              </a:rPr>
              <a:t>* The objective of the Roundtables was to create an open environment for industry representatives and NHGRI staff to discuss strategies and methods of collaboration to attain a more diverse genomics workforce. </a:t>
            </a:r>
          </a:p>
          <a:p>
            <a:endParaRPr lang="en-US" sz="1200" kern="1200" dirty="0">
              <a:solidFill>
                <a:schemeClr val="tx1"/>
              </a:solidFill>
              <a:effectLst/>
              <a:latin typeface="Arial" panose="020B0604020202020204" pitchFamily="34" charset="0"/>
              <a:cs typeface="Arial" panose="020B0604020202020204" pitchFamily="34" charset="0"/>
            </a:endParaRPr>
          </a:p>
          <a:p>
            <a:r>
              <a:rPr lang="en-US" sz="1200" kern="1200" dirty="0">
                <a:solidFill>
                  <a:schemeClr val="tx1"/>
                </a:solidFill>
                <a:effectLst/>
                <a:latin typeface="Arial" panose="020B0604020202020204" pitchFamily="34" charset="0"/>
                <a:cs typeface="Arial" panose="020B0604020202020204" pitchFamily="34" charset="0"/>
              </a:rPr>
              <a:t>* A combined meeting report from these Roundtables is forthcoming with objectives, themes, and next steps of engagement. </a:t>
            </a:r>
          </a:p>
        </p:txBody>
      </p:sp>
      <p:sp>
        <p:nvSpPr>
          <p:cNvPr id="119812" name="Slide Number Placeholder 3"/>
          <p:cNvSpPr>
            <a:spLocks noGrp="1"/>
          </p:cNvSpPr>
          <p:nvPr>
            <p:ph type="sldNum" sz="quarter" idx="5"/>
          </p:nvPr>
        </p:nvSpPr>
        <p:spPr>
          <a:noFill/>
        </p:spPr>
        <p:txBody>
          <a:bodyPr/>
          <a:lstStyle/>
          <a:p>
            <a:pPr defTabSz="941468"/>
            <a:fld id="{3F3096A7-7907-4AE4-8BBC-4643BE8BB0EA}" type="slidenum">
              <a:rPr lang="en-US" smtClean="0">
                <a:solidFill>
                  <a:srgbClr val="000000"/>
                </a:solidFill>
              </a:rPr>
              <a:pPr defTabSz="941468"/>
              <a:t>15</a:t>
            </a:fld>
            <a:endParaRPr lang="en-US">
              <a:solidFill>
                <a:srgbClr val="000000"/>
              </a:solidFill>
            </a:endParaRPr>
          </a:p>
        </p:txBody>
      </p:sp>
    </p:spTree>
    <p:extLst>
      <p:ext uri="{BB962C8B-B14F-4D97-AF65-F5344CB8AC3E}">
        <p14:creationId xmlns:p14="http://schemas.microsoft.com/office/powerpoint/2010/main" val="1767376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63221" y="4093447"/>
            <a:ext cx="5325650" cy="3984171"/>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cs typeface="Arial" panose="020B0604020202020204" pitchFamily="34" charset="0"/>
              </a:rPr>
              <a:t>The scientific community has long debated the use of different types of population descriptors in research. I am pleased to announce that following months of internal planning, NIH is now actively sponsoring a National Academies of Sciences, Engineering, and Medicine (or NASEM) consensus study that will provide guidance on the use of race, ethnicity, and genetic ancestry in genomics research. </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panose="020B0604020202020204" pitchFamily="34" charset="0"/>
              <a:cs typeface="Arial" panose="020B0604020202020204" pitchFamily="34" charset="0"/>
            </a:endParaRPr>
          </a:p>
          <a:p>
            <a:r>
              <a:rPr lang="en-US" sz="1200" kern="1200" dirty="0">
                <a:solidFill>
                  <a:schemeClr val="tx1"/>
                </a:solidFill>
                <a:effectLst/>
                <a:latin typeface="Arial" panose="020B0604020202020204" pitchFamily="34" charset="0"/>
                <a:cs typeface="Arial" panose="020B0604020202020204" pitchFamily="34" charset="0"/>
              </a:rPr>
              <a:t>* 14 NIH Institutes, Centers, Offices, and Programs have come together to co-sponsor the NASEM Consensus Study, which began in October 2021 and will conclude in February 2023. NHGRI is serving as one of the co-lead institutes for the study. </a:t>
            </a:r>
          </a:p>
          <a:p>
            <a:endParaRPr lang="en-US" sz="1200" kern="1200" dirty="0">
              <a:solidFill>
                <a:schemeClr val="tx1"/>
              </a:solidFill>
              <a:effectLst/>
              <a:latin typeface="Arial" panose="020B0604020202020204" pitchFamily="34" charset="0"/>
              <a:cs typeface="Arial" panose="020B0604020202020204" pitchFamily="34" charset="0"/>
            </a:endParaRPr>
          </a:p>
          <a:p>
            <a:r>
              <a:rPr lang="en-US" sz="1200" kern="1200" dirty="0">
                <a:solidFill>
                  <a:schemeClr val="tx1"/>
                </a:solidFill>
                <a:effectLst/>
                <a:latin typeface="Arial" panose="020B0604020202020204" pitchFamily="34" charset="0"/>
                <a:cs typeface="Arial" panose="020B0604020202020204" pitchFamily="34" charset="0"/>
              </a:rPr>
              <a:t>* </a:t>
            </a:r>
            <a:r>
              <a:rPr lang="en-US" sz="1200" b="0" kern="1200" dirty="0">
                <a:solidFill>
                  <a:schemeClr val="tx1"/>
                </a:solidFill>
                <a:effectLst/>
                <a:latin typeface="Arial" panose="020B0604020202020204" pitchFamily="34" charset="0"/>
                <a:cs typeface="Arial" panose="020B0604020202020204" pitchFamily="34" charset="0"/>
              </a:rPr>
              <a:t>Just last week, the National Academies announced that they have convened the study’s 17-member </a:t>
            </a:r>
            <a:r>
              <a:rPr lang="en-US" sz="1200" kern="1200" dirty="0">
                <a:solidFill>
                  <a:schemeClr val="tx1"/>
                </a:solidFill>
                <a:effectLst/>
                <a:latin typeface="Arial" panose="020B0604020202020204" pitchFamily="34" charset="0"/>
                <a:cs typeface="Arial" panose="020B0604020202020204" pitchFamily="34" charset="0"/>
              </a:rPr>
              <a:t>expert committee from the fields of genomics, medicine, and social science * to review and assess the existing methodologies, benefits, and challenges in the use of race and ethnicity and other population descriptors in genomics research. * Over the course of the study period, the National Academies will host three public meetings that will facilitate dialogue and capture input. * The final report is expected to be released in February 2023.</a:t>
            </a:r>
          </a:p>
          <a:p>
            <a:endParaRPr lang="en-US" sz="1200" kern="1200" dirty="0">
              <a:solidFill>
                <a:schemeClr val="tx1"/>
              </a:solidFill>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40177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96888"/>
            <a:ext cx="6096000" cy="3429000"/>
          </a:xfrm>
          <a:prstGeom prst="rect">
            <a:avLst/>
          </a:prstGeom>
          <a:ln/>
        </p:spPr>
      </p:sp>
      <p:sp>
        <p:nvSpPr>
          <p:cNvPr id="119811" name="Notes Placeholder 2"/>
          <p:cNvSpPr>
            <a:spLocks noGrp="1"/>
          </p:cNvSpPr>
          <p:nvPr>
            <p:ph type="body" idx="1"/>
          </p:nvPr>
        </p:nvSpPr>
        <p:spPr>
          <a:xfrm>
            <a:off x="761999" y="4117469"/>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0" indent="0">
              <a:spcBef>
                <a:spcPts val="0"/>
              </a:spcBef>
              <a:spcAft>
                <a:spcPts val="0"/>
              </a:spcAft>
              <a:buFont typeface="Arial" panose="020B0604020202020204" pitchFamily="34" charset="0"/>
              <a:buNone/>
              <a:tabLst>
                <a:tab pos="457200" algn="l"/>
              </a:tabLst>
            </a:pPr>
            <a:r>
              <a:rPr lang="en-US" sz="1200" kern="1200" dirty="0">
                <a:solidFill>
                  <a:srgbClr val="000000"/>
                </a:solidFill>
                <a:effectLst/>
                <a:latin typeface="Arial" panose="020B0604020202020204" pitchFamily="34" charset="0"/>
                <a:ea typeface="Helvetica Neue"/>
                <a:cs typeface="Arial" panose="020B0604020202020204" pitchFamily="34" charset="0"/>
              </a:rPr>
              <a:t>The Genomics and Health Disparities Lecture Series is co-sponsored by NHGRI; the National Heart, Lung, and Blood Institute; the National Institute of Diabetes and Digestive and Kidney Diseases; the National Institute on Minority Health and Health Disparities; and the Office of Minority Health at the Food and Drug Administration. The series covers topics from basic science to translational research.</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spcBef>
                <a:spcPts val="0"/>
              </a:spcBef>
              <a:spcAft>
                <a:spcPts val="0"/>
              </a:spcAft>
              <a:buFont typeface="Arial" panose="020B0604020202020204" pitchFamily="34" charset="0"/>
              <a:buNone/>
              <a:tabLst>
                <a:tab pos="457200" algn="l"/>
              </a:tabLst>
            </a:pPr>
            <a:endParaRPr lang="en-US" sz="1200" kern="1200" dirty="0">
              <a:solidFill>
                <a:srgbClr val="000000"/>
              </a:solidFill>
              <a:effectLst/>
              <a:latin typeface="Arial" panose="020B0604020202020204" pitchFamily="34" charset="0"/>
              <a:ea typeface="Helvetica Neue"/>
              <a:cs typeface="Arial" panose="020B0604020202020204" pitchFamily="34" charset="0"/>
            </a:endParaRPr>
          </a:p>
          <a:p>
            <a:pPr marL="0" marR="0" lvl="0" indent="0">
              <a:spcBef>
                <a:spcPts val="0"/>
              </a:spcBef>
              <a:spcAft>
                <a:spcPts val="0"/>
              </a:spcAft>
              <a:buFont typeface="Arial" panose="020B0604020202020204" pitchFamily="34" charset="0"/>
              <a:buNone/>
              <a:tabLst>
                <a:tab pos="457200" algn="l"/>
              </a:tabLst>
            </a:pPr>
            <a:r>
              <a:rPr lang="en-US" sz="1200" kern="1200" dirty="0">
                <a:solidFill>
                  <a:srgbClr val="000000"/>
                </a:solidFill>
                <a:effectLst/>
                <a:latin typeface="Arial" panose="020B0604020202020204" pitchFamily="34" charset="0"/>
                <a:ea typeface="Helvetica Neue"/>
                <a:cs typeface="Arial" panose="020B0604020202020204" pitchFamily="34" charset="0"/>
              </a:rPr>
              <a:t>In December, the Genomics and Health Disparities Lecture Series featured Alondra Nelson, who curren</a:t>
            </a:r>
            <a:r>
              <a:rPr lang="en-US" sz="1200" kern="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tly serves as the inaugural Deputy Director for Science and Society in the White House Office of Science and Technology Policy. </a:t>
            </a:r>
            <a:r>
              <a:rPr lang="en-US" sz="1200" dirty="0">
                <a:effectLst/>
                <a:latin typeface="Arial" panose="020B0604020202020204" pitchFamily="34" charset="0"/>
                <a:ea typeface="Calibri" panose="020F0502020204030204" pitchFamily="34" charset="0"/>
                <a:cs typeface="Arial" panose="020B0604020202020204" pitchFamily="34" charset="0"/>
              </a:rPr>
              <a:t>In this role, she is bringing her social science expertise, including attention to issues of social inequality, into the work of federal science and technology strategy and policy</a:t>
            </a:r>
            <a:r>
              <a:rPr lang="en-US" sz="1200" kern="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She is also a well-known author, most recently of the book “The Social Life of DNA: Race, Reparations, and Reconciliation after the Genome.” A video recording of her talk is available on our GenomeTV channel of YouTube. </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i="0" u="none" strike="noStrike" kern="1200" cap="none" spc="0" normalizeH="0" baseline="0" noProof="0" smtClean="0">
                <a:ln>
                  <a:noFill/>
                </a:ln>
                <a:solidFill>
                  <a:srgbClr val="000000"/>
                </a:solidFill>
                <a:effectLst/>
                <a:uLnTx/>
                <a:uFillTx/>
              </a:rPr>
              <a:pPr marL="0" marR="0" lvl="0" indent="0" algn="r" defTabSz="941468" rtl="0" eaLnBrk="1" fontAlgn="auto" latinLnBrk="0" hangingPunct="1">
                <a:lnSpc>
                  <a:spcPct val="100000"/>
                </a:lnSpc>
                <a:spcBef>
                  <a:spcPts val="0"/>
                </a:spcBef>
                <a:spcAft>
                  <a:spcPts val="0"/>
                </a:spcAft>
                <a:buClrTx/>
                <a:buSzTx/>
                <a:buFontTx/>
                <a:buNone/>
                <a:tabLst/>
                <a:defRPr/>
              </a:pPr>
              <a:t>17</a:t>
            </a:fld>
            <a:endParaRPr kumimoji="0" lang="en-US" sz="1200" i="0" u="none" strike="noStrike" kern="1200" cap="none" spc="0" normalizeH="0" baseline="0" noProof="0">
              <a:ln>
                <a:noFill/>
              </a:ln>
              <a:solidFill>
                <a:srgbClr val="000000"/>
              </a:solidFill>
              <a:effectLst/>
              <a:uLnTx/>
              <a:uFillTx/>
            </a:endParaRPr>
          </a:p>
        </p:txBody>
      </p:sp>
    </p:spTree>
    <p:extLst>
      <p:ext uri="{BB962C8B-B14F-4D97-AF65-F5344CB8AC3E}">
        <p14:creationId xmlns:p14="http://schemas.microsoft.com/office/powerpoint/2010/main" val="1767376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4813" y="366713"/>
            <a:ext cx="6200775" cy="3489325"/>
          </a:xfrm>
        </p:spPr>
      </p:sp>
      <p:sp>
        <p:nvSpPr>
          <p:cNvPr id="3" name="Notes Placeholder 2"/>
          <p:cNvSpPr>
            <a:spLocks noGrp="1"/>
          </p:cNvSpPr>
          <p:nvPr>
            <p:ph type="body" idx="1"/>
          </p:nvPr>
        </p:nvSpPr>
        <p:spPr>
          <a:xfrm>
            <a:off x="876300" y="3997195"/>
            <a:ext cx="5257800" cy="3984171"/>
          </a:xfrm>
        </p:spPr>
        <p:txBody>
          <a:bodyPr/>
          <a:lstStyle/>
          <a:p>
            <a:r>
              <a:rPr lang="en-US" sz="1200" dirty="0">
                <a:latin typeface="Arial" panose="020B0604020202020204" pitchFamily="34" charset="0"/>
                <a:cs typeface="Arial" panose="020B0604020202020204" pitchFamily="34" charset="0"/>
              </a:rPr>
              <a:t>Each year, the President of the United States recognizes and celebrates a small group of career Federal Government Senior Executives and Senior Career Employees with the Presidential Rank Award for exceptional long-term accomplishments. Teri Manolio, Director of the NHGRI Division of Genomic Medicine, is a recipient of the President’s Rank Award for 2021.</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Winners of this prestigious award are strong leaders, professionals, and scientists who achieve results and consistently demonstrate strength, integrity, industry, and a relentless commitment to excellence in public service. The Presidential Rank Award is the highest honor the Federal Government can bestow upon a career civilian employee.</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Congratulations, Teri. </a:t>
            </a:r>
          </a:p>
        </p:txBody>
      </p:sp>
      <p:sp>
        <p:nvSpPr>
          <p:cNvPr id="4" name="Slide Number Placeholder 3"/>
          <p:cNvSpPr>
            <a:spLocks noGrp="1"/>
          </p:cNvSpPr>
          <p:nvPr>
            <p:ph type="sldNum" sz="quarter" idx="5"/>
          </p:nvPr>
        </p:nvSpPr>
        <p:spPr/>
        <p:txBody>
          <a:bodyPr/>
          <a:lstStyle/>
          <a:p>
            <a:fld id="{8278BAFF-ADEB-4744-BC7F-43E9D31D4077}" type="slidenum">
              <a:rPr lang="en-US" smtClean="0"/>
              <a:t>18</a:t>
            </a:fld>
            <a:endParaRPr lang="en-US"/>
          </a:p>
        </p:txBody>
      </p:sp>
    </p:spTree>
    <p:extLst>
      <p:ext uri="{BB962C8B-B14F-4D97-AF65-F5344CB8AC3E}">
        <p14:creationId xmlns:p14="http://schemas.microsoft.com/office/powerpoint/2010/main" val="1369385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79425"/>
            <a:ext cx="6096000" cy="3429000"/>
          </a:xfrm>
          <a:prstGeom prst="rect">
            <a:avLst/>
          </a:prstGeom>
          <a:ln/>
        </p:spPr>
      </p:sp>
      <p:sp>
        <p:nvSpPr>
          <p:cNvPr id="119811" name="Notes Placeholder 2"/>
          <p:cNvSpPr>
            <a:spLocks noGrp="1"/>
          </p:cNvSpPr>
          <p:nvPr>
            <p:ph type="body" idx="1"/>
          </p:nvPr>
        </p:nvSpPr>
        <p:spPr>
          <a:xfrm>
            <a:off x="761999" y="4072260"/>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In January 2022, NHGRI concluded its successful Bold Predictions Seminar Series. For each of the 10 Bold Predictions in the 2020 NHGRI Strategic Vision, we invited two speakers to describe the area in greater detail and indicate what they thought would be necessary to make the prediction come true. </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 On average for each seminar, there were 378 virtual attendees from 25 countries, and 25 audience questions were asked. We encourage everyone to view the recordings of these seminars on our GenomeTV channel of YouTube, which have averaged 2,000 views (so far). </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defTabSz="941468"/>
            <a:fld id="{3F3096A7-7907-4AE4-8BBC-4643BE8BB0EA}" type="slidenum">
              <a:rPr lang="en-US" smtClean="0">
                <a:solidFill>
                  <a:srgbClr val="000000"/>
                </a:solidFill>
              </a:rPr>
              <a:pPr defTabSz="941468"/>
              <a:t>19</a:t>
            </a:fld>
            <a:endParaRPr lang="en-US" dirty="0">
              <a:solidFill>
                <a:srgbClr val="000000"/>
              </a:solidFill>
            </a:endParaRPr>
          </a:p>
        </p:txBody>
      </p:sp>
    </p:spTree>
    <p:extLst>
      <p:ext uri="{BB962C8B-B14F-4D97-AF65-F5344CB8AC3E}">
        <p14:creationId xmlns:p14="http://schemas.microsoft.com/office/powerpoint/2010/main" val="3079356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40715" y="4225090"/>
            <a:ext cx="5486400" cy="4114800"/>
          </a:xfrm>
        </p:spPr>
        <p:txBody>
          <a:bodyPr/>
          <a:lstStyle/>
          <a:p>
            <a:r>
              <a:rPr lang="en-US" dirty="0"/>
              <a:t>The Telomere-to-Telomere (or T2T) Consortium * is an open, community-based effort to generate the first truly complete human genome sequence. The Consortium is an all-in-one effort that transcends traditional research boundaries, with researchers actively participating from all parts of the genomics ecosystem, including both the Intramural Research Program and the Extramural Research Program of NHGRI. The project reflects the genomics community’s desire to have accurate and complete human genome sequences.</a:t>
            </a:r>
          </a:p>
          <a:p>
            <a:endParaRPr lang="en-US" dirty="0"/>
          </a:p>
          <a:p>
            <a:pPr marL="0" indent="0">
              <a:buFont typeface="Arial" panose="020B0604020202020204" pitchFamily="34" charset="0"/>
              <a:buNone/>
            </a:pPr>
            <a:r>
              <a:rPr lang="en-US" dirty="0"/>
              <a:t>* Over the past year, the T2T Consortium completed its first human genome sequence, CHM13, which represents a substantial improvement to the reference human genome sequence. There is now significant discussion about how to implement CHM13 as a new reference sequence because of the obvious value of using a truly </a:t>
            </a:r>
            <a:r>
              <a:rPr lang="en-US"/>
              <a:t>complete human genome </a:t>
            </a:r>
            <a:r>
              <a:rPr lang="en-US" dirty="0"/>
              <a:t>sequence as a reference. </a:t>
            </a:r>
          </a:p>
          <a:p>
            <a:endParaRPr lang="en-US" dirty="0"/>
          </a:p>
          <a:p>
            <a:r>
              <a:rPr lang="en-US" dirty="0"/>
              <a:t>* The T2T Consortium is planning to complete additional, diverse human genomes and to help the field transition to these improved 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1174985"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174985" rtl="0" eaLnBrk="1" fontAlgn="auto" latinLnBrk="0" hangingPunct="1">
                <a:lnSpc>
                  <a:spcPct val="100000"/>
                </a:lnSpc>
                <a:spcBef>
                  <a:spcPts val="0"/>
                </a:spcBef>
                <a:spcAft>
                  <a:spcPts val="0"/>
                </a:spcAft>
                <a:buClrTx/>
                <a:buSzTx/>
                <a:buFontTx/>
                <a:buNone/>
                <a:tabLst/>
                <a:defRPr/>
              </a:pPr>
              <a:t>20</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93869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9575" y="460375"/>
            <a:ext cx="6196013" cy="3486150"/>
          </a:xfrm>
          <a:prstGeom prst="rect">
            <a:avLst/>
          </a:prstGeom>
          <a:ln/>
        </p:spPr>
      </p:sp>
      <p:sp>
        <p:nvSpPr>
          <p:cNvPr id="100355" name="Notes Placeholder 2"/>
          <p:cNvSpPr>
            <a:spLocks noGrp="1"/>
          </p:cNvSpPr>
          <p:nvPr>
            <p:ph type="body" idx="1"/>
          </p:nvPr>
        </p:nvSpPr>
        <p:spPr>
          <a:xfrm>
            <a:off x="762003" y="4088529"/>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general NIH updates.</a:t>
            </a:r>
          </a:p>
        </p:txBody>
      </p:sp>
      <p:sp>
        <p:nvSpPr>
          <p:cNvPr id="5" name="Slide Number Placeholder 3">
            <a:extLst>
              <a:ext uri="{FF2B5EF4-FFF2-40B4-BE49-F238E27FC236}">
                <a16:creationId xmlns:a16="http://schemas.microsoft.com/office/drawing/2014/main" id="{1E26A39F-B85B-4D7C-817D-E0FCA9D1207D}"/>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914055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5B78BAE-8678-4DF8-8274-F668BA51212A}"/>
              </a:ext>
            </a:extLst>
          </p:cNvPr>
          <p:cNvSpPr>
            <a:spLocks noGrp="1"/>
          </p:cNvSpPr>
          <p:nvPr>
            <p:ph type="body" idx="1"/>
          </p:nvPr>
        </p:nvSpPr>
        <p:spPr>
          <a:xfrm>
            <a:off x="701040" y="4077587"/>
            <a:ext cx="5608320" cy="4183380"/>
          </a:xfrm>
        </p:spPr>
        <p:txBody>
          <a:bodyPr/>
          <a:lstStyle/>
          <a:p>
            <a:pPr marL="0" marR="54610">
              <a:spcBef>
                <a:spcPts val="0"/>
              </a:spcBef>
              <a:spcAft>
                <a:spcPts val="0"/>
              </a:spcAft>
            </a:pPr>
            <a:r>
              <a:rPr lang="en-US" dirty="0">
                <a:effectLst/>
                <a:ea typeface="Calibri" panose="020F0502020204030204" pitchFamily="34" charset="0"/>
              </a:rPr>
              <a:t>In December, Francis Collins stepped down as NIH Director. Francis was the longest serving presidentially-appointed NIH Director, having served for over 12 years under three U.S. Presidents. His tenure as NIH Director was truly remarkable. </a:t>
            </a:r>
            <a:r>
              <a:rPr lang="en-US" b="0" i="0" dirty="0">
                <a:effectLst/>
              </a:rPr>
              <a:t>He proposed and established bold initiatives – extending from fundamental basic science to translational science – tackling some of the most pressing health issues facing Americans, including Alzheimer’s disease, cancer, opioid abuse, rare diseases, and COVID-19. Highlights include establishing the </a:t>
            </a:r>
            <a:r>
              <a:rPr lang="en-US" i="1" dirty="0">
                <a:effectLst/>
                <a:ea typeface="Calibri" panose="020F0502020204030204" pitchFamily="34" charset="0"/>
              </a:rPr>
              <a:t>All of Us </a:t>
            </a:r>
            <a:r>
              <a:rPr lang="en-US" dirty="0">
                <a:effectLst/>
                <a:ea typeface="Calibri" panose="020F0502020204030204" pitchFamily="34" charset="0"/>
              </a:rPr>
              <a:t>Research Program, the Brain Research through Advancing Innovative </a:t>
            </a:r>
            <a:r>
              <a:rPr lang="en-US" dirty="0" err="1">
                <a:effectLst/>
                <a:ea typeface="Calibri" panose="020F0502020204030204" pitchFamily="34" charset="0"/>
              </a:rPr>
              <a:t>Neurotechnologies</a:t>
            </a:r>
            <a:r>
              <a:rPr lang="en-US" dirty="0">
                <a:effectLst/>
                <a:ea typeface="Calibri" panose="020F0502020204030204" pitchFamily="34" charset="0"/>
              </a:rPr>
              <a:t> (or BRAIN) Initiative, and the Cancer Moonshot Initiative – to name a few.</a:t>
            </a:r>
          </a:p>
          <a:p>
            <a:pPr marL="0" marR="54610">
              <a:spcBef>
                <a:spcPts val="0"/>
              </a:spcBef>
              <a:spcAft>
                <a:spcPts val="0"/>
              </a:spcAft>
            </a:pPr>
            <a:endParaRPr lang="en-US" dirty="0">
              <a:effectLst/>
              <a:ea typeface="Calibri" panose="020F0502020204030204" pitchFamily="34" charset="0"/>
            </a:endParaRPr>
          </a:p>
          <a:p>
            <a:pPr marL="0" marR="54610" lvl="0" indent="0" algn="l" defTabSz="609585" rtl="0" eaLnBrk="1" fontAlgn="auto" latinLnBrk="0" hangingPunct="1">
              <a:lnSpc>
                <a:spcPct val="100000"/>
              </a:lnSpc>
              <a:spcBef>
                <a:spcPts val="0"/>
              </a:spcBef>
              <a:spcAft>
                <a:spcPts val="0"/>
              </a:spcAft>
              <a:buClrTx/>
              <a:buSzTx/>
              <a:buFontTx/>
              <a:buNone/>
              <a:tabLst/>
              <a:defRPr/>
            </a:pPr>
            <a:r>
              <a:rPr lang="en-US" kern="1200" dirty="0">
                <a:effectLst/>
                <a:ea typeface="Calibri" panose="020F0502020204030204" pitchFamily="34" charset="0"/>
              </a:rPr>
              <a:t>While this marks the end of an era for NIH, it is associated with Francis’s full-time return to NHGRI. He is now a full-time Senior Investigator in the Center </a:t>
            </a:r>
            <a:r>
              <a:rPr lang="en-US" dirty="0">
                <a:effectLst/>
                <a:ea typeface="Calibri" panose="020F0502020204030204" pitchFamily="34" charset="0"/>
              </a:rPr>
              <a:t>for Precision Health Research and Head of the Molecular Genetics Section within the NHGRI Intramural Research Program. NHGRI is delighted to have Francis rejoin the Institute on a full-time basis, all the while recognizing that he never completely left the ‘genome nest’ while serving as NIH Director.</a:t>
            </a:r>
          </a:p>
          <a:p>
            <a:pPr defTabSz="587493">
              <a:defRPr/>
            </a:pPr>
            <a:endParaRPr lang="en-US" dirty="0"/>
          </a:p>
          <a:p>
            <a:pPr defTabSz="587493">
              <a:defRPr/>
            </a:pPr>
            <a:r>
              <a:rPr lang="en-US" dirty="0"/>
              <a:t>* </a:t>
            </a:r>
            <a:r>
              <a:rPr lang="en-US" b="0" i="0" dirty="0">
                <a:effectLst/>
              </a:rPr>
              <a:t>Larry Tabak, </a:t>
            </a:r>
            <a:r>
              <a:rPr lang="en-US" dirty="0"/>
              <a:t>the NIH Principal Deputy Director</a:t>
            </a:r>
            <a:r>
              <a:rPr lang="en-US" b="0" i="0" dirty="0">
                <a:effectLst/>
              </a:rPr>
              <a:t>, </a:t>
            </a:r>
            <a:r>
              <a:rPr lang="en-US" dirty="0"/>
              <a:t>is now serving as the NIH Acting Director. Meanwhile, we await President Biden’s naming of his nominee for the next NIH Director. </a:t>
            </a:r>
          </a:p>
        </p:txBody>
      </p:sp>
      <p:sp>
        <p:nvSpPr>
          <p:cNvPr id="3" name="Slide Image Placeholder 2">
            <a:extLst>
              <a:ext uri="{FF2B5EF4-FFF2-40B4-BE49-F238E27FC236}">
                <a16:creationId xmlns:a16="http://schemas.microsoft.com/office/drawing/2014/main" id="{1B99DA64-E89F-44CA-B9EE-086B87D89804}"/>
              </a:ext>
            </a:extLst>
          </p:cNvPr>
          <p:cNvSpPr>
            <a:spLocks noGrp="1" noRot="1" noChangeAspect="1"/>
          </p:cNvSpPr>
          <p:nvPr>
            <p:ph type="sldImg"/>
          </p:nvPr>
        </p:nvSpPr>
        <p:spPr>
          <a:xfrm>
            <a:off x="406400" y="458788"/>
            <a:ext cx="6197600" cy="3486150"/>
          </a:xfrm>
        </p:spPr>
      </p:sp>
      <p:sp>
        <p:nvSpPr>
          <p:cNvPr id="4" name="Slide Number Placeholder 3">
            <a:extLst>
              <a:ext uri="{FF2B5EF4-FFF2-40B4-BE49-F238E27FC236}">
                <a16:creationId xmlns:a16="http://schemas.microsoft.com/office/drawing/2014/main" id="{A61C14B3-8A9A-4C0A-BBC4-442F378C9C3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626189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aside, it was interesting to watch the news play out in October, when Francis first announced his plans to step down as NIH Director. Most news agencies got the story correct, including * </a:t>
            </a:r>
            <a:r>
              <a:rPr lang="en-US" i="1" dirty="0"/>
              <a:t>Fox</a:t>
            </a:r>
            <a:r>
              <a:rPr lang="en-US" dirty="0"/>
              <a:t>, * </a:t>
            </a:r>
            <a:r>
              <a:rPr lang="en-US" i="1" dirty="0"/>
              <a:t>Washington Post</a:t>
            </a:r>
            <a:r>
              <a:rPr lang="en-US" dirty="0"/>
              <a:t>, * </a:t>
            </a:r>
            <a:r>
              <a:rPr lang="en-US" i="1" dirty="0"/>
              <a:t>STAT news</a:t>
            </a:r>
            <a:r>
              <a:rPr lang="en-US" dirty="0"/>
              <a:t>, * </a:t>
            </a:r>
            <a:r>
              <a:rPr lang="en-US" i="1" dirty="0"/>
              <a:t>Politico</a:t>
            </a:r>
            <a:r>
              <a:rPr lang="en-US" dirty="0"/>
              <a:t>, * </a:t>
            </a:r>
            <a:r>
              <a:rPr lang="en-US" i="1" dirty="0"/>
              <a:t>Associated Press</a:t>
            </a:r>
            <a:r>
              <a:rPr lang="en-US" dirty="0"/>
              <a:t>, and * </a:t>
            </a:r>
            <a:r>
              <a:rPr lang="en-US" i="1" dirty="0"/>
              <a:t>Nature</a:t>
            </a:r>
            <a:r>
              <a:rPr lang="en-US" dirty="0"/>
              <a:t>.</a:t>
            </a:r>
          </a:p>
          <a:p>
            <a:endParaRPr lang="en-US" dirty="0"/>
          </a:p>
          <a:p>
            <a:r>
              <a:rPr lang="en-US" dirty="0"/>
              <a:t>But then there was * </a:t>
            </a:r>
            <a:r>
              <a:rPr lang="en-US" i="1" dirty="0"/>
              <a:t>CNN</a:t>
            </a:r>
            <a:r>
              <a:rPr lang="en-US" dirty="0"/>
              <a:t>, who created a bit of a stir due to their online coverage. * Specifically, they reported that “</a:t>
            </a:r>
            <a:r>
              <a:rPr lang="en-US" b="0" i="0" dirty="0">
                <a:solidFill>
                  <a:srgbClr val="262626"/>
                </a:solidFill>
                <a:effectLst/>
              </a:rPr>
              <a:t>Dr. Francis Collins, the folksy, guitar-playing director of the National Institutes of Health, is planning to step down Tuesday as head of the gigantic research agency * and return to his previous job as the director of the National Human Genome Research Institute…”</a:t>
            </a:r>
          </a:p>
          <a:p>
            <a:endParaRPr lang="en-US" b="0" i="0" dirty="0">
              <a:solidFill>
                <a:srgbClr val="262626"/>
              </a:solidFill>
              <a:effectLst/>
            </a:endParaRPr>
          </a:p>
          <a:p>
            <a:r>
              <a:rPr lang="en-US" b="0" i="0" dirty="0">
                <a:solidFill>
                  <a:srgbClr val="262626"/>
                </a:solidFill>
                <a:effectLst/>
              </a:rPr>
              <a:t>The notion of Francis returning as NHGRI Director – a position I might note is currently occupied – * came as a complete surprise to all of NHGRI, who collectively let out a very loud * “What???” Fortunately, everyone quickly came to learn that this was just </a:t>
            </a:r>
            <a:r>
              <a:rPr lang="en-US" b="0" i="1" dirty="0">
                <a:solidFill>
                  <a:srgbClr val="262626"/>
                </a:solidFill>
                <a:effectLst/>
              </a:rPr>
              <a:t>CNN’s</a:t>
            </a:r>
            <a:r>
              <a:rPr lang="en-US" b="0" i="0" dirty="0">
                <a:solidFill>
                  <a:srgbClr val="262626"/>
                </a:solidFill>
                <a:effectLst/>
              </a:rPr>
              <a:t> version of ‘fake news’ and that they were going to be stuck with me as NHGRI Director for the foreseeable future!</a:t>
            </a:r>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pPr/>
              <a:t>23</a:t>
            </a:fld>
            <a:endParaRPr lang="en-US" dirty="0"/>
          </a:p>
        </p:txBody>
      </p:sp>
    </p:spTree>
    <p:extLst>
      <p:ext uri="{BB962C8B-B14F-4D97-AF65-F5344CB8AC3E}">
        <p14:creationId xmlns:p14="http://schemas.microsoft.com/office/powerpoint/2010/main" val="4853484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In early December and prior to Francis stepping down as NIH Director, we were all honored to have </a:t>
            </a:r>
            <a:r>
              <a:rPr lang="en-US" b="0" i="0" dirty="0">
                <a:effectLst/>
              </a:rPr>
              <a:t>President Joe Biden visit the NIH campus. The president gave a briefing on the importance of coronavirus vaccines and booster shots and on the White House’s strategy for fighting COVID-19 over the winter. </a:t>
            </a:r>
          </a:p>
        </p:txBody>
      </p:sp>
      <p:sp>
        <p:nvSpPr>
          <p:cNvPr id="4" name="Slide Number Placeholder 3"/>
          <p:cNvSpPr>
            <a:spLocks noGrp="1"/>
          </p:cNvSpPr>
          <p:nvPr>
            <p:ph type="sldNum" sz="quarter" idx="5"/>
          </p:nvPr>
        </p:nvSpPr>
        <p:spPr/>
        <p:txBody>
          <a:bodyPr/>
          <a:lstStyle/>
          <a:p>
            <a:fld id="{8278BAFF-ADEB-4744-BC7F-43E9D31D4077}" type="slidenum">
              <a:rPr lang="en-US" smtClean="0"/>
              <a:t>24</a:t>
            </a:fld>
            <a:endParaRPr lang="en-US"/>
          </a:p>
        </p:txBody>
      </p:sp>
    </p:spTree>
    <p:extLst>
      <p:ext uri="{BB962C8B-B14F-4D97-AF65-F5344CB8AC3E}">
        <p14:creationId xmlns:p14="http://schemas.microsoft.com/office/powerpoint/2010/main" val="208387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5B78BAE-8678-4DF8-8274-F668BA51212A}"/>
              </a:ext>
            </a:extLst>
          </p:cNvPr>
          <p:cNvSpPr>
            <a:spLocks noGrp="1"/>
          </p:cNvSpPr>
          <p:nvPr>
            <p:ph type="body" idx="1"/>
          </p:nvPr>
        </p:nvSpPr>
        <p:spPr>
          <a:xfrm>
            <a:off x="701040" y="4077587"/>
            <a:ext cx="5608320" cy="4183380"/>
          </a:xfrm>
        </p:spPr>
        <p:txBody>
          <a:bodyPr/>
          <a:lstStyle/>
          <a:p>
            <a:pPr defTabSz="587493">
              <a:defRPr/>
            </a:pPr>
            <a:r>
              <a:rPr lang="en-US" b="0" i="0" dirty="0">
                <a:effectLst/>
              </a:rPr>
              <a:t>In December, William Riley retired as NIH Associate Director for Behavioral and Social Sciences Research and Director of the Office of Behavioral and Social Sciences Research (or OBSSR). Bill had served in these roles for seven years, during which he worked to advance understanding of the field and integrate OBSSR’s efforts into many other biomedical research programs at NIH. </a:t>
            </a:r>
          </a:p>
          <a:p>
            <a:pPr defTabSz="587493">
              <a:defRPr/>
            </a:pPr>
            <a:endParaRPr lang="en-US" b="0" i="0" dirty="0">
              <a:effectLst/>
            </a:endParaRPr>
          </a:p>
          <a:p>
            <a:pPr defTabSz="587493">
              <a:defRPr/>
            </a:pPr>
            <a:r>
              <a:rPr lang="en-US" dirty="0"/>
              <a:t>* </a:t>
            </a:r>
            <a:r>
              <a:rPr lang="en-US" b="0" i="0" dirty="0">
                <a:effectLst/>
              </a:rPr>
              <a:t>OBSSR Deputy Director, Christine Hunter, will serve as Acting NIH Associate Director for Behavioral and Social Sciences Research and Acting Director of OBSSR until a permanent successor is named. </a:t>
            </a:r>
          </a:p>
          <a:p>
            <a:pPr defTabSz="587493">
              <a:defRPr/>
            </a:pPr>
            <a:endParaRPr lang="en-US" dirty="0"/>
          </a:p>
        </p:txBody>
      </p:sp>
      <p:sp>
        <p:nvSpPr>
          <p:cNvPr id="3" name="Slide Image Placeholder 2">
            <a:extLst>
              <a:ext uri="{FF2B5EF4-FFF2-40B4-BE49-F238E27FC236}">
                <a16:creationId xmlns:a16="http://schemas.microsoft.com/office/drawing/2014/main" id="{1B99DA64-E89F-44CA-B9EE-086B87D89804}"/>
              </a:ext>
            </a:extLst>
          </p:cNvPr>
          <p:cNvSpPr>
            <a:spLocks noGrp="1" noRot="1" noChangeAspect="1"/>
          </p:cNvSpPr>
          <p:nvPr>
            <p:ph type="sldImg"/>
          </p:nvPr>
        </p:nvSpPr>
        <p:spPr>
          <a:xfrm>
            <a:off x="406400" y="458788"/>
            <a:ext cx="6197600" cy="3486150"/>
          </a:xfrm>
        </p:spPr>
      </p:sp>
      <p:sp>
        <p:nvSpPr>
          <p:cNvPr id="4" name="Slide Number Placeholder 3">
            <a:extLst>
              <a:ext uri="{FF2B5EF4-FFF2-40B4-BE49-F238E27FC236}">
                <a16:creationId xmlns:a16="http://schemas.microsoft.com/office/drawing/2014/main" id="{A61C14B3-8A9A-4C0A-BBC4-442F378C9C3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3771516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701675"/>
            <a:ext cx="6094412" cy="3429000"/>
          </a:xfrm>
          <a:prstGeom prst="rect">
            <a:avLst/>
          </a:prstGeom>
          <a:ln/>
        </p:spPr>
      </p:sp>
      <p:sp>
        <p:nvSpPr>
          <p:cNvPr id="119811" name="Notes Placeholder 2"/>
          <p:cNvSpPr>
            <a:spLocks noGrp="1"/>
          </p:cNvSpPr>
          <p:nvPr>
            <p:ph type="body" idx="1"/>
          </p:nvPr>
        </p:nvSpPr>
        <p:spPr>
          <a:xfrm>
            <a:off x="689768" y="4312891"/>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sz="1200" dirty="0">
                <a:latin typeface="Arial"/>
                <a:cs typeface="Arial"/>
              </a:rPr>
              <a:t>NIH has issued a request for information (or RFI) on proposed updates and long-term considerations related to the NIH Genomic Data Sharing Policy. </a:t>
            </a:r>
          </a:p>
          <a:p>
            <a:pPr marL="0" lvl="1">
              <a:defRPr/>
            </a:pPr>
            <a:endParaRPr lang="en-US" sz="1200" dirty="0">
              <a:latin typeface="Arial"/>
              <a:cs typeface="Arial"/>
            </a:endParaRPr>
          </a:p>
          <a:p>
            <a:pPr marL="0" lvl="1">
              <a:defRPr/>
            </a:pPr>
            <a:r>
              <a:rPr lang="en-US" sz="1200" dirty="0">
                <a:latin typeface="Arial"/>
                <a:cs typeface="Arial"/>
              </a:rPr>
              <a:t>This RFI is soliciting input on a range of topics. Some of these topics are straightforward and common sense, such as aligning the Genomic Data Sharing Policy with the NIH Data Management and Sharing Policy (which takes effect in January 2023). Other of these topics are more complex, such as the question of whether additional data elements that have been historically removed from genomic datasets should be shared through NIH genomic data repositories and the opportunities and risks presented by employing privacy-preserving record linkage. We hope the genomics community – including genomic data generators, genomic data users, and bioethics experts – will submit responses by February 28, so as to inform future updates to the NIH Genomic Data Sharing Policy.</a:t>
            </a:r>
          </a:p>
        </p:txBody>
      </p:sp>
      <p:sp>
        <p:nvSpPr>
          <p:cNvPr id="119812" name="Slide Number Placeholder 3"/>
          <p:cNvSpPr>
            <a:spLocks noGrp="1"/>
          </p:cNvSpPr>
          <p:nvPr>
            <p:ph type="sldNum" sz="quarter" idx="5"/>
          </p:nvPr>
        </p:nvSpPr>
        <p:spPr>
          <a:noFill/>
        </p:spPr>
        <p:txBody>
          <a:bodyPr/>
          <a:lstStyle/>
          <a:p>
            <a:pPr defTabSz="941468"/>
            <a:fld id="{3F3096A7-7907-4AE4-8BBC-4643BE8BB0EA}" type="slidenum">
              <a:rPr lang="en-US" smtClean="0">
                <a:solidFill>
                  <a:srgbClr val="000000"/>
                </a:solidFill>
              </a:rPr>
              <a:pPr defTabSz="941468"/>
              <a:t>26</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5150" y="576263"/>
            <a:ext cx="5878513" cy="3306762"/>
          </a:xfrm>
          <a:prstGeom prst="rect">
            <a:avLst/>
          </a:prstGeom>
        </p:spPr>
      </p:sp>
      <p:sp>
        <p:nvSpPr>
          <p:cNvPr id="3" name="Notes Placeholder 2"/>
          <p:cNvSpPr>
            <a:spLocks noGrp="1"/>
          </p:cNvSpPr>
          <p:nvPr>
            <p:ph type="body" idx="1"/>
          </p:nvPr>
        </p:nvSpPr>
        <p:spPr>
          <a:xfrm>
            <a:off x="761206" y="4090544"/>
            <a:ext cx="5486400" cy="4114800"/>
          </a:xfrm>
        </p:spPr>
        <p:txBody>
          <a:bodyPr/>
          <a:lstStyle/>
          <a:p>
            <a:pPr defTabSz="948368" fontAlgn="base">
              <a:defRPr/>
            </a:pPr>
            <a:r>
              <a:rPr lang="en-US" b="0" dirty="0"/>
              <a:t>We are currently several months into Fiscal Year 2022 and operating under a Continuing Resolution (or CR). On February 18, the CR expires and government funding will run out unless appropriations bills are enacted or another CR is passed. Talks on spending levels have been held up in the Senate, which has not passed any appropriations bills at this time.</a:t>
            </a:r>
          </a:p>
          <a:p>
            <a:pPr defTabSz="948368" fontAlgn="base">
              <a:defRPr/>
            </a:pPr>
            <a:endParaRPr lang="en-US" b="0" dirty="0"/>
          </a:p>
          <a:p>
            <a:pPr defTabSz="948368" fontAlgn="base">
              <a:defRPr/>
            </a:pPr>
            <a:r>
              <a:rPr lang="en-US" b="0" dirty="0"/>
              <a:t>The Senate Appropriations Committee majority members released their proposed Fiscal Year 2022 Labor-HHS bill in October 2021 with the values shown here. * Overall, they did not propose to maintain the 5% increase across the board for individual NIH Institutes and Centers that was proposed by the House. * Instead, NHGRI would be given a budget increase of about 3%. </a:t>
            </a:r>
          </a:p>
          <a:p>
            <a:pPr defTabSz="948368" fontAlgn="base">
              <a:defRPr/>
            </a:pPr>
            <a:endParaRPr lang="en-US" b="0" dirty="0"/>
          </a:p>
          <a:p>
            <a:pPr defTabSz="948368" fontAlgn="base">
              <a:defRPr/>
            </a:pPr>
            <a:r>
              <a:rPr lang="en-US" b="0" dirty="0"/>
              <a:t>* As a reminder, the House language designated that ARPA-H would receive $3 billion of NIH’s budget increase. The legislative vehicle for the authorization of ARPA-H remains unclear.</a:t>
            </a:r>
          </a:p>
        </p:txBody>
      </p:sp>
      <p:sp>
        <p:nvSpPr>
          <p:cNvPr id="5" name="Slide Number Placeholder 3">
            <a:extLst>
              <a:ext uri="{FF2B5EF4-FFF2-40B4-BE49-F238E27FC236}">
                <a16:creationId xmlns:a16="http://schemas.microsoft.com/office/drawing/2014/main" id="{75E3F7CD-763E-4EB6-AA9B-AA67EF2AA240}"/>
              </a:ext>
            </a:extLst>
          </p:cNvPr>
          <p:cNvSpPr txBox="1">
            <a:spLocks/>
          </p:cNvSpPr>
          <p:nvPr/>
        </p:nvSpPr>
        <p:spPr>
          <a:xfrm>
            <a:off x="3825480" y="8816340"/>
            <a:ext cx="3169920" cy="480060"/>
          </a:xfrm>
          <a:prstGeom prst="rect">
            <a:avLst/>
          </a:prstGeom>
        </p:spPr>
        <p:txBody>
          <a:bodyPr vert="horz" lIns="96639" tIns="48320" rIns="96639" bIns="48320"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66245"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66245" rtl="0" eaLnBrk="1" fontAlgn="base" latinLnBrk="0" hangingPunct="1">
                <a:lnSpc>
                  <a:spcPct val="100000"/>
                </a:lnSpc>
                <a:spcBef>
                  <a:spcPct val="0"/>
                </a:spcBef>
                <a:spcAft>
                  <a:spcPct val="0"/>
                </a:spcAft>
                <a:buClrTx/>
                <a:buSzTx/>
                <a:buFontTx/>
                <a:buNone/>
                <a:tabLst/>
                <a:defRPr/>
              </a:pPr>
              <a:t>27</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9366789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358775" y="423863"/>
            <a:ext cx="6197600" cy="3486150"/>
          </a:xfrm>
          <a:prstGeom prst="rect">
            <a:avLst/>
          </a:prstGeom>
          <a:ln/>
        </p:spPr>
      </p:sp>
      <p:sp>
        <p:nvSpPr>
          <p:cNvPr id="100355" name="Notes Placeholder 2"/>
          <p:cNvSpPr>
            <a:spLocks noGrp="1"/>
          </p:cNvSpPr>
          <p:nvPr>
            <p:ph type="body" idx="1"/>
          </p:nvPr>
        </p:nvSpPr>
        <p:spPr>
          <a:xfrm>
            <a:off x="876300" y="4088923"/>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general genomics updates.</a:t>
            </a:r>
          </a:p>
        </p:txBody>
      </p:sp>
      <p:sp>
        <p:nvSpPr>
          <p:cNvPr id="7" name="Slide Number Placeholder 3">
            <a:extLst>
              <a:ext uri="{FF2B5EF4-FFF2-40B4-BE49-F238E27FC236}">
                <a16:creationId xmlns:a16="http://schemas.microsoft.com/office/drawing/2014/main" id="{A0A758B8-7DC2-4A46-914D-6D504FABEEB5}"/>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3526862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39340"/>
            <a:ext cx="5486400" cy="4114800"/>
          </a:xfrm>
        </p:spPr>
        <p:txBody>
          <a:bodyPr/>
          <a:lstStyle/>
          <a:p>
            <a:r>
              <a:rPr lang="en-US" dirty="0">
                <a:effectLst/>
                <a:ea typeface="Calibri" panose="020F0502020204030204" pitchFamily="34" charset="0"/>
              </a:rPr>
              <a:t>Unfortunately, I start this section with multiple rounds of sad news… it has been a rough couple of months for the genetics and genomics communities. </a:t>
            </a:r>
          </a:p>
          <a:p>
            <a:endParaRPr lang="en-US" dirty="0">
              <a:effectLst/>
              <a:ea typeface="Calibri" panose="020F050202020403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effectLst/>
                <a:ea typeface="Calibri" panose="020F0502020204030204" pitchFamily="34" charset="0"/>
              </a:rPr>
              <a:t>Debbie Nickerson passed away on December 24, 2021. She was a </a:t>
            </a:r>
            <a:r>
              <a:rPr lang="en-US" b="0" i="0" dirty="0">
                <a:solidFill>
                  <a:srgbClr val="333333"/>
                </a:solidFill>
                <a:effectLst/>
              </a:rPr>
              <a:t>leading figure in applying genome sequencing to advance precision medicine and a strong and vocal advocate for the inclusion of diverse populations in genomics research. </a:t>
            </a:r>
            <a:r>
              <a:rPr lang="en-US" dirty="0">
                <a:effectLst/>
                <a:ea typeface="Calibri" panose="020F0502020204030204" pitchFamily="34" charset="0"/>
              </a:rPr>
              <a:t>She was a Professor of Genome Sciences at the University of Washington, a long-time grantee and advisor of NHGRI, and a major positive force within the genomics community. Debbie played a significant role in major NHGRI projects, including the Human Genome Project, the International Haplotype Map (HapMap) Project, the Electronic Medical Records and Genomics (</a:t>
            </a:r>
            <a:r>
              <a:rPr lang="en-US" dirty="0" err="1">
                <a:effectLst/>
                <a:ea typeface="Calibri" panose="020F0502020204030204" pitchFamily="34" charset="0"/>
              </a:rPr>
              <a:t>eMERGE</a:t>
            </a:r>
            <a:r>
              <a:rPr lang="en-US" dirty="0">
                <a:effectLst/>
                <a:ea typeface="Calibri" panose="020F0502020204030204" pitchFamily="34" charset="0"/>
              </a:rPr>
              <a:t>) Network, and the Genomics Research to Elucidate the Genetics of Rare diseases (</a:t>
            </a:r>
            <a:r>
              <a:rPr lang="en-US" dirty="0" err="1">
                <a:effectLst/>
                <a:ea typeface="Calibri" panose="020F0502020204030204" pitchFamily="34" charset="0"/>
              </a:rPr>
              <a:t>GREGoR</a:t>
            </a:r>
            <a:r>
              <a:rPr lang="en-US" dirty="0">
                <a:effectLst/>
                <a:ea typeface="Calibri" panose="020F0502020204030204" pitchFamily="34" charset="0"/>
              </a:rPr>
              <a:t>) Consortium. </a:t>
            </a:r>
            <a:r>
              <a:rPr lang="en-US" b="0" i="0" dirty="0">
                <a:solidFill>
                  <a:srgbClr val="0F1419"/>
                </a:solidFill>
                <a:effectLst/>
              </a:rPr>
              <a:t>Our communications group put together a web feature that captures Debbie’s legacy with NHGRI, which includes quotes from our staff and information about her work. </a:t>
            </a:r>
          </a:p>
          <a:p>
            <a:endParaRPr lang="en-US" dirty="0">
              <a:effectLst/>
              <a:ea typeface="Calibri" panose="020F0502020204030204" pitchFamily="34" charset="0"/>
            </a:endParaRP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39340"/>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b="0" i="0" dirty="0">
                <a:effectLst/>
              </a:rPr>
              <a:t>Genetics visionary, Thomas Caskey, passed away on January 14. His research contributions were truly instrumental to modern genetics. For over 30 years, he was a Professor of Molecular and Human Genetics at Baylor College of Medicine, where he built a world-class genetics and genomics program. His lifetime of research focused on the genetic bases of human diseases and their molecular diagnoses, with his lab identifying the genetic bases of 25 inherited diseases. His research group was the first to describe triplet and tetramer repeats in DNA and discover the underlying mechanisms behind Fragile X syndrome. He mentored over 90 emerging scientists and was also a physician with 25 years of patient care experience.</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9812754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39340"/>
            <a:ext cx="5486400" cy="4114800"/>
          </a:xfrm>
        </p:spPr>
        <p:txBody>
          <a:bodyPr/>
          <a:lstStyle/>
          <a:p>
            <a:r>
              <a:rPr lang="en-US" b="0" i="0" dirty="0">
                <a:solidFill>
                  <a:srgbClr val="353535"/>
                </a:solidFill>
                <a:effectLst/>
              </a:rPr>
              <a:t>World-renowned human geneticist, Haig Kazazian, died on January 20. He was </a:t>
            </a:r>
            <a:r>
              <a:rPr lang="en-US" b="0" i="0" dirty="0">
                <a:solidFill>
                  <a:srgbClr val="1C1C1C"/>
                </a:solidFill>
                <a:effectLst/>
              </a:rPr>
              <a:t>a Professor of Pediatrics and Molecular Biology and Genetics at Johns Hopkins University School of Medicine, where his research group focused on the biology of LINE-1 retrotransposons in humans and mice. Early in his career, Haig made discoveries about the genetic bases of an array of hemoglobinopathies. An additional note – Haig was named as one of the first plaintiffs in the Supreme Court’s 2013 ruling that companies cannot patent parts of naturally occurring human genes. </a:t>
            </a:r>
            <a:r>
              <a:rPr lang="en-US" b="0" i="0" dirty="0">
                <a:solidFill>
                  <a:srgbClr val="353535"/>
                </a:solidFill>
                <a:effectLst/>
              </a:rPr>
              <a:t>It is clear he had a huge impact on human genetics and on hundreds of trainees, faculty, and colleagues. </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553295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39340"/>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200" dirty="0">
                <a:effectLst/>
                <a:ea typeface="Calibri" panose="020F0502020204030204" pitchFamily="34" charset="0"/>
              </a:rPr>
              <a:t>And finally, on January 21, Robert Murray passed away at the age of 90. Robert was a </a:t>
            </a:r>
            <a:r>
              <a:rPr lang="en-US" sz="1200" b="0" i="0" dirty="0">
                <a:effectLst/>
                <a:ea typeface="Calibri" panose="020F0502020204030204" pitchFamily="34" charset="0"/>
              </a:rPr>
              <a:t>P</a:t>
            </a:r>
            <a:r>
              <a:rPr lang="en-US" b="0" i="0" dirty="0">
                <a:effectLst/>
              </a:rPr>
              <a:t>rofessor of Pediatrics and Genetics at Howard University. </a:t>
            </a:r>
            <a:r>
              <a:rPr lang="en-US" sz="1200" dirty="0">
                <a:effectLst/>
                <a:ea typeface="Calibri" panose="020F0502020204030204" pitchFamily="34" charset="0"/>
              </a:rPr>
              <a:t>He served on the very first “Joint Working Group on ELSI,” which actually occurred before NHGRI established its ELSI Research Program. The group was chaired by Nancy Wexler, and participants included: Jonathan Beckwith, Patricia King, Victor </a:t>
            </a:r>
            <a:r>
              <a:rPr lang="en-US" sz="1200" dirty="0" err="1">
                <a:effectLst/>
                <a:ea typeface="Calibri" panose="020F0502020204030204" pitchFamily="34" charset="0"/>
              </a:rPr>
              <a:t>McKusick</a:t>
            </a:r>
            <a:r>
              <a:rPr lang="en-US" sz="1200" dirty="0">
                <a:effectLst/>
                <a:ea typeface="Calibri" panose="020F0502020204030204" pitchFamily="34" charset="0"/>
              </a:rPr>
              <a:t>, Tom Murray, and Bob Murray. That group made the initial recommendations about many of the issues that would be eventually studied by NHGRI’s ELSI Research Program. </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1050575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06400" y="415925"/>
            <a:ext cx="6197600" cy="3486150"/>
          </a:xfrm>
          <a:prstGeom prst="rect">
            <a:avLst/>
          </a:prstGeom>
          <a:ln/>
        </p:spPr>
      </p:sp>
      <p:sp>
        <p:nvSpPr>
          <p:cNvPr id="123907" name="Notes Placeholder 2"/>
          <p:cNvSpPr>
            <a:spLocks noGrp="1"/>
          </p:cNvSpPr>
          <p:nvPr>
            <p:ph type="body" idx="1"/>
          </p:nvPr>
        </p:nvSpPr>
        <p:spPr>
          <a:xfrm>
            <a:off x="877554" y="4048550"/>
            <a:ext cx="5486400" cy="4114800"/>
          </a:xfrm>
          <a:noFill/>
          <a:ln/>
        </p:spPr>
        <p:txBody>
          <a:bodyPr/>
          <a:lstStyle/>
          <a:p>
            <a:pPr marL="0" lvl="1" defTabSz="620893">
              <a:defRPr/>
            </a:pPr>
            <a:r>
              <a:rPr lang="en-US" sz="1200" dirty="0">
                <a:latin typeface="Arial" panose="020B0604020202020204" pitchFamily="34" charset="0"/>
                <a:cs typeface="Arial" panose="020B0604020202020204" pitchFamily="34" charset="0"/>
              </a:rPr>
              <a:t>And now for some honors…</a:t>
            </a:r>
          </a:p>
          <a:p>
            <a:pPr marL="0" lvl="1" defTabSz="620893">
              <a:defRPr/>
            </a:pPr>
            <a:endParaRPr lang="en-US" sz="1200" dirty="0">
              <a:latin typeface="Arial" panose="020B0604020202020204" pitchFamily="34" charset="0"/>
              <a:cs typeface="Arial" panose="020B0604020202020204" pitchFamily="34" charset="0"/>
            </a:endParaRPr>
          </a:p>
          <a:p>
            <a:pPr marL="0" lvl="1" defTabSz="620893">
              <a:defRPr/>
            </a:pPr>
            <a:r>
              <a:rPr lang="en-US" sz="1200" dirty="0">
                <a:latin typeface="Arial" panose="020B0604020202020204" pitchFamily="34" charset="0"/>
                <a:cs typeface="Arial" panose="020B0604020202020204" pitchFamily="34" charset="0"/>
              </a:rPr>
              <a:t>The American Society of Human Genetics (or ASHG) gave awards to four members of the genomics community at its 2021 Annual Meeting.</a:t>
            </a:r>
          </a:p>
          <a:p>
            <a:pPr marL="0" lvl="1" defTabSz="620893">
              <a:defRPr/>
            </a:pPr>
            <a:endParaRPr lang="en-US" sz="1200" dirty="0">
              <a:latin typeface="Arial" panose="020B0604020202020204" pitchFamily="34" charset="0"/>
              <a:cs typeface="Arial" panose="020B0604020202020204" pitchFamily="34" charset="0"/>
            </a:endParaRPr>
          </a:p>
          <a:p>
            <a:pPr marL="0" lvl="1" defTabSz="620893">
              <a:defRPr/>
            </a:pPr>
            <a:r>
              <a:rPr lang="en-US" sz="1200" dirty="0">
                <a:latin typeface="Arial" panose="020B0604020202020204" pitchFamily="34" charset="0"/>
                <a:cs typeface="Arial" panose="020B0604020202020204" pitchFamily="34" charset="0"/>
              </a:rPr>
              <a:t>* The late Thomas Caskey received the William Allan Award, which recognizes a scientist for substantial and far-reaching scientific contributions to human genetics.</a:t>
            </a:r>
          </a:p>
          <a:p>
            <a:pPr marL="0" lvl="1" defTabSz="620893">
              <a:defRPr/>
            </a:pPr>
            <a:endParaRPr lang="en-US" b="0" i="0" dirty="0">
              <a:effectLst/>
              <a:latin typeface="Roboto" panose="02000000000000000000" pitchFamily="2" charset="0"/>
            </a:endParaRPr>
          </a:p>
          <a:p>
            <a:pPr marL="0" lvl="1" defTabSz="620893">
              <a:defRPr/>
            </a:pPr>
            <a:r>
              <a:rPr lang="en-US" b="0" i="0" dirty="0">
                <a:effectLst/>
                <a:latin typeface="Roboto" panose="02000000000000000000" pitchFamily="2" charset="0"/>
              </a:rPr>
              <a:t>* </a:t>
            </a:r>
            <a:r>
              <a:rPr lang="en-US" b="0" i="0" dirty="0" err="1">
                <a:effectLst/>
                <a:latin typeface="Roboto" panose="02000000000000000000" pitchFamily="2" charset="0"/>
              </a:rPr>
              <a:t>Manolis</a:t>
            </a:r>
            <a:r>
              <a:rPr lang="en-US" b="0" i="0" dirty="0">
                <a:effectLst/>
                <a:latin typeface="Roboto" panose="02000000000000000000" pitchFamily="2" charset="0"/>
              </a:rPr>
              <a:t> </a:t>
            </a:r>
            <a:r>
              <a:rPr lang="en-US" b="0" i="0" dirty="0" err="1">
                <a:effectLst/>
                <a:latin typeface="Roboto" panose="02000000000000000000" pitchFamily="2" charset="0"/>
              </a:rPr>
              <a:t>Dermitzakis</a:t>
            </a:r>
            <a:r>
              <a:rPr lang="en-US" b="0" i="0" dirty="0">
                <a:effectLst/>
                <a:latin typeface="Roboto" panose="02000000000000000000" pitchFamily="2" charset="0"/>
              </a:rPr>
              <a:t> </a:t>
            </a:r>
            <a:r>
              <a:rPr lang="en-US" sz="1200" dirty="0">
                <a:latin typeface="Arial" panose="020B0604020202020204" pitchFamily="34" charset="0"/>
                <a:cs typeface="Arial" panose="020B0604020202020204" pitchFamily="34" charset="0"/>
              </a:rPr>
              <a:t>received the </a:t>
            </a:r>
            <a:r>
              <a:rPr lang="en-US" b="0" i="0" dirty="0">
                <a:effectLst/>
                <a:latin typeface="Roboto" panose="02000000000000000000" pitchFamily="2" charset="0"/>
              </a:rPr>
              <a:t>Curt Stern Award, which recognizes genetics and genomics researchers who have made significant scientific contributions during the past decade.</a:t>
            </a:r>
          </a:p>
          <a:p>
            <a:pPr marL="0" lvl="1" defTabSz="620893">
              <a:defRPr/>
            </a:pPr>
            <a:endParaRPr lang="en-US" sz="1200" dirty="0">
              <a:latin typeface="Arial" panose="020B0604020202020204" pitchFamily="34" charset="0"/>
              <a:cs typeface="Arial" panose="020B0604020202020204" pitchFamily="34" charset="0"/>
            </a:endParaRPr>
          </a:p>
          <a:p>
            <a:pPr marL="0" lvl="1" defTabSz="620893">
              <a:defRPr/>
            </a:pPr>
            <a:r>
              <a:rPr lang="en-US" sz="1200" dirty="0">
                <a:latin typeface="Arial" panose="020B0604020202020204" pitchFamily="34" charset="0"/>
                <a:cs typeface="Arial" panose="020B0604020202020204" pitchFamily="34" charset="0"/>
              </a:rPr>
              <a:t>* Wylie Burke received the </a:t>
            </a:r>
            <a:r>
              <a:rPr lang="en-US" sz="1200" dirty="0" err="1">
                <a:latin typeface="Arial" panose="020B0604020202020204" pitchFamily="34" charset="0"/>
                <a:cs typeface="Arial" panose="020B0604020202020204" pitchFamily="34" charset="0"/>
              </a:rPr>
              <a:t>McKusick</a:t>
            </a:r>
            <a:r>
              <a:rPr lang="en-US" sz="1200" dirty="0">
                <a:latin typeface="Arial" panose="020B0604020202020204" pitchFamily="34" charset="0"/>
                <a:cs typeface="Arial" panose="020B0604020202020204" pitchFamily="34" charset="0"/>
              </a:rPr>
              <a:t> Award, which recognizes </a:t>
            </a:r>
            <a:r>
              <a:rPr lang="en-US" b="0" i="0" dirty="0">
                <a:effectLst/>
                <a:latin typeface="Roboto" panose="02000000000000000000" pitchFamily="2" charset="0"/>
              </a:rPr>
              <a:t>an individual who has exhibited exemplary leadership and vision in advancing the ASHG mission through the promotion and successful assimilation of genetics and genomics knowledge into the broader scientific community.</a:t>
            </a:r>
            <a:endParaRPr lang="en-US" sz="1200" dirty="0">
              <a:latin typeface="Arial" panose="020B0604020202020204" pitchFamily="34" charset="0"/>
              <a:cs typeface="Arial" panose="020B0604020202020204" pitchFamily="34" charset="0"/>
            </a:endParaRPr>
          </a:p>
          <a:p>
            <a:pPr marL="0" lvl="1" defTabSz="620893">
              <a:defRPr/>
            </a:pPr>
            <a:endParaRPr lang="en-US" sz="1200" dirty="0">
              <a:latin typeface="Arial" panose="020B0604020202020204" pitchFamily="34" charset="0"/>
              <a:cs typeface="Arial" panose="020B0604020202020204" pitchFamily="34" charset="0"/>
            </a:endParaRPr>
          </a:p>
          <a:p>
            <a:pPr marL="0" lvl="1" defTabSz="620893">
              <a:defRPr/>
            </a:pPr>
            <a:r>
              <a:rPr lang="en-US" sz="1200" dirty="0">
                <a:latin typeface="Arial" panose="020B0604020202020204" pitchFamily="34" charset="0"/>
                <a:cs typeface="Arial" panose="020B0604020202020204" pitchFamily="34" charset="0"/>
              </a:rPr>
              <a:t>* Sharon Terry received the Advocacy Award, which recognizes those </a:t>
            </a:r>
            <a:r>
              <a:rPr lang="en-US" b="0" i="0" dirty="0">
                <a:effectLst/>
                <a:latin typeface="Roboto" panose="02000000000000000000" pitchFamily="2" charset="0"/>
              </a:rPr>
              <a:t>who have exhibited excellence and achievement in applications of human genetics for the common good.</a:t>
            </a:r>
            <a:endParaRPr lang="en-US" sz="1200" dirty="0">
              <a:latin typeface="Arial" panose="020B0604020202020204" pitchFamily="34" charset="0"/>
              <a:cs typeface="Arial" panose="020B0604020202020204" pitchFamily="34" charset="0"/>
            </a:endParaRPr>
          </a:p>
          <a:p>
            <a:pPr marL="0" lvl="1" defTabSz="620893">
              <a:defRPr/>
            </a:pPr>
            <a:endParaRPr lang="en-US" sz="1200" dirty="0">
              <a:latin typeface="Arial" panose="020B0604020202020204" pitchFamily="34" charset="0"/>
              <a:cs typeface="Arial" panose="020B0604020202020204" pitchFamily="34" charset="0"/>
            </a:endParaRPr>
          </a:p>
          <a:p>
            <a:pPr marL="0" lvl="1" defTabSz="620893">
              <a:defRPr/>
            </a:pPr>
            <a:endParaRPr lang="en-US" sz="1200"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44C6F37B-5250-4FE3-95AC-AA01B360BC48}"/>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33</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0451707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04813" y="407988"/>
            <a:ext cx="6197600" cy="3486150"/>
          </a:xfrm>
          <a:prstGeom prst="rect">
            <a:avLst/>
          </a:prstGeom>
          <a:ln/>
        </p:spPr>
      </p:sp>
      <p:sp>
        <p:nvSpPr>
          <p:cNvPr id="123907" name="Notes Placeholder 2"/>
          <p:cNvSpPr>
            <a:spLocks noGrp="1"/>
          </p:cNvSpPr>
          <p:nvPr>
            <p:ph type="body" idx="1"/>
          </p:nvPr>
        </p:nvSpPr>
        <p:spPr>
          <a:xfrm>
            <a:off x="875539" y="4049919"/>
            <a:ext cx="5257800" cy="3984171"/>
          </a:xfrm>
          <a:noFill/>
          <a:ln/>
        </p:spPr>
        <p:txBody>
          <a:bodyPr/>
          <a:lstStyle/>
          <a:p>
            <a:pPr defTabSz="948092">
              <a:defRPr/>
            </a:pPr>
            <a:r>
              <a:rPr lang="en-US" sz="1200" dirty="0">
                <a:latin typeface="Arial" panose="020B0604020202020204" pitchFamily="34" charset="0"/>
                <a:cs typeface="Arial" pitchFamily="34" charset="0"/>
              </a:rPr>
              <a:t>The National Academy of Medicine recently announced the election of new members. Of particular relevance to the genomics community, to NIH, and/or to NHGRI are the individuals listed here. </a:t>
            </a:r>
          </a:p>
          <a:p>
            <a:pPr defTabSz="948092">
              <a:defRPr/>
            </a:pPr>
            <a:endParaRPr lang="en-US" sz="1200" dirty="0">
              <a:latin typeface="Arial" panose="020B0604020202020204" pitchFamily="34" charset="0"/>
              <a:cs typeface="Arial" pitchFamily="34" charset="0"/>
            </a:endParaRPr>
          </a:p>
        </p:txBody>
      </p:sp>
      <p:sp>
        <p:nvSpPr>
          <p:cNvPr id="6" name="Slide Number Placeholder 3">
            <a:extLst>
              <a:ext uri="{FF2B5EF4-FFF2-40B4-BE49-F238E27FC236}">
                <a16:creationId xmlns:a16="http://schemas.microsoft.com/office/drawing/2014/main" id="{B24CB3E8-C198-45E4-B6F0-332CA24A4720}"/>
              </a:ext>
            </a:extLst>
          </p:cNvPr>
          <p:cNvSpPr txBox="1">
            <a:spLocks/>
          </p:cNvSpPr>
          <p:nvPr/>
        </p:nvSpPr>
        <p:spPr>
          <a:xfrm>
            <a:off x="3970939" y="8831580"/>
            <a:ext cx="3037840" cy="464820"/>
          </a:xfrm>
          <a:prstGeom prst="rect">
            <a:avLst/>
          </a:prstGeom>
        </p:spPr>
        <p:txBody>
          <a:bodyPr vert="horz" lIns="93137" tIns="46569" rIns="93137" bIns="4656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1227"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1227" rtl="0" eaLnBrk="1" fontAlgn="base" latinLnBrk="0" hangingPunct="1">
                <a:lnSpc>
                  <a:spcPct val="100000"/>
                </a:lnSpc>
                <a:spcBef>
                  <a:spcPct val="0"/>
                </a:spcBef>
                <a:spcAft>
                  <a:spcPct val="0"/>
                </a:spcAft>
                <a:buClrTx/>
                <a:buSzTx/>
                <a:buFontTx/>
                <a:buNone/>
                <a:tabLst/>
                <a:defRPr/>
              </a:pPr>
              <a:t>34</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0343116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06400" y="411163"/>
            <a:ext cx="6197600" cy="3486150"/>
          </a:xfrm>
          <a:prstGeom prst="rect">
            <a:avLst/>
          </a:prstGeom>
          <a:ln/>
        </p:spPr>
      </p:sp>
      <p:sp>
        <p:nvSpPr>
          <p:cNvPr id="123907" name="Notes Placeholder 2"/>
          <p:cNvSpPr>
            <a:spLocks noGrp="1"/>
          </p:cNvSpPr>
          <p:nvPr>
            <p:ph type="body" idx="1"/>
          </p:nvPr>
        </p:nvSpPr>
        <p:spPr>
          <a:xfrm>
            <a:off x="878249" y="4233464"/>
            <a:ext cx="5486400" cy="4114800"/>
          </a:xfrm>
          <a:noFill/>
          <a:ln/>
        </p:spPr>
        <p:txBody>
          <a:bodyPr/>
          <a:lstStyle/>
          <a:p>
            <a:pPr defTabSz="940170">
              <a:defRPr/>
            </a:pPr>
            <a:r>
              <a:rPr lang="en-US" sz="1200" dirty="0">
                <a:latin typeface="Arial" panose="020B0604020202020204" pitchFamily="34" charset="0"/>
                <a:cs typeface="Arial" pitchFamily="34" charset="0"/>
              </a:rPr>
              <a:t>Similarly, an impressive set of genetics and genomics researchers (and NHGRI colleagues) were recently elected to be Fellows of the American Association for the Advancement of Science, with their names listed here. </a:t>
            </a:r>
          </a:p>
        </p:txBody>
      </p:sp>
      <p:sp>
        <p:nvSpPr>
          <p:cNvPr id="5" name="Slide Number Placeholder 3">
            <a:extLst>
              <a:ext uri="{FF2B5EF4-FFF2-40B4-BE49-F238E27FC236}">
                <a16:creationId xmlns:a16="http://schemas.microsoft.com/office/drawing/2014/main" id="{9D8E1C4D-F56A-40E1-8F57-255BC722931D}"/>
              </a:ext>
            </a:extLst>
          </p:cNvPr>
          <p:cNvSpPr txBox="1">
            <a:spLocks/>
          </p:cNvSpPr>
          <p:nvPr/>
        </p:nvSpPr>
        <p:spPr>
          <a:xfrm>
            <a:off x="3970939" y="8831580"/>
            <a:ext cx="3037840" cy="464820"/>
          </a:xfrm>
          <a:prstGeom prst="rect">
            <a:avLst/>
          </a:prstGeom>
        </p:spPr>
        <p:txBody>
          <a:bodyPr vert="horz" lIns="93137" tIns="46569" rIns="93137" bIns="4656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1227"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1227" rtl="0" eaLnBrk="1" fontAlgn="base" latinLnBrk="0" hangingPunct="1">
                <a:lnSpc>
                  <a:spcPct val="100000"/>
                </a:lnSpc>
                <a:spcBef>
                  <a:spcPct val="0"/>
                </a:spcBef>
                <a:spcAft>
                  <a:spcPct val="0"/>
                </a:spcAft>
                <a:buClrTx/>
                <a:buSzTx/>
                <a:buFontTx/>
                <a:buNone/>
                <a:tabLst/>
                <a:defRPr/>
              </a:pPr>
              <a:t>35</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2901516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06400" y="411163"/>
            <a:ext cx="6197600" cy="3486150"/>
          </a:xfrm>
          <a:prstGeom prst="rect">
            <a:avLst/>
          </a:prstGeom>
          <a:ln/>
        </p:spPr>
      </p:sp>
      <p:sp>
        <p:nvSpPr>
          <p:cNvPr id="123907" name="Notes Placeholder 2"/>
          <p:cNvSpPr>
            <a:spLocks noGrp="1"/>
          </p:cNvSpPr>
          <p:nvPr>
            <p:ph type="body" idx="1"/>
          </p:nvPr>
        </p:nvSpPr>
        <p:spPr>
          <a:xfrm>
            <a:off x="878249" y="4233464"/>
            <a:ext cx="5486400" cy="4114800"/>
          </a:xfrm>
          <a:noFill/>
          <a:ln/>
        </p:spPr>
        <p:txBody>
          <a:bodyPr/>
          <a:lstStyle/>
          <a:p>
            <a:r>
              <a:rPr lang="en-US" sz="1200" dirty="0">
                <a:latin typeface="Arial" panose="020B0604020202020204" pitchFamily="34" charset="0"/>
                <a:cs typeface="Arial" pitchFamily="34" charset="0"/>
              </a:rPr>
              <a:t>And the Howard Hughes Medical Institute recently selected a set of new investigators. Those listed here have notable ties with genomics and NHGRI. </a:t>
            </a:r>
          </a:p>
        </p:txBody>
      </p:sp>
      <p:sp>
        <p:nvSpPr>
          <p:cNvPr id="5" name="Slide Number Placeholder 3">
            <a:extLst>
              <a:ext uri="{FF2B5EF4-FFF2-40B4-BE49-F238E27FC236}">
                <a16:creationId xmlns:a16="http://schemas.microsoft.com/office/drawing/2014/main" id="{9D8E1C4D-F56A-40E1-8F57-255BC722931D}"/>
              </a:ext>
            </a:extLst>
          </p:cNvPr>
          <p:cNvSpPr txBox="1">
            <a:spLocks/>
          </p:cNvSpPr>
          <p:nvPr/>
        </p:nvSpPr>
        <p:spPr>
          <a:xfrm>
            <a:off x="3970939" y="8831580"/>
            <a:ext cx="3037840" cy="464820"/>
          </a:xfrm>
          <a:prstGeom prst="rect">
            <a:avLst/>
          </a:prstGeom>
        </p:spPr>
        <p:txBody>
          <a:bodyPr vert="horz" lIns="93137" tIns="46569" rIns="93137" bIns="4656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1227"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1227" rtl="0" eaLnBrk="1" fontAlgn="base" latinLnBrk="0" hangingPunct="1">
                <a:lnSpc>
                  <a:spcPct val="100000"/>
                </a:lnSpc>
                <a:spcBef>
                  <a:spcPct val="0"/>
                </a:spcBef>
                <a:spcAft>
                  <a:spcPct val="0"/>
                </a:spcAft>
                <a:buClrTx/>
                <a:buSzTx/>
                <a:buFontTx/>
                <a:buNone/>
                <a:tabLst/>
                <a:defRPr/>
              </a:pPr>
              <a:t>36</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5865352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29924"/>
            <a:ext cx="5486400" cy="4114800"/>
          </a:xfrm>
        </p:spPr>
        <p:txBody>
          <a:bodyPr/>
          <a:lstStyle/>
          <a:p>
            <a:pPr defTabSz="609496">
              <a:defRPr/>
            </a:pPr>
            <a:r>
              <a:rPr lang="en-US" dirty="0"/>
              <a:t>Former Council member, Lon Cardon, is the new President and Chief Executive Officer of the Jackson Laboratory, succeeding Ed Liu in the position. Lon is an accomplished human geneticist and demonstrated leader in pharma and biotech, with a strong computational background. In his new leadership position at the Jackson Laboratory, he will undoubtedly continue to work to use genomics to improve human health. </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37</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40771280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p:txBody>
          <a:bodyPr/>
          <a:lstStyle/>
          <a:p>
            <a:pPr marL="0" marR="0" lvl="0" indent="0" algn="l" defTabSz="973196" rtl="0" eaLnBrk="1" fontAlgn="auto" latinLnBrk="0" hangingPunct="1">
              <a:lnSpc>
                <a:spcPct val="100000"/>
              </a:lnSpc>
              <a:spcBef>
                <a:spcPts val="0"/>
              </a:spcBef>
              <a:spcAft>
                <a:spcPts val="0"/>
              </a:spcAft>
              <a:buClrTx/>
              <a:buSzTx/>
              <a:buFontTx/>
              <a:buNone/>
              <a:tabLst/>
              <a:defRPr/>
            </a:pPr>
            <a:r>
              <a:rPr lang="en-US" dirty="0"/>
              <a:t>Now for some end-of-2021 accolades…</a:t>
            </a:r>
          </a:p>
          <a:p>
            <a:pPr marL="0" marR="0" lvl="0" indent="0" algn="l" defTabSz="973196" rtl="0" eaLnBrk="1" fontAlgn="auto" latinLnBrk="0" hangingPunct="1">
              <a:lnSpc>
                <a:spcPct val="100000"/>
              </a:lnSpc>
              <a:spcBef>
                <a:spcPts val="0"/>
              </a:spcBef>
              <a:spcAft>
                <a:spcPts val="0"/>
              </a:spcAft>
              <a:buClrTx/>
              <a:buSzTx/>
              <a:buFontTx/>
              <a:buNone/>
              <a:tabLst/>
              <a:defRPr/>
            </a:pPr>
            <a:endParaRPr lang="en-US" dirty="0"/>
          </a:p>
          <a:p>
            <a:pPr marL="0" marR="0" lvl="0" indent="0" algn="l" defTabSz="973196" rtl="0" eaLnBrk="1" fontAlgn="auto" latinLnBrk="0" hangingPunct="1">
              <a:lnSpc>
                <a:spcPct val="100000"/>
              </a:lnSpc>
              <a:spcBef>
                <a:spcPts val="0"/>
              </a:spcBef>
              <a:spcAft>
                <a:spcPts val="0"/>
              </a:spcAft>
              <a:buClrTx/>
              <a:buSzTx/>
              <a:buFontTx/>
              <a:buNone/>
              <a:tabLst/>
              <a:defRPr/>
            </a:pPr>
            <a:r>
              <a:rPr lang="en-US" dirty="0"/>
              <a:t>Although the </a:t>
            </a:r>
            <a:r>
              <a:rPr lang="en-US" i="1" dirty="0"/>
              <a:t>Science</a:t>
            </a:r>
            <a:r>
              <a:rPr lang="en-US" dirty="0"/>
              <a:t> Breakthrough of the Year went to </a:t>
            </a:r>
            <a:r>
              <a:rPr lang="en-US" b="0" i="0" dirty="0">
                <a:effectLst/>
              </a:rPr>
              <a:t>artificial intelligence-powered protein structure prediction,</a:t>
            </a:r>
            <a:r>
              <a:rPr lang="en-US" dirty="0"/>
              <a:t> there were two runners up of particular interest to the genomics community. They were “ancient soil DNA sampling comes of age” and “CRISPR fixes genes inside the body.”</a:t>
            </a:r>
          </a:p>
          <a:p>
            <a:pPr defTabSz="973196">
              <a:defRPr/>
            </a:pPr>
            <a:endParaRPr lang="en-US" dirty="0"/>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D73D0D80-C90C-47DF-A7A4-3C6A0771B4EA}"/>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38</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9644899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a:extLst>
              <a:ext uri="{FF2B5EF4-FFF2-40B4-BE49-F238E27FC236}">
                <a16:creationId xmlns:a16="http://schemas.microsoft.com/office/drawing/2014/main" id="{3A600752-DAD4-4CDE-8CD7-7C046F2CBCC8}"/>
              </a:ext>
            </a:extLst>
          </p:cNvPr>
          <p:cNvSpPr>
            <a:spLocks noGrp="1"/>
          </p:cNvSpPr>
          <p:nvPr>
            <p:ph type="body" idx="1"/>
          </p:nvPr>
        </p:nvSpPr>
        <p:spPr/>
        <p:txBody>
          <a:bodyPr/>
          <a:lstStyle/>
          <a:p>
            <a:pPr defTabSz="587493">
              <a:defRPr/>
            </a:pPr>
            <a:r>
              <a:rPr lang="en-US" sz="1200" dirty="0">
                <a:latin typeface="Arial" panose="020B0604020202020204" pitchFamily="34" charset="0"/>
                <a:cs typeface="Arial" panose="020B0604020202020204" pitchFamily="34" charset="0"/>
              </a:rPr>
              <a:t>Meanwhile, </a:t>
            </a:r>
            <a:r>
              <a:rPr lang="en-US" sz="1200" i="1" dirty="0">
                <a:latin typeface="Arial" panose="020B0604020202020204" pitchFamily="34" charset="0"/>
                <a:cs typeface="Arial" panose="020B0604020202020204" pitchFamily="34" charset="0"/>
              </a:rPr>
              <a:t>The Scientist’s </a:t>
            </a:r>
            <a:r>
              <a:rPr lang="en-US" sz="1200" dirty="0">
                <a:latin typeface="Arial" panose="020B0604020202020204" pitchFamily="34" charset="0"/>
                <a:cs typeface="Arial" panose="020B0604020202020204" pitchFamily="34" charset="0"/>
              </a:rPr>
              <a:t>Top 10 Innovations of 2021 included two spatial genomics tools, two instruments for single-cell analysis, and a CRISPR-based SNP chip. </a:t>
            </a:r>
          </a:p>
          <a:p>
            <a:endParaRPr lang="en-US" sz="1200" dirty="0">
              <a:latin typeface="Arial" panose="020B0604020202020204" pitchFamily="34" charset="0"/>
              <a:cs typeface="Arial" panose="020B0604020202020204" pitchFamily="34" charset="0"/>
            </a:endParaRPr>
          </a:p>
        </p:txBody>
      </p:sp>
      <p:sp>
        <p:nvSpPr>
          <p:cNvPr id="2" name="Slide Image Placeholder 1">
            <a:extLst>
              <a:ext uri="{FF2B5EF4-FFF2-40B4-BE49-F238E27FC236}">
                <a16:creationId xmlns:a16="http://schemas.microsoft.com/office/drawing/2014/main" id="{3C98BCA9-75AA-49EF-B78B-97102C0C994F}"/>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FA2DBA5D-DB69-44FF-981B-8FCE93F05BFA}"/>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39</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p:txBody>
          <a:bodyPr/>
          <a:lstStyle/>
          <a:p>
            <a:pPr marL="0" marR="0">
              <a:spcBef>
                <a:spcPts val="0"/>
              </a:spcBef>
              <a:spcAft>
                <a:spcPts val="0"/>
              </a:spcAft>
            </a:pPr>
            <a:r>
              <a:rPr lang="en-US" dirty="0">
                <a:effectLst/>
                <a:ea typeface="Calibri" panose="020F0502020204030204" pitchFamily="34" charset="0"/>
              </a:rPr>
              <a:t>And for the future…</a:t>
            </a:r>
          </a:p>
          <a:p>
            <a:pPr marL="0" marR="0">
              <a:spcBef>
                <a:spcPts val="0"/>
              </a:spcBef>
              <a:spcAft>
                <a:spcPts val="0"/>
              </a:spcAft>
            </a:pPr>
            <a:endParaRPr lang="en-US" dirty="0">
              <a:effectLst/>
              <a:ea typeface="Calibri" panose="020F0502020204030204" pitchFamily="34" charset="0"/>
            </a:endParaRPr>
          </a:p>
          <a:p>
            <a:pPr marL="0" marR="0">
              <a:spcBef>
                <a:spcPts val="0"/>
              </a:spcBef>
              <a:spcAft>
                <a:spcPts val="0"/>
              </a:spcAft>
            </a:pPr>
            <a:r>
              <a:rPr lang="en-US" i="1" dirty="0">
                <a:effectLst/>
                <a:ea typeface="Calibri" panose="020F0502020204030204" pitchFamily="34" charset="0"/>
              </a:rPr>
              <a:t>Nature</a:t>
            </a:r>
            <a:r>
              <a:rPr lang="en-US" dirty="0">
                <a:effectLst/>
                <a:ea typeface="Calibri" panose="020F0502020204030204" pitchFamily="34" charset="0"/>
              </a:rPr>
              <a:t> recently named </a:t>
            </a:r>
            <a:r>
              <a:rPr lang="en-US" b="0" i="0" dirty="0">
                <a:solidFill>
                  <a:srgbClr val="222222"/>
                </a:solidFill>
                <a:effectLst/>
              </a:rPr>
              <a:t>seven technologies that are likely to have an impact on science in 2022. Remarkably, s</a:t>
            </a:r>
            <a:r>
              <a:rPr lang="en-US" dirty="0">
                <a:effectLst/>
                <a:ea typeface="Calibri" panose="020F0502020204030204" pitchFamily="34" charset="0"/>
              </a:rPr>
              <a:t>ix of the seven are genetic, genomic, or use genomic data. Coming in at number one is the Telomere-to-Telomere Consortium (that I mentioned earlier) and fully finished genomes.</a:t>
            </a:r>
          </a:p>
          <a:p>
            <a:pPr marL="0" marR="0">
              <a:spcBef>
                <a:spcPts val="0"/>
              </a:spcBef>
              <a:spcAft>
                <a:spcPts val="0"/>
              </a:spcAft>
            </a:pPr>
            <a:endParaRPr lang="en-US" dirty="0"/>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D73D0D80-C90C-47DF-A7A4-3C6A0771B4EA}"/>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40</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481013"/>
            <a:ext cx="6197600" cy="3486150"/>
          </a:xfrm>
          <a:prstGeom prst="rect">
            <a:avLst/>
          </a:prstGeom>
          <a:ln/>
        </p:spPr>
      </p:sp>
      <p:sp>
        <p:nvSpPr>
          <p:cNvPr id="100355" name="Notes Placeholder 2"/>
          <p:cNvSpPr>
            <a:spLocks noGrp="1"/>
          </p:cNvSpPr>
          <p:nvPr>
            <p:ph type="body" idx="1"/>
          </p:nvPr>
        </p:nvSpPr>
        <p:spPr>
          <a:xfrm>
            <a:off x="876300" y="4087297"/>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the NHGRI Extramural Research Program.</a:t>
            </a:r>
          </a:p>
          <a:p>
            <a:endParaRPr lang="en-US" dirty="0"/>
          </a:p>
        </p:txBody>
      </p:sp>
      <p:sp>
        <p:nvSpPr>
          <p:cNvPr id="7" name="Slide Number Placeholder 3">
            <a:extLst>
              <a:ext uri="{FF2B5EF4-FFF2-40B4-BE49-F238E27FC236}">
                <a16:creationId xmlns:a16="http://schemas.microsoft.com/office/drawing/2014/main" id="{8FAF1A01-C86A-462D-991E-B71AE6040B91}"/>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41</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1259889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79425"/>
            <a:ext cx="6096000" cy="3429000"/>
          </a:xfrm>
          <a:prstGeom prst="rect">
            <a:avLst/>
          </a:prstGeom>
          <a:ln/>
        </p:spPr>
      </p:sp>
      <p:sp>
        <p:nvSpPr>
          <p:cNvPr id="119811" name="Notes Placeholder 2"/>
          <p:cNvSpPr>
            <a:spLocks noGrp="1"/>
          </p:cNvSpPr>
          <p:nvPr>
            <p:ph type="body" idx="1"/>
          </p:nvPr>
        </p:nvSpPr>
        <p:spPr>
          <a:xfrm>
            <a:off x="761999" y="4060228"/>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algn="l"/>
            <a:r>
              <a:rPr lang="en-US" sz="1200" kern="1200" dirty="0">
                <a:solidFill>
                  <a:schemeClr val="tx1"/>
                </a:solidFill>
                <a:latin typeface="Arial" panose="020B0604020202020204" pitchFamily="34" charset="0"/>
                <a:cs typeface="Arial" panose="020B0604020202020204" pitchFamily="34" charset="0"/>
              </a:rPr>
              <a:t>NHGRI’s Genome Sequencing Program (or GSP) has been composed of the Centers for Mendelian Genomics (or CMGs), Centers for Common Disease Genomics, and GSP Analysis Centers. </a:t>
            </a:r>
            <a:r>
              <a:rPr lang="en-US" sz="1200" dirty="0">
                <a:latin typeface="Arial" panose="020B0604020202020204" pitchFamily="34" charset="0"/>
                <a:cs typeface="Arial" panose="020B0604020202020204" pitchFamily="34" charset="0"/>
              </a:rPr>
              <a:t>The Program is wrapping up this year and working on final papers, resources, and analyses. </a:t>
            </a:r>
          </a:p>
          <a:p>
            <a:pPr algn="l"/>
            <a:endParaRPr lang="en-US" sz="1200" dirty="0">
              <a:latin typeface="Arial" panose="020B0604020202020204" pitchFamily="34" charset="0"/>
              <a:cs typeface="Arial" panose="020B0604020202020204" pitchFamily="34" charset="0"/>
            </a:endParaRPr>
          </a:p>
          <a:p>
            <a:pPr algn="l"/>
            <a:r>
              <a:rPr lang="en-US" sz="1200" b="0" i="0" dirty="0">
                <a:effectLst/>
                <a:latin typeface="Arial" panose="020B0604020202020204" pitchFamily="34" charset="0"/>
                <a:cs typeface="Arial" panose="020B0604020202020204" pitchFamily="34" charset="0"/>
              </a:rPr>
              <a:t>* As part of these final publications, the CMGs have written a paper, entitled “</a:t>
            </a:r>
            <a:r>
              <a:rPr lang="en-US" sz="1200" b="0" i="0" u="none" strike="noStrike" dirty="0">
                <a:solidFill>
                  <a:srgbClr val="222222"/>
                </a:solidFill>
                <a:effectLst/>
                <a:latin typeface="Arial" panose="020B0604020202020204" pitchFamily="34" charset="0"/>
                <a:cs typeface="Arial" panose="020B0604020202020204" pitchFamily="34" charset="0"/>
              </a:rPr>
              <a:t>Centers for Mendelian Genomics: A decade of facilitating gene discovery,” that highlights key findings from the two phases of the program. * The paper is currently in press at </a:t>
            </a:r>
            <a:r>
              <a:rPr lang="en-US" sz="1200" b="0" i="1" u="none" strike="noStrike" dirty="0">
                <a:solidFill>
                  <a:srgbClr val="222222"/>
                </a:solidFill>
                <a:effectLst/>
                <a:latin typeface="Arial" panose="020B0604020202020204" pitchFamily="34" charset="0"/>
                <a:cs typeface="Arial" panose="020B0604020202020204" pitchFamily="34" charset="0"/>
              </a:rPr>
              <a:t>Genetics in Medicine </a:t>
            </a:r>
            <a:r>
              <a:rPr lang="en-US" sz="1200" b="0" i="0" u="none" strike="noStrike" dirty="0">
                <a:solidFill>
                  <a:srgbClr val="222222"/>
                </a:solidFill>
                <a:effectLst/>
                <a:latin typeface="Arial" panose="020B0604020202020204" pitchFamily="34" charset="0"/>
                <a:cs typeface="Arial" panose="020B0604020202020204" pitchFamily="34" charset="0"/>
              </a:rPr>
              <a:t>and available in </a:t>
            </a:r>
            <a:r>
              <a:rPr lang="en-US" sz="1200" b="0" i="0" u="none" strike="noStrike" dirty="0" err="1">
                <a:solidFill>
                  <a:srgbClr val="222222"/>
                </a:solidFill>
                <a:effectLst/>
                <a:latin typeface="Arial" panose="020B0604020202020204" pitchFamily="34" charset="0"/>
                <a:cs typeface="Arial" panose="020B0604020202020204" pitchFamily="34" charset="0"/>
              </a:rPr>
              <a:t>medRxiv</a:t>
            </a:r>
            <a:r>
              <a:rPr lang="en-US" sz="1200" b="0" i="0" u="none" strike="noStrike" dirty="0">
                <a:solidFill>
                  <a:srgbClr val="222222"/>
                </a:solidFill>
                <a:effectLst/>
                <a:latin typeface="Arial" panose="020B0604020202020204" pitchFamily="34" charset="0"/>
                <a:cs typeface="Arial" panose="020B0604020202020204" pitchFamily="34" charset="0"/>
              </a:rPr>
              <a:t>. </a:t>
            </a: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42</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78247" y="4079275"/>
            <a:ext cx="5486400" cy="4114800"/>
          </a:xfrm>
        </p:spPr>
        <p:txBody>
          <a:bodyPr/>
          <a:lstStyle/>
          <a:p>
            <a:r>
              <a:rPr lang="en-US" dirty="0">
                <a:latin typeface="Arial" panose="020B0604020202020204" pitchFamily="34" charset="0"/>
                <a:cs typeface="Arial" panose="020B0604020202020204" pitchFamily="34" charset="0"/>
              </a:rPr>
              <a:t>The Human Genome Reference Program (or HGRP) represents NHGRI’s continued commitment to refining and maintaining the reference human genome sequence. * The multi-component program, which is currently in its third year, aims to generate at least 350 high-quality reference human genome sequences and incorporate them into a pangenome reference. Data from multiple DNA-sequencing platforms for phased diploid genomes from 100 individuals have been released and are available in multiple repositories.</a:t>
            </a: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 The annual HGRP meeting was held in November 2021 and featured updates on population sampling and representation, data production and assembly, pangenome reference representations, and outreach and improvement. Of note, * an Ethical, Legal, and Social Implications (or ELSI) component is now embedded in the Program and * multi-genome graph representation results look promising at this point. * Additionally, the program is accelerating efforts in international outreach via the Global Alliance for Genomics and Health and the Human Heredity and Health in Africa program.</a:t>
            </a:r>
          </a:p>
        </p:txBody>
      </p:sp>
      <p:sp>
        <p:nvSpPr>
          <p:cNvPr id="4" name="Slide Number Placeholder 3"/>
          <p:cNvSpPr>
            <a:spLocks noGrp="1"/>
          </p:cNvSpPr>
          <p:nvPr>
            <p:ph type="sldNum" sz="quarter" idx="5"/>
          </p:nvPr>
        </p:nvSpPr>
        <p:spPr/>
        <p:txBody>
          <a:bodyPr/>
          <a:lstStyle/>
          <a:p>
            <a:pPr marL="0" marR="0" lvl="0" indent="0" algn="r" defTabSz="1174985"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174985" rtl="0" eaLnBrk="1" fontAlgn="auto" latinLnBrk="0" hangingPunct="1">
                <a:lnSpc>
                  <a:spcPct val="100000"/>
                </a:lnSpc>
                <a:spcBef>
                  <a:spcPts val="0"/>
                </a:spcBef>
                <a:spcAft>
                  <a:spcPts val="0"/>
                </a:spcAft>
                <a:buClrTx/>
                <a:buSzTx/>
                <a:buFontTx/>
                <a:buNone/>
                <a:tabLst/>
                <a:defRPr/>
              </a:pPr>
              <a:t>43</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024478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701675"/>
            <a:ext cx="6094412" cy="3429000"/>
          </a:xfrm>
          <a:prstGeom prst="rect">
            <a:avLst/>
          </a:prstGeom>
          <a:ln/>
        </p:spPr>
      </p:sp>
      <p:sp>
        <p:nvSpPr>
          <p:cNvPr id="119811" name="Notes Placeholder 2"/>
          <p:cNvSpPr>
            <a:spLocks noGrp="1"/>
          </p:cNvSpPr>
          <p:nvPr>
            <p:ph type="body" idx="1"/>
          </p:nvPr>
        </p:nvSpPr>
        <p:spPr>
          <a:xfrm>
            <a:off x="689768" y="4217641"/>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0" indent="0" algn="l" defTabSz="609585"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cs typeface="Arial" panose="020B0604020202020204" pitchFamily="34" charset="0"/>
              </a:rPr>
              <a:t>As highlighted in the 2020 NHGRI Strategic Vision, the Institute recognizes that comparative genomics is an important tool for maximizing our understanding of genome function. ​Comparative genomics also provides an opportunity for partnership and cooperation with other communities working in this space. Therefore, NHGRI has signed on to the National Science Foundation-led “Enabling Discovery through </a:t>
            </a:r>
            <a:r>
              <a:rPr lang="en-US" sz="1200" kern="1200" dirty="0" err="1">
                <a:solidFill>
                  <a:schemeClr val="tx1"/>
                </a:solidFill>
                <a:effectLst/>
                <a:latin typeface="Arial" panose="020B0604020202020204" pitchFamily="34" charset="0"/>
                <a:cs typeface="Arial" panose="020B0604020202020204" pitchFamily="34" charset="0"/>
              </a:rPr>
              <a:t>GEnomics</a:t>
            </a:r>
            <a:r>
              <a:rPr lang="en-US" sz="1200" kern="1200" dirty="0">
                <a:solidFill>
                  <a:schemeClr val="tx1"/>
                </a:solidFill>
                <a:effectLst/>
                <a:latin typeface="Arial" panose="020B0604020202020204" pitchFamily="34" charset="0"/>
                <a:cs typeface="Arial" panose="020B0604020202020204" pitchFamily="34" charset="0"/>
              </a:rPr>
              <a:t>” (or EDGE) Program. This multi-agency initiative supports the development of innovative tools, technologies, resources, and infrastructure that advance biological research focused on the identification of the causal mechanisms connecting genes and phenotypes. * As part of this new partnership, NHGRI recently made three awards to the individual listed here. </a:t>
            </a:r>
            <a:r>
              <a:rPr lang="en-US" sz="1200" b="0" kern="1200" dirty="0">
                <a:effectLst/>
                <a:latin typeface="Arial" panose="020B0604020202020204" pitchFamily="34" charset="0"/>
                <a:cs typeface="Arial" panose="020B0604020202020204" pitchFamily="34" charset="0"/>
              </a:rPr>
              <a:t>* The investigators will be part of the larger EDGE network, and they joined the other awardees at the annual EDGE meeting in late January. * The next EDGE proposal due date is February 17. </a:t>
            </a:r>
          </a:p>
          <a:p>
            <a:pPr fontAlgn="base"/>
            <a:endParaRPr lang="en-US" sz="1200" dirty="0">
              <a:latin typeface="Arial" panose="020B0604020202020204" pitchFamily="34" charset="0"/>
              <a:cs typeface="Arial" panose="020B0604020202020204" pitchFamily="34" charset="0"/>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44</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838832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701675"/>
            <a:ext cx="6094412" cy="3429000"/>
          </a:xfrm>
          <a:prstGeom prst="rect">
            <a:avLst/>
          </a:prstGeom>
          <a:ln/>
        </p:spPr>
      </p:sp>
      <p:sp>
        <p:nvSpPr>
          <p:cNvPr id="119811" name="Notes Placeholder 2"/>
          <p:cNvSpPr>
            <a:spLocks noGrp="1"/>
          </p:cNvSpPr>
          <p:nvPr>
            <p:ph type="body" idx="1"/>
          </p:nvPr>
        </p:nvSpPr>
        <p:spPr>
          <a:xfrm>
            <a:off x="689768" y="4312891"/>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NHGRI’s Technology Development Program promotes technological advancements, enabling genomic discoveries and facilitating the adoption of genomics in medicine. * The Transformative Nucleic Acid Sequencing Technology Innovation and Early Development Request for Applications has an upcoming due date of March 1, 2022. Meanwhile, * the Advanced Genomic Technology Development Meeting will be hosted this summer by the Technology Development Coordinating Center at the Jackson Laboratory. Novel nucleic acid sequencing technology, genomic technology, and synthetic nucleic acid technology grantees from the program will meet to communicate, collaborate, and interact. Prior to the closed grantee meeting, there will also be a public session.</a:t>
            </a:r>
          </a:p>
          <a:p>
            <a:pPr marR="0" lvl="0">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45</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167351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479425"/>
            <a:ext cx="6094412" cy="3429000"/>
          </a:xfrm>
          <a:prstGeom prst="rect">
            <a:avLst/>
          </a:prstGeom>
          <a:ln/>
        </p:spPr>
      </p:sp>
      <p:sp>
        <p:nvSpPr>
          <p:cNvPr id="119811" name="Notes Placeholder 2"/>
          <p:cNvSpPr>
            <a:spLocks noGrp="1"/>
          </p:cNvSpPr>
          <p:nvPr>
            <p:ph type="body" idx="1"/>
          </p:nvPr>
        </p:nvSpPr>
        <p:spPr>
          <a:xfrm>
            <a:off x="689768" y="4060228"/>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dirty="0">
                <a:latin typeface="Arial" panose="020B0604020202020204" pitchFamily="34" charset="0"/>
                <a:cs typeface="Arial" panose="020B0604020202020204" pitchFamily="34" charset="0"/>
              </a:rPr>
              <a:t>NHGRI’s Small Business Innovation Research (or SBIR) and Small Business Technology Transfer (or STTR) programs continue to thrive. * In total, the Institute funded $16.5 million in small business grant effort in Fiscal Year 2021. * These recent SBIR and STTR grants include 10 Phase I Proof of Principle and 15 Phase II Pre-Commercialization awards.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Of note, there are six new Phase II awards supporting work at five companies: * </a:t>
            </a:r>
            <a:r>
              <a:rPr lang="en-US" dirty="0" err="1">
                <a:latin typeface="Arial" panose="020B0604020202020204" pitchFamily="34" charset="0"/>
                <a:cs typeface="Arial" panose="020B0604020202020204" pitchFamily="34" charset="0"/>
              </a:rPr>
              <a:t>Genomenon</a:t>
            </a:r>
            <a:r>
              <a:rPr lang="en-US" dirty="0">
                <a:latin typeface="Arial" panose="020B0604020202020204" pitchFamily="34" charset="0"/>
                <a:cs typeface="Arial" panose="020B0604020202020204" pitchFamily="34" charset="0"/>
              </a:rPr>
              <a:t> for their work to automate genome sequence variation interpretation from the medical literature; Honeycomb Biotechnologies to develop a single-cell genomics device; Arima Genomics to commercialize a multi-</a:t>
            </a:r>
            <a:r>
              <a:rPr lang="en-US" dirty="0" err="1">
                <a:latin typeface="Arial" panose="020B0604020202020204" pitchFamily="34" charset="0"/>
                <a:cs typeface="Arial" panose="020B0604020202020204" pitchFamily="34" charset="0"/>
              </a:rPr>
              <a:t>omic</a:t>
            </a:r>
            <a:r>
              <a:rPr lang="en-US" dirty="0">
                <a:latin typeface="Arial" panose="020B0604020202020204" pitchFamily="34" charset="0"/>
                <a:cs typeface="Arial" panose="020B0604020202020204" pitchFamily="34" charset="0"/>
              </a:rPr>
              <a:t> ultra-low input kit; Eclipse </a:t>
            </a:r>
            <a:r>
              <a:rPr lang="en-US" dirty="0" err="1">
                <a:latin typeface="Arial" panose="020B0604020202020204" pitchFamily="34" charset="0"/>
                <a:cs typeface="Arial" panose="020B0604020202020204" pitchFamily="34" charset="0"/>
              </a:rPr>
              <a:t>Bioinnovations</a:t>
            </a:r>
            <a:r>
              <a:rPr lang="en-US" dirty="0">
                <a:latin typeface="Arial" panose="020B0604020202020204" pitchFamily="34" charset="0"/>
                <a:cs typeface="Arial" panose="020B0604020202020204" pitchFamily="34" charset="0"/>
              </a:rPr>
              <a:t> to provide tools for profiling microRNA and mRNA pairings; and </a:t>
            </a:r>
            <a:r>
              <a:rPr lang="en-US" dirty="0" err="1">
                <a:latin typeface="Arial" panose="020B0604020202020204" pitchFamily="34" charset="0"/>
                <a:cs typeface="Arial" panose="020B0604020202020204" pitchFamily="34" charset="0"/>
              </a:rPr>
              <a:t>Epicypher</a:t>
            </a:r>
            <a:r>
              <a:rPr lang="en-US" dirty="0">
                <a:latin typeface="Arial" panose="020B0604020202020204" pitchFamily="34" charset="0"/>
                <a:cs typeface="Arial" panose="020B0604020202020204" pitchFamily="34" charset="0"/>
              </a:rPr>
              <a:t> for two awards, one to quantitatively map combinatorial histone modifications and another to develop efficient quantitative chromatin profiling.</a:t>
            </a:r>
          </a:p>
          <a:p>
            <a:pPr marL="0" lvl="1" algn="l" defTabSz="609585" rtl="0" eaLnBrk="1" latinLnBrk="0" hangingPunct="1">
              <a:defRPr/>
            </a:pPr>
            <a:endParaRPr lang="en-US"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46</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16602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12750"/>
            <a:ext cx="6096000" cy="3429000"/>
          </a:xfrm>
          <a:prstGeom prst="rect">
            <a:avLst/>
          </a:prstGeom>
          <a:ln/>
        </p:spPr>
      </p:sp>
      <p:sp>
        <p:nvSpPr>
          <p:cNvPr id="119811" name="Notes Placeholder 2"/>
          <p:cNvSpPr>
            <a:spLocks noGrp="1"/>
          </p:cNvSpPr>
          <p:nvPr>
            <p:ph type="body" idx="1"/>
          </p:nvPr>
        </p:nvSpPr>
        <p:spPr>
          <a:xfrm>
            <a:off x="761999" y="3966578"/>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kern="1200" dirty="0">
                <a:solidFill>
                  <a:schemeClr val="tx1"/>
                </a:solidFill>
                <a:effectLst/>
                <a:latin typeface="Arial" panose="020B0604020202020204" pitchFamily="34" charset="0"/>
                <a:cs typeface="Arial" panose="020B0604020202020204" pitchFamily="34" charset="0"/>
              </a:rPr>
              <a:t>The Encyclopedia of DNA Elements (or ENCODE) aims to identify and annotate all the possible functional elements in the human and mouse genomes. ENCODE shares these annotations freely with the scientific community as the registry of candidate Cis Regulatory Elements (or </a:t>
            </a:r>
            <a:r>
              <a:rPr lang="en-US" sz="1200" kern="1200" dirty="0" err="1">
                <a:solidFill>
                  <a:schemeClr val="tx1"/>
                </a:solidFill>
                <a:effectLst/>
                <a:latin typeface="Arial" panose="020B0604020202020204" pitchFamily="34" charset="0"/>
                <a:cs typeface="Arial" panose="020B0604020202020204" pitchFamily="34" charset="0"/>
              </a:rPr>
              <a:t>cCREs</a:t>
            </a:r>
            <a:r>
              <a:rPr lang="en-US" sz="1200" kern="1200" dirty="0">
                <a:solidFill>
                  <a:schemeClr val="tx1"/>
                </a:solidFill>
                <a:effectLst/>
                <a:latin typeface="Arial" panose="020B0604020202020204" pitchFamily="34" charset="0"/>
                <a:cs typeface="Arial" panose="020B0604020202020204" pitchFamily="34" charset="0"/>
              </a:rPr>
              <a:t>) and provides the SCREEN web interface for exploring the registry and supporting data. The registry and SCREEN have been developed and maintained by the ENCODE Data Analysis Center. Recently, version 3 of the registry was released. More data from an expanded number of cell types have been used to identify elements. </a:t>
            </a:r>
          </a:p>
          <a:p>
            <a:endParaRPr lang="en-US" sz="1200" kern="1200" dirty="0">
              <a:solidFill>
                <a:schemeClr val="tx1"/>
              </a:solidFill>
              <a:effectLst/>
              <a:latin typeface="Arial" panose="020B0604020202020204" pitchFamily="34" charset="0"/>
              <a:cs typeface="Arial" panose="020B0604020202020204" pitchFamily="34" charset="0"/>
            </a:endParaRPr>
          </a:p>
          <a:p>
            <a:r>
              <a:rPr lang="en-US" sz="1200" kern="1200" dirty="0">
                <a:solidFill>
                  <a:schemeClr val="tx1"/>
                </a:solidFill>
                <a:effectLst/>
                <a:latin typeface="Arial" panose="020B0604020202020204" pitchFamily="34" charset="0"/>
                <a:cs typeface="Arial" panose="020B0604020202020204" pitchFamily="34" charset="0"/>
              </a:rPr>
              <a:t>In addition, SCREEN now has an improved design with new features. * There is now an embedded genome browser to view elements in their genomic context. </a:t>
            </a:r>
            <a:r>
              <a:rPr lang="en-US" sz="1200" dirty="0">
                <a:latin typeface="Arial" panose="020B0604020202020204" pitchFamily="34" charset="0"/>
                <a:cs typeface="Arial" panose="020B0604020202020204" pitchFamily="34" charset="0"/>
              </a:rPr>
              <a:t>* </a:t>
            </a:r>
            <a:r>
              <a:rPr lang="en-US" sz="1200" kern="1200" dirty="0">
                <a:solidFill>
                  <a:schemeClr val="tx1"/>
                </a:solidFill>
                <a:effectLst/>
                <a:latin typeface="Arial" panose="020B0604020202020204" pitchFamily="34" charset="0"/>
                <a:cs typeface="Arial" panose="020B0604020202020204" pitchFamily="34" charset="0"/>
              </a:rPr>
              <a:t>Displays of functional characterization data have been added. </a:t>
            </a:r>
            <a:r>
              <a:rPr lang="en-US" sz="1200" dirty="0">
                <a:latin typeface="Arial" panose="020B0604020202020204" pitchFamily="34" charset="0"/>
                <a:cs typeface="Arial" panose="020B0604020202020204" pitchFamily="34" charset="0"/>
              </a:rPr>
              <a:t>* Versioning </a:t>
            </a:r>
            <a:r>
              <a:rPr lang="en-US" sz="1200" kern="1200" dirty="0">
                <a:solidFill>
                  <a:schemeClr val="tx1"/>
                </a:solidFill>
                <a:effectLst/>
                <a:latin typeface="Arial" panose="020B0604020202020204" pitchFamily="34" charset="0"/>
                <a:cs typeface="Arial" panose="020B0604020202020204" pitchFamily="34" charset="0"/>
              </a:rPr>
              <a:t>is easier to locate, enhancing the reproducibility of the results. Similarly, data download options are easier to find and configure.</a:t>
            </a: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4602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1000" y="520700"/>
            <a:ext cx="6096000" cy="3429000"/>
          </a:xfrm>
          <a:prstGeom prst="rect">
            <a:avLst/>
          </a:prstGeom>
          <a:ln/>
        </p:spPr>
      </p:sp>
      <p:sp>
        <p:nvSpPr>
          <p:cNvPr id="119811" name="Notes Placeholder 2"/>
          <p:cNvSpPr>
            <a:spLocks noGrp="1"/>
          </p:cNvSpPr>
          <p:nvPr>
            <p:ph type="body" idx="1"/>
          </p:nvPr>
        </p:nvSpPr>
        <p:spPr>
          <a:xfrm>
            <a:off x="758951" y="4068543"/>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kern="1200" dirty="0">
                <a:solidFill>
                  <a:schemeClr val="tx1"/>
                </a:solidFill>
                <a:effectLst/>
                <a:latin typeface="Arial" panose="020B0604020202020204" pitchFamily="34" charset="0"/>
                <a:ea typeface="+mn-ea"/>
                <a:cs typeface="Arial" panose="020B0604020202020204" pitchFamily="34" charset="0"/>
              </a:rPr>
              <a:t>ENCODE data have had a broad and significant impact on the scientific community. Here, we highlight three 2021 papers that provide new insights into the molecular and cellular functions of </a:t>
            </a:r>
            <a:r>
              <a:rPr lang="en-US" sz="1200" kern="1200" dirty="0" err="1">
                <a:solidFill>
                  <a:schemeClr val="tx1"/>
                </a:solidFill>
                <a:effectLst/>
                <a:latin typeface="Arial" panose="020B0604020202020204" pitchFamily="34" charset="0"/>
                <a:ea typeface="+mn-ea"/>
                <a:cs typeface="Arial" panose="020B0604020202020204" pitchFamily="34" charset="0"/>
              </a:rPr>
              <a:t>cCREs</a:t>
            </a:r>
            <a:r>
              <a:rPr lang="en-US" sz="1200" kern="1200" dirty="0">
                <a:solidFill>
                  <a:schemeClr val="tx1"/>
                </a:solidFill>
                <a:effectLst/>
                <a:latin typeface="Arial" panose="020B0604020202020204" pitchFamily="34" charset="0"/>
                <a:ea typeface="+mn-ea"/>
                <a:cs typeface="Arial" panose="020B0604020202020204" pitchFamily="34" charset="0"/>
              </a:rPr>
              <a:t> and how </a:t>
            </a:r>
            <a:r>
              <a:rPr lang="en-US" sz="1200" kern="1200" dirty="0" err="1">
                <a:solidFill>
                  <a:schemeClr val="tx1"/>
                </a:solidFill>
                <a:effectLst/>
                <a:latin typeface="Arial" panose="020B0604020202020204" pitchFamily="34" charset="0"/>
                <a:ea typeface="+mn-ea"/>
                <a:cs typeface="Arial" panose="020B0604020202020204" pitchFamily="34" charset="0"/>
              </a:rPr>
              <a:t>cCREs</a:t>
            </a:r>
            <a:r>
              <a:rPr lang="en-US" sz="1200" kern="1200" dirty="0">
                <a:solidFill>
                  <a:schemeClr val="tx1"/>
                </a:solidFill>
                <a:effectLst/>
                <a:latin typeface="Arial" panose="020B0604020202020204" pitchFamily="34" charset="0"/>
                <a:ea typeface="+mn-ea"/>
                <a:cs typeface="Arial" panose="020B0604020202020204" pitchFamily="34" charset="0"/>
              </a:rPr>
              <a:t> impact complex human diseases and traits</a:t>
            </a:r>
            <a:r>
              <a:rPr lang="en-US" sz="1200"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r>
              <a:rPr lang="en-US" sz="1200" kern="1200" dirty="0">
                <a:solidFill>
                  <a:schemeClr val="tx1"/>
                </a:solidFill>
                <a:effectLst/>
                <a:latin typeface="Arial" panose="020B0604020202020204" pitchFamily="34" charset="0"/>
                <a:ea typeface="+mn-ea"/>
                <a:cs typeface="Arial" panose="020B0604020202020204" pitchFamily="34" charset="0"/>
              </a:rPr>
              <a:t>* Bing Ren led the development of a single-cell atlas of chromatin accessibility to delineate cell-type-specific fetal and adult human </a:t>
            </a:r>
            <a:r>
              <a:rPr lang="en-US" sz="1200" kern="1200" dirty="0" err="1">
                <a:solidFill>
                  <a:schemeClr val="tx1"/>
                </a:solidFill>
                <a:effectLst/>
                <a:latin typeface="Arial" panose="020B0604020202020204" pitchFamily="34" charset="0"/>
                <a:ea typeface="+mn-ea"/>
                <a:cs typeface="Arial" panose="020B0604020202020204" pitchFamily="34" charset="0"/>
              </a:rPr>
              <a:t>cCREs</a:t>
            </a:r>
            <a:r>
              <a:rPr lang="en-US" sz="1200" dirty="0">
                <a:latin typeface="Arial" panose="020B0604020202020204" pitchFamily="34" charset="0"/>
                <a:cs typeface="Arial" panose="020B0604020202020204" pitchFamily="34" charset="0"/>
              </a:rPr>
              <a:t>. * </a:t>
            </a:r>
            <a:r>
              <a:rPr lang="en-US" sz="1200" kern="1200" dirty="0">
                <a:solidFill>
                  <a:schemeClr val="tx1"/>
                </a:solidFill>
                <a:effectLst/>
                <a:latin typeface="Arial" panose="020B0604020202020204" pitchFamily="34" charset="0"/>
                <a:ea typeface="+mn-ea"/>
                <a:cs typeface="Arial" panose="020B0604020202020204" pitchFamily="34" charset="0"/>
              </a:rPr>
              <a:t>In collaboration with several others, Steve Reilly led the development of a new assay to characterize the function of cCREs. </a:t>
            </a:r>
            <a:r>
              <a:rPr lang="en-US" sz="1200" dirty="0">
                <a:latin typeface="Arial" panose="020B0604020202020204" pitchFamily="34" charset="0"/>
                <a:cs typeface="Arial" panose="020B0604020202020204" pitchFamily="34" charset="0"/>
              </a:rPr>
              <a:t>* </a:t>
            </a:r>
            <a:r>
              <a:rPr lang="en-US" sz="1200" kern="1200" dirty="0">
                <a:solidFill>
                  <a:schemeClr val="tx1"/>
                </a:solidFill>
                <a:effectLst/>
                <a:latin typeface="Arial" panose="020B0604020202020204" pitchFamily="34" charset="0"/>
                <a:ea typeface="+mn-ea"/>
                <a:cs typeface="Arial" panose="020B0604020202020204" pitchFamily="34" charset="0"/>
              </a:rPr>
              <a:t>Also, in collaboration with several others, Jesse Engreitz led the development of a model to predict enhancer-gene interactions, which facilitates the connection of GWAS variants in regulatory regions to their target genes. </a:t>
            </a:r>
          </a:p>
          <a:p>
            <a:endParaRPr lang="en-US" sz="1200" kern="1200" dirty="0">
              <a:solidFill>
                <a:schemeClr val="tx1"/>
              </a:solidFill>
              <a:effectLst/>
              <a:highlight>
                <a:srgbClr val="FFFF00"/>
              </a:highlight>
              <a:latin typeface="Arial" panose="020B0604020202020204" pitchFamily="34" charset="0"/>
              <a:ea typeface="+mn-ea"/>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48</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13725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2000" y="4106779"/>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200" kern="1200" dirty="0">
                <a:effectLst/>
                <a:latin typeface="Arial" panose="020B0604020202020204" pitchFamily="34" charset="0"/>
                <a:cs typeface="Arial" panose="020B0604020202020204" pitchFamily="34" charset="0"/>
              </a:rPr>
              <a:t>The Impact of Genomic Variation on Function (or IGVF) program is one of NHGRI’s newest research efforts. IGVF’s goal is to develop a framework for systematically understanding the effects of genomic variation on genome function and how these effects shape phenotypes in health and disease. This includes sharing a resource of data and models with the scientific community to enable future studies on the impact of genomic variation on </a:t>
            </a:r>
            <a:r>
              <a:rPr lang="en-US" sz="1200" dirty="0">
                <a:latin typeface="Arial" panose="020B0604020202020204" pitchFamily="34" charset="0"/>
                <a:cs typeface="Arial" panose="020B0604020202020204" pitchFamily="34" charset="0"/>
              </a:rPr>
              <a:t>health and disease. </a:t>
            </a:r>
            <a:r>
              <a:rPr lang="en-US" sz="1200" kern="1200" dirty="0">
                <a:effectLst/>
                <a:latin typeface="Arial" panose="020B0604020202020204" pitchFamily="34" charset="0"/>
                <a:cs typeface="Arial" panose="020B0604020202020204" pitchFamily="34" charset="0"/>
              </a:rPr>
              <a:t>The IGVF Consortium held its kick-off meeting in November 2021, </a:t>
            </a:r>
            <a:r>
              <a:rPr lang="en-US" sz="1200" dirty="0">
                <a:latin typeface="Arial" panose="020B0604020202020204" pitchFamily="34" charset="0"/>
                <a:cs typeface="Arial" panose="020B0604020202020204" pitchFamily="34" charset="0"/>
              </a:rPr>
              <a:t>which </a:t>
            </a:r>
            <a:r>
              <a:rPr lang="en-US" sz="1200" kern="1200" baseline="0" dirty="0">
                <a:effectLst/>
                <a:latin typeface="Arial" panose="020B0604020202020204" pitchFamily="34" charset="0"/>
                <a:cs typeface="Arial" panose="020B0604020202020204" pitchFamily="34" charset="0"/>
              </a:rPr>
              <a:t>started IGVF’s planning year.</a:t>
            </a:r>
            <a:endParaRPr lang="en-US" sz="1200" kern="1200" dirty="0">
              <a:effectLst/>
              <a:latin typeface="Arial" panose="020B0604020202020204" pitchFamily="34" charset="0"/>
              <a:cs typeface="Arial" panose="020B0604020202020204" pitchFamily="34" charset="0"/>
            </a:endParaRPr>
          </a:p>
          <a:p>
            <a:endParaRPr lang="en-US" sz="1200" kern="1200" dirty="0">
              <a:effectLst/>
              <a:latin typeface="Arial" panose="020B0604020202020204" pitchFamily="34" charset="0"/>
              <a:cs typeface="Arial" panose="020B0604020202020204" pitchFamily="34" charset="0"/>
            </a:endParaRPr>
          </a:p>
          <a:p>
            <a:pPr lvl="0">
              <a:defRPr/>
            </a:pPr>
            <a:r>
              <a:rPr lang="en-US" sz="1200" dirty="0">
                <a:latin typeface="Arial" panose="020B0604020202020204" pitchFamily="34" charset="0"/>
                <a:cs typeface="Arial" panose="020B0604020202020204" pitchFamily="34" charset="0"/>
              </a:rPr>
              <a:t>During the meeting, IGVF researchers discussed specific goals for the program, consortium coordination, and barriers and challenges to the program’s success. T</a:t>
            </a:r>
            <a:r>
              <a:rPr lang="en-US" sz="1200" dirty="0">
                <a:latin typeface="Arial" panose="020B0604020202020204" pitchFamily="34" charset="0"/>
                <a:ea typeface="Calibri" panose="020F0502020204030204" pitchFamily="34" charset="0"/>
                <a:cs typeface="Arial" panose="020B0604020202020204" pitchFamily="34" charset="0"/>
              </a:rPr>
              <a:t>he IGVF Consortium also took some initial steps towards considering how to generate a broadly useful resource and how IGVF can interact with the broader community to facilitate this. </a:t>
            </a:r>
            <a:r>
              <a:rPr lang="en-US" sz="1200" dirty="0">
                <a:latin typeface="Arial" panose="020B0604020202020204" pitchFamily="34" charset="0"/>
                <a:cs typeface="Arial" panose="020B0604020202020204" pitchFamily="34" charset="0"/>
              </a:rPr>
              <a:t>There are two main outcomes expected for the first year of the IGVF program: development of a unified experimental design for the Consortium and a vision for the IGVF resource. </a:t>
            </a:r>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49</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45280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85775"/>
            <a:ext cx="6096000" cy="3429000"/>
          </a:xfrm>
          <a:prstGeom prst="rect">
            <a:avLst/>
          </a:prstGeom>
          <a:ln/>
        </p:spPr>
      </p:sp>
      <p:sp>
        <p:nvSpPr>
          <p:cNvPr id="119811" name="Notes Placeholder 2"/>
          <p:cNvSpPr>
            <a:spLocks noGrp="1"/>
          </p:cNvSpPr>
          <p:nvPr>
            <p:ph type="body" idx="1"/>
          </p:nvPr>
        </p:nvSpPr>
        <p:spPr>
          <a:xfrm>
            <a:off x="689768" y="4048197"/>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1" algn="l" defTabSz="609585" rtl="0" eaLnBrk="1" fontAlgn="auto" latinLnBrk="0" hangingPunct="1">
              <a:lnSpc>
                <a:spcPct val="100000"/>
              </a:lnSpc>
              <a:spcBef>
                <a:spcPts val="0"/>
              </a:spcBef>
              <a:spcAft>
                <a:spcPts val="0"/>
              </a:spcAft>
              <a:buClrTx/>
              <a:buSzTx/>
              <a:tabLst/>
              <a:defRPr/>
            </a:pPr>
            <a:r>
              <a:rPr lang="en-US" sz="1200" kern="1200" dirty="0">
                <a:latin typeface="Arial" panose="020B0604020202020204" pitchFamily="34" charset="0"/>
                <a:cs typeface="Arial" panose="020B0604020202020204" pitchFamily="34" charset="0"/>
              </a:rPr>
              <a:t>The Developmental </a:t>
            </a:r>
            <a:r>
              <a:rPr lang="en-US" sz="1200" b="0" kern="1200" dirty="0">
                <a:latin typeface="Arial" panose="020B0604020202020204" pitchFamily="34" charset="0"/>
                <a:cs typeface="Arial" panose="020B0604020202020204" pitchFamily="34" charset="0"/>
              </a:rPr>
              <a:t>Genotype-Tissue Expression (or </a:t>
            </a:r>
            <a:r>
              <a:rPr lang="en-US" sz="1200" b="0" kern="1200" dirty="0" err="1">
                <a:latin typeface="Arial" panose="020B0604020202020204" pitchFamily="34" charset="0"/>
                <a:cs typeface="Arial" panose="020B0604020202020204" pitchFamily="34" charset="0"/>
              </a:rPr>
              <a:t>dGTEx</a:t>
            </a:r>
            <a:r>
              <a:rPr lang="en-US" sz="1200" b="0" kern="1200" dirty="0">
                <a:latin typeface="Arial" panose="020B0604020202020204" pitchFamily="34" charset="0"/>
                <a:cs typeface="Arial" panose="020B0604020202020204" pitchFamily="34" charset="0"/>
              </a:rPr>
              <a:t>) Project launched in September </a:t>
            </a:r>
            <a:r>
              <a:rPr lang="en-US" sz="1200" b="0" strike="noStrike" kern="1200" dirty="0">
                <a:latin typeface="Arial" panose="020B0604020202020204" pitchFamily="34" charset="0"/>
                <a:cs typeface="Arial" panose="020B0604020202020204" pitchFamily="34" charset="0"/>
              </a:rPr>
              <a:t>2021 and aims</a:t>
            </a:r>
            <a:r>
              <a:rPr lang="en-US" sz="1200" b="0" kern="1200" dirty="0">
                <a:latin typeface="Arial" panose="020B0604020202020204" pitchFamily="34" charset="0"/>
                <a:cs typeface="Arial" panose="020B0604020202020204" pitchFamily="34" charset="0"/>
              </a:rPr>
              <a:t> to catalog and analyze transcriptional profiles from a wide variety of tissues from post-mortem pediatric donors. </a:t>
            </a:r>
            <a:r>
              <a:rPr lang="en-US" sz="1200" b="0" i="0" dirty="0">
                <a:effectLst/>
                <a:latin typeface="Arial" panose="020B0604020202020204" pitchFamily="34" charset="0"/>
                <a:cs typeface="Arial" panose="020B0604020202020204" pitchFamily="34" charset="0"/>
              </a:rPr>
              <a:t>This program is co-led by NHGRI and the </a:t>
            </a:r>
            <a:r>
              <a:rPr lang="en-US" sz="1200" b="0" i="1" dirty="0">
                <a:effectLst/>
                <a:latin typeface="Arial" panose="020B0604020202020204" pitchFamily="34" charset="0"/>
                <a:cs typeface="Arial" panose="020B0604020202020204" pitchFamily="34" charset="0"/>
              </a:rPr>
              <a:t>Eunice Kennedy Shriver</a:t>
            </a:r>
            <a:r>
              <a:rPr lang="en-US" sz="1200" b="0" i="0" dirty="0">
                <a:effectLst/>
                <a:latin typeface="Arial" panose="020B0604020202020204" pitchFamily="34" charset="0"/>
                <a:cs typeface="Arial" panose="020B0604020202020204" pitchFamily="34" charset="0"/>
              </a:rPr>
              <a:t> National Institute of Child Health and Human Development (or NICHD). In addition, the National Institute of Neurological Disorders and Stroke and National Institute of Mental Health are contributing funds toward genomic analyses of developmental brain tissues. </a:t>
            </a:r>
          </a:p>
          <a:p>
            <a:pPr marL="0" marR="0" lvl="1" algn="l" defTabSz="609585" rtl="0" eaLnBrk="1" fontAlgn="auto" latinLnBrk="0" hangingPunct="1">
              <a:lnSpc>
                <a:spcPct val="100000"/>
              </a:lnSpc>
              <a:spcBef>
                <a:spcPts val="0"/>
              </a:spcBef>
              <a:spcAft>
                <a:spcPts val="0"/>
              </a:spcAft>
              <a:buClrTx/>
              <a:buSzTx/>
              <a:tabLst/>
              <a:defRPr/>
            </a:pPr>
            <a:endParaRPr lang="en-US" sz="1200" b="0" i="0" dirty="0">
              <a:effectLst/>
              <a:latin typeface="Arial" panose="020B0604020202020204" pitchFamily="34" charset="0"/>
              <a:cs typeface="Arial" panose="020B0604020202020204" pitchFamily="34" charset="0"/>
            </a:endParaRPr>
          </a:p>
          <a:p>
            <a:pPr marL="0" marR="0" lvl="1" algn="l" defTabSz="609585" rtl="0" eaLnBrk="1" fontAlgn="auto" latinLnBrk="0" hangingPunct="1">
              <a:lnSpc>
                <a:spcPct val="100000"/>
              </a:lnSpc>
              <a:spcBef>
                <a:spcPts val="0"/>
              </a:spcBef>
              <a:spcAft>
                <a:spcPts val="0"/>
              </a:spcAft>
              <a:buClrTx/>
              <a:buSzTx/>
              <a:tabLst/>
              <a:defRPr/>
            </a:pPr>
            <a:r>
              <a:rPr lang="en-US" sz="1200" b="0" i="0" dirty="0">
                <a:effectLst/>
                <a:latin typeface="Arial" panose="020B0604020202020204" pitchFamily="34" charset="0"/>
                <a:cs typeface="Arial" panose="020B0604020202020204" pitchFamily="34" charset="0"/>
              </a:rPr>
              <a:t>The Project consists of a Biospecimen Procurement Center and a Laboratory, Data Analysis, and Coordinating Center; these two Centers are associated with three awards.</a:t>
            </a:r>
            <a:r>
              <a:rPr lang="en-US" sz="1200" b="0" i="0" u="none" dirty="0">
                <a:effectLst/>
                <a:latin typeface="Arial" panose="020B0604020202020204" pitchFamily="34" charset="0"/>
                <a:cs typeface="Arial" panose="020B0604020202020204" pitchFamily="34" charset="0"/>
              </a:rPr>
              <a:t> * </a:t>
            </a:r>
            <a:r>
              <a:rPr lang="en-US" sz="1200" dirty="0">
                <a:latin typeface="Arial" panose="020B0604020202020204" pitchFamily="34" charset="0"/>
                <a:cs typeface="Arial" panose="020B0604020202020204" pitchFamily="34" charset="0"/>
              </a:rPr>
              <a:t>The Biospecimen Procurement Center was awarded to the National Disease Research Interchange </a:t>
            </a:r>
            <a:r>
              <a:rPr lang="en-US" sz="1200" b="0" i="0" dirty="0">
                <a:effectLst/>
                <a:latin typeface="Arial" panose="020B0604020202020204" pitchFamily="34" charset="0"/>
                <a:cs typeface="Arial" panose="020B0604020202020204" pitchFamily="34" charset="0"/>
              </a:rPr>
              <a:t>to enroll pediatric donors and provide high-quality tissue samples for analyses. * The Laboratory, Data Analysis, and Coordinating Center was awarded to the Broad Institute and Yale University to process tissues for genome sequencing, analyze gene expression patterns both in bulk tissues and single-cells, and ensure that the data and samples are accessible to the research community. </a:t>
            </a:r>
            <a:r>
              <a:rPr lang="en-US" sz="1200" dirty="0">
                <a:latin typeface="Arial" panose="020B0604020202020204" pitchFamily="34" charset="0"/>
                <a:cs typeface="Arial" panose="020B0604020202020204" pitchFamily="34" charset="0"/>
              </a:rPr>
              <a:t>* Note that a complementary Non-Human Primate </a:t>
            </a:r>
            <a:r>
              <a:rPr lang="en-US" sz="1200" dirty="0" err="1">
                <a:latin typeface="Arial" panose="020B0604020202020204" pitchFamily="34" charset="0"/>
                <a:cs typeface="Arial" panose="020B0604020202020204" pitchFamily="34" charset="0"/>
              </a:rPr>
              <a:t>dGTEx</a:t>
            </a:r>
            <a:r>
              <a:rPr lang="en-US" sz="1200" dirty="0">
                <a:latin typeface="Arial" panose="020B0604020202020204" pitchFamily="34" charset="0"/>
                <a:cs typeface="Arial" panose="020B0604020202020204" pitchFamily="34" charset="0"/>
              </a:rPr>
              <a:t> effort will add to our understanding of human-specific and primate-specific gene-expression patterns. Applications for that component were reviewed in October 2021.</a:t>
            </a:r>
            <a:endParaRPr lang="en-US" sz="1200" b="0" i="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F7BFD12-EA01-421B-8EAE-1B4431878A9F}"/>
              </a:ext>
            </a:extLst>
          </p:cNvPr>
          <p:cNvSpPr>
            <a:spLocks noGrp="1"/>
          </p:cNvSpPr>
          <p:nvPr>
            <p:ph type="sldNum" sz="quarter" idx="5"/>
          </p:nvPr>
        </p:nvSpPr>
        <p:spPr>
          <a:xfrm>
            <a:off x="3970938" y="8832426"/>
            <a:ext cx="3037840" cy="464820"/>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50</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562541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14338"/>
            <a:ext cx="6197600" cy="3486150"/>
          </a:xfrm>
        </p:spPr>
      </p:sp>
      <p:sp>
        <p:nvSpPr>
          <p:cNvPr id="3" name="Notes Placeholder 2"/>
          <p:cNvSpPr>
            <a:spLocks noGrp="1"/>
          </p:cNvSpPr>
          <p:nvPr>
            <p:ph type="body" idx="1"/>
          </p:nvPr>
        </p:nvSpPr>
        <p:spPr>
          <a:xfrm>
            <a:off x="876300" y="4106612"/>
            <a:ext cx="5486400" cy="4114800"/>
          </a:xfrm>
        </p:spPr>
        <p:txBody>
          <a:bodyPr/>
          <a:lstStyle/>
          <a:p>
            <a:pPr lvl="0" defTabSz="632323">
              <a:defRPr/>
            </a:pPr>
            <a:r>
              <a:rPr lang="en-US" sz="1200" dirty="0">
                <a:latin typeface="Arial"/>
                <a:cs typeface="Arial"/>
              </a:rPr>
              <a:t>The NHGRI Genomic Data Science Analysis, Visualization, and Informatics Lab-space, referred to as </a:t>
            </a:r>
            <a:r>
              <a:rPr lang="en-US" sz="1200" dirty="0" err="1">
                <a:latin typeface="Arial"/>
                <a:cs typeface="Arial"/>
              </a:rPr>
              <a:t>AnVIL</a:t>
            </a:r>
            <a:r>
              <a:rPr lang="en-US" sz="1200" dirty="0">
                <a:latin typeface="Arial"/>
                <a:cs typeface="Arial"/>
              </a:rPr>
              <a:t>, is a federated cloud-based infrastructure and software platform that provides an analysis and computing environment for unrestricted and controlled access of genomic and phenotypic datasets. </a:t>
            </a:r>
          </a:p>
          <a:p>
            <a:pPr lvl="0" defTabSz="632323">
              <a:defRPr/>
            </a:pPr>
            <a:endParaRPr lang="en-US" sz="1200" dirty="0">
              <a:latin typeface="Arial"/>
              <a:cs typeface="Arial"/>
            </a:endParaRPr>
          </a:p>
          <a:p>
            <a:pPr lvl="0" defTabSz="632323">
              <a:defRPr/>
            </a:pPr>
            <a:r>
              <a:rPr lang="en-US" sz="1200" dirty="0">
                <a:latin typeface="Arial"/>
                <a:cs typeface="Arial"/>
              </a:rPr>
              <a:t>* Last October, NHGRI hosted a workshop entitled “Future Directions of the NHGRI </a:t>
            </a:r>
            <a:r>
              <a:rPr lang="en-US" sz="1200" dirty="0" err="1">
                <a:latin typeface="Arial"/>
                <a:cs typeface="Arial"/>
              </a:rPr>
              <a:t>AnVIL</a:t>
            </a:r>
            <a:r>
              <a:rPr lang="en-US" sz="1200" dirty="0">
                <a:latin typeface="Arial"/>
                <a:cs typeface="Arial"/>
              </a:rPr>
              <a:t>.” A summary of that workshop will be presented by Marylyn Ritchie later today.</a:t>
            </a:r>
          </a:p>
          <a:p>
            <a:pPr lvl="0" defTabSz="632323">
              <a:defRPr/>
            </a:pPr>
            <a:endParaRPr lang="en-US" sz="1200" dirty="0">
              <a:latin typeface="Arial"/>
              <a:cs typeface="Arial"/>
            </a:endParaRPr>
          </a:p>
          <a:p>
            <a:pPr lvl="0" defTabSz="632323">
              <a:defRPr/>
            </a:pPr>
            <a:r>
              <a:rPr lang="en-US" sz="1200" dirty="0">
                <a:latin typeface="Arial"/>
                <a:cs typeface="Arial"/>
              </a:rPr>
              <a:t>* In January, a marker paper about the </a:t>
            </a:r>
            <a:r>
              <a:rPr lang="en-US" sz="1200" dirty="0" err="1">
                <a:latin typeface="Arial"/>
                <a:cs typeface="Arial"/>
              </a:rPr>
              <a:t>AnVIL</a:t>
            </a:r>
            <a:r>
              <a:rPr lang="en-US" sz="1200" dirty="0">
                <a:latin typeface="Arial"/>
                <a:cs typeface="Arial"/>
              </a:rPr>
              <a:t> program was published in </a:t>
            </a:r>
            <a:r>
              <a:rPr lang="en-US" sz="1200" i="1" dirty="0">
                <a:latin typeface="Arial"/>
                <a:cs typeface="Arial"/>
              </a:rPr>
              <a:t>Cell Genomics </a:t>
            </a:r>
            <a:r>
              <a:rPr lang="en-US" sz="1200" i="0" dirty="0">
                <a:latin typeface="Arial"/>
                <a:cs typeface="Arial"/>
              </a:rPr>
              <a:t>and was featured on the journal’s cover</a:t>
            </a:r>
            <a:r>
              <a:rPr lang="en-US" sz="1200" dirty="0">
                <a:latin typeface="Arial"/>
                <a:cs typeface="Arial"/>
              </a:rPr>
              <a:t>. This paper provides a high-level overview of </a:t>
            </a:r>
            <a:r>
              <a:rPr lang="en-US" sz="1200" dirty="0" err="1">
                <a:latin typeface="Arial"/>
                <a:cs typeface="Arial"/>
              </a:rPr>
              <a:t>AnVIL’s</a:t>
            </a:r>
            <a:r>
              <a:rPr lang="en-US" sz="1200" dirty="0">
                <a:latin typeface="Arial"/>
                <a:cs typeface="Arial"/>
              </a:rPr>
              <a:t> data-sharing and analysis ecosystem and its approaches to improve interoperability with other NIH cloud-based genomic data resources.</a:t>
            </a:r>
          </a:p>
        </p:txBody>
      </p:sp>
      <p:sp>
        <p:nvSpPr>
          <p:cNvPr id="5" name="Slide Number Placeholder 3">
            <a:extLst>
              <a:ext uri="{FF2B5EF4-FFF2-40B4-BE49-F238E27FC236}">
                <a16:creationId xmlns:a16="http://schemas.microsoft.com/office/drawing/2014/main" id="{8E2208A0-7468-42A6-8867-1D0B80E2EC1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51</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7145879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79425"/>
            <a:ext cx="6096000" cy="3429000"/>
          </a:xfrm>
          <a:prstGeom prst="rect">
            <a:avLst/>
          </a:prstGeom>
          <a:ln/>
        </p:spPr>
      </p:sp>
      <p:sp>
        <p:nvSpPr>
          <p:cNvPr id="119811" name="Notes Placeholder 2"/>
          <p:cNvSpPr>
            <a:spLocks noGrp="1"/>
          </p:cNvSpPr>
          <p:nvPr>
            <p:ph type="body" idx="1"/>
          </p:nvPr>
        </p:nvSpPr>
        <p:spPr>
          <a:xfrm>
            <a:off x="761999" y="4120386"/>
            <a:ext cx="5638801" cy="471204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lgn="l" defTabSz="609585" rtl="0" eaLnBrk="1" latinLnBrk="0" hangingPunct="1">
              <a:defRPr/>
            </a:pPr>
            <a:r>
              <a:rPr lang="en-US" b="0" kern="1200" dirty="0">
                <a:solidFill>
                  <a:schemeClr val="tx1"/>
                </a:solidFill>
                <a:ea typeface="Verdana" panose="020B0604030504040204" pitchFamily="34" charset="0"/>
              </a:rPr>
              <a:t>The Phenotypes and Exposures Toolkit (or </a:t>
            </a:r>
            <a:r>
              <a:rPr lang="en-US" b="0" kern="1200" dirty="0" err="1">
                <a:solidFill>
                  <a:schemeClr val="tx1"/>
                </a:solidFill>
                <a:ea typeface="Verdana" panose="020B0604030504040204" pitchFamily="34" charset="0"/>
              </a:rPr>
              <a:t>PhenX</a:t>
            </a:r>
            <a:r>
              <a:rPr lang="en-US" b="0" kern="1200" dirty="0">
                <a:solidFill>
                  <a:schemeClr val="tx1"/>
                </a:solidFill>
                <a:ea typeface="Verdana" panose="020B0604030504040204" pitchFamily="34" charset="0"/>
              </a:rPr>
              <a:t>) is a catalog of consensus protocols for measuring phenotypes and exposures in biomedical research. </a:t>
            </a:r>
          </a:p>
          <a:p>
            <a:pPr marL="0" lvl="1" algn="l" defTabSz="609585" rtl="0" eaLnBrk="1" latinLnBrk="0" hangingPunct="1">
              <a:defRPr/>
            </a:pPr>
            <a:endParaRPr lang="en-US" b="0" kern="1200" dirty="0">
              <a:solidFill>
                <a:schemeClr val="tx1"/>
              </a:solidFill>
              <a:ea typeface="Verdana" panose="020B0604030504040204" pitchFamily="34" charset="0"/>
            </a:endParaRPr>
          </a:p>
          <a:p>
            <a:pPr marL="0" lvl="1" algn="l" defTabSz="609585" rtl="0" eaLnBrk="1" latinLnBrk="0" hangingPunct="1">
              <a:defRPr/>
            </a:pPr>
            <a:r>
              <a:rPr lang="en-US" b="0" kern="1200" dirty="0">
                <a:solidFill>
                  <a:schemeClr val="tx1"/>
                </a:solidFill>
                <a:ea typeface="Verdana" panose="020B0604030504040204" pitchFamily="34" charset="0"/>
              </a:rPr>
              <a:t>* A</a:t>
            </a:r>
            <a:r>
              <a:rPr lang="en-US" b="0" kern="1200" dirty="0">
                <a:ea typeface="Verdana" panose="020B0604030504040204" pitchFamily="34" charset="0"/>
              </a:rPr>
              <a:t>n</a:t>
            </a:r>
            <a:r>
              <a:rPr lang="en-US" b="0" kern="1200" dirty="0">
                <a:solidFill>
                  <a:schemeClr val="tx1"/>
                </a:solidFill>
                <a:ea typeface="Verdana" panose="020B0604030504040204" pitchFamily="34" charset="0"/>
              </a:rPr>
              <a:t> expert </a:t>
            </a:r>
            <a:r>
              <a:rPr lang="en-US" b="0" kern="1200" dirty="0" err="1">
                <a:solidFill>
                  <a:schemeClr val="tx1"/>
                </a:solidFill>
                <a:ea typeface="Verdana" panose="020B0604030504040204" pitchFamily="34" charset="0"/>
              </a:rPr>
              <a:t>PhenX</a:t>
            </a:r>
            <a:r>
              <a:rPr lang="en-US" b="0" kern="1200" dirty="0">
                <a:solidFill>
                  <a:schemeClr val="tx1"/>
                </a:solidFill>
                <a:ea typeface="Verdana" panose="020B0604030504040204" pitchFamily="34" charset="0"/>
              </a:rPr>
              <a:t> working group recently identified well-established measurement protocols relevant for Sickle Cell Disease Curative Therapies. They recommended 13 protocols for inclusion in the Toolkit, such as “Determination of Liver Iron Concentration” and “Pre-transfusion Antibody Testing.” These protocols were released last August as part of the Expanding PhenX Sickle Cell Disease Collections Project, which is funded by the National Heart, Lung, and Blood Institute. </a:t>
            </a:r>
          </a:p>
          <a:p>
            <a:pPr marL="0" lvl="1" algn="l" defTabSz="609585" rtl="0" eaLnBrk="1" latinLnBrk="0" hangingPunct="1">
              <a:defRPr/>
            </a:pPr>
            <a:endParaRPr lang="en-US" b="0" kern="1200" dirty="0">
              <a:solidFill>
                <a:schemeClr val="tx1"/>
              </a:solidFill>
              <a:ea typeface="Verdana" panose="020B060403050404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b="0" kern="1200" dirty="0">
                <a:solidFill>
                  <a:schemeClr val="tx1"/>
                </a:solidFill>
                <a:ea typeface="Verdana" panose="020B0604030504040204" pitchFamily="34" charset="0"/>
              </a:rPr>
              <a:t>* The </a:t>
            </a:r>
            <a:r>
              <a:rPr lang="en-US" b="0" kern="1200" dirty="0" err="1">
                <a:solidFill>
                  <a:schemeClr val="tx1"/>
                </a:solidFill>
                <a:ea typeface="Verdana" panose="020B0604030504040204" pitchFamily="34" charset="0"/>
              </a:rPr>
              <a:t>PhenX</a:t>
            </a:r>
            <a:r>
              <a:rPr lang="en-US" b="0" kern="1200" dirty="0">
                <a:solidFill>
                  <a:schemeClr val="tx1"/>
                </a:solidFill>
                <a:ea typeface="Verdana" panose="020B0604030504040204" pitchFamily="34" charset="0"/>
              </a:rPr>
              <a:t> team also created a new COVID-19 Variable Compare Tool to assist investigators </a:t>
            </a:r>
            <a:r>
              <a:rPr lang="en-US" b="0" kern="1200" dirty="0">
                <a:solidFill>
                  <a:srgbClr val="232323"/>
                </a:solidFill>
                <a:ea typeface="Verdana" panose="020B0604030504040204" pitchFamily="34" charset="0"/>
              </a:rPr>
              <a:t>who are choosing from the 39 COVID-related questionnaires in the PhenX Toolkit to add to their own studies. Users can compare protocols by keyword, side-by-side comparison of two questionnaires, or heatmap visualization of similar variables among a set of questionnaires. Shown here </a:t>
            </a:r>
            <a:r>
              <a:rPr lang="en-US" b="0" i="0" dirty="0">
                <a:solidFill>
                  <a:srgbClr val="232323"/>
                </a:solidFill>
                <a:effectLst/>
                <a:ea typeface="Verdana" panose="020B0604030504040204" pitchFamily="34" charset="0"/>
              </a:rPr>
              <a:t>is a heatmap comparing the </a:t>
            </a:r>
            <a:r>
              <a:rPr lang="en-US" b="0" i="1" dirty="0">
                <a:solidFill>
                  <a:srgbClr val="232323"/>
                </a:solidFill>
                <a:effectLst/>
                <a:ea typeface="Verdana" panose="020B0604030504040204" pitchFamily="34" charset="0"/>
              </a:rPr>
              <a:t>All of Us </a:t>
            </a:r>
            <a:r>
              <a:rPr lang="en-US" b="0" i="0" dirty="0">
                <a:solidFill>
                  <a:srgbClr val="232323"/>
                </a:solidFill>
                <a:effectLst/>
                <a:ea typeface="Verdana" panose="020B0604030504040204" pitchFamily="34" charset="0"/>
              </a:rPr>
              <a:t>(or </a:t>
            </a:r>
            <a:r>
              <a:rPr lang="en-US" b="0" i="0" dirty="0" err="1">
                <a:solidFill>
                  <a:srgbClr val="232323"/>
                </a:solidFill>
                <a:effectLst/>
                <a:ea typeface="Verdana" panose="020B0604030504040204" pitchFamily="34" charset="0"/>
              </a:rPr>
              <a:t>AoU</a:t>
            </a:r>
            <a:r>
              <a:rPr lang="en-US" b="0" i="0" dirty="0">
                <a:solidFill>
                  <a:srgbClr val="232323"/>
                </a:solidFill>
                <a:effectLst/>
                <a:ea typeface="Verdana" panose="020B0604030504040204" pitchFamily="34" charset="0"/>
              </a:rPr>
              <a:t>) COPE, Adolescent Brain Cognitive Development (ABCD), and Multi-Ethnic Study of Atherosclerosis (MESA) COVID-19 questionnaires, with the number of variables in each questionnaire on the </a:t>
            </a:r>
            <a:r>
              <a:rPr lang="en-US" b="0" i="0" dirty="0">
                <a:effectLst/>
                <a:ea typeface="Verdana" panose="020B0604030504040204" pitchFamily="34" charset="0"/>
              </a:rPr>
              <a:t>main diagonal. As you see, the </a:t>
            </a:r>
            <a:r>
              <a:rPr lang="en-US" b="0" i="0" dirty="0" err="1">
                <a:effectLst/>
                <a:ea typeface="Verdana" panose="020B0604030504040204" pitchFamily="34" charset="0"/>
              </a:rPr>
              <a:t>AoU</a:t>
            </a:r>
            <a:r>
              <a:rPr lang="en-US" b="0" i="0" dirty="0">
                <a:effectLst/>
                <a:ea typeface="Verdana" panose="020B0604030504040204" pitchFamily="34" charset="0"/>
              </a:rPr>
              <a:t> and MESA have 120 variables in common, whereas ABCD and MESA have 14 variables in common – so an investigator </a:t>
            </a:r>
            <a:r>
              <a:rPr lang="en-US" dirty="0">
                <a:effectLst/>
                <a:ea typeface="Verdana" panose="020B0604030504040204" pitchFamily="34" charset="0"/>
              </a:rPr>
              <a:t>might choose </a:t>
            </a:r>
            <a:r>
              <a:rPr lang="en-US" dirty="0" err="1">
                <a:effectLst/>
                <a:ea typeface="Verdana" panose="020B0604030504040204" pitchFamily="34" charset="0"/>
              </a:rPr>
              <a:t>AoU’s</a:t>
            </a:r>
            <a:r>
              <a:rPr lang="en-US" dirty="0">
                <a:effectLst/>
                <a:ea typeface="Verdana" panose="020B0604030504040204" pitchFamily="34" charset="0"/>
              </a:rPr>
              <a:t> COPE or MESA’s for a higher chance of harmonizing their data with another source.</a:t>
            </a:r>
            <a:endParaRPr lang="en-US" b="0" i="0" dirty="0">
              <a:effectLst/>
              <a:ea typeface="Verdana" panose="020B0604030504040204" pitchFamily="34" charset="0"/>
            </a:endParaRPr>
          </a:p>
        </p:txBody>
      </p:sp>
      <p:sp>
        <p:nvSpPr>
          <p:cNvPr id="5" name="Slide Number Placeholder 3">
            <a:extLst>
              <a:ext uri="{FF2B5EF4-FFF2-40B4-BE49-F238E27FC236}">
                <a16:creationId xmlns:a16="http://schemas.microsoft.com/office/drawing/2014/main" id="{8E2A7C94-5840-4D5C-8187-F50EF7E086EE}"/>
              </a:ext>
            </a:extLst>
          </p:cNvPr>
          <p:cNvSpPr>
            <a:spLocks noGrp="1"/>
          </p:cNvSpPr>
          <p:nvPr>
            <p:ph type="sldNum" sz="quarter" idx="5"/>
          </p:nvPr>
        </p:nvSpPr>
        <p:spPr>
          <a:xfrm>
            <a:off x="3970938" y="8832426"/>
            <a:ext cx="3037840" cy="464820"/>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52</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891954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90538"/>
            <a:ext cx="6096000" cy="3429000"/>
          </a:xfrm>
          <a:prstGeom prst="rect">
            <a:avLst/>
          </a:prstGeom>
          <a:ln/>
        </p:spPr>
      </p:sp>
      <p:sp>
        <p:nvSpPr>
          <p:cNvPr id="119811" name="Notes Placeholder 2"/>
          <p:cNvSpPr>
            <a:spLocks noGrp="1"/>
          </p:cNvSpPr>
          <p:nvPr>
            <p:ph type="body" idx="1"/>
          </p:nvPr>
        </p:nvSpPr>
        <p:spPr>
          <a:xfrm>
            <a:off x="762000" y="4077159"/>
            <a:ext cx="5486400" cy="4114800"/>
          </a:xfrm>
          <a:noFill/>
          <a:ln w="9525">
            <a:noFill/>
            <a:miter lim="800000"/>
            <a:headEnd/>
            <a:tailEnd/>
          </a:ln>
          <a:effectLst/>
        </p:spPr>
        <p:txBody>
          <a:bodyPr vert="horz" wrap="square" lIns="98079" tIns="49039" rIns="98079" bIns="49039" numCol="1" anchor="t" anchorCtr="0" compatLnSpc="1">
            <a:prstTxWarp prst="textNoShape">
              <a:avLst/>
            </a:prstTxWarp>
            <a:noAutofit/>
          </a:bodyPr>
          <a:lstStyle/>
          <a:p>
            <a:r>
              <a:rPr lang="en-US" sz="1200" kern="1200" dirty="0">
                <a:solidFill>
                  <a:schemeClr val="tx1"/>
                </a:solidFill>
                <a:effectLst/>
                <a:latin typeface="Arial" panose="020B0604020202020204" pitchFamily="34" charset="0"/>
                <a:ea typeface="+mn-ea"/>
                <a:cs typeface="Arial" panose="020B0604020202020204" pitchFamily="34" charset="0"/>
              </a:rPr>
              <a:t>In July 2020, the Electronic Medical Records and Genomics (or </a:t>
            </a:r>
            <a:r>
              <a:rPr lang="en-US" sz="1200" kern="1200" dirty="0" err="1">
                <a:solidFill>
                  <a:schemeClr val="tx1"/>
                </a:solidFill>
                <a:effectLst/>
                <a:latin typeface="Arial" panose="020B0604020202020204" pitchFamily="34" charset="0"/>
                <a:ea typeface="+mn-ea"/>
                <a:cs typeface="Arial" panose="020B0604020202020204" pitchFamily="34" charset="0"/>
              </a:rPr>
              <a:t>eMERGE</a:t>
            </a:r>
            <a:r>
              <a:rPr lang="en-US" sz="1200" kern="1200" dirty="0">
                <a:solidFill>
                  <a:schemeClr val="tx1"/>
                </a:solidFill>
                <a:effectLst/>
                <a:latin typeface="Arial" panose="020B0604020202020204" pitchFamily="34" charset="0"/>
                <a:ea typeface="+mn-ea"/>
                <a:cs typeface="Arial" panose="020B0604020202020204" pitchFamily="34" charset="0"/>
              </a:rPr>
              <a:t>) Network, which consists of ten clinical sites and a coordinating center, launched a new phase. The Network is conducting a nationwide prospective research study aimed at expanding on best practices and knowledge in effective implementation of genomic medicine by understanding how genetics contributes to an individual’s risk of developing a disease. </a:t>
            </a:r>
          </a:p>
          <a:p>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US" sz="1200" kern="1200" dirty="0">
                <a:solidFill>
                  <a:schemeClr val="tx1"/>
                </a:solidFill>
                <a:effectLst/>
                <a:latin typeface="Arial" panose="020B0604020202020204" pitchFamily="34" charset="0"/>
                <a:ea typeface="+mn-ea"/>
                <a:cs typeface="Arial" panose="020B0604020202020204" pitchFamily="34" charset="0"/>
              </a:rPr>
              <a:t>The </a:t>
            </a:r>
            <a:r>
              <a:rPr lang="en-US" sz="1200" kern="1200" dirty="0" err="1">
                <a:solidFill>
                  <a:schemeClr val="tx1"/>
                </a:solidFill>
                <a:effectLst/>
                <a:latin typeface="Arial" panose="020B0604020202020204" pitchFamily="34" charset="0"/>
                <a:ea typeface="+mn-ea"/>
                <a:cs typeface="Arial" panose="020B0604020202020204" pitchFamily="34" charset="0"/>
              </a:rPr>
              <a:t>eMERGE</a:t>
            </a:r>
            <a:r>
              <a:rPr lang="en-US" sz="1200" kern="1200" dirty="0">
                <a:solidFill>
                  <a:schemeClr val="tx1"/>
                </a:solidFill>
                <a:effectLst/>
                <a:latin typeface="Arial" panose="020B0604020202020204" pitchFamily="34" charset="0"/>
                <a:ea typeface="+mn-ea"/>
                <a:cs typeface="Arial" panose="020B0604020202020204" pitchFamily="34" charset="0"/>
              </a:rPr>
              <a:t> Network has made significant progress since the start of the study. * In the first year, the Network received single Institutional Review Board approval for the research protocol that required extensive work to identify new ways to combine monogenic risk, clinical risk, polygenic risk, and family history for ten common diseases; * research ways to apply European-ancestry derived polygenic risk scores (or PRSs) in diverse populations; and establish an infrastructure to electronically capture information from the ten sites using </a:t>
            </a:r>
            <a:r>
              <a:rPr lang="en-US" sz="1200" kern="1200" dirty="0" err="1">
                <a:solidFill>
                  <a:schemeClr val="tx1"/>
                </a:solidFill>
                <a:effectLst/>
                <a:latin typeface="Arial" panose="020B0604020202020204" pitchFamily="34" charset="0"/>
                <a:ea typeface="+mn-ea"/>
                <a:cs typeface="Arial" panose="020B0604020202020204" pitchFamily="34" charset="0"/>
              </a:rPr>
              <a:t>RedCap</a:t>
            </a:r>
            <a:r>
              <a:rPr lang="en-US" sz="1200" kern="1200" dirty="0">
                <a:solidFill>
                  <a:schemeClr val="tx1"/>
                </a:solidFill>
                <a:effectLst/>
                <a:latin typeface="Arial" panose="020B0604020202020204" pitchFamily="34" charset="0"/>
                <a:ea typeface="+mn-ea"/>
                <a:cs typeface="Arial" panose="020B0604020202020204" pitchFamily="34" charset="0"/>
              </a:rPr>
              <a:t> and the </a:t>
            </a:r>
            <a:r>
              <a:rPr lang="en-US" sz="1200" kern="1200" dirty="0" err="1">
                <a:solidFill>
                  <a:schemeClr val="tx1"/>
                </a:solidFill>
                <a:effectLst/>
                <a:latin typeface="Arial" panose="020B0604020202020204" pitchFamily="34" charset="0"/>
                <a:ea typeface="+mn-ea"/>
                <a:cs typeface="Arial" panose="020B0604020202020204" pitchFamily="34" charset="0"/>
              </a:rPr>
              <a:t>AnVIL</a:t>
            </a:r>
            <a:r>
              <a:rPr lang="en-US" sz="1200" kern="1200" dirty="0">
                <a:solidFill>
                  <a:schemeClr val="tx1"/>
                </a:solidFill>
                <a:effectLst/>
                <a:latin typeface="Arial" panose="020B0604020202020204" pitchFamily="34" charset="0"/>
                <a:ea typeface="+mn-ea"/>
                <a:cs typeface="Arial" panose="020B0604020202020204" pitchFamily="34" charset="0"/>
              </a:rPr>
              <a:t> resource. </a:t>
            </a:r>
          </a:p>
          <a:p>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US" sz="1200" kern="1200" dirty="0">
                <a:solidFill>
                  <a:schemeClr val="tx1"/>
                </a:solidFill>
                <a:effectLst/>
                <a:latin typeface="Arial" panose="020B0604020202020204" pitchFamily="34" charset="0"/>
                <a:ea typeface="+mn-ea"/>
                <a:cs typeface="Arial" panose="020B0604020202020204" pitchFamily="34" charset="0"/>
              </a:rPr>
              <a:t>* Enrollment for the 25,000-participant cohort is expected to begin in Spring 2022. </a:t>
            </a:r>
          </a:p>
          <a:p>
            <a:endParaRPr lang="en-US" sz="1200" b="1" kern="1200" dirty="0">
              <a:solidFill>
                <a:schemeClr val="tx1"/>
              </a:solidFill>
              <a:effectLst/>
              <a:latin typeface="Arial" panose="020B0604020202020204" pitchFamily="34" charset="0"/>
              <a:ea typeface="+mn-ea"/>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7629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76298" rtl="0" eaLnBrk="1" fontAlgn="auto" latinLnBrk="0" hangingPunct="1">
                <a:lnSpc>
                  <a:spcPct val="100000"/>
                </a:lnSpc>
                <a:spcBef>
                  <a:spcPts val="0"/>
                </a:spcBef>
                <a:spcAft>
                  <a:spcPts val="0"/>
                </a:spcAft>
                <a:buClrTx/>
                <a:buSzTx/>
                <a:buFontTx/>
                <a:buNone/>
                <a:tabLst/>
                <a:defRPr/>
              </a:pPr>
              <a:t>53</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67492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81013" y="388938"/>
            <a:ext cx="6094412" cy="3429000"/>
          </a:xfrm>
          <a:prstGeom prst="rect">
            <a:avLst/>
          </a:prstGeom>
          <a:ln/>
        </p:spPr>
      </p:sp>
      <p:sp>
        <p:nvSpPr>
          <p:cNvPr id="119811" name="Notes Placeholder 2"/>
          <p:cNvSpPr>
            <a:spLocks noGrp="1"/>
          </p:cNvSpPr>
          <p:nvPr>
            <p:ph type="body" idx="1"/>
          </p:nvPr>
        </p:nvSpPr>
        <p:spPr>
          <a:xfrm>
            <a:off x="785018" y="3951942"/>
            <a:ext cx="5910982" cy="4880484"/>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lvl="0" defTabSz="609406">
              <a:defRPr/>
            </a:pPr>
            <a:r>
              <a:rPr lang="en-US" altLang="en-US" sz="1200" dirty="0">
                <a:solidFill>
                  <a:prstClr val="black"/>
                </a:solidFill>
                <a:latin typeface="Arial" panose="020B0604020202020204" pitchFamily="34" charset="0"/>
                <a:cs typeface="Arial" panose="020B0604020202020204" pitchFamily="34" charset="0"/>
              </a:rPr>
              <a:t>The Clinical Sequencing Evidence-Generating Research (or CSER) program aims to generate evidence related to the clinical utility of genome sequencing, with a major emphasis on participant diversity and engagement. Two recent CSER publications warrant highlighting.</a:t>
            </a:r>
          </a:p>
          <a:p>
            <a:pPr lvl="0" defTabSz="609406">
              <a:defRPr/>
            </a:pPr>
            <a:endParaRPr lang="en-US" altLang="en-US" sz="1200" dirty="0">
              <a:solidFill>
                <a:prstClr val="black"/>
              </a:solidFill>
              <a:latin typeface="Arial" panose="020B0604020202020204" pitchFamily="34" charset="0"/>
              <a:cs typeface="Arial" panose="020B0604020202020204" pitchFamily="34" charset="0"/>
            </a:endParaRPr>
          </a:p>
          <a:p>
            <a:pPr lvl="0" defTabSz="609406">
              <a:defRPr/>
            </a:pPr>
            <a:r>
              <a:rPr lang="en-US" altLang="en-US" sz="1200" dirty="0">
                <a:solidFill>
                  <a:prstClr val="black"/>
                </a:solidFill>
                <a:latin typeface="Arial" panose="020B0604020202020204" pitchFamily="34" charset="0"/>
                <a:cs typeface="Arial" panose="020B0604020202020204" pitchFamily="34" charset="0"/>
              </a:rPr>
              <a:t>* The first paper by Gutierrez et al. included preliminary data from the CSER-wide harmonized access to care measure. Among 5 CSER sites, about 19% of CSER participants experienced barriers in access to care. Additional qualitative findings are reported that lend a more nuanced picture of significant barriers, as well as evaluation and improvement strategies. For example, the conceptual diagram shows how genomic medicine can be accessed via genome sequencing research or through healthcare more generally. Several CSER sites are conducting qualitative research through patient, family, and provider interviews to identify barriers in accessing follow-up care.</a:t>
            </a:r>
          </a:p>
          <a:p>
            <a:pPr lvl="0" defTabSz="609406">
              <a:defRPr/>
            </a:pPr>
            <a:endParaRPr lang="en-US" altLang="en-US" sz="1200" dirty="0">
              <a:solidFill>
                <a:prstClr val="black"/>
              </a:solidFill>
              <a:latin typeface="Arial" panose="020B0604020202020204" pitchFamily="34" charset="0"/>
              <a:cs typeface="Arial" panose="020B0604020202020204" pitchFamily="34" charset="0"/>
            </a:endParaRPr>
          </a:p>
          <a:p>
            <a:pPr lvl="0" defTabSz="609406">
              <a:defRPr/>
            </a:pPr>
            <a:r>
              <a:rPr lang="en-US" altLang="en-US" sz="1200" dirty="0">
                <a:solidFill>
                  <a:prstClr val="black"/>
                </a:solidFill>
                <a:latin typeface="Arial" panose="020B0604020202020204" pitchFamily="34" charset="0"/>
                <a:cs typeface="Arial" panose="020B0604020202020204" pitchFamily="34" charset="0"/>
              </a:rPr>
              <a:t>* The second paper by Phillips et al. interviewed a group of 12 payers to assess payer considerations for funding genome versus exome sequencing. Payers saw advantages to genome sequencing but wanted more proof in four categories: (1) demonstrating the merits of genome versus exome sequencing; (2) enhancing methods for evidence generation (for example, by establishing clinical centers of excellence); (3) ensuring consistency among labs; and (4) enhancing implementation and care delivery.</a:t>
            </a:r>
          </a:p>
        </p:txBody>
      </p:sp>
      <p:sp>
        <p:nvSpPr>
          <p:cNvPr id="5" name="Slide Number Placeholder 3">
            <a:extLst>
              <a:ext uri="{FF2B5EF4-FFF2-40B4-BE49-F238E27FC236}">
                <a16:creationId xmlns:a16="http://schemas.microsoft.com/office/drawing/2014/main" id="{7852362B-278A-4375-9D84-4FE23D5D164D}"/>
              </a:ext>
            </a:extLst>
          </p:cNvPr>
          <p:cNvSpPr>
            <a:spLocks noGrp="1"/>
          </p:cNvSpPr>
          <p:nvPr>
            <p:ph type="sldNum" sz="quarter" idx="5"/>
          </p:nvPr>
        </p:nvSpPr>
        <p:spPr>
          <a:xfrm>
            <a:off x="3970938" y="8832426"/>
            <a:ext cx="3037840" cy="464820"/>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54</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14867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1000" y="538163"/>
            <a:ext cx="6096000" cy="3429000"/>
          </a:xfrm>
          <a:prstGeom prst="rect">
            <a:avLst/>
          </a:prstGeom>
          <a:ln/>
        </p:spPr>
      </p:sp>
      <p:sp>
        <p:nvSpPr>
          <p:cNvPr id="119811" name="Notes Placeholder 2"/>
          <p:cNvSpPr>
            <a:spLocks noGrp="1"/>
          </p:cNvSpPr>
          <p:nvPr>
            <p:ph type="body" idx="1"/>
          </p:nvPr>
        </p:nvSpPr>
        <p:spPr>
          <a:xfrm>
            <a:off x="809041" y="4167119"/>
            <a:ext cx="5486401" cy="4114800"/>
          </a:xfrm>
          <a:noFill/>
          <a:ln w="9525">
            <a:noFill/>
            <a:miter lim="800000"/>
            <a:headEnd/>
            <a:tailEnd/>
          </a:ln>
          <a:effectLst/>
        </p:spPr>
        <p:txBody>
          <a:bodyPr vert="horz" wrap="square" lIns="94552" tIns="47276" rIns="94552" bIns="47276" numCol="1" anchor="t" anchorCtr="0" compatLnSpc="1">
            <a:prstTxWarp prst="textNoShape">
              <a:avLst/>
            </a:prstTxWarp>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altLang="en-US" sz="1200" dirty="0">
                <a:latin typeface="Arial" panose="020B0604020202020204" pitchFamily="34" charset="0"/>
                <a:cs typeface="Arial" panose="020B0604020202020204" pitchFamily="34" charset="0"/>
              </a:rPr>
              <a:t>The Clinical Genome Resource (or ClinGen) evaluates and disseminates the clinical relevance of genes and genomic variants for use in precision medicine and research. </a:t>
            </a:r>
            <a:r>
              <a:rPr lang="en-US" altLang="en-US" sz="1200" dirty="0" err="1">
                <a:latin typeface="Arial" panose="020B0604020202020204" pitchFamily="34" charset="0"/>
                <a:cs typeface="Arial" panose="020B0604020202020204" pitchFamily="34" charset="0"/>
              </a:rPr>
              <a:t>ClinGen</a:t>
            </a:r>
            <a:r>
              <a:rPr lang="en-US" altLang="en-US" sz="1200" dirty="0">
                <a:latin typeface="Arial" panose="020B0604020202020204" pitchFamily="34" charset="0"/>
                <a:cs typeface="Arial" panose="020B0604020202020204" pitchFamily="34" charset="0"/>
              </a:rPr>
              <a:t> has been renewed for an additional 5 years at approximately $14.5M per year with co-funding from the National Cancer Institute. The three Principal Investigator teams and their institutions are shown on the left. </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altLang="en-US" sz="1200" dirty="0">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altLang="en-US" sz="1200" dirty="0">
                <a:latin typeface="Arial" panose="020B0604020202020204" pitchFamily="34" charset="0"/>
                <a:cs typeface="Arial" panose="020B0604020202020204" pitchFamily="34" charset="0"/>
              </a:rPr>
              <a:t>* The overarching renewal themes are to: * engage the relevant communities including patients, </a:t>
            </a:r>
            <a:r>
              <a:rPr lang="en-US" sz="1200" dirty="0">
                <a:latin typeface="Arial" panose="020B0604020202020204" pitchFamily="34" charset="0"/>
                <a:cs typeface="Arial" panose="020B0604020202020204" pitchFamily="34" charset="0"/>
              </a:rPr>
              <a:t>healthcare systems, scientific experts, and genetics professionals; * increase the scale and impact of ClinGen tools and curation results; * and expand diversity of ClinGen’s curation workforce and the patient and population data used for curation.</a:t>
            </a:r>
            <a:endParaRPr lang="en-US" altLang="en-US" sz="1200"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396A8637-0B5F-49D4-957C-0D18F1E2807F}"/>
              </a:ext>
            </a:extLst>
          </p:cNvPr>
          <p:cNvSpPr>
            <a:spLocks noGrp="1"/>
          </p:cNvSpPr>
          <p:nvPr>
            <p:ph type="sldNum" sz="quarter" idx="5"/>
          </p:nvPr>
        </p:nvSpPr>
        <p:spPr>
          <a:xfrm>
            <a:off x="3970938" y="8832426"/>
            <a:ext cx="3037840" cy="464820"/>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55</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899960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effectLst/>
                <a:latin typeface="Arial" panose="020B0604020202020204" pitchFamily="34" charset="0"/>
                <a:cs typeface="Arial" panose="020B0604020202020204" pitchFamily="34" charset="0"/>
              </a:rPr>
              <a:t>ClinGen has partnered with </a:t>
            </a:r>
            <a:r>
              <a:rPr lang="en-US" sz="1200" b="0" i="0" u="none" kern="1200" dirty="0">
                <a:effectLst/>
                <a:latin typeface="Arial" panose="020B0604020202020204" pitchFamily="34" charset="0"/>
                <a:cs typeface="Arial" panose="020B0604020202020204" pitchFamily="34" charset="0"/>
              </a:rPr>
              <a:t>the Centers for Disease Control and Prevention's Genetic Testing Reference Materials Program (or </a:t>
            </a:r>
            <a:r>
              <a:rPr lang="en-US" sz="1200" b="0" i="0" u="none" kern="1200" dirty="0" err="1">
                <a:effectLst/>
                <a:latin typeface="Arial" panose="020B0604020202020204" pitchFamily="34" charset="0"/>
                <a:cs typeface="Arial" panose="020B0604020202020204" pitchFamily="34" charset="0"/>
              </a:rPr>
              <a:t>GeT</a:t>
            </a:r>
            <a:r>
              <a:rPr lang="en-US" sz="1200" b="0" i="0" u="none" kern="1200" dirty="0">
                <a:effectLst/>
                <a:latin typeface="Arial" panose="020B0604020202020204" pitchFamily="34" charset="0"/>
                <a:cs typeface="Arial" panose="020B0604020202020204" pitchFamily="34" charset="0"/>
              </a:rPr>
              <a:t>-RM) </a:t>
            </a:r>
            <a:r>
              <a:rPr lang="en-US" sz="1200" b="0" i="0" kern="1200" dirty="0">
                <a:effectLst/>
                <a:latin typeface="Arial" panose="020B0604020202020204" pitchFamily="34" charset="0"/>
                <a:cs typeface="Arial" panose="020B0604020202020204" pitchFamily="34" charset="0"/>
              </a:rPr>
              <a:t>to develop a publicly available list of expert curated, clinically important genomic variants that provides a foundation for designing comprehensive validation studies and for creating in silico reference materials for clinical genomic test development and validation. * In August 2021, ClinGen and </a:t>
            </a:r>
            <a:r>
              <a:rPr lang="en-US" sz="1200" b="0" i="0" kern="1200" dirty="0" err="1">
                <a:effectLst/>
                <a:latin typeface="Arial" panose="020B0604020202020204" pitchFamily="34" charset="0"/>
                <a:cs typeface="Arial" panose="020B0604020202020204" pitchFamily="34" charset="0"/>
              </a:rPr>
              <a:t>GeT</a:t>
            </a:r>
            <a:r>
              <a:rPr lang="en-US" sz="1200" b="0" i="0" kern="1200" dirty="0">
                <a:effectLst/>
                <a:latin typeface="Arial" panose="020B0604020202020204" pitchFamily="34" charset="0"/>
                <a:cs typeface="Arial" panose="020B0604020202020204" pitchFamily="34" charset="0"/>
              </a:rPr>
              <a:t>-RM published their results in the </a:t>
            </a:r>
            <a:r>
              <a:rPr lang="en-US" sz="1200" b="0" i="1" kern="1200" dirty="0">
                <a:effectLst/>
                <a:latin typeface="Arial" panose="020B0604020202020204" pitchFamily="34" charset="0"/>
                <a:cs typeface="Arial" panose="020B0604020202020204" pitchFamily="34" charset="0"/>
              </a:rPr>
              <a:t>Journal of Molecular Diagnostics</a:t>
            </a:r>
            <a:r>
              <a:rPr lang="en-US" sz="1200" b="0" i="0" kern="1200" dirty="0">
                <a:effectLst/>
                <a:latin typeface="Arial" panose="020B0604020202020204" pitchFamily="34" charset="0"/>
                <a:cs typeface="Arial" panose="020B060402020202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effectLst/>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effectLst/>
                <a:latin typeface="Arial" panose="020B0604020202020204" pitchFamily="34" charset="0"/>
                <a:cs typeface="Arial" panose="020B0604020202020204" pitchFamily="34" charset="0"/>
              </a:rPr>
              <a:t>* To assemble the expert curated variant list, members from </a:t>
            </a:r>
            <a:r>
              <a:rPr lang="en-US" sz="1200" i="0" kern="1200" dirty="0">
                <a:effectLst/>
                <a:latin typeface="Arial" panose="020B0604020202020204" pitchFamily="34" charset="0"/>
                <a:cs typeface="Arial" panose="020B0604020202020204" pitchFamily="34" charset="0"/>
              </a:rPr>
              <a:t>36 of </a:t>
            </a:r>
            <a:r>
              <a:rPr lang="en-US" sz="1200" i="0" kern="1200" dirty="0" err="1">
                <a:effectLst/>
                <a:latin typeface="Arial" panose="020B0604020202020204" pitchFamily="34" charset="0"/>
                <a:cs typeface="Arial" panose="020B0604020202020204" pitchFamily="34" charset="0"/>
              </a:rPr>
              <a:t>ClinGen’s</a:t>
            </a:r>
            <a:r>
              <a:rPr lang="en-US" sz="1200" i="0" kern="1200" dirty="0">
                <a:effectLst/>
                <a:latin typeface="Arial" panose="020B0604020202020204" pitchFamily="34" charset="0"/>
                <a:cs typeface="Arial" panose="020B0604020202020204" pitchFamily="34" charset="0"/>
              </a:rPr>
              <a:t> Expert Panels were asked to nominate clinically important variants, including SNPs, CNVs, difficult-to-sequence regions, and complex rearrangements. 546 genomic variants in 84 genes were nominated, including 29 genes on the American </a:t>
            </a:r>
            <a:r>
              <a:rPr lang="en-US" sz="1200" b="0" i="0" kern="1200" dirty="0">
                <a:effectLst/>
                <a:latin typeface="Arial" panose="020B0604020202020204" pitchFamily="34" charset="0"/>
                <a:cs typeface="Arial" panose="020B0604020202020204" pitchFamily="34" charset="0"/>
              </a:rPr>
              <a:t>College of Medical Genetics and Genomics Secondary Findings v3.0 List. The nominated variants relate to a wide range of diseases, including heritable cancers, inborn errors of metabolism, cardiomyopathy, diabetes, and immune disorders.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ClinGen and </a:t>
            </a:r>
            <a:r>
              <a:rPr lang="en-US" dirty="0" err="1">
                <a:latin typeface="Arial" panose="020B0604020202020204" pitchFamily="34" charset="0"/>
                <a:cs typeface="Arial" panose="020B0604020202020204" pitchFamily="34" charset="0"/>
              </a:rPr>
              <a:t>GeT</a:t>
            </a:r>
            <a:r>
              <a:rPr lang="en-US" dirty="0">
                <a:latin typeface="Arial" panose="020B0604020202020204" pitchFamily="34" charset="0"/>
                <a:cs typeface="Arial" panose="020B0604020202020204" pitchFamily="34" charset="0"/>
              </a:rPr>
              <a:t>-RM will continue to solicit feedback from the community and update the list on a regular basis.</a:t>
            </a:r>
            <a:endParaRPr lang="en-US" sz="1200" b="0" i="0" kern="1200" dirty="0">
              <a:effectLst/>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E8565056-9D73-4464-A2C0-92CF880850C9}"/>
              </a:ext>
            </a:extLst>
          </p:cNvPr>
          <p:cNvSpPr>
            <a:spLocks noGrp="1"/>
          </p:cNvSpPr>
          <p:nvPr>
            <p:ph type="sldNum" sz="quarter" idx="5"/>
          </p:nvPr>
        </p:nvSpPr>
        <p:spPr>
          <a:xfrm>
            <a:off x="3970938" y="8832426"/>
            <a:ext cx="3037840" cy="464820"/>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56</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711802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79425"/>
            <a:ext cx="6096000" cy="3429000"/>
          </a:xfrm>
          <a:prstGeom prst="rect">
            <a:avLst/>
          </a:prstGeom>
          <a:ln/>
        </p:spPr>
      </p:sp>
      <p:sp>
        <p:nvSpPr>
          <p:cNvPr id="119811" name="Notes Placeholder 2"/>
          <p:cNvSpPr>
            <a:spLocks noGrp="1"/>
          </p:cNvSpPr>
          <p:nvPr>
            <p:ph type="body" idx="1"/>
          </p:nvPr>
        </p:nvSpPr>
        <p:spPr>
          <a:xfrm>
            <a:off x="761999" y="4096322"/>
            <a:ext cx="5876401" cy="4457278"/>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Polygenic Risk Methods in Diverse Populations (or PRIMED) Consortium is developing methods and refining polygenic risk scores (or PRSs) to improve prediction of health and disease in diverse populations.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Since the launch of PRIMED in June 2021, a new study site was added to the Consortium. Led by Iftikhar Kullo of the Mayo Clinic, the new site will focus on developing PRSs for coronary heart disease and its related risk factors among diverse ancestry groups.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In October 2021, PRIMED investigators from the Broad Institute’s Diabetes Polygenic </a:t>
            </a:r>
            <a:r>
              <a:rPr lang="en-US" sz="1200" dirty="0" err="1">
                <a:latin typeface="Arial" panose="020B0604020202020204" pitchFamily="34" charset="0"/>
                <a:cs typeface="Arial" panose="020B0604020202020204" pitchFamily="34" charset="0"/>
              </a:rPr>
              <a:t>RIsk</a:t>
            </a:r>
            <a:r>
              <a:rPr lang="en-US" sz="1200" dirty="0">
                <a:latin typeface="Arial" panose="020B0604020202020204" pitchFamily="34" charset="0"/>
                <a:cs typeface="Arial" panose="020B0604020202020204" pitchFamily="34" charset="0"/>
              </a:rPr>
              <a:t> Scores in Multiple ancestries (or D-PRISM) study site published a paper, co-authored by Council member Stephen Rich, about next steps for predicting diabetes risk in diverse populations. In the U.S., diabetes is most prevalent in African-American and Latinx communities; however, current PRS models are not good predictors of risk for these populations because they are derived from European ancestry populations. The D-PRISM study will collaborate with other PRIMED sites to apply methodologies that use multi-ancestry summary statistics. Ultimately, performance of these PRSs should improve and facilitate precision diabetes medicine for all individuals.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Finally, updates and news from the network can be found on the new Consortium website and by using the Twitter handle, @PRSdiversity. </a:t>
            </a:r>
          </a:p>
        </p:txBody>
      </p:sp>
      <p:sp>
        <p:nvSpPr>
          <p:cNvPr id="6" name="Slide Number Placeholder 3">
            <a:extLst>
              <a:ext uri="{FF2B5EF4-FFF2-40B4-BE49-F238E27FC236}">
                <a16:creationId xmlns:a16="http://schemas.microsoft.com/office/drawing/2014/main" id="{15198C68-4E85-42C2-85D1-34502B70625A}"/>
              </a:ext>
            </a:extLst>
          </p:cNvPr>
          <p:cNvSpPr>
            <a:spLocks noGrp="1"/>
          </p:cNvSpPr>
          <p:nvPr>
            <p:ph type="sldNum" sz="quarter" idx="5"/>
          </p:nvPr>
        </p:nvSpPr>
        <p:spPr>
          <a:xfrm>
            <a:off x="3970938" y="8832426"/>
            <a:ext cx="3037840" cy="464820"/>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57</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995319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4088" y="4127033"/>
            <a:ext cx="5599081" cy="4114800"/>
          </a:xfrm>
        </p:spPr>
        <p:txBody>
          <a:bodyPr>
            <a:normAutofit fontScale="92500" lnSpcReduction="10000"/>
          </a:bodyPr>
          <a:lstStyle/>
          <a:p>
            <a:pPr marL="0" marR="0">
              <a:lnSpc>
                <a:spcPct val="107000"/>
              </a:lnSpc>
              <a:spcBef>
                <a:spcPts val="0"/>
              </a:spcBef>
              <a:spcAft>
                <a:spcPts val="0"/>
              </a:spcAft>
            </a:pPr>
            <a:r>
              <a:rPr lang="en-US" sz="1300" dirty="0">
                <a:effectLst/>
                <a:ea typeface="Calibri" panose="020F0502020204030204" pitchFamily="34" charset="0"/>
              </a:rPr>
              <a:t>The International 100K+ Cohort Consortium (or IHCC) was established by NIH and Wellcome Trust to bring together large cohorts around the world to study questions none of them can answer alone. * In October, the IHCC Data &amp; Infrastructure Working Group held a hands-on workshop on how to prepare and transfer cohort data into Atlas, a public catalog of standardized IHCC cohorts’ dictionaries for federated discovery and data sharing. Participants learned how the IHCC Cohort Atlas Browser fits into the IHCC strategy and the benefits for IHCC member cohorts to add their data to the platform. The workshop also provided practical training on how to prepare cohort metadata (e.g., metadata harmonization). There were 25 people from 6 countries who attended the workshop, including individuals from 2 Lower Middle-Income Countries.</a:t>
            </a:r>
          </a:p>
          <a:p>
            <a:pPr marL="0" marR="0">
              <a:lnSpc>
                <a:spcPct val="107000"/>
              </a:lnSpc>
              <a:spcBef>
                <a:spcPts val="0"/>
              </a:spcBef>
              <a:spcAft>
                <a:spcPts val="0"/>
              </a:spcAft>
            </a:pPr>
            <a:r>
              <a:rPr lang="en-US" sz="1300" dirty="0">
                <a:effectLst/>
                <a:ea typeface="Calibri" panose="020F0502020204030204" pitchFamily="34" charset="0"/>
              </a:rPr>
              <a:t> </a:t>
            </a:r>
          </a:p>
          <a:p>
            <a:pPr marL="0" marR="0">
              <a:lnSpc>
                <a:spcPct val="107000"/>
              </a:lnSpc>
              <a:spcBef>
                <a:spcPts val="0"/>
              </a:spcBef>
              <a:spcAft>
                <a:spcPts val="0"/>
              </a:spcAft>
            </a:pPr>
            <a:r>
              <a:rPr lang="en-US" sz="1300" dirty="0">
                <a:effectLst/>
                <a:ea typeface="Calibri" panose="020F0502020204030204" pitchFamily="34" charset="0"/>
              </a:rPr>
              <a:t>* The 2021 Q4 IHCC Members Workshop, newly named IHCC LINK, occurred in November. Participants were given the opportunity to engage with and establish meaningful connections with other IHCC members. The virtual workshop also provided a platform for members to identify collaborative opportunities and share ideas with others with similar research interests and goals. * The total number of actions across all users, including clicks, messages, and posts were 106,610; the total number of social network actions were 132, and the total number of unique users (attendees) were 68 from 16 countries, including 5 from Lower Middle-Income Countries. </a:t>
            </a:r>
          </a:p>
        </p:txBody>
      </p:sp>
      <p:sp>
        <p:nvSpPr>
          <p:cNvPr id="5" name="Slide Number Placeholder 3">
            <a:extLst>
              <a:ext uri="{FF2B5EF4-FFF2-40B4-BE49-F238E27FC236}">
                <a16:creationId xmlns:a16="http://schemas.microsoft.com/office/drawing/2014/main" id="{4EB26282-7D61-49BD-9CE5-0CB09FF27C2C}"/>
              </a:ext>
            </a:extLst>
          </p:cNvPr>
          <p:cNvSpPr>
            <a:spLocks noGrp="1"/>
          </p:cNvSpPr>
          <p:nvPr>
            <p:ph type="sldNum" sz="quarter" idx="5"/>
          </p:nvPr>
        </p:nvSpPr>
        <p:spPr>
          <a:xfrm>
            <a:off x="3970938" y="8832426"/>
            <a:ext cx="3037840" cy="464820"/>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58</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25132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06400"/>
            <a:ext cx="6096000" cy="3429000"/>
          </a:xfrm>
          <a:prstGeom prst="rect">
            <a:avLst/>
          </a:prstGeom>
          <a:ln/>
        </p:spPr>
      </p:sp>
      <p:sp>
        <p:nvSpPr>
          <p:cNvPr id="119811" name="Notes Placeholder 2"/>
          <p:cNvSpPr>
            <a:spLocks noGrp="1"/>
          </p:cNvSpPr>
          <p:nvPr>
            <p:ph type="body" idx="1"/>
          </p:nvPr>
        </p:nvSpPr>
        <p:spPr>
          <a:xfrm>
            <a:off x="655201" y="3969158"/>
            <a:ext cx="5593200" cy="4863268"/>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1" indent="0" algn="l" defTabSz="609585" rtl="0" eaLnBrk="1" fontAlgn="auto" latinLnBrk="0" hangingPunct="1">
              <a:lnSpc>
                <a:spcPct val="100000"/>
              </a:lnSpc>
              <a:spcBef>
                <a:spcPts val="0"/>
              </a:spcBef>
              <a:spcAft>
                <a:spcPts val="0"/>
              </a:spcAft>
              <a:buClrTx/>
              <a:buSzTx/>
              <a:buFontTx/>
              <a:buNone/>
              <a:tabLst/>
              <a:defRPr/>
            </a:pPr>
            <a:r>
              <a:rPr lang="en-US" kern="1200" dirty="0">
                <a:effectLst/>
              </a:rPr>
              <a:t>The Ethical, Legal, and Social Implications (or ELSI) Research Program supports studies that anticipate, explore, and address implications of genomics for individuals, families, and communities. </a:t>
            </a:r>
          </a:p>
          <a:p>
            <a:pPr marL="0" marR="0" lvl="1" indent="0" algn="l" defTabSz="609585" rtl="0" eaLnBrk="1" fontAlgn="auto" latinLnBrk="0" hangingPunct="1">
              <a:lnSpc>
                <a:spcPct val="100000"/>
              </a:lnSpc>
              <a:spcBef>
                <a:spcPts val="0"/>
              </a:spcBef>
              <a:spcAft>
                <a:spcPts val="0"/>
              </a:spcAft>
              <a:buClrTx/>
              <a:buSzTx/>
              <a:buFontTx/>
              <a:buNone/>
              <a:tabLst/>
              <a:defRPr/>
            </a:pPr>
            <a:endParaRPr lang="en-US" i="0" kern="1200" dirty="0">
              <a:effectLst/>
            </a:endParaRPr>
          </a:p>
          <a:p>
            <a:pPr marL="0" marR="0" lvl="1" indent="0" algn="l" defTabSz="609585" rtl="0" eaLnBrk="1" fontAlgn="auto" latinLnBrk="0" hangingPunct="1">
              <a:lnSpc>
                <a:spcPct val="100000"/>
              </a:lnSpc>
              <a:spcBef>
                <a:spcPts val="0"/>
              </a:spcBef>
              <a:spcAft>
                <a:spcPts val="0"/>
              </a:spcAft>
              <a:buClrTx/>
              <a:buSzTx/>
              <a:buFontTx/>
              <a:buNone/>
              <a:tabLst/>
              <a:defRPr/>
            </a:pPr>
            <a:r>
              <a:rPr lang="en-US" i="0" dirty="0"/>
              <a:t>One of the guiding principles in</a:t>
            </a:r>
            <a:r>
              <a:rPr lang="en-US" b="0" dirty="0"/>
              <a:t> the 2020 </a:t>
            </a:r>
            <a:r>
              <a:rPr lang="en-US" dirty="0"/>
              <a:t>NHGRI Strategic Vision </a:t>
            </a:r>
            <a:r>
              <a:rPr lang="en-US" i="0" dirty="0"/>
              <a:t>is </a:t>
            </a:r>
            <a:r>
              <a:rPr lang="en-US" i="0" strike="noStrike" dirty="0"/>
              <a:t>to </a:t>
            </a:r>
            <a:r>
              <a:rPr lang="en-US" i="0" dirty="0"/>
              <a:t>consider the synergistic effects of genomics, environment, and social influences on health outcomes. </a:t>
            </a:r>
            <a:r>
              <a:rPr lang="en-US" i="0" dirty="0">
                <a:effectLst/>
                <a:ea typeface="Calibri" panose="020F0502020204030204" pitchFamily="34" charset="0"/>
              </a:rPr>
              <a:t>In January, </a:t>
            </a:r>
            <a:r>
              <a:rPr lang="en-US" i="0" strike="noStrike" dirty="0">
                <a:effectLst/>
                <a:ea typeface="Calibri" panose="020F0502020204030204" pitchFamily="34" charset="0"/>
              </a:rPr>
              <a:t>NHGRI and the </a:t>
            </a:r>
            <a:r>
              <a:rPr lang="en-US" b="0" i="0" strike="noStrike" dirty="0">
                <a:effectLst/>
                <a:ea typeface="Calibri" panose="020F0502020204030204" pitchFamily="34" charset="0"/>
              </a:rPr>
              <a:t>National Institute of Environmental Health Sciences (or NIEHS) </a:t>
            </a:r>
            <a:r>
              <a:rPr lang="en-US" i="0" strike="noStrike" dirty="0">
                <a:effectLst/>
                <a:ea typeface="Calibri" panose="020F0502020204030204" pitchFamily="34" charset="0"/>
              </a:rPr>
              <a:t>convened </a:t>
            </a:r>
            <a:r>
              <a:rPr lang="en-US" i="0" dirty="0">
                <a:effectLst/>
                <a:ea typeface="Calibri" panose="020F0502020204030204" pitchFamily="34" charset="0"/>
              </a:rPr>
              <a:t>experts from ELSI, environmental science, and genomics for a virtual two-day workshop to </a:t>
            </a:r>
            <a:r>
              <a:rPr lang="en-US" dirty="0">
                <a:effectLst/>
                <a:ea typeface="Calibri" panose="020F0502020204030204" pitchFamily="34" charset="0"/>
              </a:rPr>
              <a:t>brainstorm about novel ethical, legal, and social issues that will require attention as </a:t>
            </a:r>
            <a:r>
              <a:rPr lang="en-US" b="0" dirty="0">
                <a:effectLst/>
                <a:ea typeface="Calibri" panose="020F0502020204030204" pitchFamily="34" charset="0"/>
              </a:rPr>
              <a:t>NIH expands gene-environment</a:t>
            </a:r>
            <a:r>
              <a:rPr lang="en-US" dirty="0">
                <a:effectLst/>
                <a:ea typeface="Calibri" panose="020F0502020204030204" pitchFamily="34" charset="0"/>
              </a:rPr>
              <a:t> interaction research. </a:t>
            </a:r>
          </a:p>
          <a:p>
            <a:pPr marL="0" marR="0" lvl="1" indent="0" algn="l" defTabSz="609585" rtl="0" eaLnBrk="1" fontAlgn="auto" latinLnBrk="0" hangingPunct="1">
              <a:lnSpc>
                <a:spcPct val="100000"/>
              </a:lnSpc>
              <a:spcBef>
                <a:spcPts val="0"/>
              </a:spcBef>
              <a:spcAft>
                <a:spcPts val="0"/>
              </a:spcAft>
              <a:buClrTx/>
              <a:buSzTx/>
              <a:buFontTx/>
              <a:buNone/>
              <a:tabLst/>
              <a:defRPr/>
            </a:pPr>
            <a:endParaRPr lang="en-US" dirty="0">
              <a:effectLst/>
              <a:ea typeface="Calibri" panose="020F0502020204030204" pitchFamily="34" charset="0"/>
            </a:endParaRPr>
          </a:p>
          <a:p>
            <a:pPr marL="0" marR="0" lvl="1" indent="0" algn="l" defTabSz="609585" rtl="0" eaLnBrk="1" fontAlgn="auto" latinLnBrk="0" hangingPunct="1">
              <a:lnSpc>
                <a:spcPct val="100000"/>
              </a:lnSpc>
              <a:spcBef>
                <a:spcPts val="0"/>
              </a:spcBef>
              <a:spcAft>
                <a:spcPts val="0"/>
              </a:spcAft>
              <a:buClrTx/>
              <a:buSzTx/>
              <a:buFontTx/>
              <a:buNone/>
              <a:tabLst/>
              <a:defRPr/>
            </a:pPr>
            <a:r>
              <a:rPr lang="en-US" dirty="0">
                <a:effectLst/>
                <a:ea typeface="Calibri" panose="020F0502020204030204" pitchFamily="34" charset="0"/>
              </a:rPr>
              <a:t>Some of the major takeaways from the workshop include: * the need to </a:t>
            </a:r>
            <a:r>
              <a:rPr lang="en-US" b="0" dirty="0">
                <a:ea typeface="Calibri" panose="020F0502020204030204" pitchFamily="34" charset="0"/>
              </a:rPr>
              <a:t>work</a:t>
            </a:r>
            <a:r>
              <a:rPr lang="en-US" dirty="0">
                <a:ea typeface="Calibri" panose="020F0502020204030204" pitchFamily="34" charset="0"/>
              </a:rPr>
              <a:t> directly with community partners throughout the research process; * a focus on improving communication about complex findings and myriad downstream implications of gene-environment interaction work; * the importance and new challenges of data sharing in these studies; and </a:t>
            </a:r>
            <a:r>
              <a:rPr lang="en-US" b="0" i="0" dirty="0">
                <a:effectLst/>
              </a:rPr>
              <a:t>* the value of incorporating hypotheses</a:t>
            </a:r>
            <a:r>
              <a:rPr lang="en-US" b="1" i="0" dirty="0">
                <a:effectLst/>
              </a:rPr>
              <a:t> </a:t>
            </a:r>
            <a:r>
              <a:rPr lang="en-US" b="0" i="0" dirty="0">
                <a:effectLst/>
              </a:rPr>
              <a:t>into </a:t>
            </a:r>
            <a:r>
              <a:rPr lang="en-US" dirty="0">
                <a:ea typeface="Calibri" panose="020F0502020204030204" pitchFamily="34" charset="0"/>
              </a:rPr>
              <a:t>gene-environment</a:t>
            </a:r>
            <a:r>
              <a:rPr lang="en-US" b="0" i="0" dirty="0">
                <a:effectLst/>
                <a:ea typeface="Calibri" panose="020F0502020204030204" pitchFamily="34" charset="0"/>
              </a:rPr>
              <a:t> interaction s</a:t>
            </a:r>
            <a:r>
              <a:rPr lang="en-US" b="0" i="0" dirty="0">
                <a:effectLst/>
              </a:rPr>
              <a:t>tudies that account for the effects of social determinants of health, such as racism.</a:t>
            </a:r>
          </a:p>
          <a:p>
            <a:pPr marL="0" marR="0" lvl="1" indent="0" algn="l" defTabSz="609585" rtl="0" eaLnBrk="1" fontAlgn="auto" latinLnBrk="0" hangingPunct="1">
              <a:lnSpc>
                <a:spcPct val="100000"/>
              </a:lnSpc>
              <a:spcBef>
                <a:spcPts val="0"/>
              </a:spcBef>
              <a:spcAft>
                <a:spcPts val="0"/>
              </a:spcAft>
              <a:buClrTx/>
              <a:buSzTx/>
              <a:buFontTx/>
              <a:buNone/>
              <a:tabLst/>
              <a:defRPr/>
            </a:pPr>
            <a:endParaRPr lang="en-US" i="0" strike="sngStrike" dirty="0">
              <a:effectLst/>
              <a:ea typeface="Calibri" panose="020F050202020403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59</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479425"/>
            <a:ext cx="6094412" cy="3429000"/>
          </a:xfrm>
          <a:prstGeom prst="rect">
            <a:avLst/>
          </a:prstGeom>
          <a:ln/>
        </p:spPr>
      </p:sp>
      <p:sp>
        <p:nvSpPr>
          <p:cNvPr id="119811" name="Notes Placeholder 2"/>
          <p:cNvSpPr>
            <a:spLocks noGrp="1"/>
          </p:cNvSpPr>
          <p:nvPr>
            <p:ph type="body" idx="1"/>
          </p:nvPr>
        </p:nvSpPr>
        <p:spPr>
          <a:xfrm>
            <a:off x="689768" y="4108354"/>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b="0" i="0" dirty="0">
                <a:effectLst/>
                <a:latin typeface="Arial" panose="020B0604020202020204" pitchFamily="34" charset="0"/>
                <a:cs typeface="Arial" panose="020B0604020202020204" pitchFamily="34" charset="0"/>
              </a:rPr>
              <a:t>An essential element of NHGRI’s mission is to support talented researchers early in their careers, clearing a path for them to drive innovation in genomics. </a:t>
            </a:r>
            <a:r>
              <a:rPr lang="en-US" sz="1200" dirty="0">
                <a:latin typeface="Arial" panose="020B0604020202020204" pitchFamily="34" charset="0"/>
                <a:cs typeface="Arial" panose="020B0604020202020204" pitchFamily="34" charset="0"/>
              </a:rPr>
              <a:t>To this end, NHGRI</a:t>
            </a:r>
            <a:r>
              <a:rPr lang="en-US" sz="1200" b="0" i="0" dirty="0">
                <a:effectLst/>
                <a:latin typeface="Arial" panose="020B0604020202020204" pitchFamily="34" charset="0"/>
                <a:cs typeface="Arial" panose="020B0604020202020204" pitchFamily="34" charset="0"/>
              </a:rPr>
              <a:t> has released a Funding Opportunity Announcement (or RFA) for Supporting Talented Early Career Researchers in Genomics. </a:t>
            </a:r>
            <a:r>
              <a:rPr lang="en-US" sz="1200" dirty="0">
                <a:latin typeface="Arial" panose="020B0604020202020204" pitchFamily="34" charset="0"/>
                <a:cs typeface="Arial" panose="020B0604020202020204" pitchFamily="34" charset="0"/>
              </a:rPr>
              <a:t>Independent </a:t>
            </a:r>
            <a:r>
              <a:rPr lang="en-US" sz="1200" b="0" i="0" dirty="0">
                <a:effectLst/>
                <a:latin typeface="Arial" panose="020B0604020202020204" pitchFamily="34" charset="0"/>
                <a:cs typeface="Arial" panose="020B0604020202020204" pitchFamily="34" charset="0"/>
              </a:rPr>
              <a:t>genomics researchers </a:t>
            </a:r>
            <a:r>
              <a:rPr lang="en-US" sz="1200" dirty="0">
                <a:latin typeface="Arial" panose="020B0604020202020204" pitchFamily="34" charset="0"/>
                <a:cs typeface="Arial" panose="020B0604020202020204" pitchFamily="34" charset="0"/>
              </a:rPr>
              <a:t>with Early Stage Investigator (or ESI) status may submit R01 applications in response to this RFA.</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first receipt date for this program is March</a:t>
            </a:r>
            <a:r>
              <a:rPr lang="en-US" sz="1200" b="0" i="0" dirty="0">
                <a:effectLst/>
                <a:latin typeface="Arial" panose="020B0604020202020204" pitchFamily="34" charset="0"/>
                <a:cs typeface="Arial" panose="020B0604020202020204" pitchFamily="34" charset="0"/>
              </a:rPr>
              <a:t> 4 of this year, </a:t>
            </a:r>
            <a:r>
              <a:rPr lang="en-US" sz="1200" dirty="0">
                <a:latin typeface="Arial" panose="020B0604020202020204" pitchFamily="34" charset="0"/>
                <a:cs typeface="Arial" panose="020B0604020202020204" pitchFamily="34" charset="0"/>
              </a:rPr>
              <a:t>with additional receipt dates in February 2023 and 2024</a:t>
            </a:r>
            <a:r>
              <a:rPr lang="en-US" sz="1200" b="0" i="0" dirty="0">
                <a:effectLst/>
                <a:latin typeface="Arial" panose="020B0604020202020204" pitchFamily="34" charset="0"/>
                <a:cs typeface="Arial" panose="020B0604020202020204" pitchFamily="34" charset="0"/>
              </a:rPr>
              <a:t>. </a:t>
            </a:r>
            <a:endParaRPr lang="en-US" sz="1200" b="0" i="0" kern="1200" dirty="0">
              <a:solidFill>
                <a:schemeClr val="tx1"/>
              </a:solidFill>
              <a:effectLst/>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B30A57E1-33BC-4A3E-8C68-4C3072A0ECA8}"/>
              </a:ext>
            </a:extLst>
          </p:cNvPr>
          <p:cNvSpPr>
            <a:spLocks noGrp="1"/>
          </p:cNvSpPr>
          <p:nvPr>
            <p:ph type="sldNum" sz="quarter" idx="5"/>
          </p:nvPr>
        </p:nvSpPr>
        <p:spPr>
          <a:xfrm>
            <a:off x="3970938" y="8832426"/>
            <a:ext cx="3037840" cy="464820"/>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60</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363538"/>
            <a:ext cx="6197600" cy="3486150"/>
          </a:xfrm>
          <a:prstGeom prst="rect">
            <a:avLst/>
          </a:prstGeom>
          <a:ln/>
        </p:spPr>
      </p:sp>
      <p:sp>
        <p:nvSpPr>
          <p:cNvPr id="100355" name="Notes Placeholder 2"/>
          <p:cNvSpPr>
            <a:spLocks noGrp="1"/>
          </p:cNvSpPr>
          <p:nvPr>
            <p:ph type="body" idx="1"/>
          </p:nvPr>
        </p:nvSpPr>
        <p:spPr>
          <a:xfrm>
            <a:off x="859631" y="4007492"/>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the NIH Common Fund and other trans-NIH efforts.</a:t>
            </a:r>
          </a:p>
          <a:p>
            <a:endParaRPr lang="en-US" dirty="0"/>
          </a:p>
        </p:txBody>
      </p:sp>
      <p:sp>
        <p:nvSpPr>
          <p:cNvPr id="5" name="Slide Number Placeholder 3">
            <a:extLst>
              <a:ext uri="{FF2B5EF4-FFF2-40B4-BE49-F238E27FC236}">
                <a16:creationId xmlns:a16="http://schemas.microsoft.com/office/drawing/2014/main" id="{80AD2BDE-019F-4B04-8109-6866D148C0FB}"/>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61</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7508406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479425"/>
            <a:ext cx="6094412" cy="3429000"/>
          </a:xfrm>
          <a:prstGeom prst="rect">
            <a:avLst/>
          </a:prstGeom>
          <a:ln/>
        </p:spPr>
      </p:sp>
      <p:sp>
        <p:nvSpPr>
          <p:cNvPr id="119811" name="Notes Placeholder 2"/>
          <p:cNvSpPr>
            <a:spLocks noGrp="1"/>
          </p:cNvSpPr>
          <p:nvPr>
            <p:ph type="body" idx="1"/>
          </p:nvPr>
        </p:nvSpPr>
        <p:spPr>
          <a:xfrm>
            <a:off x="689768" y="4060227"/>
            <a:ext cx="5685632"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central goal of the NIH Common Fund Human Heredity and Health in Africa (or H3Africa) program is to develop a sustainable and collaborative African genomics research enterprise.</a:t>
            </a:r>
          </a:p>
          <a:p>
            <a:pPr marL="0" marR="0">
              <a:spcBef>
                <a:spcPts val="0"/>
              </a:spcBef>
              <a:spcAft>
                <a:spcPts val="0"/>
              </a:spcAft>
            </a:pPr>
            <a:endParaRPr lang="en-US" sz="12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Now in its tenth and final year, H3Africa continues to make progress on its goal of publishing in international journals, with over 600 publications to date. * Investigators continue to contribute to the field of genomics, as well as to their communities. Many H3Africa members are involved in public health responses related to COVID-19, contributing to prevention, testing, and treatment. Recently, H3Africa members were involved in identifying the Omicron variant.</a:t>
            </a:r>
          </a:p>
          <a:p>
            <a:pPr marL="0" marR="0">
              <a:spcBef>
                <a:spcPts val="0"/>
              </a:spcBef>
              <a:spcAft>
                <a:spcPts val="0"/>
              </a:spcAft>
            </a:pPr>
            <a:endParaRPr lang="en-US" sz="12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H3Africa illustrated continued international engagement by holding their 18</a:t>
            </a:r>
            <a:r>
              <a:rPr lang="en-US" sz="1200" baseline="300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a:t>
            </a: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Consortium Meeting in the Fall 2021 in conjunction with the African Society of Human Genetics and the Tanzanian Society of Human Genetics. </a:t>
            </a:r>
            <a:endParaRPr lang="en-US" sz="1200" kern="1200" dirty="0">
              <a:solidFill>
                <a:schemeClr val="tx1"/>
              </a:solidFill>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D5879E8D-5E50-4BF5-9B3C-048A1829C4D4}"/>
              </a:ext>
            </a:extLst>
          </p:cNvPr>
          <p:cNvSpPr>
            <a:spLocks noGrp="1"/>
          </p:cNvSpPr>
          <p:nvPr>
            <p:ph type="sldNum" sz="quarter" idx="5"/>
          </p:nvPr>
        </p:nvSpPr>
        <p:spPr>
          <a:xfrm>
            <a:off x="3970938" y="8832426"/>
            <a:ext cx="3037840" cy="464820"/>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62</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593725"/>
            <a:ext cx="6096000" cy="3429000"/>
          </a:xfrm>
          <a:prstGeom prst="rect">
            <a:avLst/>
          </a:prstGeom>
          <a:ln/>
        </p:spPr>
      </p:sp>
      <p:sp>
        <p:nvSpPr>
          <p:cNvPr id="7" name="Notes Placeholder 2">
            <a:extLst>
              <a:ext uri="{FF2B5EF4-FFF2-40B4-BE49-F238E27FC236}">
                <a16:creationId xmlns:a16="http://schemas.microsoft.com/office/drawing/2014/main" id="{DF17D25E-E52B-4898-9284-89EB649BF244}"/>
              </a:ext>
            </a:extLst>
          </p:cNvPr>
          <p:cNvSpPr>
            <a:spLocks noGrp="1"/>
          </p:cNvSpPr>
          <p:nvPr>
            <p:ph type="body" sz="quarter" idx="3"/>
          </p:nvPr>
        </p:nvSpPr>
        <p:spPr>
          <a:xfrm>
            <a:off x="762000" y="4175793"/>
            <a:ext cx="5486400" cy="360045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algn="l"/>
            <a:r>
              <a:rPr lang="en-US" sz="1200" b="0" i="0" dirty="0">
                <a:effectLst/>
                <a:latin typeface="Arial" panose="020B0604020202020204" pitchFamily="34" charset="0"/>
                <a:cs typeface="Arial" panose="020B0604020202020204" pitchFamily="34" charset="0"/>
              </a:rPr>
              <a:t>As H3Africa enters its final year, investigators are fulfilling one of the initial goals of the program by obtaining funds from other sources to continue their research. This includes a collaboration stemming from the H3Africa Cardiovascular Disease Working Group, with * this group recently receiving a center award for the NHGRI Polygenic </a:t>
            </a:r>
            <a:r>
              <a:rPr lang="en-US" sz="1200" b="0" i="0" dirty="0" err="1">
                <a:effectLst/>
                <a:latin typeface="Arial" panose="020B0604020202020204" pitchFamily="34" charset="0"/>
                <a:cs typeface="Arial" panose="020B0604020202020204" pitchFamily="34" charset="0"/>
              </a:rPr>
              <a:t>RIsk</a:t>
            </a:r>
            <a:r>
              <a:rPr lang="en-US" sz="1200" b="0" i="0" dirty="0">
                <a:effectLst/>
                <a:latin typeface="Arial" panose="020B0604020202020204" pitchFamily="34" charset="0"/>
                <a:cs typeface="Arial" panose="020B0604020202020204" pitchFamily="34" charset="0"/>
              </a:rPr>
              <a:t> </a:t>
            </a:r>
            <a:r>
              <a:rPr lang="en-US" sz="1200" b="0" i="0" dirty="0" err="1">
                <a:effectLst/>
                <a:latin typeface="Arial" panose="020B0604020202020204" pitchFamily="34" charset="0"/>
                <a:cs typeface="Arial" panose="020B0604020202020204" pitchFamily="34" charset="0"/>
              </a:rPr>
              <a:t>MEthods</a:t>
            </a:r>
            <a:r>
              <a:rPr lang="en-US" sz="1200" b="0" i="0" dirty="0">
                <a:effectLst/>
                <a:latin typeface="Arial" panose="020B0604020202020204" pitchFamily="34" charset="0"/>
                <a:cs typeface="Arial" panose="020B0604020202020204" pitchFamily="34" charset="0"/>
              </a:rPr>
              <a:t> in Diverse populations (or PRIMED) Consortium. Additionally, many H3Africa investigators will be expanding their work as part of the new NIH Common Fund Global Health Program</a:t>
            </a:r>
            <a:r>
              <a:rPr lang="en-US" sz="1200" b="0" i="1" dirty="0">
                <a:effectLst/>
                <a:latin typeface="Arial" panose="020B0604020202020204" pitchFamily="34" charset="0"/>
                <a:cs typeface="Arial" panose="020B0604020202020204" pitchFamily="34" charset="0"/>
              </a:rPr>
              <a:t>, </a:t>
            </a:r>
            <a:r>
              <a:rPr lang="en-US" sz="1200" b="0" i="0" dirty="0">
                <a:effectLst/>
                <a:latin typeface="Arial" panose="020B0604020202020204" pitchFamily="34" charset="0"/>
                <a:cs typeface="Arial" panose="020B0604020202020204" pitchFamily="34" charset="0"/>
              </a:rPr>
              <a:t>Harnessing Data Science for Health Discovery and Innovation in Africa (or DS-I Africa). Other H3Africa investigators have received awards from standard NIH funding opportunities as well as from other funding agencies. </a:t>
            </a:r>
          </a:p>
          <a:p>
            <a:pPr algn="l"/>
            <a:endParaRPr lang="en-US" sz="1200" b="0" i="0" dirty="0">
              <a:effectLst/>
              <a:latin typeface="Arial" panose="020B0604020202020204" pitchFamily="34" charset="0"/>
              <a:cs typeface="Arial" panose="020B0604020202020204" pitchFamily="34" charset="0"/>
            </a:endParaRPr>
          </a:p>
          <a:p>
            <a:pPr algn="l"/>
            <a:r>
              <a:rPr lang="en-US" sz="1200" b="0" i="0" dirty="0">
                <a:effectLst/>
                <a:latin typeface="Arial" panose="020B0604020202020204" pitchFamily="34" charset="0"/>
                <a:cs typeface="Arial" panose="020B0604020202020204" pitchFamily="34" charset="0"/>
              </a:rPr>
              <a:t>* With this being the final year of the program, H3Africa investigators and working groups are also focused on publishing their results, with many manuscripts being written that highlight genomics results as well as H3Africa’s impact on genomics and research capacity. If the pandemic allows, the final Consortium Meeting will occur at the end of May 2022 in Nigeria.</a:t>
            </a:r>
          </a:p>
        </p:txBody>
      </p:sp>
      <p:sp>
        <p:nvSpPr>
          <p:cNvPr id="5" name="Slide Number Placeholder 3">
            <a:extLst>
              <a:ext uri="{FF2B5EF4-FFF2-40B4-BE49-F238E27FC236}">
                <a16:creationId xmlns:a16="http://schemas.microsoft.com/office/drawing/2014/main" id="{F6A90691-AE82-43FE-9422-0C20024FB10F}"/>
              </a:ext>
            </a:extLst>
          </p:cNvPr>
          <p:cNvSpPr>
            <a:spLocks noGrp="1"/>
          </p:cNvSpPr>
          <p:nvPr>
            <p:ph type="sldNum" sz="quarter" idx="5"/>
          </p:nvPr>
        </p:nvSpPr>
        <p:spPr>
          <a:xfrm>
            <a:off x="3970938" y="8832426"/>
            <a:ext cx="3037840" cy="464820"/>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63</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35273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14338"/>
            <a:ext cx="6197600" cy="3486150"/>
          </a:xfrm>
        </p:spPr>
      </p:sp>
      <p:sp>
        <p:nvSpPr>
          <p:cNvPr id="3" name="Notes Placeholder 2"/>
          <p:cNvSpPr>
            <a:spLocks noGrp="1"/>
          </p:cNvSpPr>
          <p:nvPr>
            <p:ph type="body" idx="1"/>
          </p:nvPr>
        </p:nvSpPr>
        <p:spPr>
          <a:xfrm>
            <a:off x="927479" y="4232854"/>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 4D </a:t>
            </a:r>
            <a:r>
              <a:rPr lang="en-US" sz="1200" dirty="0" err="1">
                <a:latin typeface="Arial" panose="020B0604020202020204" pitchFamily="34" charset="0"/>
                <a:cs typeface="Arial" panose="020B0604020202020204" pitchFamily="34" charset="0"/>
              </a:rPr>
              <a:t>Nucleome</a:t>
            </a:r>
            <a:r>
              <a:rPr lang="en-US" sz="1200" dirty="0">
                <a:latin typeface="Arial" panose="020B0604020202020204" pitchFamily="34" charset="0"/>
                <a:cs typeface="Arial" panose="020B0604020202020204" pitchFamily="34" charset="0"/>
              </a:rPr>
              <a:t> (or 4DN) is an NIH Common Fund program whose goal is to study the organization of the nucleus in both space and time. In 2020, the program started its second phase, with a focus on understanding the role of nuclear organization in disease and biological processes (such as gene expression). NHGRI is one of the co-leads of the 4DN second phase.</a:t>
            </a:r>
          </a:p>
          <a:p>
            <a:endParaRPr lang="en-US" sz="1200" dirty="0">
              <a:latin typeface="Arial" panose="020B0604020202020204" pitchFamily="34" charset="0"/>
              <a:cs typeface="Arial" panose="020B0604020202020204" pitchFamily="34" charset="0"/>
            </a:endParaRPr>
          </a:p>
          <a:p>
            <a:pPr marL="0" marR="0">
              <a:lnSpc>
                <a:spcPct val="107000"/>
              </a:lnSpc>
              <a:spcBef>
                <a:spcPts val="0"/>
              </a:spcBef>
              <a:spcAft>
                <a:spcPts val="800"/>
              </a:spcAft>
            </a:pPr>
            <a:r>
              <a:rPr lang="en-US" sz="1200" dirty="0">
                <a:effectLst/>
                <a:latin typeface="Arial" panose="020B0604020202020204" pitchFamily="34" charset="0"/>
                <a:ea typeface="Calibri" panose="020F0502020204030204" pitchFamily="34" charset="0"/>
                <a:cs typeface="Arial" panose="020B0604020202020204" pitchFamily="34" charset="0"/>
              </a:rPr>
              <a:t>* One recent highlight from the program relates to an evaluation of different methods to map nuclear architecture, which led to recommendations to the scientific community on how different approaches excel at different scales. * Another highlight provided new information on the general principle that one feature of nuclear architecture is that self-organizing structures form without membrane boundaries. Specifically, non-coding RNAs were found to organize distinct compartments. * Finally, two 4DN papers reported how variation in cell types arises from a constant genome. Nuclear architecture was found to vary with cell type in the developmental setting.</a:t>
            </a:r>
          </a:p>
        </p:txBody>
      </p:sp>
      <p:sp>
        <p:nvSpPr>
          <p:cNvPr id="5" name="Slide Number Placeholder 3">
            <a:extLst>
              <a:ext uri="{FF2B5EF4-FFF2-40B4-BE49-F238E27FC236}">
                <a16:creationId xmlns:a16="http://schemas.microsoft.com/office/drawing/2014/main" id="{8E2208A0-7468-42A6-8867-1D0B80E2EC1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64</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9829350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500063"/>
            <a:ext cx="6199187" cy="3487737"/>
          </a:xfrm>
        </p:spPr>
      </p:sp>
      <p:sp>
        <p:nvSpPr>
          <p:cNvPr id="3" name="Notes Placeholder 2"/>
          <p:cNvSpPr>
            <a:spLocks noGrp="1"/>
          </p:cNvSpPr>
          <p:nvPr>
            <p:ph type="body" idx="1"/>
          </p:nvPr>
        </p:nvSpPr>
        <p:spPr>
          <a:xfrm>
            <a:off x="797663" y="4181482"/>
            <a:ext cx="5809512" cy="43688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The </a:t>
            </a:r>
            <a:r>
              <a:rPr lang="en-US" i="1" dirty="0">
                <a:latin typeface="Arial" panose="020B0604020202020204" pitchFamily="34" charset="0"/>
                <a:cs typeface="Arial" panose="020B0604020202020204" pitchFamily="34" charset="0"/>
              </a:rPr>
              <a:t>All of Us</a:t>
            </a:r>
            <a:r>
              <a:rPr lang="en-US" i="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Research Program aims to build a national research cohort of one million or more participants reflecting the diversity of the United States. The Program is creating a partnership with participants in order to advance precision medicine and to change healthcare for the benefit of all. </a:t>
            </a:r>
            <a:r>
              <a:rPr lang="en-US" i="1" dirty="0">
                <a:latin typeface="Arial" panose="020B0604020202020204" pitchFamily="34" charset="0"/>
                <a:cs typeface="Arial" panose="020B0604020202020204" pitchFamily="34" charset="0"/>
              </a:rPr>
              <a:t>All of Us </a:t>
            </a:r>
            <a:r>
              <a:rPr lang="en-US" dirty="0">
                <a:latin typeface="Arial" panose="020B0604020202020204" pitchFamily="34" charset="0"/>
                <a:cs typeface="Arial" panose="020B0604020202020204" pitchFamily="34" charset="0"/>
              </a:rPr>
              <a:t>has made several exciting leadership appointments in recent months.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Karreim</a:t>
            </a:r>
            <a:r>
              <a:rPr lang="en-US" dirty="0">
                <a:latin typeface="Arial" panose="020B0604020202020204" pitchFamily="34" charset="0"/>
                <a:cs typeface="Arial" panose="020B0604020202020204" pitchFamily="34" charset="0"/>
              </a:rPr>
              <a:t> Watson has joined </a:t>
            </a:r>
            <a:r>
              <a:rPr lang="en-US" i="1" dirty="0">
                <a:latin typeface="Arial" panose="020B0604020202020204" pitchFamily="34" charset="0"/>
                <a:cs typeface="Arial" panose="020B0604020202020204" pitchFamily="34" charset="0"/>
              </a:rPr>
              <a:t>All of Us </a:t>
            </a:r>
            <a:r>
              <a:rPr lang="en-US" dirty="0">
                <a:latin typeface="Arial" panose="020B0604020202020204" pitchFamily="34" charset="0"/>
                <a:cs typeface="Arial" panose="020B0604020202020204" pitchFamily="34" charset="0"/>
              </a:rPr>
              <a:t>as the new Chief Engagement Officer. He will lead efforts to develop partnerships with participants, communities, researchers, and healthcare providers.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Geoff Ginsburg has joined </a:t>
            </a:r>
            <a:r>
              <a:rPr lang="en-US" i="1" dirty="0">
                <a:latin typeface="Arial" panose="020B0604020202020204" pitchFamily="34" charset="0"/>
                <a:cs typeface="Arial" panose="020B0604020202020204" pitchFamily="34" charset="0"/>
              </a:rPr>
              <a:t>All of Us </a:t>
            </a:r>
            <a:r>
              <a:rPr lang="en-US" dirty="0">
                <a:latin typeface="Arial" panose="020B0604020202020204" pitchFamily="34" charset="0"/>
                <a:cs typeface="Arial" panose="020B0604020202020204" pitchFamily="34" charset="0"/>
              </a:rPr>
              <a:t>as the Chief Medical and Scientific Officer. Geoff has been a long-time NHGRI grantee, former member of this Council, and a founding member of the Genomic Medicine Working Group of this Council. His responsibilities include aiding in the development of the program’s scientific vision and strategy and supervising the collection and curation of data to support a wide range of important scientific research.</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Finally, Holly Garriock is now the </a:t>
            </a:r>
            <a:r>
              <a:rPr lang="en-US" i="1" dirty="0">
                <a:latin typeface="Arial" panose="020B0604020202020204" pitchFamily="34" charset="0"/>
                <a:cs typeface="Arial" panose="020B0604020202020204" pitchFamily="34" charset="0"/>
              </a:rPr>
              <a:t>All of Us </a:t>
            </a:r>
            <a:r>
              <a:rPr lang="en-US" i="0" dirty="0">
                <a:latin typeface="Arial" panose="020B0604020202020204" pitchFamily="34" charset="0"/>
                <a:cs typeface="Arial" panose="020B0604020202020204" pitchFamily="34" charset="0"/>
              </a:rPr>
              <a:t>C</a:t>
            </a:r>
            <a:r>
              <a:rPr lang="en-US" dirty="0">
                <a:latin typeface="Arial" panose="020B0604020202020204" pitchFamily="34" charset="0"/>
                <a:cs typeface="Arial" panose="020B0604020202020204" pitchFamily="34" charset="0"/>
              </a:rPr>
              <a:t>hief Cohort and Development Officer. </a:t>
            </a:r>
            <a:r>
              <a:rPr lang="en-US" b="0" i="0" dirty="0">
                <a:solidFill>
                  <a:srgbClr val="212529"/>
                </a:solidFill>
                <a:effectLst/>
                <a:latin typeface="Arial" panose="020B0604020202020204" pitchFamily="34" charset="0"/>
                <a:cs typeface="Arial" panose="020B0604020202020204" pitchFamily="34" charset="0"/>
              </a:rPr>
              <a:t>In this role, she directs activities to recruit and retain diverse participants nationwide, including piloting novel and emerging technologies and partnerships to ensure participants have broader access to participate in medical research.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66EF2A21-0A99-0042-B1D1-4B202D0B9230}"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65</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339068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0050" y="498475"/>
            <a:ext cx="6197600" cy="3486150"/>
          </a:xfrm>
          <a:prstGeom prst="rect">
            <a:avLst/>
          </a:prstGeom>
          <a:ln/>
        </p:spPr>
      </p:sp>
      <p:sp>
        <p:nvSpPr>
          <p:cNvPr id="100355" name="Notes Placeholder 2"/>
          <p:cNvSpPr>
            <a:spLocks noGrp="1"/>
          </p:cNvSpPr>
          <p:nvPr>
            <p:ph type="body" idx="1"/>
          </p:nvPr>
        </p:nvSpPr>
        <p:spPr>
          <a:xfrm>
            <a:off x="869950" y="4093702"/>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NHGRI activities in the areas of communications, policy, and education.</a:t>
            </a:r>
          </a:p>
          <a:p>
            <a:endParaRPr lang="en-US" dirty="0"/>
          </a:p>
        </p:txBody>
      </p:sp>
      <p:sp>
        <p:nvSpPr>
          <p:cNvPr id="7" name="Slide Number Placeholder 3">
            <a:extLst>
              <a:ext uri="{FF2B5EF4-FFF2-40B4-BE49-F238E27FC236}">
                <a16:creationId xmlns:a16="http://schemas.microsoft.com/office/drawing/2014/main" id="{ABA072A5-D362-45AA-8771-6467492F1E96}"/>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66</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41150468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79425"/>
            <a:ext cx="6096000" cy="3429000"/>
          </a:xfrm>
          <a:prstGeom prst="rect">
            <a:avLst/>
          </a:prstGeom>
          <a:ln/>
        </p:spPr>
      </p:sp>
      <p:sp>
        <p:nvSpPr>
          <p:cNvPr id="119811" name="Notes Placeholder 2"/>
          <p:cNvSpPr>
            <a:spLocks noGrp="1"/>
          </p:cNvSpPr>
          <p:nvPr>
            <p:ph type="body" idx="1"/>
          </p:nvPr>
        </p:nvSpPr>
        <p:spPr>
          <a:xfrm>
            <a:off x="689768" y="3962137"/>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sz="1200" dirty="0">
                <a:latin typeface="Arial"/>
                <a:cs typeface="Arial"/>
              </a:rPr>
              <a:t>NHGRI’s website, Genome.gov, now contains informed consent information with a new look and some refreshed content. </a:t>
            </a:r>
          </a:p>
          <a:p>
            <a:pPr marL="0" lvl="1" indent="0">
              <a:buFont typeface="Arial" panose="020B0604020202020204" pitchFamily="34" charset="0"/>
              <a:buNone/>
              <a:defRPr/>
            </a:pPr>
            <a:endParaRPr lang="en-US" sz="1200" dirty="0">
              <a:latin typeface="Arial"/>
              <a:cs typeface="Arial"/>
            </a:endParaRPr>
          </a:p>
          <a:p>
            <a:pPr marL="0" lvl="1" indent="0">
              <a:buFont typeface="Arial" panose="020B0604020202020204" pitchFamily="34" charset="0"/>
              <a:buNone/>
              <a:defRPr/>
            </a:pPr>
            <a:r>
              <a:rPr lang="en-US" sz="1200" dirty="0">
                <a:latin typeface="Arial"/>
                <a:cs typeface="Arial"/>
              </a:rPr>
              <a:t>* There are two new fact sheets, which are presented in a Q&amp;A format: one focused on </a:t>
            </a:r>
            <a:r>
              <a:rPr lang="en-US" sz="1200" i="0" dirty="0">
                <a:latin typeface="Arial"/>
                <a:cs typeface="Arial"/>
              </a:rPr>
              <a:t>describing the informed consent process and the other describes why informed consent is required. </a:t>
            </a:r>
          </a:p>
          <a:p>
            <a:pPr marL="0" lvl="1">
              <a:defRPr/>
            </a:pPr>
            <a:endParaRPr lang="en-US" sz="1200" i="0" dirty="0">
              <a:latin typeface="Arial"/>
              <a:cs typeface="Arial"/>
            </a:endParaRPr>
          </a:p>
          <a:p>
            <a:pPr marL="0" lvl="1">
              <a:defRPr/>
            </a:pPr>
            <a:r>
              <a:rPr lang="en-US" sz="1200" dirty="0">
                <a:latin typeface="Arial"/>
                <a:cs typeface="Arial"/>
              </a:rPr>
              <a:t>* The Informed Consent Resource, a longstanding resource on genome.gov, is easier to navigate and now reflects the 2018 Common Rule. It now also contains the required elements of informed consent, special considerations for genomics research, and sample informed consent forms. </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67</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798899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79425"/>
            <a:ext cx="6096000" cy="3429000"/>
          </a:xfrm>
          <a:prstGeom prst="rect">
            <a:avLst/>
          </a:prstGeom>
          <a:ln/>
        </p:spPr>
      </p:sp>
      <p:sp>
        <p:nvSpPr>
          <p:cNvPr id="119811" name="Notes Placeholder 2"/>
          <p:cNvSpPr>
            <a:spLocks noGrp="1"/>
          </p:cNvSpPr>
          <p:nvPr>
            <p:ph type="body" idx="1"/>
          </p:nvPr>
        </p:nvSpPr>
        <p:spPr>
          <a:xfrm>
            <a:off x="761999" y="4060228"/>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1" indent="0" algn="l" defTabSz="609585"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rPr>
              <a:t>As a leader in genomics research, NHGRI has established an Investigational Device Exemption (or IDE) Greenhouse, an educational web resource that aims to increase understanding of the FDA’s regulation of investigational devices in the context of genomics research. </a:t>
            </a:r>
          </a:p>
          <a:p>
            <a:pPr marL="0" marR="0" lvl="1" indent="0" algn="l" defTabSz="609585"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endParaRPr>
          </a:p>
          <a:p>
            <a:pPr marL="0" marR="0" lvl="1" indent="0" algn="l" defTabSz="609585"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rPr>
              <a:t>These pages contain the actual application documents for genomic studies that were either granted IDEs or deemed to pose non-significant risk. These materials are thus now available to investigators of interest as a reference. </a:t>
            </a:r>
          </a:p>
          <a:p>
            <a:pPr marL="0" marR="0" lvl="1" indent="0" algn="l" defTabSz="609585"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endParaRPr>
          </a:p>
          <a:p>
            <a:pPr marL="0" marR="0" lvl="1" indent="0" algn="l" defTabSz="609585" rtl="0" eaLnBrk="1" fontAlgn="auto" latinLnBrk="0" hangingPunct="1">
              <a:lnSpc>
                <a:spcPct val="100000"/>
              </a:lnSpc>
              <a:spcBef>
                <a:spcPts val="0"/>
              </a:spcBef>
              <a:spcAft>
                <a:spcPts val="0"/>
              </a:spcAft>
              <a:buClrTx/>
              <a:buSzTx/>
              <a:buFontTx/>
              <a:buNone/>
              <a:tabLst/>
              <a:defRPr/>
            </a:pPr>
            <a:r>
              <a:rPr lang="en-US" dirty="0"/>
              <a:t>We hope that these refreshed pages are useful to those wanting to learn about this process, which sits at the intersection of </a:t>
            </a:r>
            <a:r>
              <a:rPr lang="en-US" b="0" i="0" dirty="0">
                <a:solidFill>
                  <a:srgbClr val="000000"/>
                </a:solidFill>
                <a:effectLst/>
              </a:rPr>
              <a:t>genomic technologies and the clinical realm.</a:t>
            </a:r>
            <a:endParaRPr lang="en-US" dirty="0"/>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68</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912102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500063"/>
            <a:ext cx="6197600" cy="3487737"/>
          </a:xfrm>
        </p:spPr>
      </p:sp>
      <p:sp>
        <p:nvSpPr>
          <p:cNvPr id="3" name="Notes Placeholder 2"/>
          <p:cNvSpPr>
            <a:spLocks noGrp="1"/>
          </p:cNvSpPr>
          <p:nvPr>
            <p:ph type="body" idx="1"/>
          </p:nvPr>
        </p:nvSpPr>
        <p:spPr>
          <a:xfrm>
            <a:off x="876300" y="4128237"/>
            <a:ext cx="5257800" cy="3984171"/>
          </a:xfrm>
        </p:spPr>
        <p:txBody>
          <a:bodyPr/>
          <a:lstStyle/>
          <a:p>
            <a:r>
              <a:rPr lang="en-US" b="0" i="0" u="none" strike="noStrike" kern="1200" dirty="0">
                <a:solidFill>
                  <a:schemeClr val="tx1"/>
                </a:solidFill>
                <a:effectLst/>
              </a:rPr>
              <a:t>Throughout 2021, the Communications and Public Liaison Branch created dozens of new fact sheets on emerging topics that are connected and relevant to genomics. These fact sheets also have a completely new look and style, aiming to make important-to-know content accessible to the general public. These fact sheets cover topics such as artificial intelligence and machine learning in genomics, eugenics and scientific racism, understanding COVID-19 mRNA vaccines, and genomics and diversity in the workplace.</a:t>
            </a:r>
            <a:endParaRPr lang="en-US" dirty="0"/>
          </a:p>
        </p:txBody>
      </p:sp>
      <p:sp>
        <p:nvSpPr>
          <p:cNvPr id="4" name="Slide Number Placeholder 3"/>
          <p:cNvSpPr>
            <a:spLocks noGrp="1"/>
          </p:cNvSpPr>
          <p:nvPr>
            <p:ph type="sldNum" sz="quarter" idx="10"/>
          </p:nvPr>
        </p:nvSpPr>
        <p:spPr/>
        <p:txBody>
          <a:bodyPr/>
          <a:lstStyle/>
          <a:p>
            <a:pPr marL="0" marR="0" lvl="0" indent="0" algn="r" defTabSz="1175158" rtl="0" eaLnBrk="1" fontAlgn="auto" latinLnBrk="0" hangingPunct="1">
              <a:lnSpc>
                <a:spcPct val="100000"/>
              </a:lnSpc>
              <a:spcBef>
                <a:spcPts val="0"/>
              </a:spcBef>
              <a:spcAft>
                <a:spcPts val="0"/>
              </a:spcAft>
              <a:buClrTx/>
              <a:buSzTx/>
              <a:buFontTx/>
              <a:buNone/>
              <a:tabLst/>
              <a:defRPr/>
            </a:pPr>
            <a:fld id="{6D3A449C-2333-4B4A-90DA-D41E67BE0E72}" type="slidenum">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175158" rtl="0" eaLnBrk="1" fontAlgn="auto" latinLnBrk="0" hangingPunct="1">
                <a:lnSpc>
                  <a:spcPct val="100000"/>
                </a:lnSpc>
                <a:spcBef>
                  <a:spcPts val="0"/>
                </a:spcBef>
                <a:spcAft>
                  <a:spcPts val="0"/>
                </a:spcAft>
                <a:buClrTx/>
                <a:buSzTx/>
                <a:buFontTx/>
                <a:buNone/>
                <a:tabLst/>
                <a:defRPr/>
              </a:pPr>
              <a:t>69</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008648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500063"/>
            <a:ext cx="6197600" cy="3487737"/>
          </a:xfrm>
        </p:spPr>
      </p:sp>
      <p:sp>
        <p:nvSpPr>
          <p:cNvPr id="3" name="Notes Placeholder 2"/>
          <p:cNvSpPr>
            <a:spLocks noGrp="1"/>
          </p:cNvSpPr>
          <p:nvPr>
            <p:ph type="body" idx="1"/>
          </p:nvPr>
        </p:nvSpPr>
        <p:spPr>
          <a:xfrm>
            <a:off x="876300" y="4236521"/>
            <a:ext cx="5257800" cy="3984171"/>
          </a:xfrm>
        </p:spPr>
        <p:txBody>
          <a:bodyPr/>
          <a:lstStyle/>
          <a:p>
            <a:r>
              <a:rPr lang="en-US" sz="1200" dirty="0">
                <a:latin typeface="Arial"/>
                <a:cs typeface="Arial"/>
              </a:rPr>
              <a:t>In October, the </a:t>
            </a:r>
            <a:r>
              <a:rPr lang="en-US" b="0" i="0" u="none" strike="noStrike" kern="1200" dirty="0">
                <a:solidFill>
                  <a:schemeClr val="tx1"/>
                </a:solidFill>
                <a:effectLst/>
              </a:rPr>
              <a:t>Communications and Public Liaison Branch </a:t>
            </a:r>
            <a:r>
              <a:rPr lang="en-US" sz="1200" dirty="0">
                <a:latin typeface="Arial"/>
                <a:cs typeface="Arial"/>
              </a:rPr>
              <a:t>debuted “The Forefront of Genomics,” a new quarterly newsletter. Each quarter, the newsletter will round up the latest news stories from NHGRI, connect readers to NHGRI and its community, and bring readers the best stories from the world of genomics. This newsletter is intended to repurpose NHGRI’s existing communications content and reach a bigger audience by bringing easy-to-digest genomics news and NHGRI updates to subscribers’ inboxes as well as to drive more traffic to genome.gov. </a:t>
            </a:r>
          </a:p>
        </p:txBody>
      </p:sp>
      <p:sp>
        <p:nvSpPr>
          <p:cNvPr id="4" name="Slide Number Placeholder 3"/>
          <p:cNvSpPr>
            <a:spLocks noGrp="1"/>
          </p:cNvSpPr>
          <p:nvPr>
            <p:ph type="sldNum" sz="quarter" idx="10"/>
          </p:nvPr>
        </p:nvSpPr>
        <p:spPr/>
        <p:txBody>
          <a:bodyPr/>
          <a:lstStyle/>
          <a:p>
            <a:pPr marL="0" marR="0" lvl="0" indent="0" algn="r" defTabSz="1175158" rtl="0" eaLnBrk="1" fontAlgn="auto" latinLnBrk="0" hangingPunct="1">
              <a:lnSpc>
                <a:spcPct val="100000"/>
              </a:lnSpc>
              <a:spcBef>
                <a:spcPts val="0"/>
              </a:spcBef>
              <a:spcAft>
                <a:spcPts val="0"/>
              </a:spcAft>
              <a:buClrTx/>
              <a:buSzTx/>
              <a:buFontTx/>
              <a:buNone/>
              <a:tabLst/>
              <a:defRPr/>
            </a:pPr>
            <a:fld id="{6D3A449C-2333-4B4A-90DA-D41E67BE0E72}" type="slidenum">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175158" rtl="0" eaLnBrk="1" fontAlgn="auto" latinLnBrk="0" hangingPunct="1">
                <a:lnSpc>
                  <a:spcPct val="100000"/>
                </a:lnSpc>
                <a:spcBef>
                  <a:spcPts val="0"/>
                </a:spcBef>
                <a:spcAft>
                  <a:spcPts val="0"/>
                </a:spcAft>
                <a:buClrTx/>
                <a:buSzTx/>
                <a:buFontTx/>
                <a:buNone/>
                <a:tabLst/>
                <a:defRPr/>
              </a:pPr>
              <a:t>70</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755340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4825" y="484188"/>
            <a:ext cx="6000750" cy="3376612"/>
          </a:xfrm>
        </p:spPr>
      </p:sp>
      <p:sp>
        <p:nvSpPr>
          <p:cNvPr id="3" name="Notes Placeholder 2"/>
          <p:cNvSpPr>
            <a:spLocks noGrp="1"/>
          </p:cNvSpPr>
          <p:nvPr>
            <p:ph type="body" idx="1"/>
          </p:nvPr>
        </p:nvSpPr>
        <p:spPr>
          <a:xfrm>
            <a:off x="839786" y="3966762"/>
            <a:ext cx="5777013" cy="4766837"/>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dirty="0"/>
              <a:t>In December, the NHGRI History of Genomics Program hosted a symposium entitled “The Meaning of Eugenics: Historical and Present-Day Discussions of Eugenics and Scientific Racism.” Led by NHGRI Historian Chris Donohue and Oxford Brookes Professor Marius </a:t>
            </a:r>
            <a:r>
              <a:rPr lang="en-US" dirty="0" err="1"/>
              <a:t>Turda</a:t>
            </a:r>
            <a:r>
              <a:rPr lang="en-US" dirty="0"/>
              <a:t>, scholars and researchers presented a total of 11 sessions covering topics such as </a:t>
            </a:r>
            <a:r>
              <a:rPr lang="en-US" dirty="0">
                <a:effectLst/>
                <a:ea typeface="Calibri" panose="020F0502020204030204" pitchFamily="34" charset="0"/>
              </a:rPr>
              <a:t>the </a:t>
            </a:r>
            <a:r>
              <a:rPr lang="en-US" dirty="0">
                <a:solidFill>
                  <a:srgbClr val="000000"/>
                </a:solidFill>
                <a:effectLst/>
                <a:ea typeface="Calibri" panose="020F0502020204030204" pitchFamily="34" charset="0"/>
              </a:rPr>
              <a:t>history of sterilization, race and reproduction, disability, LGBTQIA individuals, </a:t>
            </a:r>
            <a:r>
              <a:rPr lang="en-US" dirty="0">
                <a:effectLst/>
                <a:ea typeface="Calibri" panose="020F0502020204030204" pitchFamily="34" charset="0"/>
              </a:rPr>
              <a:t>genetic screening, social and behavior genomics, </a:t>
            </a:r>
            <a:r>
              <a:rPr lang="en-US" dirty="0">
                <a:solidFill>
                  <a:srgbClr val="000000"/>
                </a:solidFill>
                <a:effectLst/>
                <a:ea typeface="Calibri" panose="020F0502020204030204" pitchFamily="34" charset="0"/>
              </a:rPr>
              <a:t>and legacies of slavery in the United States.</a:t>
            </a:r>
            <a:r>
              <a:rPr lang="en-US" dirty="0"/>
              <a:t> </a:t>
            </a:r>
            <a:r>
              <a:rPr lang="en-US" dirty="0">
                <a:effectLst/>
                <a:ea typeface="Calibri" panose="020F0502020204030204" pitchFamily="34" charset="0"/>
              </a:rPr>
              <a:t>It also described recent occurrences of eugenics and scientific racism, while underscoring </a:t>
            </a:r>
            <a:r>
              <a:rPr lang="en-US" sz="1200" dirty="0">
                <a:effectLst/>
                <a:ea typeface="Calibri" panose="020F0502020204030204" pitchFamily="34" charset="0"/>
              </a:rPr>
              <a:t>the persistence of scientific and structural racism in the United States. </a:t>
            </a:r>
            <a:r>
              <a:rPr lang="en-US" dirty="0"/>
              <a:t>Speakers from the U.S. Holocaust Memorial Museum and the American Museum of Natural History also presented on their own efforts surrounding these topics. </a:t>
            </a:r>
          </a:p>
          <a:p>
            <a:endParaRPr lang="en-US" dirty="0"/>
          </a:p>
          <a:p>
            <a:r>
              <a:rPr lang="en-US" dirty="0"/>
              <a:t>This event, which attracted over 1,400 registered attendees, served as the first activity by NHGRI on this topic and the Institute’s most attended public event in 2021. The symposium revealed a strong interest in further exploring this and similar topics in greater depth. The History of Genomics Program plans to capitalize on the audience and institutional gains from the event, and plans are underway for future activities in the Spring and Summer of 2022. </a:t>
            </a:r>
          </a:p>
          <a:p>
            <a:endParaRPr lang="en-US" dirty="0"/>
          </a:p>
          <a:p>
            <a:r>
              <a:rPr lang="en-US" dirty="0"/>
              <a:t>Full video recordings from the symposium can be viewed on our GenomeTV channel of YouTube. </a:t>
            </a:r>
          </a:p>
          <a:p>
            <a:endParaRPr lang="en-US" dirty="0"/>
          </a:p>
        </p:txBody>
      </p:sp>
      <p:sp>
        <p:nvSpPr>
          <p:cNvPr id="6" name="Slide Number Placeholder 3">
            <a:extLst>
              <a:ext uri="{FF2B5EF4-FFF2-40B4-BE49-F238E27FC236}">
                <a16:creationId xmlns:a16="http://schemas.microsoft.com/office/drawing/2014/main" id="{98A2EA35-B884-4C74-A1B4-131546AD2F7E}"/>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71</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9420953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4825" y="484188"/>
            <a:ext cx="6000750" cy="3376612"/>
          </a:xfrm>
        </p:spPr>
      </p:sp>
      <p:sp>
        <p:nvSpPr>
          <p:cNvPr id="3" name="Notes Placeholder 2"/>
          <p:cNvSpPr>
            <a:spLocks noGrp="1"/>
          </p:cNvSpPr>
          <p:nvPr>
            <p:ph type="body" idx="1"/>
          </p:nvPr>
        </p:nvSpPr>
        <p:spPr>
          <a:xfrm>
            <a:off x="839788" y="3966764"/>
            <a:ext cx="5038725" cy="3857689"/>
          </a:xfrm>
        </p:spPr>
        <p:txBody>
          <a:bodyPr/>
          <a:lstStyle/>
          <a:p>
            <a:pPr>
              <a:defRPr/>
            </a:pPr>
            <a:r>
              <a:rPr lang="en-US" dirty="0">
                <a:latin typeface="Arial"/>
                <a:cs typeface="Arial"/>
              </a:rPr>
              <a:t>The History of Genomics Program along with the Communications and Public Liaison Branch also developed two new educational resources on the history of eugenics and scientific racism – * the Eugenics and Scientific Racism fact sheet, and the * </a:t>
            </a:r>
            <a:r>
              <a:rPr lang="en-US" sz="1200" i="0" kern="1200" dirty="0">
                <a:solidFill>
                  <a:schemeClr val="tx1"/>
                </a:solidFill>
                <a:effectLst/>
                <a:latin typeface="Arial"/>
                <a:cs typeface="Arial"/>
              </a:rPr>
              <a:t>Eugenics: Its Origin and Development timeline. </a:t>
            </a:r>
            <a:endParaRPr lang="en-US" dirty="0"/>
          </a:p>
          <a:p>
            <a:pPr>
              <a:defRPr/>
            </a:pPr>
            <a:endParaRPr lang="en-US" dirty="0">
              <a:latin typeface="Arial"/>
              <a:cs typeface="Arial"/>
            </a:endParaRPr>
          </a:p>
          <a:p>
            <a:pPr>
              <a:defRPr/>
            </a:pPr>
            <a:r>
              <a:rPr lang="en-US" dirty="0">
                <a:latin typeface="Arial"/>
                <a:cs typeface="Arial"/>
              </a:rPr>
              <a:t>The new fact sheet and timeline can be found under the “educational resources” section of genome.gov. The fact sheet and timeline provide an easily digestible but detailed overview of the history of eugenics and scientific racism, with a specific focus on the </a:t>
            </a:r>
            <a:r>
              <a:rPr lang="en-US" u="none" dirty="0">
                <a:latin typeface="Arial"/>
                <a:cs typeface="Arial"/>
              </a:rPr>
              <a:t>United States, </a:t>
            </a:r>
            <a:r>
              <a:rPr lang="en-US" dirty="0">
                <a:latin typeface="Arial"/>
                <a:cs typeface="Arial"/>
              </a:rPr>
              <a:t>and how these histories continue to plague society and science today. Additional public educational materials on these topics are being planned. </a:t>
            </a:r>
            <a:endParaRPr lang="en-US" dirty="0"/>
          </a:p>
        </p:txBody>
      </p:sp>
      <p:sp>
        <p:nvSpPr>
          <p:cNvPr id="6" name="Slide Number Placeholder 3">
            <a:extLst>
              <a:ext uri="{FF2B5EF4-FFF2-40B4-BE49-F238E27FC236}">
                <a16:creationId xmlns:a16="http://schemas.microsoft.com/office/drawing/2014/main" id="{98A2EA35-B884-4C74-A1B4-131546AD2F7E}"/>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72</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4613189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85775"/>
            <a:ext cx="6197600" cy="3486150"/>
          </a:xfrm>
        </p:spPr>
      </p:sp>
      <p:sp>
        <p:nvSpPr>
          <p:cNvPr id="3" name="Notes Placeholder 2"/>
          <p:cNvSpPr>
            <a:spLocks noGrp="1"/>
          </p:cNvSpPr>
          <p:nvPr>
            <p:ph type="body" idx="1"/>
          </p:nvPr>
        </p:nvSpPr>
        <p:spPr>
          <a:xfrm>
            <a:off x="701040" y="4134719"/>
            <a:ext cx="5725160" cy="4183380"/>
          </a:xfrm>
        </p:spPr>
        <p:txBody>
          <a:bodyPr/>
          <a:lstStyle/>
          <a:p>
            <a:pPr marL="0" marR="0">
              <a:spcBef>
                <a:spcPts val="0"/>
              </a:spcBef>
              <a:spcAft>
                <a:spcPts val="0"/>
              </a:spcAft>
            </a:pPr>
            <a:r>
              <a:rPr lang="en-US" dirty="0">
                <a:effectLst/>
                <a:ea typeface="Calibri" panose="020F0502020204030204" pitchFamily="34" charset="0"/>
              </a:rPr>
              <a:t>November is Family Health History month. To celebrate last November’s Family Health History Month, NHGRI used a social media campaign to encourage people to talk with their families about their health histories and to share the Families Sharing Health Assessment and Risk Evaluation (or SHARE) workbook.</a:t>
            </a:r>
          </a:p>
          <a:p>
            <a:pPr marL="0" marR="0">
              <a:spcBef>
                <a:spcPts val="0"/>
              </a:spcBef>
              <a:spcAft>
                <a:spcPts val="0"/>
              </a:spcAft>
            </a:pPr>
            <a:endParaRPr lang="en-US" dirty="0">
              <a:effectLst/>
              <a:ea typeface="Calibri" panose="020F0502020204030204" pitchFamily="34" charset="0"/>
            </a:endParaRPr>
          </a:p>
          <a:p>
            <a:pPr marL="0" marR="0">
              <a:spcBef>
                <a:spcPts val="0"/>
              </a:spcBef>
              <a:spcAft>
                <a:spcPts val="0"/>
              </a:spcAft>
            </a:pPr>
            <a:r>
              <a:rPr lang="en-US" dirty="0">
                <a:effectLst/>
                <a:ea typeface="Calibri" panose="020F0502020204030204" pitchFamily="34" charset="0"/>
              </a:rPr>
              <a:t>* In addition, the Unlocking Life’s Code website featured a new family health history interactive resource that provided detailed information in an engaging format. </a:t>
            </a:r>
          </a:p>
          <a:p>
            <a:pPr marL="0" marR="0">
              <a:spcBef>
                <a:spcPts val="0"/>
              </a:spcBef>
              <a:spcAft>
                <a:spcPts val="0"/>
              </a:spcAft>
            </a:pPr>
            <a:endParaRPr lang="en-US" dirty="0">
              <a:effectLst/>
              <a:ea typeface="Calibri" panose="020F0502020204030204" pitchFamily="34" charset="0"/>
            </a:endParaRPr>
          </a:p>
          <a:p>
            <a:pPr marL="0" marR="0">
              <a:spcBef>
                <a:spcPts val="0"/>
              </a:spcBef>
              <a:spcAft>
                <a:spcPts val="0"/>
              </a:spcAft>
            </a:pPr>
            <a:r>
              <a:rPr lang="en-US" dirty="0">
                <a:effectLst/>
                <a:ea typeface="Calibri" panose="020F0502020204030204" pitchFamily="34" charset="0"/>
              </a:rPr>
              <a:t>Finally, members of the Family Health History Group published a paper describing how to modernize family health history by identifying achievable strategies to reduce implementation gaps.</a:t>
            </a:r>
          </a:p>
          <a:p>
            <a:pPr marL="0" marR="0">
              <a:spcBef>
                <a:spcPts val="0"/>
              </a:spcBef>
              <a:spcAft>
                <a:spcPts val="0"/>
              </a:spcAft>
            </a:pPr>
            <a:r>
              <a:rPr lang="en-US" dirty="0">
                <a:effectLst/>
                <a:ea typeface="Calibri" panose="020F0502020204030204" pitchFamily="34" charset="0"/>
              </a:rPr>
              <a:t> </a:t>
            </a:r>
            <a:endParaRPr lang="en-US" dirty="0">
              <a:solidFill>
                <a:srgbClr val="000000"/>
              </a:solidFill>
              <a:effectLst/>
            </a:endParaRPr>
          </a:p>
        </p:txBody>
      </p:sp>
      <p:sp>
        <p:nvSpPr>
          <p:cNvPr id="5" name="Slide Number Placeholder 3">
            <a:extLst>
              <a:ext uri="{FF2B5EF4-FFF2-40B4-BE49-F238E27FC236}">
                <a16:creationId xmlns:a16="http://schemas.microsoft.com/office/drawing/2014/main" id="{4DBD2A63-662D-443E-B3C6-6ECA13D3D434}"/>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73</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36106767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71488"/>
            <a:ext cx="6197600" cy="3486150"/>
          </a:xfrm>
        </p:spPr>
      </p:sp>
      <p:sp>
        <p:nvSpPr>
          <p:cNvPr id="3" name="Notes Placeholder 2"/>
          <p:cNvSpPr>
            <a:spLocks noGrp="1"/>
          </p:cNvSpPr>
          <p:nvPr>
            <p:ph type="body" idx="1"/>
          </p:nvPr>
        </p:nvSpPr>
        <p:spPr>
          <a:xfrm>
            <a:off x="876300" y="4120666"/>
            <a:ext cx="5257800" cy="3984171"/>
          </a:xfrm>
        </p:spPr>
        <p:txBody>
          <a:bodyPr/>
          <a:lstStyle/>
          <a:p>
            <a:pPr marL="0" marR="0">
              <a:spcBef>
                <a:spcPts val="0"/>
              </a:spcBef>
              <a:spcAft>
                <a:spcPts val="0"/>
              </a:spcAft>
            </a:pPr>
            <a:r>
              <a:rPr lang="en-US" dirty="0">
                <a:effectLst/>
                <a:ea typeface="Calibri" panose="020F0502020204030204" pitchFamily="34" charset="0"/>
              </a:rPr>
              <a:t>NHGRI’s Inter-Society Coordinating Committee for Practitioner Education in Genomics (or ISCC-PEG) facilitates student interactions with healthcare and educator professionals working in genomics education. One activity of this program is to sponsor ISCC Scholars, which facilitates their exposure to the broader genomics community and their interaction with experts in the field. Over their two-year term, scholars work on a genetics/genomics-related education projects under the mentorship of an ISCC-PEG member. </a:t>
            </a:r>
          </a:p>
          <a:p>
            <a:pPr marL="0" marR="0">
              <a:spcBef>
                <a:spcPts val="0"/>
              </a:spcBef>
              <a:spcAft>
                <a:spcPts val="0"/>
              </a:spcAft>
            </a:pPr>
            <a:endParaRPr lang="en-US" dirty="0">
              <a:effectLst/>
              <a:ea typeface="Calibri" panose="020F0502020204030204" pitchFamily="34" charset="0"/>
            </a:endParaRPr>
          </a:p>
          <a:p>
            <a:pPr marL="0" marR="0">
              <a:spcBef>
                <a:spcPts val="0"/>
              </a:spcBef>
              <a:spcAft>
                <a:spcPts val="0"/>
              </a:spcAft>
            </a:pPr>
            <a:r>
              <a:rPr lang="en-US" dirty="0">
                <a:effectLst/>
                <a:ea typeface="Calibri" panose="020F0502020204030204" pitchFamily="34" charset="0"/>
              </a:rPr>
              <a:t>Shown here are the four new scholars selected in December, who now join the four existing scholars in their second and final year of the program.</a:t>
            </a:r>
          </a:p>
          <a:p>
            <a:pPr marL="0" marR="0">
              <a:spcBef>
                <a:spcPts val="0"/>
              </a:spcBef>
              <a:spcAft>
                <a:spcPts val="0"/>
              </a:spcAft>
            </a:pPr>
            <a:endParaRPr lang="en-US" dirty="0">
              <a:effectLst/>
              <a:ea typeface="Calibri" panose="020F0502020204030204" pitchFamily="34" charset="0"/>
            </a:endParaRPr>
          </a:p>
        </p:txBody>
      </p:sp>
      <p:sp>
        <p:nvSpPr>
          <p:cNvPr id="5" name="Slide Number Placeholder 3">
            <a:extLst>
              <a:ext uri="{FF2B5EF4-FFF2-40B4-BE49-F238E27FC236}">
                <a16:creationId xmlns:a16="http://schemas.microsoft.com/office/drawing/2014/main" id="{6B5D79C6-9E15-4279-8EAD-EA92FE28165C}"/>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74</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2609241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2000" y="4120235"/>
            <a:ext cx="5486400" cy="4114800"/>
          </a:xfrm>
        </p:spPr>
        <p:txBody>
          <a:bodyPr/>
          <a:lstStyle/>
          <a:p>
            <a:r>
              <a:rPr lang="en-US" sz="1200" dirty="0">
                <a:latin typeface="Arial" panose="020B0604020202020204" pitchFamily="34" charset="0"/>
                <a:cs typeface="Arial" panose="020B0604020202020204" pitchFamily="34" charset="0"/>
              </a:rPr>
              <a:t>In </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the Fall 2021, the </a:t>
            </a:r>
            <a:r>
              <a:rPr lang="en-US" sz="1200" b="0" i="1" u="none" strike="noStrike" kern="1200" dirty="0">
                <a:solidFill>
                  <a:schemeClr val="tx1"/>
                </a:solidFill>
                <a:effectLst/>
                <a:latin typeface="Arial" panose="020B0604020202020204" pitchFamily="34" charset="0"/>
                <a:ea typeface="+mn-ea"/>
                <a:cs typeface="Arial" panose="020B0604020202020204" pitchFamily="34" charset="0"/>
              </a:rPr>
              <a:t>Genome: Unlocking Life’s Code </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exhibition returned to the Smithsonian’s National Museum of Natural History in Washington, DC. Since much has changed since its opening in 2013, the exhibition has been updated and refreshed to highlight new discoveries and technological advances. In addition, the </a:t>
            </a:r>
            <a:r>
              <a:rPr lang="en-US" sz="1200" b="0" i="1" u="none" strike="noStrike" kern="1200" dirty="0">
                <a:solidFill>
                  <a:schemeClr val="tx1"/>
                </a:solidFill>
                <a:effectLst/>
                <a:latin typeface="Arial" panose="020B0604020202020204" pitchFamily="34" charset="0"/>
                <a:ea typeface="+mn-ea"/>
                <a:cs typeface="Arial" panose="020B0604020202020204" pitchFamily="34" charset="0"/>
              </a:rPr>
              <a:t>Genome: Unlocking Life’s Code </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website has been redesigned with a new, modern look to highlight the exhibition and share genomic resources with educators, students, and the public. </a:t>
            </a:r>
          </a:p>
          <a:p>
            <a:r>
              <a:rPr lang="en-US" sz="1200" u="sng" kern="1200" dirty="0">
                <a:solidFill>
                  <a:schemeClr val="tx2">
                    <a:lumMod val="50000"/>
                  </a:schemeClr>
                </a:solidFill>
                <a:effectLst/>
                <a:latin typeface="Arial" panose="020B0604020202020204" pitchFamily="34" charset="0"/>
                <a:ea typeface="+mn-ea"/>
                <a:cs typeface="Arial" panose="020B0604020202020204" pitchFamily="34" charset="0"/>
              </a:rPr>
              <a:t> </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75</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200605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522288"/>
            <a:ext cx="6197600" cy="3486150"/>
          </a:xfrm>
          <a:prstGeom prst="rect">
            <a:avLst/>
          </a:prstGeom>
          <a:ln/>
        </p:spPr>
      </p:sp>
      <p:sp>
        <p:nvSpPr>
          <p:cNvPr id="7" name="Slide Number Placeholder 3">
            <a:extLst>
              <a:ext uri="{FF2B5EF4-FFF2-40B4-BE49-F238E27FC236}">
                <a16:creationId xmlns:a16="http://schemas.microsoft.com/office/drawing/2014/main" id="{8B03152F-8A18-4309-895A-8A610FF62D1B}"/>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76</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2" name="Notes Placeholder 1">
            <a:extLst>
              <a:ext uri="{FF2B5EF4-FFF2-40B4-BE49-F238E27FC236}">
                <a16:creationId xmlns:a16="http://schemas.microsoft.com/office/drawing/2014/main" id="{AD8AD87B-E52A-4C87-88CA-C553F569D82D}"/>
              </a:ext>
            </a:extLst>
          </p:cNvPr>
          <p:cNvSpPr>
            <a:spLocks noGrp="1"/>
          </p:cNvSpPr>
          <p:nvPr>
            <p:ph type="body" idx="1"/>
          </p:nvPr>
        </p:nvSpPr>
        <p:spPr>
          <a:xfrm>
            <a:off x="876300" y="4213203"/>
            <a:ext cx="5257800" cy="3984171"/>
          </a:xfrm>
        </p:spPr>
        <p:txBody>
          <a:bodyPr/>
          <a:lstStyle/>
          <a:p>
            <a:r>
              <a:rPr lang="en-US" dirty="0"/>
              <a:t>And finally, moving on to NHGRI’s Intramural Research Program.</a:t>
            </a:r>
          </a:p>
          <a:p>
            <a:endParaRPr lang="en-US" dirty="0"/>
          </a:p>
        </p:txBody>
      </p:sp>
    </p:spTree>
    <p:extLst>
      <p:ext uri="{BB962C8B-B14F-4D97-AF65-F5344CB8AC3E}">
        <p14:creationId xmlns:p14="http://schemas.microsoft.com/office/powerpoint/2010/main" val="18767537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5B78BAE-8678-4DF8-8274-F668BA51212A}"/>
              </a:ext>
            </a:extLst>
          </p:cNvPr>
          <p:cNvSpPr>
            <a:spLocks noGrp="1"/>
          </p:cNvSpPr>
          <p:nvPr>
            <p:ph type="body" idx="1"/>
          </p:nvPr>
        </p:nvSpPr>
        <p:spPr>
          <a:xfrm>
            <a:off x="701040" y="4077587"/>
            <a:ext cx="5608320" cy="418338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dirty="0">
                <a:effectLst/>
                <a:ea typeface="Calibri" panose="020F0502020204030204" pitchFamily="34" charset="0"/>
              </a:rPr>
              <a:t>Former NHGRI intramural trainee and later Tenure-Track Investigator, John </a:t>
            </a:r>
            <a:r>
              <a:rPr lang="en-US" dirty="0" err="1">
                <a:effectLst/>
                <a:ea typeface="Calibri" panose="020F0502020204030204" pitchFamily="34" charset="0"/>
              </a:rPr>
              <a:t>Carpten</a:t>
            </a:r>
            <a:r>
              <a:rPr lang="en-US" dirty="0">
                <a:effectLst/>
                <a:ea typeface="Calibri" panose="020F0502020204030204" pitchFamily="34" charset="0"/>
              </a:rPr>
              <a:t>, has been appointed as Chair of President Biden’s National Cancer Advisory Board. The board guides the Director of the National Cancer Institute in setting the course for the national cancer research program. John is currently </a:t>
            </a:r>
            <a:r>
              <a:rPr lang="en-US" dirty="0"/>
              <a:t>Professor and Chair of the Department of Translational Genomics at the Keck School of Medicine at the University of Southern California. </a:t>
            </a:r>
            <a:endParaRPr lang="en-US" dirty="0">
              <a:effectLst/>
              <a:ea typeface="Calibri" panose="020F0502020204030204" pitchFamily="34" charset="0"/>
            </a:endParaRPr>
          </a:p>
        </p:txBody>
      </p:sp>
      <p:sp>
        <p:nvSpPr>
          <p:cNvPr id="3" name="Slide Image Placeholder 2">
            <a:extLst>
              <a:ext uri="{FF2B5EF4-FFF2-40B4-BE49-F238E27FC236}">
                <a16:creationId xmlns:a16="http://schemas.microsoft.com/office/drawing/2014/main" id="{1B99DA64-E89F-44CA-B9EE-086B87D89804}"/>
              </a:ext>
            </a:extLst>
          </p:cNvPr>
          <p:cNvSpPr>
            <a:spLocks noGrp="1" noRot="1" noChangeAspect="1"/>
          </p:cNvSpPr>
          <p:nvPr>
            <p:ph type="sldImg"/>
          </p:nvPr>
        </p:nvSpPr>
        <p:spPr>
          <a:xfrm>
            <a:off x="406400" y="458788"/>
            <a:ext cx="6197600" cy="3486150"/>
          </a:xfrm>
        </p:spPr>
      </p:sp>
      <p:sp>
        <p:nvSpPr>
          <p:cNvPr id="4" name="Slide Number Placeholder 3">
            <a:extLst>
              <a:ext uri="{FF2B5EF4-FFF2-40B4-BE49-F238E27FC236}">
                <a16:creationId xmlns:a16="http://schemas.microsoft.com/office/drawing/2014/main" id="{A61C14B3-8A9A-4C0A-BBC4-442F378C9C3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77</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6418135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77800" y="387350"/>
            <a:ext cx="6654800" cy="3744913"/>
          </a:xfrm>
          <a:prstGeom prst="rect">
            <a:avLst/>
          </a:prstGeom>
          <a:ln/>
        </p:spPr>
      </p:sp>
      <p:sp>
        <p:nvSpPr>
          <p:cNvPr id="119811" name="Notes Placeholder 2"/>
          <p:cNvSpPr>
            <a:spLocks noGrp="1"/>
          </p:cNvSpPr>
          <p:nvPr>
            <p:ph type="body" idx="1"/>
          </p:nvPr>
        </p:nvSpPr>
        <p:spPr>
          <a:xfrm>
            <a:off x="762000" y="4283125"/>
            <a:ext cx="5486400" cy="4114800"/>
          </a:xfrm>
          <a:noFill/>
          <a:ln w="9525">
            <a:noFill/>
            <a:miter lim="800000"/>
            <a:headEnd/>
            <a:tailEnd/>
          </a:ln>
          <a:effectLst/>
        </p:spPr>
        <p:txBody>
          <a:bodyPr vert="horz" wrap="square" lIns="101737" tIns="50868" rIns="101737" bIns="50868"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In December, two Intramural investigators in the Social and Behavioral Research Branch (</a:t>
            </a:r>
            <a:r>
              <a:rPr lang="en-US" sz="1200" dirty="0" err="1">
                <a:latin typeface="Arial" panose="020B0604020202020204" pitchFamily="34" charset="0"/>
                <a:cs typeface="Arial" panose="020B0604020202020204" pitchFamily="34" charset="0"/>
              </a:rPr>
              <a:t>Vence</a:t>
            </a:r>
            <a:r>
              <a:rPr lang="en-US" sz="1200" dirty="0">
                <a:latin typeface="Arial" panose="020B0604020202020204" pitchFamily="34" charset="0"/>
                <a:cs typeface="Arial" panose="020B0604020202020204" pitchFamily="34" charset="0"/>
              </a:rPr>
              <a:t> Bonham and Larry Brody), along with colleagues from the National Library of Medicine and the National Center for Biotechnology Information, published a study on the use of terms “ancestry, ethnicity, and race” found in papers appearing in the </a:t>
            </a:r>
            <a:r>
              <a:rPr lang="en-US" sz="1200" i="1" dirty="0">
                <a:latin typeface="Arial" panose="020B0604020202020204" pitchFamily="34" charset="0"/>
                <a:cs typeface="Arial" panose="020B0604020202020204" pitchFamily="34" charset="0"/>
              </a:rPr>
              <a:t>American Journal of Human Genetics</a:t>
            </a:r>
            <a:r>
              <a:rPr lang="en-US" sz="1200"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Specifically, they found that in the 70-year history of the </a:t>
            </a:r>
            <a:r>
              <a:rPr lang="en-US" sz="1200" i="1" dirty="0">
                <a:latin typeface="Arial" panose="020B0604020202020204" pitchFamily="34" charset="0"/>
                <a:cs typeface="Arial" panose="020B0604020202020204" pitchFamily="34" charset="0"/>
              </a:rPr>
              <a:t>American Journal of Human Genetics </a:t>
            </a:r>
            <a:r>
              <a:rPr lang="en-US" sz="1200" dirty="0">
                <a:latin typeface="Arial" panose="020B0604020202020204" pitchFamily="34" charset="0"/>
                <a:cs typeface="Arial" panose="020B0604020202020204" pitchFamily="34" charset="0"/>
              </a:rPr>
              <a:t>"ancestry" and "ethnicity“ have increased in use as population descriptors, while the use of "race" has decreased. Although its overall use has declined, the odds of "race" appearing with "ethnicity" has increased relative to the odds of “race” appearing in the absence of “ethnicity.” </a:t>
            </a:r>
          </a:p>
          <a:p>
            <a:endParaRPr lang="en-US" sz="1200" dirty="0">
              <a:latin typeface="Arial" panose="020B0604020202020204" pitchFamily="34" charset="0"/>
              <a:cs typeface="Arial" panose="020B0604020202020204" pitchFamily="34" charset="0"/>
            </a:endParaRPr>
          </a:p>
          <a:p>
            <a:r>
              <a:rPr lang="en-US" sz="1200" i="1" dirty="0">
                <a:latin typeface="Arial" panose="020B0604020202020204" pitchFamily="34" charset="0"/>
                <a:cs typeface="Arial" panose="020B0604020202020204" pitchFamily="34" charset="0"/>
              </a:rPr>
              <a:t>* Science</a:t>
            </a:r>
            <a:r>
              <a:rPr lang="en-US" sz="1200" dirty="0">
                <a:latin typeface="Arial" panose="020B0604020202020204" pitchFamily="34" charset="0"/>
                <a:cs typeface="Arial" panose="020B0604020202020204" pitchFamily="34" charset="0"/>
              </a:rPr>
              <a:t> reported on the study in </a:t>
            </a:r>
            <a:r>
              <a:rPr lang="en-US" sz="1200" dirty="0" err="1">
                <a:latin typeface="Arial" panose="020B0604020202020204" pitchFamily="34" charset="0"/>
                <a:cs typeface="Arial" panose="020B0604020202020204" pitchFamily="34" charset="0"/>
              </a:rPr>
              <a:t>ScienceInsider</a:t>
            </a:r>
            <a:r>
              <a:rPr lang="en-US" sz="1200" dirty="0">
                <a:latin typeface="Arial" panose="020B0604020202020204" pitchFamily="34" charset="0"/>
                <a:cs typeface="Arial" panose="020B0604020202020204" pitchFamily="34" charset="0"/>
              </a:rPr>
              <a:t> and discussed the findings, providing a window to view the history of how racial terminology and racial thinking has been used in human genetics.</a:t>
            </a:r>
          </a:p>
          <a:p>
            <a:endParaRPr lang="en-US" sz="1200"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1012714"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1012714" rtl="0" eaLnBrk="1" fontAlgn="auto" latinLnBrk="0" hangingPunct="1">
                <a:lnSpc>
                  <a:spcPct val="100000"/>
                </a:lnSpc>
                <a:spcBef>
                  <a:spcPts val="0"/>
                </a:spcBef>
                <a:spcAft>
                  <a:spcPts val="0"/>
                </a:spcAft>
                <a:buClrTx/>
                <a:buSzTx/>
                <a:buFontTx/>
                <a:buNone/>
                <a:tabLst/>
                <a:defRPr/>
              </a:pPr>
              <a:t>78</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24009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8938" y="428625"/>
            <a:ext cx="6196012" cy="3486150"/>
          </a:xfrm>
        </p:spPr>
      </p:sp>
      <p:sp>
        <p:nvSpPr>
          <p:cNvPr id="3" name="Notes Placeholder 2"/>
          <p:cNvSpPr>
            <a:spLocks noGrp="1"/>
          </p:cNvSpPr>
          <p:nvPr>
            <p:ph type="body" idx="1"/>
          </p:nvPr>
        </p:nvSpPr>
        <p:spPr>
          <a:xfrm>
            <a:off x="701040" y="4078506"/>
            <a:ext cx="5608320" cy="4183380"/>
          </a:xfrm>
        </p:spPr>
        <p:txBody>
          <a:bodyPr/>
          <a:lstStyle/>
          <a:p>
            <a:pPr defTabSz="587493">
              <a:defRPr/>
            </a:pPr>
            <a:r>
              <a:rPr lang="en-US" b="0" i="0" u="none" strike="noStrike" dirty="0">
                <a:solidFill>
                  <a:srgbClr val="000000"/>
                </a:solidFill>
                <a:effectLst/>
              </a:rPr>
              <a:t>In recent months, there have been a number of very high-profile news features about investigators in NHGRI’s Intramural Research Program.</a:t>
            </a:r>
          </a:p>
          <a:p>
            <a:pPr defTabSz="587493">
              <a:defRPr/>
            </a:pPr>
            <a:endParaRPr lang="en-US" b="0" i="0" u="none" strike="noStrike" dirty="0">
              <a:solidFill>
                <a:srgbClr val="000000"/>
              </a:solidFill>
              <a:effectLst/>
            </a:endParaRPr>
          </a:p>
          <a:p>
            <a:pPr defTabSz="587493">
              <a:defRPr/>
            </a:pPr>
            <a:r>
              <a:rPr lang="en-US" b="0" i="0" u="none" strike="noStrike" dirty="0">
                <a:solidFill>
                  <a:srgbClr val="000000"/>
                </a:solidFill>
                <a:effectLst/>
              </a:rPr>
              <a:t>* Dan Kastner was profiled in </a:t>
            </a:r>
            <a:r>
              <a:rPr lang="en-US" b="0" i="1" u="none" strike="noStrike" dirty="0">
                <a:solidFill>
                  <a:srgbClr val="000000"/>
                </a:solidFill>
                <a:effectLst/>
              </a:rPr>
              <a:t>Science</a:t>
            </a:r>
            <a:r>
              <a:rPr lang="en-US" b="0" i="0" u="none" strike="noStrike" dirty="0">
                <a:solidFill>
                  <a:srgbClr val="000000"/>
                </a:solidFill>
                <a:effectLst/>
              </a:rPr>
              <a:t> magazine for his work on sporadic fevers and inflammation.</a:t>
            </a:r>
          </a:p>
          <a:p>
            <a:pPr defTabSz="587493">
              <a:defRPr/>
            </a:pPr>
            <a:endParaRPr lang="en-US" b="0" i="0" u="none" strike="noStrike" dirty="0">
              <a:solidFill>
                <a:srgbClr val="000000"/>
              </a:solidFill>
              <a:effectLst/>
            </a:endParaRPr>
          </a:p>
          <a:p>
            <a:pPr marL="0" marR="0" lvl="0" indent="0" algn="l" defTabSz="587493" rtl="0" eaLnBrk="1" fontAlgn="auto" latinLnBrk="0" hangingPunct="1">
              <a:lnSpc>
                <a:spcPct val="100000"/>
              </a:lnSpc>
              <a:spcBef>
                <a:spcPts val="0"/>
              </a:spcBef>
              <a:spcAft>
                <a:spcPts val="0"/>
              </a:spcAft>
              <a:buClrTx/>
              <a:buSzTx/>
              <a:buFontTx/>
              <a:buNone/>
              <a:tabLst/>
              <a:defRPr/>
            </a:pPr>
            <a:r>
              <a:rPr lang="en-US" dirty="0"/>
              <a:t>* </a:t>
            </a:r>
            <a:r>
              <a:rPr lang="en-US" i="1" dirty="0"/>
              <a:t>USA Today </a:t>
            </a:r>
            <a:r>
              <a:rPr lang="en-US" dirty="0"/>
              <a:t>featured Cyndi </a:t>
            </a:r>
            <a:r>
              <a:rPr lang="en-US" dirty="0" err="1"/>
              <a:t>Tifft’s</a:t>
            </a:r>
            <a:r>
              <a:rPr lang="en-US" dirty="0"/>
              <a:t> work on an important </a:t>
            </a:r>
            <a:r>
              <a:rPr lang="en-US" dirty="0">
                <a:effectLst/>
                <a:ea typeface="Calibri" panose="020F0502020204030204" pitchFamily="34" charset="0"/>
              </a:rPr>
              <a:t>gene therapy trial.</a:t>
            </a:r>
          </a:p>
          <a:p>
            <a:pPr marL="0" marR="0" lvl="0" indent="0" algn="l" defTabSz="587493" rtl="0" eaLnBrk="1" fontAlgn="auto" latinLnBrk="0" hangingPunct="1">
              <a:lnSpc>
                <a:spcPct val="100000"/>
              </a:lnSpc>
              <a:spcBef>
                <a:spcPts val="0"/>
              </a:spcBef>
              <a:spcAft>
                <a:spcPts val="0"/>
              </a:spcAft>
              <a:buClrTx/>
              <a:buSzTx/>
              <a:buFontTx/>
              <a:buNone/>
              <a:tabLst/>
              <a:defRPr/>
            </a:pPr>
            <a:endParaRPr lang="en-US" dirty="0"/>
          </a:p>
          <a:p>
            <a:pPr marL="0" marR="0" lvl="0" indent="0" algn="l" defTabSz="587493" rtl="0" eaLnBrk="1" fontAlgn="auto" latinLnBrk="0" hangingPunct="1">
              <a:lnSpc>
                <a:spcPct val="100000"/>
              </a:lnSpc>
              <a:spcBef>
                <a:spcPts val="0"/>
              </a:spcBef>
              <a:spcAft>
                <a:spcPts val="0"/>
              </a:spcAft>
              <a:buClrTx/>
              <a:buSzTx/>
              <a:buFontTx/>
              <a:buNone/>
              <a:tabLst/>
              <a:defRPr/>
            </a:pPr>
            <a:r>
              <a:rPr lang="en-US" dirty="0"/>
              <a:t>* And finally, a recent cover of </a:t>
            </a:r>
            <a:r>
              <a:rPr lang="en-US" i="1" dirty="0"/>
              <a:t>Genetic Engineering and Biotechnology News </a:t>
            </a:r>
            <a:r>
              <a:rPr lang="en-US" dirty="0"/>
              <a:t>featured Charles Rotimi and his work on the H3Africa program.</a:t>
            </a:r>
          </a:p>
        </p:txBody>
      </p:sp>
      <p:sp>
        <p:nvSpPr>
          <p:cNvPr id="4" name="Slide Number Placeholder 3"/>
          <p:cNvSpPr>
            <a:spLocks noGrp="1"/>
          </p:cNvSpPr>
          <p:nvPr>
            <p:ph type="sldNum" sz="quarter" idx="5"/>
          </p:nvPr>
        </p:nvSpPr>
        <p:spPr/>
        <p:txBody>
          <a:bodyPr/>
          <a:lstStyle/>
          <a:p>
            <a:pPr marL="0" marR="0" lvl="0" indent="0" algn="r" defTabSz="1218812"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8812" rtl="0" eaLnBrk="1" fontAlgn="auto" latinLnBrk="0" hangingPunct="1">
                <a:lnSpc>
                  <a:spcPct val="100000"/>
                </a:lnSpc>
                <a:spcBef>
                  <a:spcPts val="0"/>
                </a:spcBef>
                <a:spcAft>
                  <a:spcPts val="0"/>
                </a:spcAft>
                <a:buClrTx/>
                <a:buSzTx/>
                <a:buFontTx/>
                <a:buNone/>
                <a:tabLst/>
                <a:defRPr/>
              </a:pPr>
              <a:t>79</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0566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77922" y="4093447"/>
            <a:ext cx="5410949" cy="3984171"/>
          </a:xfrm>
        </p:spPr>
        <p:txBody>
          <a:bodyPr/>
          <a:lstStyle/>
          <a:p>
            <a:r>
              <a:rPr lang="en-US" dirty="0"/>
              <a:t>At the end of my Director’s Report, I always remind people how to keep in touch with me via my monthly newsletter (</a:t>
            </a:r>
            <a:r>
              <a:rPr lang="en-US" i="1" dirty="0"/>
              <a:t>The Genomics Landscape</a:t>
            </a:r>
            <a:r>
              <a:rPr lang="en-US" dirty="0"/>
              <a:t>) and through Twitter. Recently, the Communications team developed a * more user-friendly, one-stop-shop for staying connected with me and NHGRI. By visiting this web page through this convenient URL and then scrolling down, * you get a menu of 9 major resources associated with the Institute.</a:t>
            </a:r>
          </a:p>
          <a:p>
            <a:endParaRPr lang="en-US" dirty="0"/>
          </a:p>
          <a:p>
            <a:r>
              <a:rPr lang="en-US" dirty="0"/>
              <a:t>This includes direct links to * Genome.gov, * </a:t>
            </a:r>
            <a:r>
              <a:rPr lang="en-US" i="1" dirty="0"/>
              <a:t>The Genomics Landscape </a:t>
            </a:r>
            <a:r>
              <a:rPr lang="en-US" dirty="0"/>
              <a:t>and my Twitter feed, * our 2020 Strategic Vision and Institute brochure, and * popular sites like our GenomeTV channel of YouTube and our History Program’s set of oral histories. And if those sites are not what you are looking for, * scrolling down further reveals recordings of some selected talks of mine as well as some of my recent * podcasts and op-eds. </a:t>
            </a:r>
          </a:p>
          <a:p>
            <a:endParaRPr lang="en-US" dirty="0"/>
          </a:p>
          <a:p>
            <a:r>
              <a:rPr lang="en-US" dirty="0"/>
              <a:t>I hope people find this new one-stop-shop helpful when trying to stay connected with me and NHGRI. </a:t>
            </a:r>
          </a:p>
        </p:txBody>
      </p:sp>
      <p:sp>
        <p:nvSpPr>
          <p:cNvPr id="5" name="Slide Number Placeholder 3">
            <a:extLst>
              <a:ext uri="{FF2B5EF4-FFF2-40B4-BE49-F238E27FC236}">
                <a16:creationId xmlns:a16="http://schemas.microsoft.com/office/drawing/2014/main" id="{C41D05C9-2BD8-49E6-8F34-4CA21288E7BA}"/>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80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2465275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xfrm>
            <a:off x="388938" y="350838"/>
            <a:ext cx="6197600" cy="3486150"/>
          </a:xfrm>
          <a:prstGeom prst="rect">
            <a:avLst/>
          </a:prstGeom>
          <a:ln/>
        </p:spPr>
      </p:sp>
      <p:sp>
        <p:nvSpPr>
          <p:cNvPr id="181251" name="Notes Placeholder 2"/>
          <p:cNvSpPr>
            <a:spLocks noGrp="1"/>
          </p:cNvSpPr>
          <p:nvPr>
            <p:ph type="body" idx="1"/>
          </p:nvPr>
        </p:nvSpPr>
        <p:spPr>
          <a:xfrm>
            <a:off x="744538" y="4024006"/>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Finally, a personal thanks to the many NHGRI staff members who contributed the slides and associated materials that I just reviewed in my Director’s Report. As always, a group effort is essential for getting such a large amount of information conveyed efficiently at each Council meeting.</a:t>
            </a:r>
          </a:p>
          <a:p>
            <a:pPr defTabSz="963972">
              <a:defRPr/>
            </a:pPr>
            <a:br>
              <a:rPr lang="en-US" dirty="0"/>
            </a:br>
            <a:r>
              <a:rPr lang="en-US" dirty="0"/>
              <a:t>An additional thanks to the NHGRI communications group and web team for creating the electronic resource associated with my Director’s Report.</a:t>
            </a:r>
          </a:p>
          <a:p>
            <a:endParaRPr lang="en-US" dirty="0"/>
          </a:p>
          <a:p>
            <a:r>
              <a:rPr lang="en-US" dirty="0"/>
              <a:t>And * a special thanks to the usual ‘ringleader’ for helping me prepare my Director’s Report, Kris Wetterstrand, * who can be found in each of these two Zoom meeting screen shots. Though, she asks that you look for Ken Nakamura (on the left) and Lisa Brooks (on the right), indicated in the yellow boxes. Ken and Lisa both announced their retirements previously, but only recently were we able to officially send them off. </a:t>
            </a:r>
          </a:p>
          <a:p>
            <a:endParaRPr lang="en-US" dirty="0"/>
          </a:p>
        </p:txBody>
      </p:sp>
      <p:sp>
        <p:nvSpPr>
          <p:cNvPr id="7" name="Slide Number Placeholder 3">
            <a:extLst>
              <a:ext uri="{FF2B5EF4-FFF2-40B4-BE49-F238E27FC236}">
                <a16:creationId xmlns:a16="http://schemas.microsoft.com/office/drawing/2014/main" id="{FF67D346-DFBE-4422-8DE6-A440F767B5AD}"/>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81</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26726839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511175"/>
            <a:ext cx="6175375" cy="3475038"/>
          </a:xfrm>
        </p:spPr>
      </p:sp>
      <p:sp>
        <p:nvSpPr>
          <p:cNvPr id="3" name="Notes Placeholder 2">
            <a:extLst>
              <a:ext uri="{FF2B5EF4-FFF2-40B4-BE49-F238E27FC236}">
                <a16:creationId xmlns:a16="http://schemas.microsoft.com/office/drawing/2014/main" id="{A166CEC8-DA8D-4194-A40E-F0360FD85EFA}"/>
              </a:ext>
            </a:extLst>
          </p:cNvPr>
          <p:cNvSpPr>
            <a:spLocks noGrp="1"/>
          </p:cNvSpPr>
          <p:nvPr>
            <p:ph type="body" idx="1"/>
          </p:nvPr>
        </p:nvSpPr>
        <p:spPr/>
        <p:txBody>
          <a:bodyPr/>
          <a:lstStyle/>
          <a:p>
            <a:r>
              <a:rPr lang="en-US" dirty="0"/>
              <a:t> </a:t>
            </a:r>
          </a:p>
        </p:txBody>
      </p:sp>
      <p:sp>
        <p:nvSpPr>
          <p:cNvPr id="6" name="Slide Number Placeholder 3">
            <a:extLst>
              <a:ext uri="{FF2B5EF4-FFF2-40B4-BE49-F238E27FC236}">
                <a16:creationId xmlns:a16="http://schemas.microsoft.com/office/drawing/2014/main" id="{75A2D8B3-ED3B-4577-A1E4-92AF25487DD9}"/>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82</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0.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0.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jpg"/><Relationship Id="rId1" Type="http://schemas.openxmlformats.org/officeDocument/2006/relationships/slideMaster" Target="../slideMasters/slideMaster11.xml"/><Relationship Id="rId4" Type="http://schemas.openxmlformats.org/officeDocument/2006/relationships/image" Target="../media/image16.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Master" Target="../slideMasters/slideMaster11.xml"/><Relationship Id="rId4" Type="http://schemas.openxmlformats.org/officeDocument/2006/relationships/image" Target="../media/image16.png"/></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g"/><Relationship Id="rId1" Type="http://schemas.openxmlformats.org/officeDocument/2006/relationships/slideMaster" Target="../slideMasters/slideMaster11.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2.xml"/><Relationship Id="rId4" Type="http://schemas.openxmlformats.org/officeDocument/2006/relationships/image" Target="../media/image5.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6.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6.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26934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786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29369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8919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8950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10209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66667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97665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113248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666384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924770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911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755558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6642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6395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25733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687159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F7165-9F49-4CBD-9B1A-104D1D7A62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65D667-DB78-4776-84C9-C0ABC7651E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46289D-5BB4-4F29-A1BB-C5B55DD6CE26}"/>
              </a:ext>
            </a:extLst>
          </p:cNvPr>
          <p:cNvSpPr>
            <a:spLocks noGrp="1"/>
          </p:cNvSpPr>
          <p:nvPr>
            <p:ph type="dt" sz="half" idx="10"/>
          </p:nvPr>
        </p:nvSpPr>
        <p:spPr/>
        <p:txBody>
          <a:bodyPr/>
          <a:lstStyle/>
          <a:p>
            <a:fld id="{F005F60B-C61C-451D-926A-FC809F935029}" type="datetimeFigureOut">
              <a:rPr lang="en-US" smtClean="0"/>
              <a:t>2/24/2022</a:t>
            </a:fld>
            <a:endParaRPr lang="en-US"/>
          </a:p>
        </p:txBody>
      </p:sp>
      <p:sp>
        <p:nvSpPr>
          <p:cNvPr id="5" name="Footer Placeholder 4">
            <a:extLst>
              <a:ext uri="{FF2B5EF4-FFF2-40B4-BE49-F238E27FC236}">
                <a16:creationId xmlns:a16="http://schemas.microsoft.com/office/drawing/2014/main" id="{699682CA-526B-4F00-83BB-4BE8A24801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9F98C6-A850-4099-BD83-51F3BE5007D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802150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75DD-BEBC-41C9-AC9C-EE85136E6E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D499DC-BC0F-4E1B-B52A-FBE3A333C9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7C286C-CBFC-46F0-8359-2203D994F81B}"/>
              </a:ext>
            </a:extLst>
          </p:cNvPr>
          <p:cNvSpPr>
            <a:spLocks noGrp="1"/>
          </p:cNvSpPr>
          <p:nvPr>
            <p:ph type="dt" sz="half" idx="10"/>
          </p:nvPr>
        </p:nvSpPr>
        <p:spPr/>
        <p:txBody>
          <a:bodyPr/>
          <a:lstStyle/>
          <a:p>
            <a:fld id="{F005F60B-C61C-451D-926A-FC809F935029}" type="datetimeFigureOut">
              <a:rPr lang="en-US" smtClean="0"/>
              <a:t>2/24/2022</a:t>
            </a:fld>
            <a:endParaRPr lang="en-US"/>
          </a:p>
        </p:txBody>
      </p:sp>
      <p:sp>
        <p:nvSpPr>
          <p:cNvPr id="5" name="Footer Placeholder 4">
            <a:extLst>
              <a:ext uri="{FF2B5EF4-FFF2-40B4-BE49-F238E27FC236}">
                <a16:creationId xmlns:a16="http://schemas.microsoft.com/office/drawing/2014/main" id="{A1BDF1F7-854F-4392-8FA6-862585A137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B7CEEA-DF81-4B90-935C-3A204148E10B}"/>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91359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EB68A-64B6-4D40-A4C7-1FCE370AE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F6368F-627F-4E65-8E8F-42E309BA84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CC80B40-AAE5-4157-AE2A-0B6F237163BD}"/>
              </a:ext>
            </a:extLst>
          </p:cNvPr>
          <p:cNvSpPr>
            <a:spLocks noGrp="1"/>
          </p:cNvSpPr>
          <p:nvPr>
            <p:ph type="dt" sz="half" idx="10"/>
          </p:nvPr>
        </p:nvSpPr>
        <p:spPr/>
        <p:txBody>
          <a:bodyPr/>
          <a:lstStyle/>
          <a:p>
            <a:fld id="{F005F60B-C61C-451D-926A-FC809F935029}" type="datetimeFigureOut">
              <a:rPr lang="en-US" smtClean="0"/>
              <a:t>2/24/2022</a:t>
            </a:fld>
            <a:endParaRPr lang="en-US"/>
          </a:p>
        </p:txBody>
      </p:sp>
      <p:sp>
        <p:nvSpPr>
          <p:cNvPr id="5" name="Footer Placeholder 4">
            <a:extLst>
              <a:ext uri="{FF2B5EF4-FFF2-40B4-BE49-F238E27FC236}">
                <a16:creationId xmlns:a16="http://schemas.microsoft.com/office/drawing/2014/main" id="{F871A153-C788-47AC-9C9B-7C072E1F7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269E4-857F-4D53-879B-ECEA8F48B562}"/>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211423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0D37-943E-452B-B476-FE2691114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96680E-B039-4CBD-8917-1BA76D4C2C9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B34191-3B2F-4424-8E32-6FAB2CD8F36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A54C30-67DA-443B-846F-D36292F6E4C2}"/>
              </a:ext>
            </a:extLst>
          </p:cNvPr>
          <p:cNvSpPr>
            <a:spLocks noGrp="1"/>
          </p:cNvSpPr>
          <p:nvPr>
            <p:ph type="dt" sz="half" idx="10"/>
          </p:nvPr>
        </p:nvSpPr>
        <p:spPr/>
        <p:txBody>
          <a:bodyPr/>
          <a:lstStyle/>
          <a:p>
            <a:fld id="{F005F60B-C61C-451D-926A-FC809F935029}" type="datetimeFigureOut">
              <a:rPr lang="en-US" smtClean="0"/>
              <a:t>2/24/2022</a:t>
            </a:fld>
            <a:endParaRPr lang="en-US"/>
          </a:p>
        </p:txBody>
      </p:sp>
      <p:sp>
        <p:nvSpPr>
          <p:cNvPr id="6" name="Footer Placeholder 5">
            <a:extLst>
              <a:ext uri="{FF2B5EF4-FFF2-40B4-BE49-F238E27FC236}">
                <a16:creationId xmlns:a16="http://schemas.microsoft.com/office/drawing/2014/main" id="{E5FE23E9-EDA1-4FBD-BD87-12A09751E9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CFD33-685C-43B4-BD9A-37C1F019AD19}"/>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4139788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59C5-6F75-4991-B281-070D61CF46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124D46-87A2-4BD4-A162-2AF46AE173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F427052-A9D5-4671-8C73-614284726C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0CFA59-9B08-46CF-A3DC-09DB136BE5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B947B7-9230-4E09-A811-3C5545F192E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1A4023-D62C-4560-832B-304762920AAC}"/>
              </a:ext>
            </a:extLst>
          </p:cNvPr>
          <p:cNvSpPr>
            <a:spLocks noGrp="1"/>
          </p:cNvSpPr>
          <p:nvPr>
            <p:ph type="dt" sz="half" idx="10"/>
          </p:nvPr>
        </p:nvSpPr>
        <p:spPr/>
        <p:txBody>
          <a:bodyPr/>
          <a:lstStyle/>
          <a:p>
            <a:fld id="{F005F60B-C61C-451D-926A-FC809F935029}" type="datetimeFigureOut">
              <a:rPr lang="en-US" smtClean="0"/>
              <a:t>2/24/2022</a:t>
            </a:fld>
            <a:endParaRPr lang="en-US"/>
          </a:p>
        </p:txBody>
      </p:sp>
      <p:sp>
        <p:nvSpPr>
          <p:cNvPr id="8" name="Footer Placeholder 7">
            <a:extLst>
              <a:ext uri="{FF2B5EF4-FFF2-40B4-BE49-F238E27FC236}">
                <a16:creationId xmlns:a16="http://schemas.microsoft.com/office/drawing/2014/main" id="{EFED6402-EF32-49CD-BFD5-E641832957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3B7C4E-A770-40A5-B9B9-628CD37FD38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18228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A6FC-CECE-4254-ABA8-7CA1B202F1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76C5C5-37F2-4746-86DB-A714A0CFD126}"/>
              </a:ext>
            </a:extLst>
          </p:cNvPr>
          <p:cNvSpPr>
            <a:spLocks noGrp="1"/>
          </p:cNvSpPr>
          <p:nvPr>
            <p:ph type="dt" sz="half" idx="10"/>
          </p:nvPr>
        </p:nvSpPr>
        <p:spPr/>
        <p:txBody>
          <a:bodyPr/>
          <a:lstStyle/>
          <a:p>
            <a:fld id="{F005F60B-C61C-451D-926A-FC809F935029}" type="datetimeFigureOut">
              <a:rPr lang="en-US" smtClean="0"/>
              <a:t>2/24/2022</a:t>
            </a:fld>
            <a:endParaRPr lang="en-US"/>
          </a:p>
        </p:txBody>
      </p:sp>
      <p:sp>
        <p:nvSpPr>
          <p:cNvPr id="4" name="Footer Placeholder 3">
            <a:extLst>
              <a:ext uri="{FF2B5EF4-FFF2-40B4-BE49-F238E27FC236}">
                <a16:creationId xmlns:a16="http://schemas.microsoft.com/office/drawing/2014/main" id="{EA361E96-7CE3-4693-B649-8A9D350BF3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B20D15-E4B1-451A-8276-DB968C85F8B1}"/>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8151557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0894EC-9565-48E2-A8BE-D269258A7D2F}"/>
              </a:ext>
            </a:extLst>
          </p:cNvPr>
          <p:cNvSpPr>
            <a:spLocks noGrp="1"/>
          </p:cNvSpPr>
          <p:nvPr>
            <p:ph type="dt" sz="half" idx="10"/>
          </p:nvPr>
        </p:nvSpPr>
        <p:spPr/>
        <p:txBody>
          <a:bodyPr/>
          <a:lstStyle/>
          <a:p>
            <a:fld id="{F005F60B-C61C-451D-926A-FC809F935029}" type="datetimeFigureOut">
              <a:rPr lang="en-US" smtClean="0"/>
              <a:t>2/24/2022</a:t>
            </a:fld>
            <a:endParaRPr lang="en-US"/>
          </a:p>
        </p:txBody>
      </p:sp>
      <p:sp>
        <p:nvSpPr>
          <p:cNvPr id="3" name="Footer Placeholder 2">
            <a:extLst>
              <a:ext uri="{FF2B5EF4-FFF2-40B4-BE49-F238E27FC236}">
                <a16:creationId xmlns:a16="http://schemas.microsoft.com/office/drawing/2014/main" id="{C2894225-A8F1-43AE-8972-4EAF8FF2F4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0209A8-A710-46F6-AA74-7037E872E83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412995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B3DAD-E292-4588-8E22-F590E75DDE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52FAD7-D13E-4FE8-9F6F-D159C88E65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72A7A1-E4F6-41E1-AF8F-7644DC02EE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D0C5735-942A-4458-9AD6-397032B9F6D3}"/>
              </a:ext>
            </a:extLst>
          </p:cNvPr>
          <p:cNvSpPr>
            <a:spLocks noGrp="1"/>
          </p:cNvSpPr>
          <p:nvPr>
            <p:ph type="dt" sz="half" idx="10"/>
          </p:nvPr>
        </p:nvSpPr>
        <p:spPr/>
        <p:txBody>
          <a:bodyPr/>
          <a:lstStyle/>
          <a:p>
            <a:fld id="{F005F60B-C61C-451D-926A-FC809F935029}" type="datetimeFigureOut">
              <a:rPr lang="en-US" smtClean="0"/>
              <a:t>2/24/2022</a:t>
            </a:fld>
            <a:endParaRPr lang="en-US"/>
          </a:p>
        </p:txBody>
      </p:sp>
      <p:sp>
        <p:nvSpPr>
          <p:cNvPr id="6" name="Footer Placeholder 5">
            <a:extLst>
              <a:ext uri="{FF2B5EF4-FFF2-40B4-BE49-F238E27FC236}">
                <a16:creationId xmlns:a16="http://schemas.microsoft.com/office/drawing/2014/main" id="{1D0A02FB-260D-4B5C-B83F-6C27DB2F3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70C3E-F40E-48FF-9588-01BD993B0B7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4397697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F5D20-A2DE-4B7B-8B74-8ECA46438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82D830-EEDE-4A70-B1E5-84AA1923A8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61F910-D4DA-445B-A163-52A0A54A5B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699CAE-7A91-46AD-A6F2-2287F7B5F9D4}"/>
              </a:ext>
            </a:extLst>
          </p:cNvPr>
          <p:cNvSpPr>
            <a:spLocks noGrp="1"/>
          </p:cNvSpPr>
          <p:nvPr>
            <p:ph type="dt" sz="half" idx="10"/>
          </p:nvPr>
        </p:nvSpPr>
        <p:spPr/>
        <p:txBody>
          <a:bodyPr/>
          <a:lstStyle/>
          <a:p>
            <a:fld id="{F005F60B-C61C-451D-926A-FC809F935029}" type="datetimeFigureOut">
              <a:rPr lang="en-US" smtClean="0"/>
              <a:t>2/24/2022</a:t>
            </a:fld>
            <a:endParaRPr lang="en-US"/>
          </a:p>
        </p:txBody>
      </p:sp>
      <p:sp>
        <p:nvSpPr>
          <p:cNvPr id="6" name="Footer Placeholder 5">
            <a:extLst>
              <a:ext uri="{FF2B5EF4-FFF2-40B4-BE49-F238E27FC236}">
                <a16:creationId xmlns:a16="http://schemas.microsoft.com/office/drawing/2014/main" id="{1AF1311D-CB52-4F4D-9D40-8B19352C9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9E0370-691A-45D0-B56F-07F57BA1FE5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969366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DF5C-C33F-45EB-9D10-DD657AF47F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8DF70C-2CAA-480E-99C2-0DFB6945B57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6EE5B4-F7B5-4D33-ABE3-1D6804D497BD}"/>
              </a:ext>
            </a:extLst>
          </p:cNvPr>
          <p:cNvSpPr>
            <a:spLocks noGrp="1"/>
          </p:cNvSpPr>
          <p:nvPr>
            <p:ph type="dt" sz="half" idx="10"/>
          </p:nvPr>
        </p:nvSpPr>
        <p:spPr/>
        <p:txBody>
          <a:bodyPr/>
          <a:lstStyle/>
          <a:p>
            <a:fld id="{F005F60B-C61C-451D-926A-FC809F935029}" type="datetimeFigureOut">
              <a:rPr lang="en-US" smtClean="0"/>
              <a:t>2/24/2022</a:t>
            </a:fld>
            <a:endParaRPr lang="en-US"/>
          </a:p>
        </p:txBody>
      </p:sp>
      <p:sp>
        <p:nvSpPr>
          <p:cNvPr id="5" name="Footer Placeholder 4">
            <a:extLst>
              <a:ext uri="{FF2B5EF4-FFF2-40B4-BE49-F238E27FC236}">
                <a16:creationId xmlns:a16="http://schemas.microsoft.com/office/drawing/2014/main" id="{144DFD86-44F9-40C2-ABDE-8B74B0F63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14DC5-0380-40FD-85C9-9496D64BFE8A}"/>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046900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D9F3BD-2E74-47F7-BAF9-2649E54FBD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15FD2B-7726-4F40-A06F-C9B44169FE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7835AE-5CA9-4EFE-9FAF-1E497C938134}"/>
              </a:ext>
            </a:extLst>
          </p:cNvPr>
          <p:cNvSpPr>
            <a:spLocks noGrp="1"/>
          </p:cNvSpPr>
          <p:nvPr>
            <p:ph type="dt" sz="half" idx="10"/>
          </p:nvPr>
        </p:nvSpPr>
        <p:spPr/>
        <p:txBody>
          <a:bodyPr/>
          <a:lstStyle/>
          <a:p>
            <a:fld id="{F005F60B-C61C-451D-926A-FC809F935029}" type="datetimeFigureOut">
              <a:rPr lang="en-US" smtClean="0"/>
              <a:t>2/24/2022</a:t>
            </a:fld>
            <a:endParaRPr lang="en-US"/>
          </a:p>
        </p:txBody>
      </p:sp>
      <p:sp>
        <p:nvSpPr>
          <p:cNvPr id="5" name="Footer Placeholder 4">
            <a:extLst>
              <a:ext uri="{FF2B5EF4-FFF2-40B4-BE49-F238E27FC236}">
                <a16:creationId xmlns:a16="http://schemas.microsoft.com/office/drawing/2014/main" id="{08362C82-C91D-4027-B6D3-B346BB147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E3855-0BCC-41D0-96AF-7C23BAEFFCA4}"/>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577794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3671951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5327458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733932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28705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354408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33796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8126843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95776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8038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85213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644533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8459921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8332516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31770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119734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1035479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49273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8680408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952631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103946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2608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262273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2989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1805537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336509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898297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6006830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86121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088932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6973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0545070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5739533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762205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046204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978606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833248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5356986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46008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115146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780632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7572578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638516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448121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9244354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227230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376274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65876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992066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451758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15168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7279974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348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0031284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6228904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7221537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284252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0480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0815425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838788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544492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5370745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39704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000182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4223608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97044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32008860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819806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3900912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0009092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743895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23780023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4461573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5235561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815991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2906969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2843081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96334254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7967349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23938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09936971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17"/>
          <a:stretch/>
        </p:blipFill>
        <p:spPr>
          <a:xfrm>
            <a:off x="4248920" y="496093"/>
            <a:ext cx="7943080" cy="5289743"/>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78672291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spTree>
    <p:extLst>
      <p:ext uri="{BB962C8B-B14F-4D97-AF65-F5344CB8AC3E}">
        <p14:creationId xmlns:p14="http://schemas.microsoft.com/office/powerpoint/2010/main" val="347484139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0013"/>
          <a:stretch/>
        </p:blipFill>
        <p:spPr>
          <a:xfrm>
            <a:off x="7591989" y="1043608"/>
            <a:ext cx="4242660"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68855153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8" name="Picture 7">
            <a:extLst>
              <a:ext uri="{FF2B5EF4-FFF2-40B4-BE49-F238E27FC236}">
                <a16:creationId xmlns:a16="http://schemas.microsoft.com/office/drawing/2014/main" id="{0DBED16A-0CCD-5344-9ED0-D2D0514261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07579203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33D6BD6D-271E-FC4F-9E0E-F2AEDE818F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8" name="Picture 7">
            <a:extLst>
              <a:ext uri="{FF2B5EF4-FFF2-40B4-BE49-F238E27FC236}">
                <a16:creationId xmlns:a16="http://schemas.microsoft.com/office/drawing/2014/main" id="{69A37050-DA0C-FF4E-B214-0F540DA2CA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84463569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435CBAF2-A8F8-EE41-9EC8-5094B7E017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8" name="Picture 7">
            <a:extLst>
              <a:ext uri="{FF2B5EF4-FFF2-40B4-BE49-F238E27FC236}">
                <a16:creationId xmlns:a16="http://schemas.microsoft.com/office/drawing/2014/main" id="{B9BB1C73-9D43-9242-AE47-6EB58FEDCB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27090213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9" name="Picture 8">
            <a:extLst>
              <a:ext uri="{FF2B5EF4-FFF2-40B4-BE49-F238E27FC236}">
                <a16:creationId xmlns:a16="http://schemas.microsoft.com/office/drawing/2014/main" id="{B4DF18F6-4767-DA40-A2CF-8839EB2B22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75031054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a:extLst>
              <a:ext uri="{FF2B5EF4-FFF2-40B4-BE49-F238E27FC236}">
                <a16:creationId xmlns:a16="http://schemas.microsoft.com/office/drawing/2014/main" id="{A7B4DE4B-7454-BE49-9DCA-89918D5397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25629580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2C00A10F-6C23-404F-92AB-56391B008B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8" name="Picture 7">
            <a:extLst>
              <a:ext uri="{FF2B5EF4-FFF2-40B4-BE49-F238E27FC236}">
                <a16:creationId xmlns:a16="http://schemas.microsoft.com/office/drawing/2014/main" id="{F98D1A1E-E40C-4B40-B558-48F608637B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58718808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6" name="Picture 5" descr="A computer screen capture&#10;&#10;Description automatically generated with low confidence">
            <a:extLst>
              <a:ext uri="{FF2B5EF4-FFF2-40B4-BE49-F238E27FC236}">
                <a16:creationId xmlns:a16="http://schemas.microsoft.com/office/drawing/2014/main" id="{A9E7FF8A-2580-EF4E-97DC-C2F2D5839C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43509" y="221136"/>
            <a:ext cx="4674223" cy="2502186"/>
          </a:xfrm>
          <a:prstGeom prst="rect">
            <a:avLst/>
          </a:prstGeom>
        </p:spPr>
      </p:pic>
    </p:spTree>
    <p:extLst>
      <p:ext uri="{BB962C8B-B14F-4D97-AF65-F5344CB8AC3E}">
        <p14:creationId xmlns:p14="http://schemas.microsoft.com/office/powerpoint/2010/main" val="23745186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7" name="Picture 6" descr="A computer screen capture&#10;&#10;Description automatically generated with low confidence">
            <a:extLst>
              <a:ext uri="{FF2B5EF4-FFF2-40B4-BE49-F238E27FC236}">
                <a16:creationId xmlns:a16="http://schemas.microsoft.com/office/drawing/2014/main" id="{76B6E753-1392-5248-B879-0EC8EFBB7C1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Tree>
    <p:extLst>
      <p:ext uri="{BB962C8B-B14F-4D97-AF65-F5344CB8AC3E}">
        <p14:creationId xmlns:p14="http://schemas.microsoft.com/office/powerpoint/2010/main" val="217332168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5732417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7" name="Picture 6">
            <a:extLst>
              <a:ext uri="{FF2B5EF4-FFF2-40B4-BE49-F238E27FC236}">
                <a16:creationId xmlns:a16="http://schemas.microsoft.com/office/drawing/2014/main" id="{D6034717-5383-044B-9D8E-0C05BC9945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50675933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2_Section Header">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7385" cy="6858000"/>
          </a:xfrm>
          <a:prstGeom prst="rect">
            <a:avLst/>
          </a:prstGeom>
        </p:spPr>
      </p:pic>
    </p:spTree>
    <p:extLst>
      <p:ext uri="{BB962C8B-B14F-4D97-AF65-F5344CB8AC3E}">
        <p14:creationId xmlns:p14="http://schemas.microsoft.com/office/powerpoint/2010/main" val="409829222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1_Divider Slide">
    <p:spTree>
      <p:nvGrpSpPr>
        <p:cNvPr id="1" name=""/>
        <p:cNvGrpSpPr/>
        <p:nvPr/>
      </p:nvGrpSpPr>
      <p:grpSpPr>
        <a:xfrm>
          <a:off x="0" y="0"/>
          <a:ext cx="0" cy="0"/>
          <a:chOff x="0" y="0"/>
          <a:chExt cx="0" cy="0"/>
        </a:xfrm>
      </p:grpSpPr>
      <p:sp>
        <p:nvSpPr>
          <p:cNvPr id="6" name="Rectangle 5"/>
          <p:cNvSpPr/>
          <p:nvPr/>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r>
              <a:rPr lang="en-US"/>
              <a:t>Click to edit Master title style</a:t>
            </a:r>
            <a:endParaRPr lang="en-US" dirty="0"/>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8318821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2_Divider Slide">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r>
              <a:rPr lang="en-US"/>
              <a:t>Click to edit Master title style</a:t>
            </a:r>
            <a:endParaRPr lang="en-US" dirty="0"/>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3308058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231C4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935751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93669545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2188163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8558806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10473097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4722982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90906503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9347950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0554170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89253650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9276838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40722461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94310998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81242321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23766847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83178665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791963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84044745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506583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88655814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33241598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0618211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75943176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4467840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27028322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8060092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97515706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399025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5451409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639694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5405798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6886483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2599172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77424516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9609307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3460371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21283323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3659330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52832602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006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21943277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7992262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24186115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71396614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09465332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1397075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5737579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814530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2968941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9769031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37748511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2964735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52583707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61617386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3732497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3579261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26005935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989962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7.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theme" Target="../theme/theme9.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image" Target="../media/image12.png"/><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0.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12.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theme" Target="../theme/theme1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image" Target="../media/image7.png"/><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theme" Target="../theme/theme12.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9.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theme" Target="../theme/theme13.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0.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14.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1.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theme" Target="../theme/theme15.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2" Type="http://schemas.openxmlformats.org/officeDocument/2006/relationships/slideLayout" Target="../slideLayouts/slideLayout176.xml"/><Relationship Id="rId16" Type="http://schemas.openxmlformats.org/officeDocument/2006/relationships/image" Target="../media/image12.png"/><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5" Type="http://schemas.openxmlformats.org/officeDocument/2006/relationships/image" Target="../media/image1.png"/><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theme" Target="../theme/theme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06" r:id="rId4"/>
    <p:sldLayoutId id="2147483707" r:id="rId5"/>
    <p:sldLayoutId id="2147483708" r:id="rId6"/>
    <p:sldLayoutId id="2147483709" r:id="rId7"/>
    <p:sldLayoutId id="2147483710" r:id="rId8"/>
    <p:sldLayoutId id="2147483764" r:id="rId9"/>
    <p:sldLayoutId id="2147483694" r:id="rId10"/>
    <p:sldLayoutId id="2147483776" r:id="rId11"/>
    <p:sldLayoutId id="2147483792"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04010661"/>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3CD910-CC66-4719-8A78-53AE2DF1F0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38B78C-30EC-4584-8D0E-CDBB9B53A9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28629-377E-44BD-9A27-4E170AD553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05F60B-C61C-451D-926A-FC809F935029}" type="datetimeFigureOut">
              <a:rPr lang="en-US" smtClean="0"/>
              <a:t>2/24/2022</a:t>
            </a:fld>
            <a:endParaRPr lang="en-US"/>
          </a:p>
        </p:txBody>
      </p:sp>
      <p:sp>
        <p:nvSpPr>
          <p:cNvPr id="5" name="Footer Placeholder 4">
            <a:extLst>
              <a:ext uri="{FF2B5EF4-FFF2-40B4-BE49-F238E27FC236}">
                <a16:creationId xmlns:a16="http://schemas.microsoft.com/office/drawing/2014/main" id="{65B4A697-052D-431A-A03F-2D7E033A81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7ADA68-8441-4C84-904A-179AA1DAC7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4760B-0C39-4102-B32E-B75CC07B6DEF}" type="slidenum">
              <a:rPr lang="en-US" smtClean="0"/>
              <a:t>‹#›</a:t>
            </a:fld>
            <a:endParaRPr lang="en-US"/>
          </a:p>
        </p:txBody>
      </p:sp>
    </p:spTree>
    <p:extLst>
      <p:ext uri="{BB962C8B-B14F-4D97-AF65-F5344CB8AC3E}">
        <p14:creationId xmlns:p14="http://schemas.microsoft.com/office/powerpoint/2010/main" val="275635901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502303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sldNum="0"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1349550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9530798"/>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5299419"/>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3318168"/>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354698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4" r:id="rId11"/>
    <p:sldLayoutId id="2147484005"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241946694"/>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07610466"/>
      </p:ext>
    </p:extLst>
  </p:cSld>
  <p:clrMap bg1="lt1" tx1="dk1" bg2="lt2" tx2="dk2" accent1="accent1" accent2="accent2" accent3="accent3" accent4="accent4" accent5="accent5" accent6="accent6" hlink="hlink" folHlink="folHlink"/>
  <p:sldLayoutIdLst>
    <p:sldLayoutId id="2147484032"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 id="2147484043" r:id="rId12"/>
    <p:sldLayoutId id="2147484044" r:id="rId13"/>
    <p:sldLayoutId id="2147484045" r:id="rId14"/>
    <p:sldLayoutId id="2147484046" r:id="rId15"/>
    <p:sldLayoutId id="2147484047" r:id="rId16"/>
    <p:sldLayoutId id="2147484048" r:id="rId17"/>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231C4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55331844"/>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64862179"/>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Lst>
  <p:hf sldNum="0"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12350243"/>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42073645"/>
      </p:ext>
    </p:extLst>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5">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712831228"/>
      </p:ext>
    </p:extLst>
  </p:cSld>
  <p:clrMap bg1="lt1" tx1="dk1" bg2="lt2" tx2="dk2" accent1="accent1" accent2="accent2" accent3="accent3" accent4="accent4" accent5="accent5" accent6="accent6" hlink="hlink" folHlink="folHlink"/>
  <p:sldLayoutIdLst>
    <p:sldLayoutId id="2147484138" r:id="rId1"/>
    <p:sldLayoutId id="2147484139" r:id="rId2"/>
    <p:sldLayoutId id="2147484140" r:id="rId3"/>
    <p:sldLayoutId id="2147484141" r:id="rId4"/>
    <p:sldLayoutId id="2147484142" r:id="rId5"/>
    <p:sldLayoutId id="2147484143" r:id="rId6"/>
    <p:sldLayoutId id="2147484144" r:id="rId7"/>
    <p:sldLayoutId id="2147484145" r:id="rId8"/>
    <p:sldLayoutId id="2147484146" r:id="rId9"/>
    <p:sldLayoutId id="2147484147" r:id="rId10"/>
    <p:sldLayoutId id="2147484148" r:id="rId11"/>
    <p:sldLayoutId id="2147484149" r:id="rId12"/>
    <p:sldLayoutId id="2147484150"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3.png"/><Relationship Id="rId7"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42.xml"/><Relationship Id="rId6" Type="http://schemas.openxmlformats.org/officeDocument/2006/relationships/image" Target="../media/image24.jpeg"/><Relationship Id="rId5" Type="http://schemas.openxmlformats.org/officeDocument/2006/relationships/image" Target="../media/image5.png"/><Relationship Id="rId10" Type="http://schemas.openxmlformats.org/officeDocument/2006/relationships/image" Target="../media/image28.jpeg"/><Relationship Id="rId4" Type="http://schemas.openxmlformats.org/officeDocument/2006/relationships/image" Target="../media/image4.png"/><Relationship Id="rId9" Type="http://schemas.openxmlformats.org/officeDocument/2006/relationships/image" Target="../media/image27.jpeg"/></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8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85.xml"/><Relationship Id="rId5" Type="http://schemas.microsoft.com/office/2007/relationships/hdphoto" Target="../media/hdphoto1.wdp"/><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85.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85.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81.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85.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81.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81.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81.xml"/></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85.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85.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85.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85.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85.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8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6.xml"/></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80.xml"/><Relationship Id="rId5" Type="http://schemas.openxmlformats.org/officeDocument/2006/relationships/image" Target="../media/image51.jpe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26.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4.xml"/><Relationship Id="rId1" Type="http://schemas.openxmlformats.org/officeDocument/2006/relationships/slideLayout" Target="../slideLayouts/slideLayout85.xml"/><Relationship Id="rId5" Type="http://schemas.openxmlformats.org/officeDocument/2006/relationships/image" Target="../media/image63.jpeg"/><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80.xml"/><Relationship Id="rId5" Type="http://schemas.openxmlformats.org/officeDocument/2006/relationships/image" Target="../media/image66.jpeg"/><Relationship Id="rId4" Type="http://schemas.openxmlformats.org/officeDocument/2006/relationships/image" Target="../media/image65.jpeg"/></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6.xml"/><Relationship Id="rId1" Type="http://schemas.openxmlformats.org/officeDocument/2006/relationships/slideLayout" Target="../slideLayouts/slideLayout8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6.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81.xml"/><Relationship Id="rId4" Type="http://schemas.openxmlformats.org/officeDocument/2006/relationships/image" Target="../media/image69.jpe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81.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1.xml"/><Relationship Id="rId1" Type="http://schemas.openxmlformats.org/officeDocument/2006/relationships/slideLayout" Target="../slideLayouts/slideLayout81.xml"/><Relationship Id="rId4" Type="http://schemas.openxmlformats.org/officeDocument/2006/relationships/image" Target="../media/image73.jpe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81.xml"/><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3.xml"/><Relationship Id="rId1" Type="http://schemas.openxmlformats.org/officeDocument/2006/relationships/slideLayout" Target="../slideLayouts/slideLayout86.xml"/><Relationship Id="rId4" Type="http://schemas.openxmlformats.org/officeDocument/2006/relationships/image" Target="../media/image77.png"/></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4.xml"/><Relationship Id="rId1" Type="http://schemas.openxmlformats.org/officeDocument/2006/relationships/slideLayout" Target="../slideLayouts/slideLayout86.xml"/></Relationships>
</file>

<file path=ppt/slides/_rels/slide3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5.xml"/><Relationship Id="rId1" Type="http://schemas.openxmlformats.org/officeDocument/2006/relationships/slideLayout" Target="../slideLayouts/slideLayout86.xml"/></Relationships>
</file>

<file path=ppt/slides/_rels/slide3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6.xml"/><Relationship Id="rId1" Type="http://schemas.openxmlformats.org/officeDocument/2006/relationships/slideLayout" Target="../slideLayouts/slideLayout86.xml"/></Relationships>
</file>

<file path=ppt/slides/_rels/slide3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7.xml"/><Relationship Id="rId1" Type="http://schemas.openxmlformats.org/officeDocument/2006/relationships/slideLayout" Target="../slideLayouts/slideLayout81.xml"/><Relationship Id="rId4" Type="http://schemas.openxmlformats.org/officeDocument/2006/relationships/image" Target="../media/image82.jpeg"/></Relationships>
</file>

<file path=ppt/slides/_rels/slide3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8.xml"/><Relationship Id="rId1" Type="http://schemas.openxmlformats.org/officeDocument/2006/relationships/slideLayout" Target="../slideLayouts/slideLayout86.xml"/><Relationship Id="rId4" Type="http://schemas.openxmlformats.org/officeDocument/2006/relationships/image" Target="../media/image84.png"/></Relationships>
</file>

<file path=ppt/slides/_rels/slide3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9.xml"/><Relationship Id="rId1" Type="http://schemas.openxmlformats.org/officeDocument/2006/relationships/slideLayout" Target="../slideLayouts/slideLayout86.xml"/></Relationships>
</file>

<file path=ppt/slides/_rels/slide4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0.xml"/><Relationship Id="rId1" Type="http://schemas.openxmlformats.org/officeDocument/2006/relationships/slideLayout" Target="../slideLayouts/slideLayout8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6.xml"/></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2.xml"/><Relationship Id="rId1" Type="http://schemas.openxmlformats.org/officeDocument/2006/relationships/slideLayout" Target="../slideLayouts/slideLayout85.xml"/></Relationships>
</file>

<file path=ppt/slides/_rels/slide43.xml.rels><?xml version="1.0" encoding="UTF-8" standalone="yes"?>
<Relationships xmlns="http://schemas.openxmlformats.org/package/2006/relationships"><Relationship Id="rId3" Type="http://schemas.openxmlformats.org/officeDocument/2006/relationships/image" Target="../media/image88.tiff"/><Relationship Id="rId2" Type="http://schemas.openxmlformats.org/officeDocument/2006/relationships/notesSlide" Target="../notesSlides/notesSlide43.xml"/><Relationship Id="rId1" Type="http://schemas.openxmlformats.org/officeDocument/2006/relationships/slideLayout" Target="../slideLayouts/slideLayout81.xm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3.jpeg"/><Relationship Id="rId2" Type="http://schemas.openxmlformats.org/officeDocument/2006/relationships/notesSlide" Target="../notesSlides/notesSlide44.xml"/><Relationship Id="rId1" Type="http://schemas.openxmlformats.org/officeDocument/2006/relationships/slideLayout" Target="../slideLayouts/slideLayout85.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png"/></Relationships>
</file>

<file path=ppt/slides/_rels/slide4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5.xml"/><Relationship Id="rId1" Type="http://schemas.openxmlformats.org/officeDocument/2006/relationships/slideLayout" Target="../slideLayouts/slideLayout85.xml"/></Relationships>
</file>

<file path=ppt/slides/_rels/slide46.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46.xml"/><Relationship Id="rId1" Type="http://schemas.openxmlformats.org/officeDocument/2006/relationships/slideLayout" Target="../slideLayouts/slideLayout85.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4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7.xml"/><Relationship Id="rId1" Type="http://schemas.openxmlformats.org/officeDocument/2006/relationships/slideLayout" Target="../slideLayouts/slideLayout85.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4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8.xml"/><Relationship Id="rId1" Type="http://schemas.openxmlformats.org/officeDocument/2006/relationships/slideLayout" Target="../slideLayouts/slideLayout85.xml"/><Relationship Id="rId5" Type="http://schemas.openxmlformats.org/officeDocument/2006/relationships/image" Target="../media/image106.png"/><Relationship Id="rId4" Type="http://schemas.openxmlformats.org/officeDocument/2006/relationships/image" Target="../media/image105.png"/></Relationships>
</file>

<file path=ppt/slides/_rels/slide49.xml.rels><?xml version="1.0" encoding="UTF-8" standalone="yes"?>
<Relationships xmlns="http://schemas.openxmlformats.org/package/2006/relationships"><Relationship Id="rId8" Type="http://schemas.openxmlformats.org/officeDocument/2006/relationships/image" Target="../media/image112.jpeg"/><Relationship Id="rId13" Type="http://schemas.microsoft.com/office/2007/relationships/diagramDrawing" Target="../diagrams/drawing1.xml"/><Relationship Id="rId3" Type="http://schemas.openxmlformats.org/officeDocument/2006/relationships/image" Target="../media/image107.jpeg"/><Relationship Id="rId7" Type="http://schemas.openxmlformats.org/officeDocument/2006/relationships/image" Target="../media/image111.jpeg"/><Relationship Id="rId12" Type="http://schemas.openxmlformats.org/officeDocument/2006/relationships/diagramColors" Target="../diagrams/colors1.xml"/><Relationship Id="rId2" Type="http://schemas.openxmlformats.org/officeDocument/2006/relationships/notesSlide" Target="../notesSlides/notesSlide49.xml"/><Relationship Id="rId1" Type="http://schemas.openxmlformats.org/officeDocument/2006/relationships/slideLayout" Target="../slideLayouts/slideLayout83.xml"/><Relationship Id="rId6" Type="http://schemas.openxmlformats.org/officeDocument/2006/relationships/image" Target="../media/image110.jpeg"/><Relationship Id="rId11" Type="http://schemas.openxmlformats.org/officeDocument/2006/relationships/diagramQuickStyle" Target="../diagrams/quickStyle1.xml"/><Relationship Id="rId5" Type="http://schemas.openxmlformats.org/officeDocument/2006/relationships/image" Target="../media/image109.jpeg"/><Relationship Id="rId10" Type="http://schemas.openxmlformats.org/officeDocument/2006/relationships/diagramLayout" Target="../diagrams/layout1.xml"/><Relationship Id="rId4" Type="http://schemas.openxmlformats.org/officeDocument/2006/relationships/image" Target="../media/image108.jpeg"/><Relationship Id="rId9" Type="http://schemas.openxmlformats.org/officeDocument/2006/relationships/diagramData" Target="../diagrams/data1.xml"/></Relationships>
</file>

<file path=ppt/slides/_rels/slide5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50.xml"/><Relationship Id="rId1" Type="http://schemas.openxmlformats.org/officeDocument/2006/relationships/slideLayout" Target="../slideLayouts/slideLayout85.xml"/></Relationships>
</file>

<file path=ppt/slides/_rels/slide5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1.xml"/><Relationship Id="rId1" Type="http://schemas.openxmlformats.org/officeDocument/2006/relationships/slideLayout" Target="../slideLayouts/slideLayout85.xml"/></Relationships>
</file>

<file path=ppt/slides/_rels/slide5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52.xml"/><Relationship Id="rId1" Type="http://schemas.openxmlformats.org/officeDocument/2006/relationships/slideLayout" Target="../slideLayouts/slideLayout81.xml"/><Relationship Id="rId5" Type="http://schemas.openxmlformats.org/officeDocument/2006/relationships/image" Target="../media/image117.png"/><Relationship Id="rId4" Type="http://schemas.openxmlformats.org/officeDocument/2006/relationships/image" Target="../media/image116.png"/></Relationships>
</file>

<file path=ppt/slides/_rels/slide53.xml.rels><?xml version="1.0" encoding="UTF-8" standalone="yes"?>
<Relationships xmlns="http://schemas.openxmlformats.org/package/2006/relationships"><Relationship Id="rId8" Type="http://schemas.openxmlformats.org/officeDocument/2006/relationships/image" Target="../media/image123.svg"/><Relationship Id="rId13" Type="http://schemas.openxmlformats.org/officeDocument/2006/relationships/image" Target="../media/image128.png"/><Relationship Id="rId18" Type="http://schemas.openxmlformats.org/officeDocument/2006/relationships/image" Target="../media/image133.svg"/><Relationship Id="rId26" Type="http://schemas.openxmlformats.org/officeDocument/2006/relationships/image" Target="../media/image141.svg"/><Relationship Id="rId39" Type="http://schemas.openxmlformats.org/officeDocument/2006/relationships/image" Target="../media/image154.png"/><Relationship Id="rId3" Type="http://schemas.openxmlformats.org/officeDocument/2006/relationships/image" Target="../media/image118.png"/><Relationship Id="rId21" Type="http://schemas.openxmlformats.org/officeDocument/2006/relationships/image" Target="../media/image136.png"/><Relationship Id="rId34" Type="http://schemas.openxmlformats.org/officeDocument/2006/relationships/image" Target="../media/image149.svg"/><Relationship Id="rId7" Type="http://schemas.openxmlformats.org/officeDocument/2006/relationships/image" Target="../media/image122.png"/><Relationship Id="rId12" Type="http://schemas.openxmlformats.org/officeDocument/2006/relationships/image" Target="../media/image127.svg"/><Relationship Id="rId17" Type="http://schemas.openxmlformats.org/officeDocument/2006/relationships/image" Target="../media/image132.png"/><Relationship Id="rId25" Type="http://schemas.openxmlformats.org/officeDocument/2006/relationships/image" Target="../media/image140.png"/><Relationship Id="rId33" Type="http://schemas.openxmlformats.org/officeDocument/2006/relationships/image" Target="../media/image148.png"/><Relationship Id="rId38" Type="http://schemas.openxmlformats.org/officeDocument/2006/relationships/image" Target="../media/image153.svg"/><Relationship Id="rId2" Type="http://schemas.openxmlformats.org/officeDocument/2006/relationships/notesSlide" Target="../notesSlides/notesSlide53.xml"/><Relationship Id="rId16" Type="http://schemas.openxmlformats.org/officeDocument/2006/relationships/image" Target="../media/image131.svg"/><Relationship Id="rId20" Type="http://schemas.openxmlformats.org/officeDocument/2006/relationships/image" Target="../media/image135.svg"/><Relationship Id="rId29" Type="http://schemas.openxmlformats.org/officeDocument/2006/relationships/image" Target="../media/image144.png"/><Relationship Id="rId1" Type="http://schemas.openxmlformats.org/officeDocument/2006/relationships/slideLayout" Target="../slideLayouts/slideLayout81.xml"/><Relationship Id="rId6" Type="http://schemas.openxmlformats.org/officeDocument/2006/relationships/image" Target="../media/image121.svg"/><Relationship Id="rId11" Type="http://schemas.openxmlformats.org/officeDocument/2006/relationships/image" Target="../media/image126.png"/><Relationship Id="rId24" Type="http://schemas.openxmlformats.org/officeDocument/2006/relationships/image" Target="../media/image139.svg"/><Relationship Id="rId32" Type="http://schemas.openxmlformats.org/officeDocument/2006/relationships/image" Target="../media/image147.svg"/><Relationship Id="rId37" Type="http://schemas.openxmlformats.org/officeDocument/2006/relationships/image" Target="../media/image152.png"/><Relationship Id="rId40" Type="http://schemas.openxmlformats.org/officeDocument/2006/relationships/image" Target="../media/image155.svg"/><Relationship Id="rId5" Type="http://schemas.openxmlformats.org/officeDocument/2006/relationships/image" Target="../media/image120.png"/><Relationship Id="rId15" Type="http://schemas.openxmlformats.org/officeDocument/2006/relationships/image" Target="../media/image130.png"/><Relationship Id="rId23" Type="http://schemas.openxmlformats.org/officeDocument/2006/relationships/image" Target="../media/image138.png"/><Relationship Id="rId28" Type="http://schemas.openxmlformats.org/officeDocument/2006/relationships/image" Target="../media/image143.svg"/><Relationship Id="rId36" Type="http://schemas.openxmlformats.org/officeDocument/2006/relationships/image" Target="../media/image151.svg"/><Relationship Id="rId10" Type="http://schemas.openxmlformats.org/officeDocument/2006/relationships/image" Target="../media/image125.svg"/><Relationship Id="rId19" Type="http://schemas.openxmlformats.org/officeDocument/2006/relationships/image" Target="../media/image134.png"/><Relationship Id="rId31" Type="http://schemas.openxmlformats.org/officeDocument/2006/relationships/image" Target="../media/image146.png"/><Relationship Id="rId4" Type="http://schemas.openxmlformats.org/officeDocument/2006/relationships/image" Target="../media/image119.png"/><Relationship Id="rId9" Type="http://schemas.openxmlformats.org/officeDocument/2006/relationships/image" Target="../media/image124.png"/><Relationship Id="rId14" Type="http://schemas.openxmlformats.org/officeDocument/2006/relationships/image" Target="../media/image129.svg"/><Relationship Id="rId22" Type="http://schemas.openxmlformats.org/officeDocument/2006/relationships/image" Target="../media/image137.svg"/><Relationship Id="rId27" Type="http://schemas.openxmlformats.org/officeDocument/2006/relationships/image" Target="../media/image142.png"/><Relationship Id="rId30" Type="http://schemas.openxmlformats.org/officeDocument/2006/relationships/image" Target="../media/image145.svg"/><Relationship Id="rId35" Type="http://schemas.openxmlformats.org/officeDocument/2006/relationships/image" Target="../media/image150.png"/></Relationships>
</file>

<file path=ppt/slides/_rels/slide54.xml.rels><?xml version="1.0" encoding="UTF-8" standalone="yes"?>
<Relationships xmlns="http://schemas.openxmlformats.org/package/2006/relationships"><Relationship Id="rId3" Type="http://schemas.openxmlformats.org/officeDocument/2006/relationships/image" Target="../media/image156.png"/><Relationship Id="rId7" Type="http://schemas.openxmlformats.org/officeDocument/2006/relationships/image" Target="../media/image160.png"/><Relationship Id="rId2" Type="http://schemas.openxmlformats.org/officeDocument/2006/relationships/notesSlide" Target="../notesSlides/notesSlide54.xml"/><Relationship Id="rId1" Type="http://schemas.openxmlformats.org/officeDocument/2006/relationships/slideLayout" Target="../slideLayouts/slideLayout85.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svg"/></Relationships>
</file>

<file path=ppt/slides/_rels/slide55.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55.xml"/><Relationship Id="rId1" Type="http://schemas.openxmlformats.org/officeDocument/2006/relationships/slideLayout" Target="../slideLayouts/slideLayout85.xml"/></Relationships>
</file>

<file path=ppt/slides/_rels/slide56.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56.xml"/><Relationship Id="rId1" Type="http://schemas.openxmlformats.org/officeDocument/2006/relationships/slideLayout" Target="../slideLayouts/slideLayout81.xml"/><Relationship Id="rId6" Type="http://schemas.openxmlformats.org/officeDocument/2006/relationships/image" Target="../media/image164.jpeg"/><Relationship Id="rId5" Type="http://schemas.openxmlformats.org/officeDocument/2006/relationships/image" Target="../media/image161.png"/><Relationship Id="rId4" Type="http://schemas.openxmlformats.org/officeDocument/2006/relationships/image" Target="../media/image163.jpeg"/></Relationships>
</file>

<file path=ppt/slides/_rels/slide57.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57.xml"/><Relationship Id="rId1" Type="http://schemas.openxmlformats.org/officeDocument/2006/relationships/slideLayout" Target="../slideLayouts/slideLayout85.xml"/><Relationship Id="rId4" Type="http://schemas.openxmlformats.org/officeDocument/2006/relationships/image" Target="../media/image166.png"/></Relationships>
</file>

<file path=ppt/slides/_rels/slide58.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58.xml"/><Relationship Id="rId1" Type="http://schemas.openxmlformats.org/officeDocument/2006/relationships/slideLayout" Target="../slideLayouts/slideLayout83.xml"/><Relationship Id="rId5" Type="http://schemas.openxmlformats.org/officeDocument/2006/relationships/image" Target="../media/image169.png"/><Relationship Id="rId4" Type="http://schemas.openxmlformats.org/officeDocument/2006/relationships/image" Target="../media/image168.png"/></Relationships>
</file>

<file path=ppt/slides/_rels/slide59.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59.xml"/><Relationship Id="rId1" Type="http://schemas.openxmlformats.org/officeDocument/2006/relationships/slideLayout" Target="../slideLayouts/slideLayout85.xml"/></Relationships>
</file>

<file path=ppt/slides/_rels/slide60.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60.xml"/><Relationship Id="rId1" Type="http://schemas.openxmlformats.org/officeDocument/2006/relationships/slideLayout" Target="../slideLayouts/slideLayout8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86.xml"/></Relationships>
</file>

<file path=ppt/slides/_rels/slide6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2.xml"/><Relationship Id="rId1" Type="http://schemas.openxmlformats.org/officeDocument/2006/relationships/slideLayout" Target="../slideLayouts/slideLayout85.xml"/><Relationship Id="rId4" Type="http://schemas.openxmlformats.org/officeDocument/2006/relationships/image" Target="../media/image172.png"/></Relationships>
</file>

<file path=ppt/slides/_rels/slide63.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63.xml"/><Relationship Id="rId1" Type="http://schemas.openxmlformats.org/officeDocument/2006/relationships/slideLayout" Target="../slideLayouts/slideLayout85.xml"/><Relationship Id="rId5" Type="http://schemas.openxmlformats.org/officeDocument/2006/relationships/image" Target="../media/image175.png"/><Relationship Id="rId4" Type="http://schemas.openxmlformats.org/officeDocument/2006/relationships/image" Target="../media/image174.png"/></Relationships>
</file>

<file path=ppt/slides/_rels/slide64.xml.rels><?xml version="1.0" encoding="UTF-8" standalone="yes"?>
<Relationships xmlns="http://schemas.openxmlformats.org/package/2006/relationships"><Relationship Id="rId3" Type="http://schemas.openxmlformats.org/officeDocument/2006/relationships/image" Target="../media/image176.jpeg"/><Relationship Id="rId7" Type="http://schemas.openxmlformats.org/officeDocument/2006/relationships/image" Target="../media/image180.jpeg"/><Relationship Id="rId2" Type="http://schemas.openxmlformats.org/officeDocument/2006/relationships/notesSlide" Target="../notesSlides/notesSlide64.xml"/><Relationship Id="rId1" Type="http://schemas.openxmlformats.org/officeDocument/2006/relationships/slideLayout" Target="../slideLayouts/slideLayout85.xml"/><Relationship Id="rId6" Type="http://schemas.openxmlformats.org/officeDocument/2006/relationships/image" Target="../media/image179.jpeg"/><Relationship Id="rId5" Type="http://schemas.openxmlformats.org/officeDocument/2006/relationships/image" Target="../media/image178.jpeg"/><Relationship Id="rId4" Type="http://schemas.openxmlformats.org/officeDocument/2006/relationships/image" Target="../media/image177.jpeg"/></Relationships>
</file>

<file path=ppt/slides/_rels/slide65.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65.xml"/><Relationship Id="rId1" Type="http://schemas.openxmlformats.org/officeDocument/2006/relationships/slideLayout" Target="../slideLayouts/slideLayout85.xml"/><Relationship Id="rId6" Type="http://schemas.openxmlformats.org/officeDocument/2006/relationships/image" Target="../media/image184.jpg"/><Relationship Id="rId5" Type="http://schemas.openxmlformats.org/officeDocument/2006/relationships/image" Target="../media/image183.jpeg"/><Relationship Id="rId4" Type="http://schemas.openxmlformats.org/officeDocument/2006/relationships/image" Target="../media/image182.jp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86.xml"/></Relationships>
</file>

<file path=ppt/slides/_rels/slide67.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67.xml"/><Relationship Id="rId1" Type="http://schemas.openxmlformats.org/officeDocument/2006/relationships/slideLayout" Target="../slideLayouts/slideLayout85.xml"/></Relationships>
</file>

<file path=ppt/slides/_rels/slide68.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68.xml"/><Relationship Id="rId1" Type="http://schemas.openxmlformats.org/officeDocument/2006/relationships/slideLayout" Target="../slideLayouts/slideLayout85.xml"/></Relationships>
</file>

<file path=ppt/slides/_rels/slide69.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69.xml"/><Relationship Id="rId1" Type="http://schemas.openxmlformats.org/officeDocument/2006/relationships/slideLayout" Target="../slideLayouts/slideLayout85.xml"/><Relationship Id="rId6" Type="http://schemas.openxmlformats.org/officeDocument/2006/relationships/image" Target="../media/image190.png"/><Relationship Id="rId5" Type="http://schemas.openxmlformats.org/officeDocument/2006/relationships/image" Target="../media/image189.png"/><Relationship Id="rId4" Type="http://schemas.openxmlformats.org/officeDocument/2006/relationships/image" Target="../media/image188.png"/></Relationships>
</file>

<file path=ppt/slides/_rels/slide70.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70.xml"/><Relationship Id="rId1" Type="http://schemas.openxmlformats.org/officeDocument/2006/relationships/slideLayout" Target="../slideLayouts/slideLayout85.xml"/></Relationships>
</file>

<file path=ppt/slides/_rels/slide71.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notesSlide" Target="../notesSlides/notesSlide71.xml"/><Relationship Id="rId1" Type="http://schemas.openxmlformats.org/officeDocument/2006/relationships/slideLayout" Target="../slideLayouts/slideLayout85.xml"/><Relationship Id="rId6" Type="http://schemas.openxmlformats.org/officeDocument/2006/relationships/image" Target="../media/image195.jpeg"/><Relationship Id="rId5" Type="http://schemas.openxmlformats.org/officeDocument/2006/relationships/image" Target="../media/image194.png"/><Relationship Id="rId4" Type="http://schemas.openxmlformats.org/officeDocument/2006/relationships/image" Target="../media/image193.png"/></Relationships>
</file>

<file path=ppt/slides/_rels/slide72.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72.xml"/><Relationship Id="rId1" Type="http://schemas.openxmlformats.org/officeDocument/2006/relationships/slideLayout" Target="../slideLayouts/slideLayout85.xml"/><Relationship Id="rId4" Type="http://schemas.openxmlformats.org/officeDocument/2006/relationships/image" Target="../media/image197.png"/></Relationships>
</file>

<file path=ppt/slides/_rels/slide73.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73.xml"/><Relationship Id="rId1" Type="http://schemas.openxmlformats.org/officeDocument/2006/relationships/slideLayout" Target="../slideLayouts/slideLayout85.xml"/><Relationship Id="rId4" Type="http://schemas.openxmlformats.org/officeDocument/2006/relationships/image" Target="../media/image199.png"/></Relationships>
</file>

<file path=ppt/slides/_rels/slide7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74.xml"/><Relationship Id="rId1" Type="http://schemas.openxmlformats.org/officeDocument/2006/relationships/slideLayout" Target="../slideLayouts/slideLayout85.xml"/><Relationship Id="rId6" Type="http://schemas.openxmlformats.org/officeDocument/2006/relationships/image" Target="../media/image203.png"/><Relationship Id="rId5" Type="http://schemas.openxmlformats.org/officeDocument/2006/relationships/image" Target="../media/image202.png"/><Relationship Id="rId4" Type="http://schemas.openxmlformats.org/officeDocument/2006/relationships/image" Target="../media/image201.png"/></Relationships>
</file>

<file path=ppt/slides/_rels/slide75.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75.xml"/><Relationship Id="rId1" Type="http://schemas.openxmlformats.org/officeDocument/2006/relationships/slideLayout" Target="../slideLayouts/slideLayout85.xml"/><Relationship Id="rId4" Type="http://schemas.openxmlformats.org/officeDocument/2006/relationships/image" Target="../media/image205.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86.xml"/></Relationships>
</file>

<file path=ppt/slides/_rels/slide77.xml.rels><?xml version="1.0" encoding="UTF-8" standalone="yes"?>
<Relationships xmlns="http://schemas.openxmlformats.org/package/2006/relationships"><Relationship Id="rId3" Type="http://schemas.openxmlformats.org/officeDocument/2006/relationships/image" Target="../media/image206.jpeg"/><Relationship Id="rId2" Type="http://schemas.openxmlformats.org/officeDocument/2006/relationships/notesSlide" Target="../notesSlides/notesSlide77.xml"/><Relationship Id="rId1" Type="http://schemas.openxmlformats.org/officeDocument/2006/relationships/slideLayout" Target="../slideLayouts/slideLayout80.xml"/></Relationships>
</file>

<file path=ppt/slides/_rels/slide78.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78.xml"/><Relationship Id="rId1" Type="http://schemas.openxmlformats.org/officeDocument/2006/relationships/slideLayout" Target="../slideLayouts/slideLayout85.xml"/><Relationship Id="rId4" Type="http://schemas.openxmlformats.org/officeDocument/2006/relationships/image" Target="../media/image208.png"/></Relationships>
</file>

<file path=ppt/slides/_rels/slide79.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79.xml"/><Relationship Id="rId1" Type="http://schemas.openxmlformats.org/officeDocument/2006/relationships/slideLayout" Target="../slideLayouts/slideLayout85.xml"/><Relationship Id="rId5" Type="http://schemas.openxmlformats.org/officeDocument/2006/relationships/image" Target="../media/image211.png"/><Relationship Id="rId4" Type="http://schemas.openxmlformats.org/officeDocument/2006/relationships/image" Target="../media/image210.png"/></Relationships>
</file>

<file path=ppt/slides/_rels/slide80.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notesSlide" Target="../notesSlides/notesSlide80.xml"/><Relationship Id="rId1" Type="http://schemas.openxmlformats.org/officeDocument/2006/relationships/slideLayout" Target="../slideLayouts/slideLayout126.xml"/><Relationship Id="rId6" Type="http://schemas.openxmlformats.org/officeDocument/2006/relationships/image" Target="../media/image215.png"/><Relationship Id="rId5" Type="http://schemas.openxmlformats.org/officeDocument/2006/relationships/image" Target="../media/image214.png"/><Relationship Id="rId4" Type="http://schemas.openxmlformats.org/officeDocument/2006/relationships/image" Target="../media/image213.png"/></Relationships>
</file>

<file path=ppt/slides/_rels/slide81.xml.rels><?xml version="1.0" encoding="UTF-8" standalone="yes"?>
<Relationships xmlns="http://schemas.openxmlformats.org/package/2006/relationships"><Relationship Id="rId3" Type="http://schemas.openxmlformats.org/officeDocument/2006/relationships/image" Target="../media/image216.png"/><Relationship Id="rId7" Type="http://schemas.openxmlformats.org/officeDocument/2006/relationships/image" Target="../media/image220.jpeg"/><Relationship Id="rId2" Type="http://schemas.openxmlformats.org/officeDocument/2006/relationships/notesSlide" Target="../notesSlides/notesSlide81.xml"/><Relationship Id="rId1" Type="http://schemas.openxmlformats.org/officeDocument/2006/relationships/slideLayout" Target="../slideLayouts/slideLayout80.xml"/><Relationship Id="rId6" Type="http://schemas.openxmlformats.org/officeDocument/2006/relationships/image" Target="../media/image219.jpeg"/><Relationship Id="rId5" Type="http://schemas.openxmlformats.org/officeDocument/2006/relationships/image" Target="../media/image218.png"/><Relationship Id="rId4" Type="http://schemas.openxmlformats.org/officeDocument/2006/relationships/image" Target="../media/image217.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8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E1263EB-3FA6-4E3E-977C-E76AE785CF46}"/>
              </a:ext>
            </a:extLst>
          </p:cNvPr>
          <p:cNvSpPr txBox="1"/>
          <p:nvPr/>
        </p:nvSpPr>
        <p:spPr>
          <a:xfrm>
            <a:off x="10396316" y="6466114"/>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p>
        </p:txBody>
      </p:sp>
      <p:pic>
        <p:nvPicPr>
          <p:cNvPr id="10" name="Picture 9">
            <a:extLst>
              <a:ext uri="{FF2B5EF4-FFF2-40B4-BE49-F238E27FC236}">
                <a16:creationId xmlns:a16="http://schemas.microsoft.com/office/drawing/2014/main" id="{44066827-DB40-4A01-863B-F5FC66CCF0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306418"/>
            <a:ext cx="1530350" cy="711277"/>
          </a:xfrm>
          <a:prstGeom prst="rect">
            <a:avLst/>
          </a:prstGeom>
        </p:spPr>
      </p:pic>
      <p:pic>
        <p:nvPicPr>
          <p:cNvPr id="14" name="Picture 13">
            <a:extLst>
              <a:ext uri="{FF2B5EF4-FFF2-40B4-BE49-F238E27FC236}">
                <a16:creationId xmlns:a16="http://schemas.microsoft.com/office/drawing/2014/main" id="{03012699-757E-45D0-B0A5-80FF51CDD0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660" y="232455"/>
            <a:ext cx="895942" cy="900128"/>
          </a:xfrm>
          <a:prstGeom prst="rect">
            <a:avLst/>
          </a:prstGeom>
        </p:spPr>
      </p:pic>
      <p:pic>
        <p:nvPicPr>
          <p:cNvPr id="15" name="Picture 14">
            <a:extLst>
              <a:ext uri="{FF2B5EF4-FFF2-40B4-BE49-F238E27FC236}">
                <a16:creationId xmlns:a16="http://schemas.microsoft.com/office/drawing/2014/main" id="{20AF3983-E09C-4127-8B00-A06368E0BE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195" y="437338"/>
            <a:ext cx="2157818" cy="450687"/>
          </a:xfrm>
          <a:prstGeom prst="rect">
            <a:avLst/>
          </a:prstGeom>
        </p:spPr>
      </p:pic>
      <p:grpSp>
        <p:nvGrpSpPr>
          <p:cNvPr id="16" name="Group 15">
            <a:extLst>
              <a:ext uri="{FF2B5EF4-FFF2-40B4-BE49-F238E27FC236}">
                <a16:creationId xmlns:a16="http://schemas.microsoft.com/office/drawing/2014/main" id="{D16DE35B-E316-4168-94B6-8D44CCEDDA2E}"/>
              </a:ext>
            </a:extLst>
          </p:cNvPr>
          <p:cNvGrpSpPr/>
          <p:nvPr/>
        </p:nvGrpSpPr>
        <p:grpSpPr>
          <a:xfrm>
            <a:off x="-7684" y="4915960"/>
            <a:ext cx="12192000" cy="1942040"/>
            <a:chOff x="576071" y="2473943"/>
            <a:chExt cx="9144000" cy="1455162"/>
          </a:xfrm>
        </p:grpSpPr>
        <p:pic>
          <p:nvPicPr>
            <p:cNvPr id="17" name="Picture 16" descr="NHGRI_Brochure_2015-35.jpg">
              <a:extLst>
                <a:ext uri="{FF2B5EF4-FFF2-40B4-BE49-F238E27FC236}">
                  <a16:creationId xmlns:a16="http://schemas.microsoft.com/office/drawing/2014/main" id="{BBDDAAF5-ED44-4625-9F0C-7C2CA3D772B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4219"/>
            <a:stretch/>
          </p:blipFill>
          <p:spPr>
            <a:xfrm>
              <a:off x="6149942" y="2473943"/>
              <a:ext cx="1804341" cy="1455162"/>
            </a:xfrm>
            <a:prstGeom prst="rect">
              <a:avLst/>
            </a:prstGeom>
          </p:spPr>
        </p:pic>
        <p:pic>
          <p:nvPicPr>
            <p:cNvPr id="18" name="Picture 17" descr="NHGRI_Brochure_2015-19.jpg">
              <a:extLst>
                <a:ext uri="{FF2B5EF4-FFF2-40B4-BE49-F238E27FC236}">
                  <a16:creationId xmlns:a16="http://schemas.microsoft.com/office/drawing/2014/main" id="{6AF17429-007E-43DE-AF41-05B6D4C66EB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4220"/>
            <a:stretch/>
          </p:blipFill>
          <p:spPr>
            <a:xfrm>
              <a:off x="576071" y="2473943"/>
              <a:ext cx="1833594" cy="1455162"/>
            </a:xfrm>
            <a:prstGeom prst="rect">
              <a:avLst/>
            </a:prstGeom>
          </p:spPr>
        </p:pic>
        <p:pic>
          <p:nvPicPr>
            <p:cNvPr id="19" name="Picture 18" descr="NHGRI_Brochure_2015-20.jpg">
              <a:extLst>
                <a:ext uri="{FF2B5EF4-FFF2-40B4-BE49-F238E27FC236}">
                  <a16:creationId xmlns:a16="http://schemas.microsoft.com/office/drawing/2014/main" id="{35032977-4F16-49B6-A55E-108A5AE07BD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220"/>
            <a:stretch/>
          </p:blipFill>
          <p:spPr>
            <a:xfrm>
              <a:off x="3796112" y="2473943"/>
              <a:ext cx="2392383" cy="1455162"/>
            </a:xfrm>
            <a:prstGeom prst="rect">
              <a:avLst/>
            </a:prstGeom>
          </p:spPr>
        </p:pic>
        <p:pic>
          <p:nvPicPr>
            <p:cNvPr id="20" name="Picture 19" descr="DISEASE TREE FINAL4-01.jpg">
              <a:extLst>
                <a:ext uri="{FF2B5EF4-FFF2-40B4-BE49-F238E27FC236}">
                  <a16:creationId xmlns:a16="http://schemas.microsoft.com/office/drawing/2014/main" id="{5E4A3353-4E23-4A4D-8906-DC4DDF70BAD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3057" t="20055" r="13057" b="23953"/>
            <a:stretch/>
          </p:blipFill>
          <p:spPr>
            <a:xfrm>
              <a:off x="2371112" y="2473943"/>
              <a:ext cx="1463553" cy="1455162"/>
            </a:xfrm>
            <a:prstGeom prst="rect">
              <a:avLst/>
            </a:prstGeom>
          </p:spPr>
        </p:pic>
        <p:pic>
          <p:nvPicPr>
            <p:cNvPr id="21" name="Picture 20" descr="NHGRI_Brochure_2015-45.jpg">
              <a:extLst>
                <a:ext uri="{FF2B5EF4-FFF2-40B4-BE49-F238E27FC236}">
                  <a16:creationId xmlns:a16="http://schemas.microsoft.com/office/drawing/2014/main" id="{C1DD2EB6-518B-4BE4-A26A-2FCF6E1BE01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7" t="9979" r="2137" b="14240"/>
            <a:stretch/>
          </p:blipFill>
          <p:spPr>
            <a:xfrm>
              <a:off x="7915730" y="2473943"/>
              <a:ext cx="1804341" cy="1455162"/>
            </a:xfrm>
            <a:prstGeom prst="rect">
              <a:avLst/>
            </a:prstGeom>
          </p:spPr>
        </p:pic>
      </p:grpSp>
      <p:sp>
        <p:nvSpPr>
          <p:cNvPr id="22" name="Text Placeholder 30">
            <a:extLst>
              <a:ext uri="{FF2B5EF4-FFF2-40B4-BE49-F238E27FC236}">
                <a16:creationId xmlns:a16="http://schemas.microsoft.com/office/drawing/2014/main" id="{D327F2A1-EF3E-483A-A7F2-D05860664093}"/>
              </a:ext>
            </a:extLst>
          </p:cNvPr>
          <p:cNvSpPr txBox="1">
            <a:spLocks/>
          </p:cNvSpPr>
          <p:nvPr/>
        </p:nvSpPr>
        <p:spPr>
          <a:xfrm>
            <a:off x="576232" y="4030662"/>
            <a:ext cx="11023600" cy="640739"/>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5FE0D3"/>
                </a:solidFill>
                <a:effectLst/>
                <a:uLnTx/>
                <a:uFillTx/>
                <a:latin typeface="Arial" pitchFamily="34" charset="0"/>
                <a:ea typeface="+mn-ea"/>
                <a:cs typeface="Arial" pitchFamily="34" charset="0"/>
              </a:rPr>
              <a:t>February 2022</a:t>
            </a:r>
            <a:endParaRPr kumimoji="0" lang="en-US" sz="2800" b="1" i="0" u="none" strike="noStrike" kern="1200" cap="none" spc="0" normalizeH="0" baseline="0" noProof="0" dirty="0">
              <a:ln>
                <a:noFill/>
              </a:ln>
              <a:solidFill>
                <a:srgbClr val="5FE0D3"/>
              </a:solidFill>
              <a:effectLst/>
              <a:uLnTx/>
              <a:uFillTx/>
              <a:latin typeface="Arial" panose="020B0604020202020204"/>
              <a:ea typeface="+mn-ea"/>
              <a:cs typeface="+mn-cs"/>
            </a:endParaRPr>
          </a:p>
        </p:txBody>
      </p:sp>
      <p:sp>
        <p:nvSpPr>
          <p:cNvPr id="23" name="Text Placeholder 29">
            <a:extLst>
              <a:ext uri="{FF2B5EF4-FFF2-40B4-BE49-F238E27FC236}">
                <a16:creationId xmlns:a16="http://schemas.microsoft.com/office/drawing/2014/main" id="{9D487A1B-4AB5-44B6-9A79-8DE74514BA92}"/>
              </a:ext>
            </a:extLst>
          </p:cNvPr>
          <p:cNvSpPr txBox="1">
            <a:spLocks/>
          </p:cNvSpPr>
          <p:nvPr/>
        </p:nvSpPr>
        <p:spPr>
          <a:xfrm>
            <a:off x="576232" y="3281130"/>
            <a:ext cx="11023600" cy="333243"/>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Director, NHGRI</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Text Placeholder 28">
            <a:extLst>
              <a:ext uri="{FF2B5EF4-FFF2-40B4-BE49-F238E27FC236}">
                <a16:creationId xmlns:a16="http://schemas.microsoft.com/office/drawing/2014/main" id="{C515F584-7839-45F5-B46E-F39E73310CC2}"/>
              </a:ext>
            </a:extLst>
          </p:cNvPr>
          <p:cNvSpPr txBox="1">
            <a:spLocks/>
          </p:cNvSpPr>
          <p:nvPr/>
        </p:nvSpPr>
        <p:spPr>
          <a:xfrm>
            <a:off x="576232" y="2725738"/>
            <a:ext cx="11023600" cy="688975"/>
          </a:xfrm>
          <a:prstGeom prst="rect">
            <a:avLst/>
          </a:prstGeom>
        </p:spPr>
        <p:txBody>
          <a:bodyPr vert="horz" lIns="0" tIns="45720" rIns="91440" bIns="45720" rtlCol="0">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40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Eric Green, M.D., Ph.D.</a:t>
            </a:r>
            <a:endPar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5" name="Title 27">
            <a:extLst>
              <a:ext uri="{FF2B5EF4-FFF2-40B4-BE49-F238E27FC236}">
                <a16:creationId xmlns:a16="http://schemas.microsoft.com/office/drawing/2014/main" id="{FBE1D2A2-C736-4852-ACE1-3ADD6E97A871}"/>
              </a:ext>
            </a:extLst>
          </p:cNvPr>
          <p:cNvSpPr txBox="1">
            <a:spLocks/>
          </p:cNvSpPr>
          <p:nvPr/>
        </p:nvSpPr>
        <p:spPr>
          <a:xfrm>
            <a:off x="576232" y="1611968"/>
            <a:ext cx="11039475" cy="1030288"/>
          </a:xfrm>
          <a:prstGeom prst="rect">
            <a:avLst/>
          </a:prstGeom>
        </p:spPr>
        <p:txBody>
          <a:bodyPr vert="horz" lIns="0" tIns="45720" rIns="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5FE0D4"/>
                </a:solidFill>
                <a:effectLst/>
                <a:uLnTx/>
                <a:uFillTx/>
                <a:latin typeface="Arial" panose="020B0604020202020204"/>
                <a:ea typeface="+mj-ea"/>
                <a:cs typeface="Arial" pitchFamily="34" charset="0"/>
              </a:rPr>
              <a:t>DIRECTOR’S</a:t>
            </a:r>
            <a:r>
              <a:rPr kumimoji="0" lang="en-US" sz="6000" b="1" i="0" u="none" strike="noStrike" kern="1200" cap="none" spc="0" normalizeH="0" baseline="0" noProof="0" dirty="0">
                <a:ln>
                  <a:noFill/>
                </a:ln>
                <a:solidFill>
                  <a:srgbClr val="5FE0D3"/>
                </a:solidFill>
                <a:effectLst/>
                <a:uLnTx/>
                <a:uFillTx/>
                <a:latin typeface="Arial" panose="020B0604020202020204"/>
                <a:ea typeface="+mj-ea"/>
                <a:cs typeface="Arial" pitchFamily="34" charset="0"/>
              </a:rPr>
              <a:t> REPORT</a:t>
            </a:r>
            <a:endParaRPr kumimoji="0" lang="en-US" sz="44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spTree>
    <p:extLst>
      <p:ext uri="{BB962C8B-B14F-4D97-AF65-F5344CB8AC3E}">
        <p14:creationId xmlns:p14="http://schemas.microsoft.com/office/powerpoint/2010/main" val="1995711770"/>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85C7029-1B26-4712-BB70-FD63C41D5F3C}"/>
              </a:ext>
            </a:extLst>
          </p:cNvPr>
          <p:cNvGrpSpPr/>
          <p:nvPr/>
        </p:nvGrpSpPr>
        <p:grpSpPr>
          <a:xfrm>
            <a:off x="2351515" y="378504"/>
            <a:ext cx="7488969" cy="5599698"/>
            <a:chOff x="1455928" y="10962"/>
            <a:chExt cx="9171807" cy="6858000"/>
          </a:xfrm>
        </p:grpSpPr>
        <p:pic>
          <p:nvPicPr>
            <p:cNvPr id="6" name="Picture 5">
              <a:extLst>
                <a:ext uri="{FF2B5EF4-FFF2-40B4-BE49-F238E27FC236}">
                  <a16:creationId xmlns:a16="http://schemas.microsoft.com/office/drawing/2014/main" id="{909285E6-D3D8-4217-B9FA-4DB0C6998246}"/>
                </a:ext>
              </a:extLst>
            </p:cNvPr>
            <p:cNvPicPr>
              <a:picLocks noChangeAspect="1"/>
            </p:cNvPicPr>
            <p:nvPr/>
          </p:nvPicPr>
          <p:blipFill>
            <a:blip r:embed="rId3"/>
            <a:stretch>
              <a:fillRect/>
            </a:stretch>
          </p:blipFill>
          <p:spPr>
            <a:xfrm>
              <a:off x="1455928" y="10962"/>
              <a:ext cx="9171807" cy="6858000"/>
            </a:xfrm>
            <a:prstGeom prst="rect">
              <a:avLst/>
            </a:prstGeom>
          </p:spPr>
        </p:pic>
        <p:sp>
          <p:nvSpPr>
            <p:cNvPr id="8" name="Rectangle 7">
              <a:extLst>
                <a:ext uri="{FF2B5EF4-FFF2-40B4-BE49-F238E27FC236}">
                  <a16:creationId xmlns:a16="http://schemas.microsoft.com/office/drawing/2014/main" id="{09B5C79C-534E-46D9-A820-6B75528A9F2F}"/>
                </a:ext>
              </a:extLst>
            </p:cNvPr>
            <p:cNvSpPr/>
            <p:nvPr/>
          </p:nvSpPr>
          <p:spPr>
            <a:xfrm>
              <a:off x="5942395" y="2584965"/>
              <a:ext cx="1191065" cy="736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itle 1">
            <a:extLst>
              <a:ext uri="{FF2B5EF4-FFF2-40B4-BE49-F238E27FC236}">
                <a16:creationId xmlns:a16="http://schemas.microsoft.com/office/drawing/2014/main" id="{8ADDB2EA-3F43-4362-9AA0-8927F815BB72}"/>
              </a:ext>
            </a:extLst>
          </p:cNvPr>
          <p:cNvSpPr txBox="1">
            <a:spLocks/>
          </p:cNvSpPr>
          <p:nvPr/>
        </p:nvSpPr>
        <p:spPr bwMode="auto">
          <a:xfrm>
            <a:off x="0" y="6049801"/>
            <a:ext cx="12192000" cy="736600"/>
          </a:xfrm>
          <a:prstGeom prst="rect">
            <a:avLst/>
          </a:prstGeom>
          <a:noFill/>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charset="0"/>
                <a:ea typeface="+mj-ea"/>
                <a:cs typeface="Arial" charset="0"/>
              </a:rPr>
              <a:t>genome.gov/DirectorsReport </a:t>
            </a:r>
          </a:p>
        </p:txBody>
      </p:sp>
      <p:sp>
        <p:nvSpPr>
          <p:cNvPr id="7" name="Down Arrow 6">
            <a:extLst>
              <a:ext uri="{FF2B5EF4-FFF2-40B4-BE49-F238E27FC236}">
                <a16:creationId xmlns:a16="http://schemas.microsoft.com/office/drawing/2014/main" id="{B35B734B-E625-466E-98D2-4062587739E5}"/>
              </a:ext>
            </a:extLst>
          </p:cNvPr>
          <p:cNvSpPr/>
          <p:nvPr/>
        </p:nvSpPr>
        <p:spPr>
          <a:xfrm>
            <a:off x="11667033" y="5669046"/>
            <a:ext cx="365982" cy="784272"/>
          </a:xfrm>
          <a:prstGeom prst="downArrow">
            <a:avLst/>
          </a:prstGeom>
          <a:solidFill>
            <a:srgbClr val="5FE0D4"/>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13" name="Oval 12">
            <a:extLst>
              <a:ext uri="{FF2B5EF4-FFF2-40B4-BE49-F238E27FC236}">
                <a16:creationId xmlns:a16="http://schemas.microsoft.com/office/drawing/2014/main" id="{93D5E121-3303-4517-89E5-B460E38474C9}"/>
              </a:ext>
            </a:extLst>
          </p:cNvPr>
          <p:cNvSpPr/>
          <p:nvPr/>
        </p:nvSpPr>
        <p:spPr>
          <a:xfrm>
            <a:off x="4407991" y="2359742"/>
            <a:ext cx="2132531" cy="791449"/>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0CA397BC-9915-42CA-9BF1-B487912CD36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a:t>
            </a:r>
          </a:p>
        </p:txBody>
      </p:sp>
    </p:spTree>
    <p:extLst>
      <p:ext uri="{BB962C8B-B14F-4D97-AF65-F5344CB8AC3E}">
        <p14:creationId xmlns:p14="http://schemas.microsoft.com/office/powerpoint/2010/main" val="36206049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4" name="Title 1">
            <a:extLst>
              <a:ext uri="{FF2B5EF4-FFF2-40B4-BE49-F238E27FC236}">
                <a16:creationId xmlns:a16="http://schemas.microsoft.com/office/drawing/2014/main" id="{E3BA9DD3-BC8A-4B11-86E2-8BD9FC188360}"/>
              </a:ext>
            </a:extLst>
          </p:cNvPr>
          <p:cNvSpPr txBox="1">
            <a:spLocks/>
          </p:cNvSpPr>
          <p:nvPr/>
        </p:nvSpPr>
        <p:spPr bwMode="auto">
          <a:xfrm>
            <a:off x="168440" y="862011"/>
            <a:ext cx="11470826" cy="5556718"/>
          </a:xfrm>
          <a:prstGeom prst="rect">
            <a:avLst/>
          </a:prstGeom>
          <a:noFill/>
          <a:ln w="9525" algn="ctr">
            <a:noFill/>
            <a:miter lim="800000"/>
            <a:headEnd/>
            <a:tailEnd/>
          </a:ln>
        </p:spPr>
        <p:txBody>
          <a:bodyPr/>
          <a:lstStyle/>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 Presentations:</a:t>
            </a:r>
          </a:p>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688975" lvl="2" defTabSz="457200" eaLnBrk="0" hangingPunct="0">
              <a:buClr>
                <a:prstClr val="white"/>
              </a:buClr>
              <a:buSzPct val="95000"/>
              <a:defRPr/>
            </a:pPr>
            <a:r>
              <a:rPr lang="en-US" sz="2800" b="1" dirty="0">
                <a:solidFill>
                  <a:prstClr val="white"/>
                </a:solidFill>
              </a:rPr>
              <a:t>Expanding the Capacity to Conduct Gene x Environment 	Experiments</a:t>
            </a:r>
          </a:p>
          <a:p>
            <a:pPr marL="688975" lvl="2" defTabSz="457200" eaLnBrk="0" hangingPunct="0">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Rick </a:t>
            </a:r>
            <a:r>
              <a:rPr lang="en-US" sz="2800" b="1" dirty="0" err="1">
                <a:solidFill>
                  <a:srgbClr val="E57200"/>
                </a:solidFill>
              </a:rPr>
              <a:t>Woychik</a:t>
            </a:r>
            <a:endParaRPr lang="en-US" sz="2800" b="1" dirty="0">
              <a:solidFill>
                <a:srgbClr val="E57200"/>
              </a:solidFill>
            </a:endParaRPr>
          </a:p>
          <a:p>
            <a:pPr marL="688975" lvl="2" defTabSz="457200" eaLnBrk="0" hangingPunct="0">
              <a:buClr>
                <a:prstClr val="white"/>
              </a:buClr>
              <a:buSzPct val="95000"/>
              <a:defRPr/>
            </a:pPr>
            <a:endParaRPr kumimoji="0" lang="en-US" sz="2800" b="1" i="0" u="none" strike="noStrike" kern="1200" cap="none" spc="0" normalizeH="0" baseline="0" noProof="0" dirty="0">
              <a:ln>
                <a:noFill/>
              </a:ln>
              <a:solidFill>
                <a:srgbClr val="E57200"/>
              </a:solidFill>
              <a:effectLst/>
              <a:uLnTx/>
              <a:uFillTx/>
              <a:latin typeface="Arial" panose="020B0604020202020204"/>
            </a:endParaRPr>
          </a:p>
          <a:p>
            <a:pPr marL="688975" lvl="2" defTabSz="457200" eaLnBrk="0" hangingPunct="0">
              <a:buClr>
                <a:prstClr val="white"/>
              </a:buClr>
              <a:buSzPct val="95000"/>
              <a:defRPr/>
            </a:pPr>
            <a:r>
              <a:rPr lang="en-US" sz="2800" b="1" dirty="0">
                <a:solidFill>
                  <a:prstClr val="white"/>
                </a:solidFill>
              </a:rPr>
              <a:t>Future Directions of the NHGRI Analysis, Visualization, and 	Informatics Lab-space (</a:t>
            </a:r>
            <a:r>
              <a:rPr lang="en-US" sz="2800" b="1" dirty="0" err="1">
                <a:solidFill>
                  <a:prstClr val="white"/>
                </a:solidFill>
              </a:rPr>
              <a:t>AnVIL</a:t>
            </a:r>
            <a:r>
              <a:rPr lang="en-US" sz="2800" b="1" dirty="0">
                <a:solidFill>
                  <a:prstClr val="white"/>
                </a:solidFill>
              </a:rPr>
              <a:t>) </a:t>
            </a:r>
          </a:p>
          <a:p>
            <a:pPr marL="688975" lvl="2" defTabSz="457200" eaLnBrk="0" hangingPunct="0">
              <a:buClr>
                <a:prstClr val="white"/>
              </a:buClr>
              <a:buSzPct val="95000"/>
              <a:defRPr/>
            </a:pPr>
            <a:r>
              <a:rPr lang="en-US" sz="2800" b="1" dirty="0">
                <a:solidFill>
                  <a:srgbClr val="E57200"/>
                </a:solidFill>
              </a:rPr>
              <a:t>		Marylyn Ritchie</a:t>
            </a:r>
          </a:p>
          <a:p>
            <a:pPr marL="688975" lvl="2" defTabSz="550863" eaLnBrk="0" hangingPunct="0">
              <a:buClr>
                <a:prstClr val="white"/>
              </a:buClr>
              <a:buSzPct val="95000"/>
              <a:defRPr/>
            </a:pPr>
            <a:endParaRPr lang="en-US" sz="2800" b="1" dirty="0">
              <a:solidFill>
                <a:srgbClr val="E57200"/>
              </a:solidFil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7112423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6" name="Title 1">
            <a:extLst>
              <a:ext uri="{FF2B5EF4-FFF2-40B4-BE49-F238E27FC236}">
                <a16:creationId xmlns:a16="http://schemas.microsoft.com/office/drawing/2014/main" id="{F37BB2C7-143B-4C1A-AE3F-A8E7A96D44FC}"/>
              </a:ext>
            </a:extLst>
          </p:cNvPr>
          <p:cNvSpPr txBox="1">
            <a:spLocks/>
          </p:cNvSpPr>
          <p:nvPr/>
        </p:nvSpPr>
        <p:spPr bwMode="auto">
          <a:xfrm>
            <a:off x="182088" y="864843"/>
            <a:ext cx="11327821" cy="5725738"/>
          </a:xfrm>
          <a:prstGeom prst="rect">
            <a:avLst/>
          </a:prstGeom>
          <a:noFill/>
          <a:ln w="9525" algn="ctr">
            <a:noFill/>
            <a:miter lim="800000"/>
            <a:headEnd/>
            <a:tailEnd/>
          </a:ln>
        </p:spPr>
        <p:txBody>
          <a:bodyPr/>
          <a:lstStyle/>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Concept Clearance:</a:t>
            </a:r>
          </a:p>
          <a:p>
            <a:pPr marL="457200" lvl="1" defTabSz="685800" eaLnBrk="0" hangingPunct="0">
              <a:spcAft>
                <a:spcPts val="600"/>
              </a:spcAft>
              <a:buClr>
                <a:prstClr val="white"/>
              </a:buClr>
              <a:buSzPct val="95000"/>
              <a:defRPr/>
            </a:pPr>
            <a:endParaRPr lang="en-US" sz="2800" b="1" dirty="0">
              <a:solidFill>
                <a:prstClr val="white"/>
              </a:solidFill>
            </a:endParaRPr>
          </a:p>
          <a:p>
            <a:pPr marL="688975" lvl="2" defTabSz="457200" eaLnBrk="0" hangingPunct="0">
              <a:buClr>
                <a:prstClr val="white"/>
              </a:buClr>
              <a:buSzPct val="95000"/>
              <a:defRPr/>
            </a:pPr>
            <a:r>
              <a:rPr lang="en-US" sz="2800" b="1" dirty="0">
                <a:solidFill>
                  <a:prstClr val="white"/>
                </a:solidFill>
              </a:rPr>
              <a:t>Multi-Omics for Health and Disease </a:t>
            </a: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457200" lvl="1" defTabSz="685800" eaLnBrk="0" hangingPunct="0">
              <a:spcAft>
                <a:spcPts val="600"/>
              </a:spcAft>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Joannella Morales </a:t>
            </a:r>
          </a:p>
          <a:p>
            <a:pPr marL="457200" lvl="1" defTabSz="685800" eaLnBrk="0" hangingPunct="0">
              <a:spcAft>
                <a:spcPts val="600"/>
              </a:spcAft>
              <a:buClr>
                <a:prstClr val="white"/>
              </a:buClr>
              <a:buSzPct val="95000"/>
              <a:defRPr/>
            </a:pPr>
            <a:endParaRPr lang="en-US" sz="2800" b="1" dirty="0">
              <a:solidFill>
                <a:srgbClr val="E57200"/>
              </a:solidFill>
            </a:endParaRPr>
          </a:p>
          <a:p>
            <a:pPr marL="457200" lvl="1" defTabSz="685800" eaLnBrk="0" hangingPunct="0">
              <a:spcAft>
                <a:spcPts val="600"/>
              </a:spcAft>
              <a:buClr>
                <a:prstClr val="white"/>
              </a:buClr>
              <a:buSzPct val="95000"/>
              <a:defRPr/>
            </a:pPr>
            <a:r>
              <a:rPr lang="en-US" sz="3200" b="1" dirty="0">
                <a:solidFill>
                  <a:prstClr val="white"/>
                </a:solidFill>
              </a:rPr>
              <a:t>Presentation:</a:t>
            </a:r>
          </a:p>
          <a:p>
            <a:pPr marL="457200" lvl="1" defTabSz="685800" eaLnBrk="0" hangingPunct="0">
              <a:spcAft>
                <a:spcPts val="600"/>
              </a:spcAft>
              <a:buClr>
                <a:prstClr val="white"/>
              </a:buClr>
              <a:buSzPct val="95000"/>
              <a:defRPr/>
            </a:pPr>
            <a:endParaRPr lang="en-US" sz="2800" b="1" dirty="0">
              <a:solidFill>
                <a:prstClr val="white"/>
              </a:solidFill>
            </a:endParaRPr>
          </a:p>
          <a:p>
            <a:pPr marL="688975" lvl="2" defTabSz="457200" eaLnBrk="0" hangingPunct="0">
              <a:buClr>
                <a:prstClr val="white"/>
              </a:buClr>
              <a:buSzPct val="95000"/>
              <a:defRPr/>
            </a:pPr>
            <a:r>
              <a:rPr lang="en-US" sz="2800" b="1" dirty="0">
                <a:solidFill>
                  <a:prstClr val="white"/>
                </a:solidFill>
              </a:rPr>
              <a:t>Triennial Inclusion Report on Human Subjects Participation 	in NHGRI-Sponsored Research </a:t>
            </a:r>
          </a:p>
          <a:p>
            <a:pPr marL="688975" lvl="2" defTabSz="655638" eaLnBrk="0" hangingPunct="0">
              <a:buClr>
                <a:prstClr val="white"/>
              </a:buClr>
              <a:buSzPct val="95000"/>
              <a:defRPr/>
            </a:pPr>
            <a:r>
              <a:rPr lang="en-US" sz="2800" b="1" dirty="0">
                <a:solidFill>
                  <a:srgbClr val="E57200"/>
                </a:solidFill>
              </a:rPr>
              <a:t>	Christine Chang</a:t>
            </a:r>
          </a:p>
          <a:p>
            <a:pPr marL="688975" lvl="2" defTabSz="655638" eaLnBrk="0" hangingPunct="0">
              <a:buClr>
                <a:prstClr val="white"/>
              </a:buClr>
              <a:buSzPct val="95000"/>
              <a:defRPr/>
            </a:pPr>
            <a:endParaRPr lang="en-US" sz="2800" b="1" dirty="0">
              <a:solidFill>
                <a:srgbClr val="E57200"/>
              </a:solidFill>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800" b="1" dirty="0">
              <a:solidFill>
                <a:srgbClr val="E57200"/>
              </a:solidFill>
              <a:latin typeface="Arial" panose="020B0604020202020204"/>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700" b="1" dirty="0">
              <a:solidFill>
                <a:srgbClr val="E57200"/>
              </a:solidFill>
              <a:latin typeface="Arial" panose="020B0604020202020204"/>
            </a:endParaRPr>
          </a:p>
        </p:txBody>
      </p:sp>
    </p:spTree>
    <p:extLst>
      <p:ext uri="{BB962C8B-B14F-4D97-AF65-F5344CB8AC3E}">
        <p14:creationId xmlns:p14="http://schemas.microsoft.com/office/powerpoint/2010/main" val="67415332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75985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5295818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4">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3693532838"/>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EE2BA3-03FF-4534-9676-204CCF719B52}"/>
              </a:ext>
            </a:extLst>
          </p:cNvPr>
          <p:cNvSpPr>
            <a:spLocks noGrp="1"/>
          </p:cNvSpPr>
          <p:nvPr>
            <p:ph type="title"/>
          </p:nvPr>
        </p:nvSpPr>
        <p:spPr>
          <a:xfrm>
            <a:off x="0" y="28819"/>
            <a:ext cx="12192000" cy="602428"/>
          </a:xfrm>
        </p:spPr>
        <p:txBody>
          <a:bodyPr>
            <a:noAutofit/>
          </a:bodyPr>
          <a:lstStyle/>
          <a:p>
            <a:pPr algn="ctr"/>
            <a:r>
              <a:rPr lang="en-US" sz="3600" dirty="0"/>
              <a:t> Happy </a:t>
            </a:r>
            <a:r>
              <a:rPr lang="en-US" sz="3600" dirty="0" err="1"/>
              <a:t>Institute’ness</a:t>
            </a:r>
            <a:r>
              <a:rPr lang="en-US" sz="3600" dirty="0"/>
              <a:t>, NHGRI!</a:t>
            </a:r>
          </a:p>
        </p:txBody>
      </p:sp>
      <p:pic>
        <p:nvPicPr>
          <p:cNvPr id="4" name="Picture 2">
            <a:extLst>
              <a:ext uri="{FF2B5EF4-FFF2-40B4-BE49-F238E27FC236}">
                <a16:creationId xmlns:a16="http://schemas.microsoft.com/office/drawing/2014/main" id="{2B54B932-5B71-47CD-9B29-10DFE1CD521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67" t="5734" r="742" b="26136"/>
          <a:stretch/>
        </p:blipFill>
        <p:spPr bwMode="auto">
          <a:xfrm>
            <a:off x="4185307" y="775963"/>
            <a:ext cx="3821386" cy="2066307"/>
          </a:xfrm>
          <a:prstGeom prst="flowChartOffpageConnector">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BEE8363E-F96D-40ED-AB38-540B80CFB059}"/>
              </a:ext>
            </a:extLst>
          </p:cNvPr>
          <p:cNvGrpSpPr/>
          <p:nvPr/>
        </p:nvGrpSpPr>
        <p:grpSpPr>
          <a:xfrm>
            <a:off x="136828" y="1531419"/>
            <a:ext cx="11918345" cy="5127669"/>
            <a:chOff x="136828" y="1531419"/>
            <a:chExt cx="11918345" cy="5127669"/>
          </a:xfrm>
        </p:grpSpPr>
        <p:pic>
          <p:nvPicPr>
            <p:cNvPr id="5" name="Picture 4" descr="A large group of people posing for a photo&#10;&#10;Description automatically generated">
              <a:extLst>
                <a:ext uri="{FF2B5EF4-FFF2-40B4-BE49-F238E27FC236}">
                  <a16:creationId xmlns:a16="http://schemas.microsoft.com/office/drawing/2014/main" id="{36000F76-0C19-480D-A3EA-67AC724FCF2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4000"/>
                      </a14:imgEffect>
                    </a14:imgLayer>
                  </a14:imgProps>
                </a:ext>
                <a:ext uri="{28A0092B-C50C-407E-A947-70E740481C1C}">
                  <a14:useLocalDpi xmlns:a14="http://schemas.microsoft.com/office/drawing/2010/main" val="0"/>
                </a:ext>
              </a:extLst>
            </a:blip>
            <a:srcRect l="4800" t="34608" r="3034" b="22161"/>
            <a:stretch/>
          </p:blipFill>
          <p:spPr>
            <a:xfrm>
              <a:off x="392841" y="3099459"/>
              <a:ext cx="11406318" cy="3559629"/>
            </a:xfrm>
            <a:prstGeom prst="snip2SameRect">
              <a:avLst>
                <a:gd name="adj1" fmla="val 50000"/>
                <a:gd name="adj2" fmla="val 0"/>
              </a:avLst>
            </a:prstGeom>
          </p:spPr>
        </p:pic>
        <p:sp>
          <p:nvSpPr>
            <p:cNvPr id="8" name="Arrow: Curved Down 7">
              <a:extLst>
                <a:ext uri="{FF2B5EF4-FFF2-40B4-BE49-F238E27FC236}">
                  <a16:creationId xmlns:a16="http://schemas.microsoft.com/office/drawing/2014/main" id="{3324F5F4-9D5D-4384-AD30-CFE90803D0E2}"/>
                </a:ext>
              </a:extLst>
            </p:cNvPr>
            <p:cNvSpPr/>
            <p:nvPr/>
          </p:nvSpPr>
          <p:spPr>
            <a:xfrm rot="2112648">
              <a:off x="8204238" y="1531419"/>
              <a:ext cx="3850935" cy="1273671"/>
            </a:xfrm>
            <a:prstGeom prst="curved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9" name="Arrow: Curved Down 8">
              <a:extLst>
                <a:ext uri="{FF2B5EF4-FFF2-40B4-BE49-F238E27FC236}">
                  <a16:creationId xmlns:a16="http://schemas.microsoft.com/office/drawing/2014/main" id="{92C84650-C923-43F6-99E9-E9BC6694B2B4}"/>
                </a:ext>
              </a:extLst>
            </p:cNvPr>
            <p:cNvSpPr/>
            <p:nvPr/>
          </p:nvSpPr>
          <p:spPr>
            <a:xfrm rot="19487352" flipH="1">
              <a:off x="136828" y="1596111"/>
              <a:ext cx="3850935" cy="1273671"/>
            </a:xfrm>
            <a:prstGeom prst="curved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grpSp>
      <p:sp>
        <p:nvSpPr>
          <p:cNvPr id="10" name="Rectangle 9">
            <a:extLst>
              <a:ext uri="{FF2B5EF4-FFF2-40B4-BE49-F238E27FC236}">
                <a16:creationId xmlns:a16="http://schemas.microsoft.com/office/drawing/2014/main" id="{24481391-9F90-47E6-A6A4-95B01027753B}"/>
              </a:ext>
            </a:extLst>
          </p:cNvPr>
          <p:cNvSpPr/>
          <p:nvPr/>
        </p:nvSpPr>
        <p:spPr>
          <a:xfrm>
            <a:off x="10006700" y="535160"/>
            <a:ext cx="2082621"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25</a:t>
            </a:r>
            <a:r>
              <a:rPr lang="en-US" sz="5400" b="1" baseline="30000" dirty="0">
                <a:ln w="22225">
                  <a:solidFill>
                    <a:schemeClr val="accent2"/>
                  </a:solidFill>
                  <a:prstDash val="solid"/>
                </a:ln>
                <a:solidFill>
                  <a:schemeClr val="accent2">
                    <a:lumMod val="40000"/>
                    <a:lumOff val="60000"/>
                  </a:schemeClr>
                </a:solidFill>
              </a:rPr>
              <a:t>th</a:t>
            </a:r>
            <a:r>
              <a:rPr lang="en-US" sz="5400" b="1" dirty="0">
                <a:ln w="22225">
                  <a:solidFill>
                    <a:schemeClr val="accent2"/>
                  </a:solidFill>
                  <a:prstDash val="solid"/>
                </a:ln>
                <a:solidFill>
                  <a:schemeClr val="accent2">
                    <a:lumMod val="40000"/>
                    <a:lumOff val="60000"/>
                  </a:schemeClr>
                </a:solidFill>
              </a:rPr>
              <a:t>!!!</a:t>
            </a:r>
          </a:p>
        </p:txBody>
      </p:sp>
      <p:sp>
        <p:nvSpPr>
          <p:cNvPr id="11" name="Rectangle 10">
            <a:extLst>
              <a:ext uri="{FF2B5EF4-FFF2-40B4-BE49-F238E27FC236}">
                <a16:creationId xmlns:a16="http://schemas.microsoft.com/office/drawing/2014/main" id="{185CFFED-5B06-4DCE-92DD-AD48544D69B5}"/>
              </a:ext>
            </a:extLst>
          </p:cNvPr>
          <p:cNvSpPr/>
          <p:nvPr/>
        </p:nvSpPr>
        <p:spPr>
          <a:xfrm>
            <a:off x="102681" y="562025"/>
            <a:ext cx="2082621"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25</a:t>
            </a:r>
            <a:r>
              <a:rPr lang="en-US" sz="5400" b="1" baseline="30000" dirty="0">
                <a:ln w="22225">
                  <a:solidFill>
                    <a:schemeClr val="accent2"/>
                  </a:solidFill>
                  <a:prstDash val="solid"/>
                </a:ln>
                <a:solidFill>
                  <a:schemeClr val="accent2">
                    <a:lumMod val="40000"/>
                    <a:lumOff val="60000"/>
                  </a:schemeClr>
                </a:solidFill>
              </a:rPr>
              <a:t>th</a:t>
            </a:r>
            <a:r>
              <a:rPr lang="en-US" sz="5400" b="1" dirty="0">
                <a:ln w="22225">
                  <a:solidFill>
                    <a:schemeClr val="accent2"/>
                  </a:solidFill>
                  <a:prstDash val="solid"/>
                </a:ln>
                <a:solidFill>
                  <a:schemeClr val="accent2">
                    <a:lumMod val="40000"/>
                    <a:lumOff val="60000"/>
                  </a:schemeClr>
                </a:solidFill>
              </a:rPr>
              <a:t>!!!</a:t>
            </a:r>
          </a:p>
        </p:txBody>
      </p:sp>
    </p:spTree>
    <p:extLst>
      <p:ext uri="{BB962C8B-B14F-4D97-AF65-F5344CB8AC3E}">
        <p14:creationId xmlns:p14="http://schemas.microsoft.com/office/powerpoint/2010/main" val="4685060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100000">
                                          <p:val>
                                            <p:strVal val="#ppt_x"/>
                                          </p:val>
                                        </p:tav>
                                      </p:tavLst>
                                    </p:anim>
                                    <p:anim calcmode="lin" valueType="num">
                                      <p:cBhvr>
                                        <p:cTn id="8" dur="500" fill="hold"/>
                                        <p:tgtEl>
                                          <p:spTgt spid="13"/>
                                        </p:tgtEl>
                                        <p:attrNameLst>
                                          <p:attrName>ppt_y</p:attrName>
                                        </p:attrNameLst>
                                      </p:cBhvr>
                                      <p:tavLst>
                                        <p:tav tm="0">
                                          <p:val>
                                            <p:strVal val="#ppt_y-#ppt_h/2"/>
                                          </p:val>
                                        </p:tav>
                                        <p:tav tm="100000">
                                          <p:val>
                                            <p:strVal val="#ppt_y"/>
                                          </p:val>
                                        </p:tav>
                                      </p:tavLst>
                                    </p:anim>
                                    <p:anim calcmode="lin" valueType="num">
                                      <p:cBhvr>
                                        <p:cTn id="9" dur="500" fill="hold"/>
                                        <p:tgtEl>
                                          <p:spTgt spid="13"/>
                                        </p:tgtEl>
                                        <p:attrNameLst>
                                          <p:attrName>ppt_w</p:attrName>
                                        </p:attrNameLst>
                                      </p:cBhvr>
                                      <p:tavLst>
                                        <p:tav tm="0">
                                          <p:val>
                                            <p:strVal val="#ppt_w"/>
                                          </p:val>
                                        </p:tav>
                                        <p:tav tm="100000">
                                          <p:val>
                                            <p:strVal val="#ppt_w"/>
                                          </p:val>
                                        </p:tav>
                                      </p:tavLst>
                                    </p:anim>
                                    <p:anim calcmode="lin" valueType="num">
                                      <p:cBhvr>
                                        <p:cTn id="10" dur="500" fill="hold"/>
                                        <p:tgtEl>
                                          <p:spTgt spid="13"/>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50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par>
                                <p:cTn id="22" presetID="25" presetClass="entr" presetSubtype="0" fill="hold" grpId="0" nodeType="withEffect">
                                  <p:stCondLst>
                                    <p:cond delay="50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7" dur="1000" fill="hold"/>
                                        <p:tgtEl>
                                          <p:spTgt spid="10"/>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91623"/>
            <a:ext cx="12192000" cy="774117"/>
          </a:xfrm>
        </p:spPr>
        <p:txBody>
          <a:bodyPr>
            <a:noAutofit/>
          </a:bodyPr>
          <a:lstStyle/>
          <a:p>
            <a:pPr algn="ctr">
              <a:lnSpc>
                <a:spcPct val="100000"/>
              </a:lnSpc>
              <a:defRPr/>
            </a:pPr>
            <a:r>
              <a:rPr lang="en-US" sz="3600" dirty="0">
                <a:solidFill>
                  <a:srgbClr val="5FE0D4"/>
                </a:solidFill>
                <a:latin typeface="Arial" charset="0"/>
                <a:cs typeface="Arial" charset="0"/>
              </a:rPr>
              <a:t>New Chief Data Science Strategist &amp;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Director, Office of Genomic Data Science</a:t>
            </a:r>
            <a:endParaRPr lang="en-US" sz="3600" dirty="0">
              <a:solidFill>
                <a:srgbClr val="5FE0D4"/>
              </a:solidFill>
              <a:latin typeface="Arial" pitchFamily="34" charset="0"/>
              <a:cs typeface="Arial" pitchFamily="34" charset="0"/>
            </a:endParaRPr>
          </a:p>
        </p:txBody>
      </p:sp>
      <p:sp>
        <p:nvSpPr>
          <p:cNvPr id="3" name="Title 1">
            <a:extLst>
              <a:ext uri="{FF2B5EF4-FFF2-40B4-BE49-F238E27FC236}">
                <a16:creationId xmlns:a16="http://schemas.microsoft.com/office/drawing/2014/main" id="{05477156-D760-461C-82C8-7E768714BED1}"/>
              </a:ext>
            </a:extLst>
          </p:cNvPr>
          <p:cNvSpPr txBox="1">
            <a:spLocks/>
          </p:cNvSpPr>
          <p:nvPr/>
        </p:nvSpPr>
        <p:spPr>
          <a:xfrm>
            <a:off x="0" y="5813389"/>
            <a:ext cx="12192000"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Valentina Di Francesco, M.S. </a:t>
            </a:r>
          </a:p>
        </p:txBody>
      </p:sp>
      <p:sp>
        <p:nvSpPr>
          <p:cNvPr id="7" name="TextBox 6">
            <a:extLst>
              <a:ext uri="{FF2B5EF4-FFF2-40B4-BE49-F238E27FC236}">
                <a16:creationId xmlns:a16="http://schemas.microsoft.com/office/drawing/2014/main" id="{FFBB2FE2-5A9F-489C-B3D7-1E95778D4B4C}"/>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a:t>
            </a:r>
          </a:p>
        </p:txBody>
      </p:sp>
      <p:pic>
        <p:nvPicPr>
          <p:cNvPr id="8" name="Picture 7">
            <a:extLst>
              <a:ext uri="{FF2B5EF4-FFF2-40B4-BE49-F238E27FC236}">
                <a16:creationId xmlns:a16="http://schemas.microsoft.com/office/drawing/2014/main" id="{C4E9824F-87C0-4C28-8DE6-B44E801EAC2D}"/>
              </a:ext>
            </a:extLst>
          </p:cNvPr>
          <p:cNvPicPr>
            <a:picLocks noChangeAspect="1"/>
          </p:cNvPicPr>
          <p:nvPr/>
        </p:nvPicPr>
        <p:blipFill rotWithShape="1">
          <a:blip r:embed="rId3">
            <a:extLst>
              <a:ext uri="{28A0092B-C50C-407E-A947-70E740481C1C}">
                <a14:useLocalDpi xmlns:a14="http://schemas.microsoft.com/office/drawing/2010/main" val="0"/>
              </a:ext>
            </a:extLst>
          </a:blip>
          <a:srcRect l="15126" r="15126"/>
          <a:stretch/>
        </p:blipFill>
        <p:spPr bwMode="auto">
          <a:xfrm>
            <a:off x="3389376" y="1562583"/>
            <a:ext cx="5242556" cy="4226422"/>
          </a:xfrm>
          <a:prstGeom prst="roundRect">
            <a:avLst/>
          </a:prstGeom>
          <a:noFill/>
          <a:ln>
            <a:noFill/>
          </a:ln>
        </p:spPr>
      </p:pic>
    </p:spTree>
    <p:extLst>
      <p:ext uri="{BB962C8B-B14F-4D97-AF65-F5344CB8AC3E}">
        <p14:creationId xmlns:p14="http://schemas.microsoft.com/office/powerpoint/2010/main" val="3242949964"/>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9500"/>
            <a:ext cx="12192000" cy="639763"/>
          </a:xfrm>
        </p:spPr>
        <p:txBody>
          <a:bodyPr>
            <a:normAutofit/>
          </a:bodyPr>
          <a:lstStyle/>
          <a:p>
            <a:pPr algn="ctr">
              <a:defRPr/>
            </a:pPr>
            <a:r>
              <a:rPr lang="en-US" sz="3600" dirty="0">
                <a:solidFill>
                  <a:srgbClr val="5FE0D4"/>
                </a:solidFill>
                <a:latin typeface="Arial" charset="0"/>
                <a:cs typeface="Arial" charset="0"/>
              </a:rPr>
              <a:t>New Scientific Review Officer </a:t>
            </a:r>
            <a:endParaRPr lang="en-US" sz="3600" dirty="0">
              <a:solidFill>
                <a:srgbClr val="5FE0D4"/>
              </a:solidFill>
              <a:latin typeface="Arial" pitchFamily="34" charset="0"/>
              <a:cs typeface="Arial" pitchFamily="34" charset="0"/>
            </a:endParaRPr>
          </a:p>
        </p:txBody>
      </p:sp>
      <p:sp>
        <p:nvSpPr>
          <p:cNvPr id="3" name="Title 1">
            <a:extLst>
              <a:ext uri="{FF2B5EF4-FFF2-40B4-BE49-F238E27FC236}">
                <a16:creationId xmlns:a16="http://schemas.microsoft.com/office/drawing/2014/main" id="{05477156-D760-461C-82C8-7E768714BED1}"/>
              </a:ext>
            </a:extLst>
          </p:cNvPr>
          <p:cNvSpPr txBox="1">
            <a:spLocks/>
          </p:cNvSpPr>
          <p:nvPr/>
        </p:nvSpPr>
        <p:spPr>
          <a:xfrm>
            <a:off x="3474722" y="5646516"/>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Sarah Wheelan, M.D., Ph.D. </a:t>
            </a:r>
          </a:p>
        </p:txBody>
      </p:sp>
      <p:pic>
        <p:nvPicPr>
          <p:cNvPr id="2" name="Picture 1">
            <a:extLst>
              <a:ext uri="{FF2B5EF4-FFF2-40B4-BE49-F238E27FC236}">
                <a16:creationId xmlns:a16="http://schemas.microsoft.com/office/drawing/2014/main" id="{2D147B54-53D9-434E-938A-2CEC180B29FE}"/>
              </a:ext>
            </a:extLst>
          </p:cNvPr>
          <p:cNvPicPr>
            <a:picLocks noChangeAspect="1"/>
          </p:cNvPicPr>
          <p:nvPr/>
        </p:nvPicPr>
        <p:blipFill rotWithShape="1">
          <a:blip r:embed="rId3"/>
          <a:srcRect t="2834" b="5323"/>
          <a:stretch/>
        </p:blipFill>
        <p:spPr>
          <a:xfrm>
            <a:off x="3692679" y="950976"/>
            <a:ext cx="4806638" cy="4657344"/>
          </a:xfrm>
          <a:prstGeom prst="roundRect">
            <a:avLst/>
          </a:prstGeom>
        </p:spPr>
      </p:pic>
    </p:spTree>
    <p:extLst>
      <p:ext uri="{BB962C8B-B14F-4D97-AF65-F5344CB8AC3E}">
        <p14:creationId xmlns:p14="http://schemas.microsoft.com/office/powerpoint/2010/main" val="2282707250"/>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3A8A5672-ED60-4257-8ACF-E9060E6BC896}"/>
              </a:ext>
            </a:extLst>
          </p:cNvPr>
          <p:cNvSpPr>
            <a:spLocks noGrp="1"/>
          </p:cNvSpPr>
          <p:nvPr>
            <p:ph idx="1"/>
          </p:nvPr>
        </p:nvSpPr>
        <p:spPr>
          <a:xfrm>
            <a:off x="313764" y="3805341"/>
            <a:ext cx="11122174" cy="3201101"/>
          </a:xfrm>
        </p:spPr>
        <p:txBody>
          <a:bodyPr vert="horz" lIns="91440" tIns="45720" rIns="91440" bIns="45720" rtlCol="0" anchor="t">
            <a:noAutofit/>
          </a:bodyPr>
          <a:lstStyle/>
          <a:p>
            <a:pPr marL="476242" indent="-342900" defTabSz="914400">
              <a:buFont typeface="Wingdings" panose="05000000000000000000" pitchFamily="2" charset="2"/>
              <a:buChar char="§"/>
            </a:pPr>
            <a:r>
              <a:rPr lang="en-US" sz="2800" b="1" dirty="0"/>
              <a:t>Develop, support, and coordinate NHGRI programs that 	foster careers in genomics</a:t>
            </a:r>
          </a:p>
          <a:p>
            <a:pPr marL="476242" indent="-342900" defTabSz="914400">
              <a:buFont typeface="Wingdings" panose="05000000000000000000" pitchFamily="2" charset="2"/>
              <a:buChar char="§"/>
            </a:pPr>
            <a:r>
              <a:rPr lang="en-US" sz="2800" b="1" dirty="0"/>
              <a:t>Advise divisions and branches about genomics workforce 	diversity and health equity</a:t>
            </a:r>
          </a:p>
          <a:p>
            <a:pPr marL="476242" indent="-342900" defTabSz="914400">
              <a:buFont typeface="Wingdings" panose="05000000000000000000" pitchFamily="2" charset="2"/>
              <a:buChar char="§"/>
            </a:pPr>
            <a:r>
              <a:rPr lang="en-US" sz="2800" b="1" dirty="0"/>
              <a:t>Provide strategic programmatic leadership to reduce health 	disparities and advance health equity</a:t>
            </a:r>
          </a:p>
        </p:txBody>
      </p:sp>
      <p:pic>
        <p:nvPicPr>
          <p:cNvPr id="7" name="Content Placeholder 6" descr="A group of people posing for the camera&#10;&#10;Description automatically generated">
            <a:extLst>
              <a:ext uri="{FF2B5EF4-FFF2-40B4-BE49-F238E27FC236}">
                <a16:creationId xmlns:a16="http://schemas.microsoft.com/office/drawing/2014/main" id="{46AB3D51-B3DC-458A-9710-D5C908893700}"/>
              </a:ext>
            </a:extLst>
          </p:cNvPr>
          <p:cNvPicPr>
            <a:picLocks noChangeAspect="1"/>
          </p:cNvPicPr>
          <p:nvPr/>
        </p:nvPicPr>
        <p:blipFill rotWithShape="1">
          <a:blip r:embed="rId3"/>
          <a:srcRect t="3627" r="-432" b="12723"/>
          <a:stretch/>
        </p:blipFill>
        <p:spPr>
          <a:xfrm>
            <a:off x="3455408" y="944773"/>
            <a:ext cx="5281183" cy="2474259"/>
          </a:xfrm>
          <a:prstGeom prst="rect">
            <a:avLst/>
          </a:prstGeom>
          <a:effectLst>
            <a:glow rad="228600">
              <a:schemeClr val="accent3">
                <a:satMod val="175000"/>
                <a:alpha val="40000"/>
              </a:schemeClr>
            </a:glow>
          </a:effectLst>
        </p:spPr>
      </p:pic>
      <p:sp>
        <p:nvSpPr>
          <p:cNvPr id="6" name="Title 3">
            <a:extLst>
              <a:ext uri="{FF2B5EF4-FFF2-40B4-BE49-F238E27FC236}">
                <a16:creationId xmlns:a16="http://schemas.microsoft.com/office/drawing/2014/main" id="{6554128F-882E-4CC3-B75F-7B85CF3A0A40}"/>
              </a:ext>
            </a:extLst>
          </p:cNvPr>
          <p:cNvSpPr txBox="1">
            <a:spLocks/>
          </p:cNvSpPr>
          <p:nvPr/>
        </p:nvSpPr>
        <p:spPr>
          <a:xfrm>
            <a:off x="0" y="11101"/>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Training, Diversity, and Health Equity (</a:t>
            </a:r>
            <a:r>
              <a:rPr lang="en-US" sz="3600" dirty="0" err="1">
                <a:solidFill>
                  <a:srgbClr val="5FE0D4"/>
                </a:solidFill>
                <a:latin typeface="Arial" charset="0"/>
                <a:cs typeface="Arial" charset="0"/>
              </a:rPr>
              <a:t>TiDHE</a:t>
            </a:r>
            <a:r>
              <a:rPr lang="en-US" sz="3600" dirty="0">
                <a:solidFill>
                  <a:srgbClr val="5FE0D4"/>
                </a:solidFill>
                <a:latin typeface="Arial" charset="0"/>
                <a:cs typeface="Arial" charset="0"/>
              </a:rPr>
              <a:t>) Office </a:t>
            </a:r>
            <a:endParaRPr lang="en-US" sz="3600" dirty="0">
              <a:solidFill>
                <a:srgbClr val="5FE0D4"/>
              </a:solidFill>
              <a:latin typeface="Arial" pitchFamily="34" charset="0"/>
              <a:cs typeface="Arial" pitchFamily="34" charset="0"/>
            </a:endParaRPr>
          </a:p>
        </p:txBody>
      </p:sp>
      <p:sp>
        <p:nvSpPr>
          <p:cNvPr id="9" name="TextBox 8">
            <a:extLst>
              <a:ext uri="{FF2B5EF4-FFF2-40B4-BE49-F238E27FC236}">
                <a16:creationId xmlns:a16="http://schemas.microsoft.com/office/drawing/2014/main" id="{02A55BB8-E131-411B-B734-6C7AF646A274}"/>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a:t>
            </a:r>
          </a:p>
        </p:txBody>
      </p:sp>
    </p:spTree>
    <p:extLst>
      <p:ext uri="{BB962C8B-B14F-4D97-AF65-F5344CB8AC3E}">
        <p14:creationId xmlns:p14="http://schemas.microsoft.com/office/powerpoint/2010/main" val="385751412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1A494F7-413B-423B-A000-606F604F383F}"/>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a:t>
            </a:r>
          </a:p>
        </p:txBody>
      </p:sp>
      <p:sp>
        <p:nvSpPr>
          <p:cNvPr id="8" name="Title 3">
            <a:extLst>
              <a:ext uri="{FF2B5EF4-FFF2-40B4-BE49-F238E27FC236}">
                <a16:creationId xmlns:a16="http://schemas.microsoft.com/office/drawing/2014/main" id="{35903215-92F9-4115-9601-D06F3E09189F}"/>
              </a:ext>
            </a:extLst>
          </p:cNvPr>
          <p:cNvSpPr txBox="1">
            <a:spLocks/>
          </p:cNvSpPr>
          <p:nvPr/>
        </p:nvSpPr>
        <p:spPr>
          <a:xfrm>
            <a:off x="0" y="9500"/>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Training, Diversity, and Health Equity (</a:t>
            </a:r>
            <a:r>
              <a:rPr kumimoji="0" lang="en-US" sz="3600" b="1" i="0" u="none" strike="noStrike" kern="1200" cap="none" spc="0" normalizeH="0" baseline="0" noProof="0" dirty="0" err="1">
                <a:ln>
                  <a:noFill/>
                </a:ln>
                <a:solidFill>
                  <a:srgbClr val="5FE0D4"/>
                </a:solidFill>
                <a:effectLst/>
                <a:uLnTx/>
                <a:uFillTx/>
                <a:latin typeface="Arial" charset="0"/>
                <a:ea typeface="+mj-ea"/>
                <a:cs typeface="Arial" charset="0"/>
              </a:rPr>
              <a:t>TiDHE</a:t>
            </a: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 Office</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grpSp>
        <p:nvGrpSpPr>
          <p:cNvPr id="10" name="Group 9">
            <a:extLst>
              <a:ext uri="{FF2B5EF4-FFF2-40B4-BE49-F238E27FC236}">
                <a16:creationId xmlns:a16="http://schemas.microsoft.com/office/drawing/2014/main" id="{C04D7818-19AC-42FA-AFDC-44439075084A}"/>
              </a:ext>
            </a:extLst>
          </p:cNvPr>
          <p:cNvGrpSpPr/>
          <p:nvPr/>
        </p:nvGrpSpPr>
        <p:grpSpPr>
          <a:xfrm>
            <a:off x="215391" y="2010891"/>
            <a:ext cx="2365339" cy="3662040"/>
            <a:chOff x="272160" y="2627084"/>
            <a:chExt cx="2365339" cy="3662040"/>
          </a:xfrm>
        </p:grpSpPr>
        <p:pic>
          <p:nvPicPr>
            <p:cNvPr id="4" name="Picture 3">
              <a:extLst>
                <a:ext uri="{FF2B5EF4-FFF2-40B4-BE49-F238E27FC236}">
                  <a16:creationId xmlns:a16="http://schemas.microsoft.com/office/drawing/2014/main" id="{537016DB-29EE-4A70-865A-31F0D9825C78}"/>
                </a:ext>
              </a:extLst>
            </p:cNvPr>
            <p:cNvPicPr>
              <a:picLocks noChangeAspect="1"/>
            </p:cNvPicPr>
            <p:nvPr/>
          </p:nvPicPr>
          <p:blipFill rotWithShape="1">
            <a:blip r:embed="rId3"/>
            <a:srcRect l="13085" r="9993" b="51"/>
            <a:stretch/>
          </p:blipFill>
          <p:spPr>
            <a:xfrm>
              <a:off x="509313" y="2627084"/>
              <a:ext cx="1907532" cy="2286000"/>
            </a:xfrm>
            <a:prstGeom prst="rect">
              <a:avLst/>
            </a:prstGeom>
            <a:effectLst>
              <a:glow rad="165100">
                <a:srgbClr val="5FE0D4"/>
              </a:glow>
            </a:effectLst>
          </p:spPr>
        </p:pic>
        <p:sp>
          <p:nvSpPr>
            <p:cNvPr id="11" name="TextBox 10">
              <a:extLst>
                <a:ext uri="{FF2B5EF4-FFF2-40B4-BE49-F238E27FC236}">
                  <a16:creationId xmlns:a16="http://schemas.microsoft.com/office/drawing/2014/main" id="{40F793AA-9A98-4E75-B3F1-58DADCFDFC6A}"/>
                </a:ext>
              </a:extLst>
            </p:cNvPr>
            <p:cNvSpPr txBox="1"/>
            <p:nvPr/>
          </p:nvSpPr>
          <p:spPr>
            <a:xfrm>
              <a:off x="272160" y="5088795"/>
              <a:ext cx="236533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Vence Bonham,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J.D.</a:t>
              </a:r>
            </a:p>
          </p:txBody>
        </p:sp>
      </p:grpSp>
      <p:grpSp>
        <p:nvGrpSpPr>
          <p:cNvPr id="3" name="Group 2">
            <a:extLst>
              <a:ext uri="{FF2B5EF4-FFF2-40B4-BE49-F238E27FC236}">
                <a16:creationId xmlns:a16="http://schemas.microsoft.com/office/drawing/2014/main" id="{4DE28F7B-45AE-428F-B451-59A0DB586F23}"/>
              </a:ext>
            </a:extLst>
          </p:cNvPr>
          <p:cNvGrpSpPr/>
          <p:nvPr/>
        </p:nvGrpSpPr>
        <p:grpSpPr>
          <a:xfrm>
            <a:off x="2574374" y="2010891"/>
            <a:ext cx="2365339" cy="3308737"/>
            <a:chOff x="3181631" y="2031935"/>
            <a:chExt cx="2365339" cy="3287693"/>
          </a:xfrm>
        </p:grpSpPr>
        <p:pic>
          <p:nvPicPr>
            <p:cNvPr id="2" name="Picture 1" descr="fate (2).jpg">
              <a:extLst>
                <a:ext uri="{FF2B5EF4-FFF2-40B4-BE49-F238E27FC236}">
                  <a16:creationId xmlns:a16="http://schemas.microsoft.com/office/drawing/2014/main" id="{BEDF0757-5E8F-48C2-B1CF-E1663B9B0C69}"/>
                </a:ext>
              </a:extLst>
            </p:cNvPr>
            <p:cNvPicPr>
              <a:picLocks noChangeAspect="1"/>
            </p:cNvPicPr>
            <p:nvPr/>
          </p:nvPicPr>
          <p:blipFill rotWithShape="1">
            <a:blip r:embed="rId4"/>
            <a:srcRect t="1510" b="756"/>
            <a:stretch/>
          </p:blipFill>
          <p:spPr>
            <a:xfrm>
              <a:off x="3403163" y="2031935"/>
              <a:ext cx="1922277" cy="2286000"/>
            </a:xfrm>
            <a:prstGeom prst="rect">
              <a:avLst/>
            </a:prstGeom>
            <a:effectLst>
              <a:glow rad="152400">
                <a:srgbClr val="5FE0D4"/>
              </a:glow>
            </a:effectLst>
          </p:spPr>
        </p:pic>
        <p:sp>
          <p:nvSpPr>
            <p:cNvPr id="13" name="TextBox 12">
              <a:extLst>
                <a:ext uri="{FF2B5EF4-FFF2-40B4-BE49-F238E27FC236}">
                  <a16:creationId xmlns:a16="http://schemas.microsoft.com/office/drawing/2014/main" id="{44264884-C425-447B-8D34-FA14E997553B}"/>
                </a:ext>
              </a:extLst>
            </p:cNvPr>
            <p:cNvSpPr txBox="1"/>
            <p:nvPr/>
          </p:nvSpPr>
          <p:spPr>
            <a:xfrm>
              <a:off x="3181631" y="4488631"/>
              <a:ext cx="236533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Faye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Brown</a:t>
              </a:r>
            </a:p>
          </p:txBody>
        </p:sp>
      </p:grpSp>
      <p:grpSp>
        <p:nvGrpSpPr>
          <p:cNvPr id="5" name="Group 4">
            <a:extLst>
              <a:ext uri="{FF2B5EF4-FFF2-40B4-BE49-F238E27FC236}">
                <a16:creationId xmlns:a16="http://schemas.microsoft.com/office/drawing/2014/main" id="{07C43006-82B2-4503-A15B-C440482FA7C3}"/>
              </a:ext>
            </a:extLst>
          </p:cNvPr>
          <p:cNvGrpSpPr/>
          <p:nvPr/>
        </p:nvGrpSpPr>
        <p:grpSpPr>
          <a:xfrm>
            <a:off x="4939713" y="1999040"/>
            <a:ext cx="2365339" cy="3689920"/>
            <a:chOff x="6091102" y="1999040"/>
            <a:chExt cx="2365339" cy="3689920"/>
          </a:xfrm>
        </p:grpSpPr>
        <p:pic>
          <p:nvPicPr>
            <p:cNvPr id="1028" name="Picture 4" descr="Lorjetta Schools">
              <a:extLst>
                <a:ext uri="{FF2B5EF4-FFF2-40B4-BE49-F238E27FC236}">
                  <a16:creationId xmlns:a16="http://schemas.microsoft.com/office/drawing/2014/main" id="{A9BEDBE1-F07A-4B7C-A82A-F6A8B346C4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998" r="21998"/>
            <a:stretch/>
          </p:blipFill>
          <p:spPr bwMode="auto">
            <a:xfrm>
              <a:off x="6315294" y="1999040"/>
              <a:ext cx="1922279" cy="2328938"/>
            </a:xfrm>
            <a:prstGeom prst="rect">
              <a:avLst/>
            </a:prstGeom>
            <a:noFill/>
            <a:effectLst>
              <a:glow rad="152400">
                <a:srgbClr val="5FE0D4"/>
              </a:glow>
            </a:effectLst>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B46D3716-96A2-4E05-A0EF-275A6265CF13}"/>
                </a:ext>
              </a:extLst>
            </p:cNvPr>
            <p:cNvSpPr txBox="1"/>
            <p:nvPr/>
          </p:nvSpPr>
          <p:spPr>
            <a:xfrm>
              <a:off x="6091102" y="4488631"/>
              <a:ext cx="236533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Lorjetta Schools, M.B.A.</a:t>
              </a:r>
            </a:p>
          </p:txBody>
        </p:sp>
      </p:grpSp>
      <p:grpSp>
        <p:nvGrpSpPr>
          <p:cNvPr id="7" name="Group 6">
            <a:extLst>
              <a:ext uri="{FF2B5EF4-FFF2-40B4-BE49-F238E27FC236}">
                <a16:creationId xmlns:a16="http://schemas.microsoft.com/office/drawing/2014/main" id="{29A43821-E28D-4DD4-ACF4-40DA7C6318B5}"/>
              </a:ext>
            </a:extLst>
          </p:cNvPr>
          <p:cNvGrpSpPr/>
          <p:nvPr/>
        </p:nvGrpSpPr>
        <p:grpSpPr>
          <a:xfrm>
            <a:off x="7298696" y="1999040"/>
            <a:ext cx="2365339" cy="3322895"/>
            <a:chOff x="8984949" y="1999040"/>
            <a:chExt cx="2365339" cy="3322895"/>
          </a:xfrm>
        </p:grpSpPr>
        <p:pic>
          <p:nvPicPr>
            <p:cNvPr id="6" name="Picture 5">
              <a:extLst>
                <a:ext uri="{FF2B5EF4-FFF2-40B4-BE49-F238E27FC236}">
                  <a16:creationId xmlns:a16="http://schemas.microsoft.com/office/drawing/2014/main" id="{98EEEFCC-E6DC-4191-9A32-E5225007A7F9}"/>
                </a:ext>
              </a:extLst>
            </p:cNvPr>
            <p:cNvPicPr>
              <a:picLocks noChangeAspect="1"/>
            </p:cNvPicPr>
            <p:nvPr/>
          </p:nvPicPr>
          <p:blipFill rotWithShape="1">
            <a:blip r:embed="rId6"/>
            <a:srcRect l="4255" t="8784" r="4255" b="20382"/>
            <a:stretch/>
          </p:blipFill>
          <p:spPr>
            <a:xfrm>
              <a:off x="9227427" y="1999040"/>
              <a:ext cx="1914875" cy="2328938"/>
            </a:xfrm>
            <a:prstGeom prst="rect">
              <a:avLst/>
            </a:prstGeom>
            <a:effectLst>
              <a:glow rad="152400">
                <a:srgbClr val="5FE0D4"/>
              </a:glow>
            </a:effectLst>
          </p:spPr>
        </p:pic>
        <p:sp>
          <p:nvSpPr>
            <p:cNvPr id="15" name="TextBox 14">
              <a:extLst>
                <a:ext uri="{FF2B5EF4-FFF2-40B4-BE49-F238E27FC236}">
                  <a16:creationId xmlns:a16="http://schemas.microsoft.com/office/drawing/2014/main" id="{F7B2A6B5-377C-4676-B05C-215DF49321FA}"/>
                </a:ext>
              </a:extLst>
            </p:cNvPr>
            <p:cNvSpPr txBox="1"/>
            <p:nvPr/>
          </p:nvSpPr>
          <p:spPr>
            <a:xfrm>
              <a:off x="8984949" y="4490938"/>
              <a:ext cx="236533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Jamil Scott, Ph.D.</a:t>
              </a:r>
            </a:p>
          </p:txBody>
        </p:sp>
      </p:grpSp>
      <p:grpSp>
        <p:nvGrpSpPr>
          <p:cNvPr id="18" name="Group 17">
            <a:extLst>
              <a:ext uri="{FF2B5EF4-FFF2-40B4-BE49-F238E27FC236}">
                <a16:creationId xmlns:a16="http://schemas.microsoft.com/office/drawing/2014/main" id="{8D623D47-BD2C-4057-98F2-F892294B5D37}"/>
              </a:ext>
            </a:extLst>
          </p:cNvPr>
          <p:cNvGrpSpPr/>
          <p:nvPr/>
        </p:nvGrpSpPr>
        <p:grpSpPr>
          <a:xfrm>
            <a:off x="9644758" y="2010891"/>
            <a:ext cx="2365339" cy="3292708"/>
            <a:chOff x="9667674" y="2072659"/>
            <a:chExt cx="2365339" cy="3292708"/>
          </a:xfrm>
        </p:grpSpPr>
        <p:pic>
          <p:nvPicPr>
            <p:cNvPr id="16" name="Picture 15">
              <a:extLst>
                <a:ext uri="{FF2B5EF4-FFF2-40B4-BE49-F238E27FC236}">
                  <a16:creationId xmlns:a16="http://schemas.microsoft.com/office/drawing/2014/main" id="{C382D72B-165A-4679-9699-6C762280366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4043" t="5256" r="13196" b="14216"/>
            <a:stretch/>
          </p:blipFill>
          <p:spPr>
            <a:xfrm>
              <a:off x="9892907" y="2072659"/>
              <a:ext cx="1914875" cy="2328938"/>
            </a:xfrm>
            <a:prstGeom prst="rect">
              <a:avLst/>
            </a:prstGeom>
            <a:effectLst>
              <a:glow rad="152400">
                <a:srgbClr val="5FE0D4"/>
              </a:glow>
            </a:effectLst>
          </p:spPr>
        </p:pic>
        <p:sp>
          <p:nvSpPr>
            <p:cNvPr id="17" name="TextBox 16">
              <a:extLst>
                <a:ext uri="{FF2B5EF4-FFF2-40B4-BE49-F238E27FC236}">
                  <a16:creationId xmlns:a16="http://schemas.microsoft.com/office/drawing/2014/main" id="{8B5B0684-3A4A-4260-8D9B-9684E12EA93D}"/>
                </a:ext>
              </a:extLst>
            </p:cNvPr>
            <p:cNvSpPr txBox="1"/>
            <p:nvPr/>
          </p:nvSpPr>
          <p:spPr>
            <a:xfrm>
              <a:off x="9667674" y="4534370"/>
              <a:ext cx="236533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Amber Jackson </a:t>
              </a:r>
            </a:p>
          </p:txBody>
        </p:sp>
      </p:grpSp>
    </p:spTree>
    <p:extLst>
      <p:ext uri="{BB962C8B-B14F-4D97-AF65-F5344CB8AC3E}">
        <p14:creationId xmlns:p14="http://schemas.microsoft.com/office/powerpoint/2010/main" val="2922196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10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15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erson wearing glasses&#10;&#10;Description automatically generated with low confidence">
            <a:extLst>
              <a:ext uri="{FF2B5EF4-FFF2-40B4-BE49-F238E27FC236}">
                <a16:creationId xmlns:a16="http://schemas.microsoft.com/office/drawing/2014/main" id="{697468A7-87CC-42EA-A72B-0814401C4FC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52875" y="1491727"/>
            <a:ext cx="4286250" cy="4286250"/>
          </a:xfrm>
        </p:spPr>
      </p:pic>
      <p:sp>
        <p:nvSpPr>
          <p:cNvPr id="3" name="Title 2">
            <a:extLst>
              <a:ext uri="{FF2B5EF4-FFF2-40B4-BE49-F238E27FC236}">
                <a16:creationId xmlns:a16="http://schemas.microsoft.com/office/drawing/2014/main" id="{E9F08B43-1BF3-4CDB-BD11-B060AD4EC5A4}"/>
              </a:ext>
            </a:extLst>
          </p:cNvPr>
          <p:cNvSpPr>
            <a:spLocks noGrp="1"/>
          </p:cNvSpPr>
          <p:nvPr>
            <p:ph type="title"/>
          </p:nvPr>
        </p:nvSpPr>
        <p:spPr>
          <a:xfrm>
            <a:off x="0" y="-24015"/>
            <a:ext cx="12192000" cy="712694"/>
          </a:xfrm>
        </p:spPr>
        <p:txBody>
          <a:bodyPr>
            <a:normAutofit/>
          </a:bodyPr>
          <a:lstStyle/>
          <a:p>
            <a:pPr algn="ctr"/>
            <a:r>
              <a:rPr lang="en-US" sz="3600" dirty="0"/>
              <a:t>New Lead Extramural Training Program Director</a:t>
            </a:r>
          </a:p>
        </p:txBody>
      </p:sp>
      <p:sp>
        <p:nvSpPr>
          <p:cNvPr id="7" name="TextBox 6">
            <a:extLst>
              <a:ext uri="{FF2B5EF4-FFF2-40B4-BE49-F238E27FC236}">
                <a16:creationId xmlns:a16="http://schemas.microsoft.com/office/drawing/2014/main" id="{9859DCE3-B396-4E7E-814F-022133564C49}"/>
              </a:ext>
            </a:extLst>
          </p:cNvPr>
          <p:cNvSpPr txBox="1"/>
          <p:nvPr/>
        </p:nvSpPr>
        <p:spPr>
          <a:xfrm>
            <a:off x="0" y="5864512"/>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Lucia Hindorff, Ph.D., M.P.H.</a:t>
            </a:r>
          </a:p>
        </p:txBody>
      </p:sp>
    </p:spTree>
    <p:extLst>
      <p:ext uri="{BB962C8B-B14F-4D97-AF65-F5344CB8AC3E}">
        <p14:creationId xmlns:p14="http://schemas.microsoft.com/office/powerpoint/2010/main" val="2863839881"/>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person, smiling, posing&#10;&#10;Description automatically generated">
            <a:extLst>
              <a:ext uri="{FF2B5EF4-FFF2-40B4-BE49-F238E27FC236}">
                <a16:creationId xmlns:a16="http://schemas.microsoft.com/office/drawing/2014/main" id="{EE9A26B9-1468-49E0-A621-052A8F21CD9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29062" y="1491727"/>
            <a:ext cx="4333876" cy="4333876"/>
          </a:xfrm>
        </p:spPr>
      </p:pic>
      <p:sp>
        <p:nvSpPr>
          <p:cNvPr id="3" name="Title 2">
            <a:extLst>
              <a:ext uri="{FF2B5EF4-FFF2-40B4-BE49-F238E27FC236}">
                <a16:creationId xmlns:a16="http://schemas.microsoft.com/office/drawing/2014/main" id="{B11F68F0-E7C6-4F26-B7F5-92A1D763BD94}"/>
              </a:ext>
            </a:extLst>
          </p:cNvPr>
          <p:cNvSpPr>
            <a:spLocks noGrp="1"/>
          </p:cNvSpPr>
          <p:nvPr>
            <p:ph type="title"/>
          </p:nvPr>
        </p:nvSpPr>
        <p:spPr>
          <a:xfrm>
            <a:off x="0" y="-56039"/>
            <a:ext cx="12192000" cy="1264024"/>
          </a:xfrm>
        </p:spPr>
        <p:txBody>
          <a:bodyPr>
            <a:normAutofit/>
          </a:bodyPr>
          <a:lstStyle/>
          <a:p>
            <a:pPr algn="ctr">
              <a:lnSpc>
                <a:spcPct val="100000"/>
              </a:lnSpc>
            </a:pPr>
            <a:r>
              <a:rPr lang="en-US" sz="3600" dirty="0"/>
              <a:t>New Health Equity and Workforce </a:t>
            </a:r>
            <a:br>
              <a:rPr lang="en-US" sz="3600" dirty="0"/>
            </a:br>
            <a:r>
              <a:rPr lang="en-US" sz="3600" dirty="0"/>
              <a:t>Diversity Program Director</a:t>
            </a:r>
          </a:p>
        </p:txBody>
      </p:sp>
      <p:sp>
        <p:nvSpPr>
          <p:cNvPr id="7" name="TextBox 6">
            <a:extLst>
              <a:ext uri="{FF2B5EF4-FFF2-40B4-BE49-F238E27FC236}">
                <a16:creationId xmlns:a16="http://schemas.microsoft.com/office/drawing/2014/main" id="{3BC812ED-C45E-44B7-86D5-5F686FCFFE24}"/>
              </a:ext>
            </a:extLst>
          </p:cNvPr>
          <p:cNvSpPr txBox="1"/>
          <p:nvPr/>
        </p:nvSpPr>
        <p:spPr>
          <a:xfrm>
            <a:off x="0" y="5873115"/>
            <a:ext cx="12192000" cy="584775"/>
          </a:xfrm>
          <a:prstGeom prst="rect">
            <a:avLst/>
          </a:prstGeom>
          <a:noFill/>
        </p:spPr>
        <p:txBody>
          <a:bodyPr wrap="square" rtlCol="0">
            <a:spAutoFit/>
          </a:bodyPr>
          <a:lstStyle/>
          <a:p>
            <a:pPr algn="ctr"/>
            <a:r>
              <a:rPr lang="en-US" sz="3200" b="1" dirty="0">
                <a:latin typeface="+mj-lt"/>
                <a:ea typeface="Helvetica Neue" charset="0"/>
                <a:cs typeface="Helvetica Neue" charset="0"/>
              </a:rPr>
              <a:t>Ebony Madden</a:t>
            </a:r>
            <a:r>
              <a:rPr lang="en-US" sz="3200" b="1" i="0" kern="1200" baseline="0" dirty="0">
                <a:effectLst/>
                <a:latin typeface="+mj-lt"/>
                <a:ea typeface="Helvetica Neue" charset="0"/>
                <a:cs typeface="Helvetica Neue" charset="0"/>
              </a:rPr>
              <a:t>, Ph.D.</a:t>
            </a:r>
          </a:p>
        </p:txBody>
      </p:sp>
    </p:spTree>
    <p:extLst>
      <p:ext uri="{BB962C8B-B14F-4D97-AF65-F5344CB8AC3E}">
        <p14:creationId xmlns:p14="http://schemas.microsoft.com/office/powerpoint/2010/main" val="850770683"/>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F08B43-1BF3-4CDB-BD11-B060AD4EC5A4}"/>
              </a:ext>
            </a:extLst>
          </p:cNvPr>
          <p:cNvSpPr>
            <a:spLocks noGrp="1"/>
          </p:cNvSpPr>
          <p:nvPr>
            <p:ph type="title"/>
          </p:nvPr>
        </p:nvSpPr>
        <p:spPr>
          <a:xfrm>
            <a:off x="0" y="-35485"/>
            <a:ext cx="12192000" cy="732808"/>
          </a:xfrm>
        </p:spPr>
        <p:txBody>
          <a:bodyPr>
            <a:noAutofit/>
          </a:bodyPr>
          <a:lstStyle/>
          <a:p>
            <a:pPr algn="ctr"/>
            <a:r>
              <a:rPr lang="en-US" sz="3600" dirty="0"/>
              <a:t>New Partnerships and Engagement Officer </a:t>
            </a:r>
          </a:p>
        </p:txBody>
      </p:sp>
      <p:pic>
        <p:nvPicPr>
          <p:cNvPr id="14" name="Content Placeholder 13" descr="A person with blonde hair&#10;&#10;Description automatically generated with low confidence">
            <a:extLst>
              <a:ext uri="{FF2B5EF4-FFF2-40B4-BE49-F238E27FC236}">
                <a16:creationId xmlns:a16="http://schemas.microsoft.com/office/drawing/2014/main" id="{8F4482E8-66BA-473B-B7BD-0F3F5CBD09D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29062" y="1489709"/>
            <a:ext cx="4286250" cy="4286250"/>
          </a:xfrm>
        </p:spPr>
      </p:pic>
      <p:sp>
        <p:nvSpPr>
          <p:cNvPr id="10" name="TextBox 9">
            <a:extLst>
              <a:ext uri="{FF2B5EF4-FFF2-40B4-BE49-F238E27FC236}">
                <a16:creationId xmlns:a16="http://schemas.microsoft.com/office/drawing/2014/main" id="{E4F4DAB3-B49C-4E0A-9A1E-99A25D536FC5}"/>
              </a:ext>
            </a:extLst>
          </p:cNvPr>
          <p:cNvSpPr txBox="1"/>
          <p:nvPr/>
        </p:nvSpPr>
        <p:spPr>
          <a:xfrm>
            <a:off x="0" y="5875133"/>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Christina Daulton, M.A.</a:t>
            </a:r>
          </a:p>
        </p:txBody>
      </p:sp>
    </p:spTree>
    <p:extLst>
      <p:ext uri="{BB962C8B-B14F-4D97-AF65-F5344CB8AC3E}">
        <p14:creationId xmlns:p14="http://schemas.microsoft.com/office/powerpoint/2010/main" val="1218686387"/>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7953"/>
            <a:ext cx="12192000" cy="639763"/>
          </a:xfrm>
        </p:spPr>
        <p:txBody>
          <a:bodyPr>
            <a:normAutofit/>
          </a:bodyPr>
          <a:lstStyle/>
          <a:p>
            <a:pPr algn="ctr">
              <a:defRPr/>
            </a:pPr>
            <a:r>
              <a:rPr lang="en-US" sz="3600" dirty="0">
                <a:solidFill>
                  <a:srgbClr val="5FE0D4"/>
                </a:solidFill>
                <a:latin typeface="Arial" charset="0"/>
                <a:cs typeface="Arial" charset="0"/>
              </a:rPr>
              <a:t>Industry Roundtables</a:t>
            </a:r>
            <a:endParaRPr lang="en-US" sz="3600" dirty="0">
              <a:solidFill>
                <a:srgbClr val="5FE0D4"/>
              </a:solidFill>
              <a:latin typeface="Arial" pitchFamily="34" charset="0"/>
              <a:cs typeface="Arial" pitchFamily="34" charset="0"/>
            </a:endParaRPr>
          </a:p>
        </p:txBody>
      </p:sp>
      <p:sp>
        <p:nvSpPr>
          <p:cNvPr id="42" name="Rectangle 41"/>
          <p:cNvSpPr/>
          <p:nvPr/>
        </p:nvSpPr>
        <p:spPr>
          <a:xfrm>
            <a:off x="6096000" y="992587"/>
            <a:ext cx="5937015" cy="1000274"/>
          </a:xfrm>
          <a:prstGeom prst="rect">
            <a:avLst/>
          </a:prstGeom>
        </p:spPr>
        <p:txBody>
          <a:bodyPr wrap="square" lIns="91440" tIns="45720" rIns="91440" bIns="45720" anchor="t">
            <a:spAutoFit/>
          </a:bodyPr>
          <a:lstStyle/>
          <a:p>
            <a:pPr marL="387350" lvl="2" indent="-228600" defTabSz="627063" eaLnBrk="0" hangingPunct="0">
              <a:spcBef>
                <a:spcPts val="1800"/>
              </a:spcBef>
              <a:buClr>
                <a:schemeClr val="tx1"/>
              </a:buClr>
              <a:buSzPct val="95000"/>
              <a:buFont typeface="Wingdings" pitchFamily="2" charset="2"/>
              <a:buChar char=""/>
              <a:defRPr/>
            </a:pPr>
            <a:endParaRPr lang="en-US" sz="2200" b="1" dirty="0">
              <a:solidFill>
                <a:prstClr val="white"/>
              </a:solidFill>
              <a:latin typeface="Arial" charset="0"/>
            </a:endParaRPr>
          </a:p>
          <a:p>
            <a:pPr marL="158750" lvl="2" defTabSz="627063" eaLnBrk="0" hangingPunct="0">
              <a:spcBef>
                <a:spcPts val="1800"/>
              </a:spcBef>
              <a:buClr>
                <a:schemeClr val="tx1"/>
              </a:buClr>
              <a:buSzPct val="95000"/>
              <a:defRPr/>
            </a:pPr>
            <a:endParaRPr lang="en-US" sz="2200" b="1" dirty="0">
              <a:solidFill>
                <a:prstClr val="white"/>
              </a:solidFill>
              <a:latin typeface="Arial" charset="0"/>
            </a:endParaRPr>
          </a:p>
        </p:txBody>
      </p:sp>
      <p:pic>
        <p:nvPicPr>
          <p:cNvPr id="10" name="Picture 9">
            <a:extLst>
              <a:ext uri="{FF2B5EF4-FFF2-40B4-BE49-F238E27FC236}">
                <a16:creationId xmlns:a16="http://schemas.microsoft.com/office/drawing/2014/main" id="{A0FE6F08-4823-42DB-B487-E97134D8F1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1" t="5989" r="-254" b="9776"/>
          <a:stretch/>
        </p:blipFill>
        <p:spPr>
          <a:xfrm>
            <a:off x="2918369" y="797541"/>
            <a:ext cx="6355262" cy="2967228"/>
          </a:xfrm>
          <a:prstGeom prst="rect">
            <a:avLst/>
          </a:prstGeom>
          <a:effectLst>
            <a:glow rad="152400">
              <a:srgbClr val="5FE0D4"/>
            </a:glow>
          </a:effectLst>
        </p:spPr>
      </p:pic>
      <p:sp>
        <p:nvSpPr>
          <p:cNvPr id="2" name="TextBox 1">
            <a:extLst>
              <a:ext uri="{FF2B5EF4-FFF2-40B4-BE49-F238E27FC236}">
                <a16:creationId xmlns:a16="http://schemas.microsoft.com/office/drawing/2014/main" id="{6B5B19B7-1EC0-428C-A88F-C2DA522E67DC}"/>
              </a:ext>
            </a:extLst>
          </p:cNvPr>
          <p:cNvSpPr txBox="1"/>
          <p:nvPr/>
        </p:nvSpPr>
        <p:spPr>
          <a:xfrm>
            <a:off x="187569" y="4041072"/>
            <a:ext cx="11910645" cy="2677656"/>
          </a:xfrm>
          <a:prstGeom prst="rect">
            <a:avLst/>
          </a:prstGeom>
          <a:noFill/>
        </p:spPr>
        <p:txBody>
          <a:bodyPr wrap="square" rtlCol="0">
            <a:spAutoFit/>
          </a:bodyPr>
          <a:lstStyle/>
          <a:p>
            <a:pPr marL="342900" indent="-342900" defTabSz="738188">
              <a:buFont typeface="Wingdings" panose="05000000000000000000" pitchFamily="2" charset="2"/>
              <a:buChar char="§"/>
            </a:pPr>
            <a:r>
              <a:rPr lang="en-US" sz="2800" b="1" i="0" kern="1200" baseline="0" dirty="0">
                <a:effectLst/>
                <a:latin typeface="+mj-lt"/>
                <a:ea typeface="Helvetica Neue" charset="0"/>
                <a:cs typeface="Helvetica Neue" charset="0"/>
              </a:rPr>
              <a:t>Two Industry Roundtables on diversifying the genomics </a:t>
            </a:r>
            <a:r>
              <a:rPr lang="en-US" sz="2800" b="1" dirty="0">
                <a:latin typeface="+mj-lt"/>
                <a:ea typeface="Helvetica Neue" charset="0"/>
                <a:cs typeface="Helvetica Neue" charset="0"/>
              </a:rPr>
              <a:t>	w</a:t>
            </a:r>
            <a:r>
              <a:rPr lang="en-US" sz="2800" b="1" i="0" kern="1200" baseline="0" dirty="0">
                <a:effectLst/>
                <a:latin typeface="+mj-lt"/>
                <a:ea typeface="Helvetica Neue" charset="0"/>
                <a:cs typeface="Helvetica Neue" charset="0"/>
              </a:rPr>
              <a:t>orkforce</a:t>
            </a:r>
          </a:p>
          <a:p>
            <a:pPr marL="342900" indent="-342900" defTabSz="738188">
              <a:buFont typeface="Wingdings" panose="05000000000000000000" pitchFamily="2" charset="2"/>
              <a:buChar char="§"/>
            </a:pPr>
            <a:r>
              <a:rPr lang="en-US" sz="2800" b="1" i="0" kern="1200" baseline="0" dirty="0">
                <a:effectLst/>
                <a:latin typeface="+mj-lt"/>
                <a:ea typeface="Helvetica Neue" charset="0"/>
                <a:cs typeface="Helvetica Neue" charset="0"/>
              </a:rPr>
              <a:t>Strategies and methods of collaboration to attain a more diverse</a:t>
            </a:r>
            <a:r>
              <a:rPr lang="en-US" sz="2800" b="1" i="0" kern="1200" dirty="0">
                <a:effectLst/>
                <a:latin typeface="+mj-lt"/>
                <a:ea typeface="Helvetica Neue" charset="0"/>
                <a:cs typeface="Helvetica Neue" charset="0"/>
              </a:rPr>
              <a:t> 	</a:t>
            </a:r>
            <a:r>
              <a:rPr lang="en-US" sz="2800" b="1" i="0" kern="1200" baseline="0" dirty="0">
                <a:effectLst/>
                <a:latin typeface="+mj-lt"/>
                <a:ea typeface="Helvetica Neue" charset="0"/>
                <a:cs typeface="Helvetica Neue" charset="0"/>
              </a:rPr>
              <a:t>genomics workforce</a:t>
            </a:r>
          </a:p>
          <a:p>
            <a:pPr marL="342900" indent="-342900" defTabSz="738188">
              <a:buFont typeface="Wingdings" panose="05000000000000000000" pitchFamily="2" charset="2"/>
              <a:buChar char="§"/>
            </a:pPr>
            <a:r>
              <a:rPr lang="en-US" sz="2800" b="1" dirty="0">
                <a:latin typeface="+mj-lt"/>
                <a:ea typeface="Helvetica Neue" charset="0"/>
                <a:cs typeface="Helvetica Neue" charset="0"/>
              </a:rPr>
              <a:t>Meeting report forthcoming with objectives, themes, and next 	steps of engagement</a:t>
            </a:r>
            <a:endParaRPr lang="en-US" sz="2800" b="1" i="0" kern="1200" baseline="0" dirty="0">
              <a:effectLst/>
              <a:latin typeface="+mj-lt"/>
              <a:ea typeface="Helvetica Neue" charset="0"/>
              <a:cs typeface="Helvetica Neue" charset="0"/>
            </a:endParaRPr>
          </a:p>
        </p:txBody>
      </p:sp>
    </p:spTree>
    <p:extLst>
      <p:ext uri="{BB962C8B-B14F-4D97-AF65-F5344CB8AC3E}">
        <p14:creationId xmlns:p14="http://schemas.microsoft.com/office/powerpoint/2010/main" val="14512897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1A82A4-94D3-F943-9E5D-11037EC42D18}"/>
              </a:ext>
            </a:extLst>
          </p:cNvPr>
          <p:cNvSpPr>
            <a:spLocks noGrp="1"/>
          </p:cNvSpPr>
          <p:nvPr>
            <p:ph type="title"/>
          </p:nvPr>
        </p:nvSpPr>
        <p:spPr>
          <a:xfrm>
            <a:off x="0" y="24015"/>
            <a:ext cx="12192000" cy="618565"/>
          </a:xfrm>
        </p:spPr>
        <p:txBody>
          <a:bodyPr>
            <a:normAutofit/>
          </a:bodyPr>
          <a:lstStyle/>
          <a:p>
            <a:pPr algn="ctr"/>
            <a:r>
              <a:rPr lang="en-US" sz="3600" dirty="0"/>
              <a:t>NASEM Consensus Study</a:t>
            </a:r>
          </a:p>
        </p:txBody>
      </p:sp>
      <p:sp>
        <p:nvSpPr>
          <p:cNvPr id="6" name="TextBox 5">
            <a:extLst>
              <a:ext uri="{FF2B5EF4-FFF2-40B4-BE49-F238E27FC236}">
                <a16:creationId xmlns:a16="http://schemas.microsoft.com/office/drawing/2014/main" id="{32C1CF18-B24B-734D-8E65-B78F5475C6CD}"/>
              </a:ext>
            </a:extLst>
          </p:cNvPr>
          <p:cNvSpPr txBox="1"/>
          <p:nvPr/>
        </p:nvSpPr>
        <p:spPr>
          <a:xfrm>
            <a:off x="4854956" y="1030826"/>
            <a:ext cx="7091238" cy="5262979"/>
          </a:xfrm>
          <a:prstGeom prst="rect">
            <a:avLst/>
          </a:prstGeom>
          <a:noFill/>
        </p:spPr>
        <p:txBody>
          <a:bodyPr wrap="square" rtlCol="0">
            <a:spAutoFit/>
          </a:bodyPr>
          <a:lstStyle/>
          <a:p>
            <a:pPr marL="342900" marR="0" lvl="0" indent="-166688" algn="l" defTabSz="68738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14 NIH Institutes, Centers, Offices, &amp; 	Programs co-sponsoring study (NHGRI 	as co-lead)</a:t>
            </a:r>
            <a:b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br>
            <a:endParaRPr lang="en-US" b="1" dirty="0">
              <a:solidFill>
                <a:srgbClr val="FFFFFF"/>
              </a:solidFill>
            </a:endParaRPr>
          </a:p>
          <a:p>
            <a:pPr marL="342900" lvl="0" indent="-166688" defTabSz="687388">
              <a:buFont typeface="Wingdings" panose="05000000000000000000" pitchFamily="2" charset="2"/>
              <a:buChar char="§"/>
              <a:defRPr/>
            </a:pPr>
            <a:r>
              <a:rPr lang="en-US" b="1" dirty="0">
                <a:solidFill>
                  <a:srgbClr val="FFFFFF"/>
                </a:solidFill>
              </a:rPr>
              <a:t>Study committee announced on February 2</a:t>
            </a:r>
          </a:p>
          <a:p>
            <a:pPr marL="342900" lvl="0" indent="-166688" defTabSz="687388">
              <a:buFont typeface="Wingdings" panose="05000000000000000000" pitchFamily="2" charset="2"/>
              <a:buChar char="§"/>
              <a:defRPr/>
            </a:pPr>
            <a:endParaRPr lang="en-US" b="1" dirty="0">
              <a:solidFill>
                <a:srgbClr val="FFFFFF"/>
              </a:solidFill>
            </a:endParaRPr>
          </a:p>
          <a:p>
            <a:pPr marL="342900" marR="0" lvl="0" indent="-166688" algn="l" defTabSz="68738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Review existing methodologies, benefits, 	and challenges in the use of race and 	ethnicity and other population 	descriptors in genomics research </a:t>
            </a:r>
          </a:p>
          <a:p>
            <a:pPr marL="342900" marR="0" lvl="0" indent="-166688" algn="l" defTabSz="68738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342900" marR="0" lvl="0" indent="-166688" algn="l" defTabSz="68738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Three public meetings planned</a:t>
            </a:r>
            <a:b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br>
            <a:endPar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342900" marR="0" lvl="0" indent="-166688" algn="l" defTabSz="68738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Final report in February 2023</a:t>
            </a:r>
          </a:p>
        </p:txBody>
      </p:sp>
      <p:pic>
        <p:nvPicPr>
          <p:cNvPr id="1028" name="Picture 4" descr="NIH-logo – UCRC">
            <a:extLst>
              <a:ext uri="{FF2B5EF4-FFF2-40B4-BE49-F238E27FC236}">
                <a16:creationId xmlns:a16="http://schemas.microsoft.com/office/drawing/2014/main" id="{1F638C35-1710-A348-8097-D1E85135CA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090" y="3945700"/>
            <a:ext cx="3931700" cy="1316558"/>
          </a:xfrm>
          <a:prstGeom prst="rect">
            <a:avLst/>
          </a:prstGeom>
          <a:noFill/>
          <a:ln w="28575">
            <a:noFill/>
          </a:ln>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86C1D42-D46A-493E-ADB5-EDE0B037A68F}"/>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a:t>
            </a:r>
          </a:p>
        </p:txBody>
      </p:sp>
      <p:grpSp>
        <p:nvGrpSpPr>
          <p:cNvPr id="4" name="Group 3">
            <a:extLst>
              <a:ext uri="{FF2B5EF4-FFF2-40B4-BE49-F238E27FC236}">
                <a16:creationId xmlns:a16="http://schemas.microsoft.com/office/drawing/2014/main" id="{22687F2F-A63D-48A5-A7BB-0FBB6ACFBDBD}"/>
              </a:ext>
            </a:extLst>
          </p:cNvPr>
          <p:cNvGrpSpPr/>
          <p:nvPr/>
        </p:nvGrpSpPr>
        <p:grpSpPr>
          <a:xfrm>
            <a:off x="652640" y="1970496"/>
            <a:ext cx="3942150" cy="1316558"/>
            <a:chOff x="639193" y="2925577"/>
            <a:chExt cx="3942150" cy="1316558"/>
          </a:xfrm>
          <a:effectLst>
            <a:glow rad="228600">
              <a:schemeClr val="accent3">
                <a:satMod val="175000"/>
                <a:alpha val="40000"/>
              </a:schemeClr>
            </a:glow>
          </a:effectLst>
        </p:grpSpPr>
        <p:sp>
          <p:nvSpPr>
            <p:cNvPr id="2" name="Rectangle 1">
              <a:extLst>
                <a:ext uri="{FF2B5EF4-FFF2-40B4-BE49-F238E27FC236}">
                  <a16:creationId xmlns:a16="http://schemas.microsoft.com/office/drawing/2014/main" id="{3F2ED326-595B-496C-B503-670C8AB0DA43}"/>
                </a:ext>
              </a:extLst>
            </p:cNvPr>
            <p:cNvSpPr/>
            <p:nvPr/>
          </p:nvSpPr>
          <p:spPr>
            <a:xfrm>
              <a:off x="639193" y="2925577"/>
              <a:ext cx="3942150" cy="13165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1026" name="Picture 2" descr="The National Academies Press">
              <a:extLst>
                <a:ext uri="{FF2B5EF4-FFF2-40B4-BE49-F238E27FC236}">
                  <a16:creationId xmlns:a16="http://schemas.microsoft.com/office/drawing/2014/main" id="{2A9F6DE9-E96B-1641-A6B6-C4FCA7E172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7975"/>
            <a:stretch/>
          </p:blipFill>
          <p:spPr bwMode="auto">
            <a:xfrm>
              <a:off x="899359" y="2992533"/>
              <a:ext cx="3233560" cy="1182645"/>
            </a:xfrm>
            <a:prstGeom prst="rect">
              <a:avLst/>
            </a:prstGeom>
            <a:noFill/>
            <a:ln w="19050">
              <a:noFill/>
            </a:ln>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7459273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20865"/>
            <a:ext cx="12192000" cy="671543"/>
          </a:xfrm>
        </p:spPr>
        <p:txBody>
          <a:bodyPr tIns="0" rIns="0" bIns="0">
            <a:normAutofit/>
          </a:bodyPr>
          <a:lstStyle/>
          <a:p>
            <a:pPr algn="ctr">
              <a:defRPr/>
            </a:pPr>
            <a:r>
              <a:rPr lang="en-US" sz="3600" dirty="0">
                <a:solidFill>
                  <a:srgbClr val="5FE0D4"/>
                </a:solidFill>
                <a:latin typeface="Arial" charset="0"/>
                <a:cs typeface="Arial" charset="0"/>
              </a:rPr>
              <a:t>Genomics and </a:t>
            </a:r>
            <a:r>
              <a:rPr lang="en-US" sz="4000" dirty="0">
                <a:solidFill>
                  <a:srgbClr val="5FE0D4"/>
                </a:solidFill>
                <a:latin typeface="Arial" charset="0"/>
                <a:cs typeface="Arial" charset="0"/>
              </a:rPr>
              <a:t>Health</a:t>
            </a:r>
            <a:r>
              <a:rPr lang="en-US" sz="3600" dirty="0">
                <a:solidFill>
                  <a:srgbClr val="5FE0D4"/>
                </a:solidFill>
                <a:latin typeface="Arial" charset="0"/>
                <a:cs typeface="Arial" charset="0"/>
              </a:rPr>
              <a:t> Disparities Lecture Series</a:t>
            </a:r>
            <a:endParaRPr lang="en-US" sz="3600" dirty="0">
              <a:solidFill>
                <a:srgbClr val="5FE0D4"/>
              </a:solidFill>
              <a:latin typeface="Arial" pitchFamily="34" charset="0"/>
              <a:cs typeface="Arial" pitchFamily="34" charset="0"/>
            </a:endParaRPr>
          </a:p>
        </p:txBody>
      </p:sp>
      <p:sp>
        <p:nvSpPr>
          <p:cNvPr id="42" name="Rectangle 41"/>
          <p:cNvSpPr/>
          <p:nvPr/>
        </p:nvSpPr>
        <p:spPr>
          <a:xfrm>
            <a:off x="6096000" y="992587"/>
            <a:ext cx="5937015" cy="1000274"/>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endParaRPr kumimoji="0" lang="en-US" sz="2200" b="1" i="0" u="none" strike="noStrike" kern="1200" cap="none" spc="0" normalizeH="0" baseline="0" noProof="0" dirty="0">
              <a:ln>
                <a:noFill/>
              </a:ln>
              <a:solidFill>
                <a:prstClr val="white"/>
              </a:solidFill>
              <a:effectLst/>
              <a:uLnTx/>
              <a:uFillTx/>
              <a:latin typeface="Arial" charset="0"/>
              <a:ea typeface="+mn-ea"/>
              <a:cs typeface="+mn-cs"/>
            </a:endParaRPr>
          </a:p>
          <a:p>
            <a:pPr marL="158750" marR="0" lvl="2" indent="0" algn="l" defTabSz="627063" rtl="0" eaLnBrk="0" fontAlgn="auto" latinLnBrk="0" hangingPunct="0">
              <a:lnSpc>
                <a:spcPct val="100000"/>
              </a:lnSpc>
              <a:spcBef>
                <a:spcPts val="1800"/>
              </a:spcBef>
              <a:spcAft>
                <a:spcPts val="0"/>
              </a:spcAft>
              <a:buClr>
                <a:srgbClr val="FFFFFF"/>
              </a:buClr>
              <a:buSzPct val="95000"/>
              <a:buFontTx/>
              <a:buNone/>
              <a:tabLst/>
              <a:defRPr/>
            </a:pPr>
            <a:endParaRPr kumimoji="0" lang="en-US" sz="22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12" name="TextBox 11">
            <a:extLst>
              <a:ext uri="{FF2B5EF4-FFF2-40B4-BE49-F238E27FC236}">
                <a16:creationId xmlns:a16="http://schemas.microsoft.com/office/drawing/2014/main" id="{F8959B8F-B054-47F7-8DF1-60C2FE011C1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a:t>
            </a:r>
          </a:p>
        </p:txBody>
      </p:sp>
      <p:pic>
        <p:nvPicPr>
          <p:cNvPr id="4" name="Picture 3" descr="A person in front of a bookshelf&#10;&#10;Description automatically generated with medium confidence">
            <a:extLst>
              <a:ext uri="{FF2B5EF4-FFF2-40B4-BE49-F238E27FC236}">
                <a16:creationId xmlns:a16="http://schemas.microsoft.com/office/drawing/2014/main" id="{6F5625D4-E42F-427D-A086-A76926FC02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7903" y="992587"/>
            <a:ext cx="6476193" cy="4317462"/>
          </a:xfrm>
          <a:prstGeom prst="roundRect">
            <a:avLst/>
          </a:prstGeom>
        </p:spPr>
      </p:pic>
      <p:sp>
        <p:nvSpPr>
          <p:cNvPr id="15" name="TextBox 14">
            <a:extLst>
              <a:ext uri="{FF2B5EF4-FFF2-40B4-BE49-F238E27FC236}">
                <a16:creationId xmlns:a16="http://schemas.microsoft.com/office/drawing/2014/main" id="{3549774D-8CD6-4C8A-8E44-94116951401A}"/>
              </a:ext>
            </a:extLst>
          </p:cNvPr>
          <p:cNvSpPr txBox="1"/>
          <p:nvPr/>
        </p:nvSpPr>
        <p:spPr>
          <a:xfrm>
            <a:off x="0" y="5349043"/>
            <a:ext cx="12192000" cy="954107"/>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Alondra Nelson, Ph.D.</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a:rPr>
              <a:t>Deputy Director, </a:t>
            </a: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Office of Science and Technology Policy | The</a:t>
            </a:r>
            <a:r>
              <a:rPr kumimoji="0" lang="en-US" b="1" i="0" u="none" strike="noStrike" kern="1200" cap="none" spc="0" normalizeH="0" noProof="0" dirty="0">
                <a:ln>
                  <a:noFill/>
                </a:ln>
                <a:solidFill>
                  <a:schemeClr val="bg2">
                    <a:lumMod val="40000"/>
                    <a:lumOff val="60000"/>
                  </a:schemeClr>
                </a:solidFill>
                <a:effectLst/>
                <a:uLnTx/>
                <a:uFillTx/>
                <a:latin typeface="Arial" panose="020B0604020202020204"/>
                <a:ea typeface="+mn-ea"/>
                <a:cs typeface="+mn-cs"/>
              </a:rPr>
              <a:t> White House</a:t>
            </a:r>
            <a:endPar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72960621"/>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EE2BA3-03FF-4534-9676-204CCF719B52}"/>
              </a:ext>
            </a:extLst>
          </p:cNvPr>
          <p:cNvSpPr>
            <a:spLocks noGrp="1"/>
          </p:cNvSpPr>
          <p:nvPr>
            <p:ph type="title"/>
          </p:nvPr>
        </p:nvSpPr>
        <p:spPr>
          <a:xfrm>
            <a:off x="0" y="33622"/>
            <a:ext cx="12192000" cy="602428"/>
          </a:xfrm>
        </p:spPr>
        <p:txBody>
          <a:bodyPr>
            <a:normAutofit/>
          </a:bodyPr>
          <a:lstStyle/>
          <a:p>
            <a:pPr algn="ctr"/>
            <a:r>
              <a:rPr lang="en-US" sz="3600" dirty="0"/>
              <a:t> Presidential Rank Award</a:t>
            </a:r>
          </a:p>
        </p:txBody>
      </p:sp>
      <p:sp>
        <p:nvSpPr>
          <p:cNvPr id="4" name="Title 1">
            <a:extLst>
              <a:ext uri="{FF2B5EF4-FFF2-40B4-BE49-F238E27FC236}">
                <a16:creationId xmlns:a16="http://schemas.microsoft.com/office/drawing/2014/main" id="{36953190-72F8-4C6B-898D-C7B0BDC596BE}"/>
              </a:ext>
            </a:extLst>
          </p:cNvPr>
          <p:cNvSpPr txBox="1">
            <a:spLocks/>
          </p:cNvSpPr>
          <p:nvPr/>
        </p:nvSpPr>
        <p:spPr>
          <a:xfrm>
            <a:off x="3474720" y="5732861"/>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Teri Manolio, M.D., Ph.D. </a:t>
            </a:r>
          </a:p>
        </p:txBody>
      </p:sp>
      <p:sp>
        <p:nvSpPr>
          <p:cNvPr id="5" name="TextBox 4">
            <a:extLst>
              <a:ext uri="{FF2B5EF4-FFF2-40B4-BE49-F238E27FC236}">
                <a16:creationId xmlns:a16="http://schemas.microsoft.com/office/drawing/2014/main" id="{C2019EA9-DBEA-4CE7-9C30-9F570DFBDE42}"/>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a:t>
            </a:r>
          </a:p>
        </p:txBody>
      </p:sp>
      <p:pic>
        <p:nvPicPr>
          <p:cNvPr id="8" name="Picture 7" descr="A person smiling for the camera&#10;&#10;Description automatically generated with low confidence">
            <a:extLst>
              <a:ext uri="{FF2B5EF4-FFF2-40B4-BE49-F238E27FC236}">
                <a16:creationId xmlns:a16="http://schemas.microsoft.com/office/drawing/2014/main" id="{D58BE17F-6E72-4832-8850-806011BC38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7200" y="1143000"/>
            <a:ext cx="3657600" cy="4572000"/>
          </a:xfrm>
          <a:prstGeom prst="roundRect">
            <a:avLst/>
          </a:prstGeom>
        </p:spPr>
      </p:pic>
    </p:spTree>
    <p:extLst>
      <p:ext uri="{BB962C8B-B14F-4D97-AF65-F5344CB8AC3E}">
        <p14:creationId xmlns:p14="http://schemas.microsoft.com/office/powerpoint/2010/main" val="695094463"/>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55600" y="4436116"/>
            <a:ext cx="10403840" cy="2021774"/>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Two speakers discussed each Bold Prediction from the 	2020 NHGRI Strategic Vision</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On average, 378 virtual attendees from 25 countries and 	25 questions asked</a:t>
            </a: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17611"/>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Bold Predictions Seminar Series</a:t>
            </a:r>
            <a:endParaRPr lang="en-US" sz="3600" b="1" dirty="0">
              <a:solidFill>
                <a:prstClr val="white"/>
              </a:solidFill>
              <a:latin typeface="Arial" charset="0"/>
            </a:endParaRPr>
          </a:p>
        </p:txBody>
      </p:sp>
      <p:pic>
        <p:nvPicPr>
          <p:cNvPr id="6" name="Picture 5">
            <a:extLst>
              <a:ext uri="{FF2B5EF4-FFF2-40B4-BE49-F238E27FC236}">
                <a16:creationId xmlns:a16="http://schemas.microsoft.com/office/drawing/2014/main" id="{1A99D587-B8B5-B040-9C12-C768361BBB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783"/>
          <a:stretch/>
        </p:blipFill>
        <p:spPr>
          <a:xfrm>
            <a:off x="2085234" y="935022"/>
            <a:ext cx="8240895" cy="3097976"/>
          </a:xfrm>
          <a:prstGeom prst="rect">
            <a:avLst/>
          </a:prstGeom>
          <a:effectLst>
            <a:glow rad="228600">
              <a:schemeClr val="accent3">
                <a:satMod val="175000"/>
                <a:alpha val="40000"/>
              </a:schemeClr>
            </a:glow>
          </a:effectLst>
        </p:spPr>
      </p:pic>
      <p:sp>
        <p:nvSpPr>
          <p:cNvPr id="8" name="TextBox 7">
            <a:extLst>
              <a:ext uri="{FF2B5EF4-FFF2-40B4-BE49-F238E27FC236}">
                <a16:creationId xmlns:a16="http://schemas.microsoft.com/office/drawing/2014/main" id="{9B3F8B23-A4D3-994B-AD18-970B9E089544}"/>
              </a:ext>
            </a:extLst>
          </p:cNvPr>
          <p:cNvSpPr txBox="1"/>
          <p:nvPr/>
        </p:nvSpPr>
        <p:spPr>
          <a:xfrm>
            <a:off x="2285341" y="1735951"/>
            <a:ext cx="4709596" cy="1363502"/>
          </a:xfrm>
          <a:prstGeom prst="rect">
            <a:avLst/>
          </a:prstGeom>
          <a:noFill/>
        </p:spPr>
        <p:txBody>
          <a:bodyPr wrap="none" rtlCol="0">
            <a:spAutoFit/>
          </a:bodyPr>
          <a:lstStyle/>
          <a:p>
            <a:r>
              <a:rPr lang="en-US" sz="3200" b="1" dirty="0"/>
              <a:t>Bold Predictions for </a:t>
            </a:r>
          </a:p>
          <a:p>
            <a:r>
              <a:rPr lang="en-US" sz="3200" b="1" dirty="0"/>
              <a:t>Human Genomics by 2030:</a:t>
            </a:r>
            <a:br>
              <a:rPr lang="en-US" sz="3200" b="1" dirty="0"/>
            </a:br>
            <a:r>
              <a:rPr lang="en-US" sz="3200" b="1" dirty="0"/>
              <a:t>An NHGRI Seminar Series</a:t>
            </a:r>
            <a:endParaRPr lang="en-US" sz="1600" b="1" i="0" kern="1200" baseline="0" dirty="0">
              <a:solidFill>
                <a:schemeClr val="bg1"/>
              </a:solidFill>
              <a:effectLst/>
              <a:latin typeface="+mj-lt"/>
              <a:ea typeface="12 pt. Helvetica* 76 Bold Itali" charset="0"/>
              <a:cs typeface="12 pt. Helvetica* 76 Bold Itali" charset="0"/>
            </a:endParaRPr>
          </a:p>
        </p:txBody>
      </p:sp>
      <p:sp>
        <p:nvSpPr>
          <p:cNvPr id="11" name="TextBox 10">
            <a:extLst>
              <a:ext uri="{FF2B5EF4-FFF2-40B4-BE49-F238E27FC236}">
                <a16:creationId xmlns:a16="http://schemas.microsoft.com/office/drawing/2014/main" id="{E0057CEE-6C96-4570-91BD-E26D45243356}"/>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6</a:t>
            </a:r>
          </a:p>
        </p:txBody>
      </p:sp>
    </p:spTree>
    <p:extLst>
      <p:ext uri="{BB962C8B-B14F-4D97-AF65-F5344CB8AC3E}">
        <p14:creationId xmlns:p14="http://schemas.microsoft.com/office/powerpoint/2010/main" val="334106027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C6B57489-115C-8B47-87C2-6F9C3332B7C4}"/>
              </a:ext>
            </a:extLst>
          </p:cNvPr>
          <p:cNvSpPr txBox="1">
            <a:spLocks/>
          </p:cNvSpPr>
          <p:nvPr/>
        </p:nvSpPr>
        <p:spPr>
          <a:xfrm>
            <a:off x="-104469" y="11886"/>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Telomere-to-Telomere (T2T) Consortium</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10" name="TextBox 9">
            <a:extLst>
              <a:ext uri="{FF2B5EF4-FFF2-40B4-BE49-F238E27FC236}">
                <a16:creationId xmlns:a16="http://schemas.microsoft.com/office/drawing/2014/main" id="{D88FD0AB-1D24-4155-A4EB-9922995C4D68}"/>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7</a:t>
            </a:r>
          </a:p>
        </p:txBody>
      </p:sp>
      <p:sp>
        <p:nvSpPr>
          <p:cNvPr id="11" name="Rectangle 10">
            <a:extLst>
              <a:ext uri="{FF2B5EF4-FFF2-40B4-BE49-F238E27FC236}">
                <a16:creationId xmlns:a16="http://schemas.microsoft.com/office/drawing/2014/main" id="{8C1670E4-0F7D-8E42-A740-49E9C2DFAAC5}"/>
              </a:ext>
            </a:extLst>
          </p:cNvPr>
          <p:cNvSpPr/>
          <p:nvPr/>
        </p:nvSpPr>
        <p:spPr>
          <a:xfrm>
            <a:off x="323856" y="4520939"/>
            <a:ext cx="11709159" cy="1592744"/>
          </a:xfrm>
          <a:prstGeom prst="rect">
            <a:avLst/>
          </a:prstGeom>
          <a:ln>
            <a:noFill/>
          </a:ln>
        </p:spPr>
        <p:txBody>
          <a:bodyPr wrap="square">
            <a:spAutoFit/>
          </a:bodyPr>
          <a:lstStyle/>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endPar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R="0" lvl="0" algn="l" defTabSz="514350" rtl="0" eaLnBrk="1" fontAlgn="auto" latinLnBrk="0" hangingPunct="1">
              <a:lnSpc>
                <a:spcPct val="90000"/>
              </a:lnSpc>
              <a:spcBef>
                <a:spcPts val="1200"/>
              </a:spcBef>
              <a:spcAft>
                <a:spcPts val="0"/>
              </a:spcAft>
              <a:buClrTx/>
              <a:buSzTx/>
              <a:tabLst/>
              <a:defRPr/>
            </a:pPr>
            <a:endParaRPr lang="en-US" sz="2400" b="1" dirty="0">
              <a:solidFill>
                <a:schemeClr val="bg2">
                  <a:lumMod val="40000"/>
                  <a:lumOff val="60000"/>
                </a:schemeClr>
              </a:solidFill>
              <a:latin typeface="Arial" panose="020B0604020202020204" pitchFamily="34" charset="0"/>
              <a:cs typeface="Arial" panose="020B0604020202020204" pitchFamily="34" charset="0"/>
            </a:endParaRPr>
          </a:p>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endParaRPr lang="en-US" sz="2400" b="1" dirty="0">
              <a:solidFill>
                <a:schemeClr val="bg2">
                  <a:lumMod val="40000"/>
                  <a:lumOff val="60000"/>
                </a:schemeClr>
              </a:solidFill>
              <a:latin typeface="Arial" panose="020B0604020202020204" pitchFamily="34" charset="0"/>
              <a:cs typeface="Arial" panose="020B0604020202020204" pitchFamily="34" charset="0"/>
            </a:endParaRPr>
          </a:p>
          <a:p>
            <a:pPr marR="0" lvl="0" algn="l" defTabSz="514350" rtl="0" eaLnBrk="1" fontAlgn="auto" latinLnBrk="0" hangingPunct="1">
              <a:lnSpc>
                <a:spcPct val="90000"/>
              </a:lnSpc>
              <a:spcBef>
                <a:spcPts val="1200"/>
              </a:spcBef>
              <a:spcAft>
                <a:spcPts val="0"/>
              </a:spcAft>
              <a:buClrTx/>
              <a:buSzTx/>
              <a:tabLst/>
              <a:defRPr/>
            </a:pPr>
            <a:endPar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endParaRPr>
          </a:p>
        </p:txBody>
      </p:sp>
      <p:pic>
        <p:nvPicPr>
          <p:cNvPr id="8" name="Picture 7" descr="Text&#10;&#10;Description automatically generated">
            <a:extLst>
              <a:ext uri="{FF2B5EF4-FFF2-40B4-BE49-F238E27FC236}">
                <a16:creationId xmlns:a16="http://schemas.microsoft.com/office/drawing/2014/main" id="{A086B91D-53C4-284F-8B5F-DD9F57A1C54F}"/>
              </a:ext>
            </a:extLst>
          </p:cNvPr>
          <p:cNvPicPr>
            <a:picLocks noChangeAspect="1"/>
          </p:cNvPicPr>
          <p:nvPr/>
        </p:nvPicPr>
        <p:blipFill rotWithShape="1">
          <a:blip r:embed="rId3">
            <a:extLst>
              <a:ext uri="{28A0092B-C50C-407E-A947-70E740481C1C}">
                <a14:useLocalDpi xmlns:a14="http://schemas.microsoft.com/office/drawing/2010/main" val="0"/>
              </a:ext>
            </a:extLst>
          </a:blip>
          <a:srcRect r="61907" b="-6785"/>
          <a:stretch/>
        </p:blipFill>
        <p:spPr>
          <a:xfrm>
            <a:off x="4156209" y="744317"/>
            <a:ext cx="4173804" cy="2974199"/>
          </a:xfrm>
          <a:prstGeom prst="rect">
            <a:avLst/>
          </a:prstGeom>
        </p:spPr>
      </p:pic>
      <p:sp>
        <p:nvSpPr>
          <p:cNvPr id="13" name="Rectangle 12">
            <a:extLst>
              <a:ext uri="{FF2B5EF4-FFF2-40B4-BE49-F238E27FC236}">
                <a16:creationId xmlns:a16="http://schemas.microsoft.com/office/drawing/2014/main" id="{8AFCA8D9-B627-4549-98DA-9F09F7C1F153}"/>
              </a:ext>
            </a:extLst>
          </p:cNvPr>
          <p:cNvSpPr/>
          <p:nvPr/>
        </p:nvSpPr>
        <p:spPr>
          <a:xfrm>
            <a:off x="388531" y="3718516"/>
            <a:ext cx="11709159" cy="2617640"/>
          </a:xfrm>
          <a:prstGeom prst="rect">
            <a:avLst/>
          </a:prstGeom>
          <a:ln>
            <a:noFill/>
          </a:ln>
        </p:spPr>
        <p:txBody>
          <a:bodyPr wrap="square">
            <a:spAutoFit/>
          </a:bodyPr>
          <a:lstStyle/>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endPar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288925" lvl="0" indent="-288925" defTabSz="569913">
              <a:lnSpc>
                <a:spcPct val="90000"/>
              </a:lnSpc>
              <a:spcBef>
                <a:spcPts val="1200"/>
              </a:spcBef>
              <a:buFont typeface="Wingdings" panose="05000000000000000000" pitchFamily="2" charset="2"/>
              <a:buChar char="§"/>
              <a:defRPr/>
            </a:pPr>
            <a:r>
              <a:rPr lang="en-US" sz="2800" b="1" dirty="0">
                <a:solidFill>
                  <a:schemeClr val="accent1"/>
                </a:solidFill>
                <a:latin typeface="+mj-lt"/>
                <a:cs typeface="Arial" panose="020B0604020202020204" pitchFamily="34" charset="0"/>
              </a:rPr>
              <a:t>Open, community-based effort to generate the first truly complete 	human genome sequence</a:t>
            </a:r>
          </a:p>
          <a:p>
            <a:pPr marL="288925" lvl="0" indent="-288925" defTabSz="569913">
              <a:lnSpc>
                <a:spcPct val="90000"/>
              </a:lnSpc>
              <a:spcBef>
                <a:spcPts val="1200"/>
              </a:spcBef>
              <a:buFont typeface="Wingdings" panose="05000000000000000000" pitchFamily="2" charset="2"/>
              <a:buChar char="§"/>
              <a:defRPr/>
            </a:pPr>
            <a:r>
              <a:rPr lang="en-US" sz="2800" b="1" dirty="0">
                <a:solidFill>
                  <a:schemeClr val="accent1"/>
                </a:solidFill>
                <a:latin typeface="+mj-lt"/>
                <a:cs typeface="Arial" panose="020B0604020202020204" pitchFamily="34" charset="0"/>
              </a:rPr>
              <a:t>CHM13 sequence now complete </a:t>
            </a:r>
          </a:p>
          <a:p>
            <a:pPr marL="288925" lvl="0" indent="-288925" defTabSz="569913">
              <a:lnSpc>
                <a:spcPct val="90000"/>
              </a:lnSpc>
              <a:spcBef>
                <a:spcPts val="1200"/>
              </a:spcBef>
              <a:buFont typeface="Wingdings" panose="05000000000000000000" pitchFamily="2" charset="2"/>
              <a:buChar char="§"/>
              <a:defRPr/>
            </a:pPr>
            <a:r>
              <a:rPr lang="en-US" sz="2800" b="1" dirty="0">
                <a:solidFill>
                  <a:schemeClr val="accent1"/>
                </a:solidFill>
                <a:latin typeface="+mj-lt"/>
                <a:cs typeface="Arial" panose="020B0604020202020204" pitchFamily="34" charset="0"/>
              </a:rPr>
              <a:t>Planning to complete additional, diverse human genome 	sequences and to help field transition to improved references</a:t>
            </a:r>
            <a:endPar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313100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920826727"/>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753246E-A08C-4DB2-93FC-10473722E8BE}"/>
              </a:ext>
            </a:extLst>
          </p:cNvPr>
          <p:cNvSpPr txBox="1">
            <a:spLocks/>
          </p:cNvSpPr>
          <p:nvPr/>
        </p:nvSpPr>
        <p:spPr>
          <a:xfrm>
            <a:off x="11920" y="92518"/>
            <a:ext cx="12192000" cy="1082350"/>
          </a:xfrm>
          <a:prstGeom prst="rect">
            <a:avLst/>
          </a:prstGeom>
        </p:spPr>
        <p:txBody>
          <a:bodyPr vert="horz" lIns="0" tIns="45720" rIns="91440" bIns="45720" rtlCol="0" anchor="b" anchorCtr="0">
            <a:noAutofit/>
          </a:bodyPr>
          <a:lstStyle>
            <a:lvl1pPr algn="ctr" defTabSz="1219170" rtl="0" eaLnBrk="1" latinLnBrk="0" hangingPunct="1">
              <a:lnSpc>
                <a:spcPct val="90000"/>
              </a:lnSpc>
              <a:spcBef>
                <a:spcPct val="0"/>
              </a:spcBef>
              <a:buNone/>
              <a:defRPr sz="8000" b="1" kern="1200">
                <a:solidFill>
                  <a:schemeClr val="bg2"/>
                </a:solidFill>
                <a:latin typeface="+mj-lt"/>
                <a:ea typeface="+mj-ea"/>
                <a:cs typeface="+mj-cs"/>
              </a:defRPr>
            </a:lvl1pPr>
          </a:lstStyle>
          <a:p>
            <a:pPr lvl="0">
              <a:lnSpc>
                <a:spcPct val="100000"/>
              </a:lnSpc>
              <a:defRPr/>
            </a:pPr>
            <a:r>
              <a:rPr lang="en-US" sz="3600" dirty="0">
                <a:solidFill>
                  <a:srgbClr val="5FE0D4"/>
                </a:solidFill>
                <a:latin typeface="Arial" charset="0"/>
                <a:cs typeface="Arial" charset="0"/>
              </a:rPr>
              <a:t>Francis Collins Steps Down as </a:t>
            </a:r>
          </a:p>
          <a:p>
            <a:pPr lvl="0">
              <a:lnSpc>
                <a:spcPct val="100000"/>
              </a:lnSpc>
              <a:defRPr/>
            </a:pPr>
            <a:r>
              <a:rPr lang="en-US" sz="3600" dirty="0">
                <a:solidFill>
                  <a:srgbClr val="5FE0D4"/>
                </a:solidFill>
                <a:latin typeface="Arial" charset="0"/>
                <a:cs typeface="Arial" charset="0"/>
              </a:rPr>
              <a:t>Director, National Institutes of Health</a:t>
            </a:r>
          </a:p>
        </p:txBody>
      </p:sp>
      <p:pic>
        <p:nvPicPr>
          <p:cNvPr id="13" name="Picture 4" descr="NIH-logo – UCRC">
            <a:extLst>
              <a:ext uri="{FF2B5EF4-FFF2-40B4-BE49-F238E27FC236}">
                <a16:creationId xmlns:a16="http://schemas.microsoft.com/office/drawing/2014/main" id="{B51FF956-2A84-45FB-BDE6-ADF7D462F9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0148" y="2934828"/>
            <a:ext cx="3931700" cy="1316558"/>
          </a:xfrm>
          <a:prstGeom prst="rect">
            <a:avLst/>
          </a:prstGeom>
          <a:noFill/>
          <a:ln w="28575">
            <a:noFill/>
          </a:ln>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5FA6C0B9-0F3B-4388-B52F-9F3F22D85EB2}"/>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8</a:t>
            </a:r>
          </a:p>
        </p:txBody>
      </p:sp>
      <p:grpSp>
        <p:nvGrpSpPr>
          <p:cNvPr id="9" name="Group 8">
            <a:extLst>
              <a:ext uri="{FF2B5EF4-FFF2-40B4-BE49-F238E27FC236}">
                <a16:creationId xmlns:a16="http://schemas.microsoft.com/office/drawing/2014/main" id="{43BDB516-4C83-4677-B2AE-030463C6D899}"/>
              </a:ext>
            </a:extLst>
          </p:cNvPr>
          <p:cNvGrpSpPr/>
          <p:nvPr/>
        </p:nvGrpSpPr>
        <p:grpSpPr>
          <a:xfrm>
            <a:off x="5906393" y="1459517"/>
            <a:ext cx="5985831" cy="4840519"/>
            <a:chOff x="5906393" y="1522581"/>
            <a:chExt cx="5985831" cy="4840519"/>
          </a:xfrm>
        </p:grpSpPr>
        <p:sp>
          <p:nvSpPr>
            <p:cNvPr id="10" name="Title 1">
              <a:extLst>
                <a:ext uri="{FF2B5EF4-FFF2-40B4-BE49-F238E27FC236}">
                  <a16:creationId xmlns:a16="http://schemas.microsoft.com/office/drawing/2014/main" id="{5A89D08E-F509-44F1-B17B-F9346F904DA7}"/>
                </a:ext>
              </a:extLst>
            </p:cNvPr>
            <p:cNvSpPr txBox="1">
              <a:spLocks/>
            </p:cNvSpPr>
            <p:nvPr/>
          </p:nvSpPr>
          <p:spPr>
            <a:xfrm>
              <a:off x="5906393" y="5709533"/>
              <a:ext cx="598583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Larry Tabak, D.D.S., Ph.D.</a:t>
              </a:r>
            </a:p>
          </p:txBody>
        </p:sp>
        <p:pic>
          <p:nvPicPr>
            <p:cNvPr id="8" name="Picture 7">
              <a:extLst>
                <a:ext uri="{FF2B5EF4-FFF2-40B4-BE49-F238E27FC236}">
                  <a16:creationId xmlns:a16="http://schemas.microsoft.com/office/drawing/2014/main" id="{2108B18C-7C86-47BF-B870-D27D4225503E}"/>
                </a:ext>
              </a:extLst>
            </p:cNvPr>
            <p:cNvPicPr>
              <a:picLocks noChangeAspect="1"/>
            </p:cNvPicPr>
            <p:nvPr/>
          </p:nvPicPr>
          <p:blipFill rotWithShape="1">
            <a:blip r:embed="rId4"/>
            <a:srcRect l="24941" r="26393"/>
            <a:stretch/>
          </p:blipFill>
          <p:spPr>
            <a:xfrm>
              <a:off x="7331998" y="1522581"/>
              <a:ext cx="3048000" cy="4141053"/>
            </a:xfrm>
            <a:prstGeom prst="roundRect">
              <a:avLst/>
            </a:prstGeom>
          </p:spPr>
        </p:pic>
      </p:grpSp>
      <p:grpSp>
        <p:nvGrpSpPr>
          <p:cNvPr id="11" name="Group 10">
            <a:extLst>
              <a:ext uri="{FF2B5EF4-FFF2-40B4-BE49-F238E27FC236}">
                <a16:creationId xmlns:a16="http://schemas.microsoft.com/office/drawing/2014/main" id="{65A12A21-3FBF-4968-BC43-709CB2A4375E}"/>
              </a:ext>
            </a:extLst>
          </p:cNvPr>
          <p:cNvGrpSpPr/>
          <p:nvPr/>
        </p:nvGrpSpPr>
        <p:grpSpPr>
          <a:xfrm>
            <a:off x="650571" y="1438222"/>
            <a:ext cx="5985831" cy="4878979"/>
            <a:chOff x="650571" y="1438222"/>
            <a:chExt cx="5985831" cy="4878979"/>
          </a:xfrm>
        </p:grpSpPr>
        <p:sp>
          <p:nvSpPr>
            <p:cNvPr id="7" name="Title 1">
              <a:extLst>
                <a:ext uri="{FF2B5EF4-FFF2-40B4-BE49-F238E27FC236}">
                  <a16:creationId xmlns:a16="http://schemas.microsoft.com/office/drawing/2014/main" id="{26D7BA68-BC96-490D-8C31-BA0CF446BB62}"/>
                </a:ext>
              </a:extLst>
            </p:cNvPr>
            <p:cNvSpPr txBox="1">
              <a:spLocks/>
            </p:cNvSpPr>
            <p:nvPr/>
          </p:nvSpPr>
          <p:spPr>
            <a:xfrm>
              <a:off x="650571" y="5663634"/>
              <a:ext cx="598583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Francis Collins, M.D., Ph.D.</a:t>
              </a:r>
            </a:p>
          </p:txBody>
        </p:sp>
        <p:pic>
          <p:nvPicPr>
            <p:cNvPr id="4098" name="Picture 2" descr="Francis Collins to step down as director of the National Institutes of  Health | National Institutes of Health (NIH)">
              <a:extLst>
                <a:ext uri="{FF2B5EF4-FFF2-40B4-BE49-F238E27FC236}">
                  <a16:creationId xmlns:a16="http://schemas.microsoft.com/office/drawing/2014/main" id="{485348CC-3CCE-4E8D-9218-4F9CAB9A518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231" r="12642" b="22296"/>
            <a:stretch/>
          </p:blipFill>
          <p:spPr bwMode="auto">
            <a:xfrm>
              <a:off x="2121772" y="1438222"/>
              <a:ext cx="3048001" cy="4162348"/>
            </a:xfrm>
            <a:prstGeom prst="round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3526031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1" presetClass="exit" presetSubtype="0" fill="hold" nodeType="with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2944611A-B73B-4C36-8688-E43A23BC91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7142" y="3279541"/>
            <a:ext cx="6328184" cy="1024678"/>
          </a:xfrm>
          <a:prstGeom prst="rect">
            <a:avLst/>
          </a:prstGeom>
        </p:spPr>
      </p:pic>
      <p:pic>
        <p:nvPicPr>
          <p:cNvPr id="11" name="Picture 10">
            <a:extLst>
              <a:ext uri="{FF2B5EF4-FFF2-40B4-BE49-F238E27FC236}">
                <a16:creationId xmlns:a16="http://schemas.microsoft.com/office/drawing/2014/main" id="{B52F12E5-245C-4FE8-B9A3-A2D5956AEB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0079" y="941136"/>
            <a:ext cx="3062310" cy="2271729"/>
          </a:xfrm>
          <a:prstGeom prst="rect">
            <a:avLst/>
          </a:prstGeom>
        </p:spPr>
      </p:pic>
      <p:pic>
        <p:nvPicPr>
          <p:cNvPr id="13" name="Picture 12">
            <a:extLst>
              <a:ext uri="{FF2B5EF4-FFF2-40B4-BE49-F238E27FC236}">
                <a16:creationId xmlns:a16="http://schemas.microsoft.com/office/drawing/2014/main" id="{36C72DC8-9C0F-470D-B13A-8B79419197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4461" y="147852"/>
            <a:ext cx="5893547" cy="827328"/>
          </a:xfrm>
          <a:prstGeom prst="rect">
            <a:avLst/>
          </a:prstGeom>
        </p:spPr>
      </p:pic>
      <p:pic>
        <p:nvPicPr>
          <p:cNvPr id="14" name="Picture 13">
            <a:extLst>
              <a:ext uri="{FF2B5EF4-FFF2-40B4-BE49-F238E27FC236}">
                <a16:creationId xmlns:a16="http://schemas.microsoft.com/office/drawing/2014/main" id="{42B451EC-F0E2-4768-BE50-AEF7991B6B42}"/>
              </a:ext>
            </a:extLst>
          </p:cNvPr>
          <p:cNvPicPr>
            <a:picLocks noChangeAspect="1"/>
          </p:cNvPicPr>
          <p:nvPr/>
        </p:nvPicPr>
        <p:blipFill>
          <a:blip r:embed="rId6"/>
          <a:stretch>
            <a:fillRect/>
          </a:stretch>
        </p:blipFill>
        <p:spPr>
          <a:xfrm>
            <a:off x="265673" y="194817"/>
            <a:ext cx="3200400" cy="1211750"/>
          </a:xfrm>
          <a:prstGeom prst="rect">
            <a:avLst/>
          </a:prstGeom>
        </p:spPr>
      </p:pic>
      <p:pic>
        <p:nvPicPr>
          <p:cNvPr id="17" name="Picture 16" descr="A person speaking into a microphone&#10;&#10;Description automatically generated">
            <a:extLst>
              <a:ext uri="{FF2B5EF4-FFF2-40B4-BE49-F238E27FC236}">
                <a16:creationId xmlns:a16="http://schemas.microsoft.com/office/drawing/2014/main" id="{F36ECF62-38F0-4EDF-95DE-19460F27D37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6198" y="708708"/>
            <a:ext cx="3200400" cy="1800913"/>
          </a:xfrm>
          <a:prstGeom prst="rect">
            <a:avLst/>
          </a:prstGeom>
        </p:spPr>
      </p:pic>
      <p:pic>
        <p:nvPicPr>
          <p:cNvPr id="24" name="Picture 23">
            <a:extLst>
              <a:ext uri="{FF2B5EF4-FFF2-40B4-BE49-F238E27FC236}">
                <a16:creationId xmlns:a16="http://schemas.microsoft.com/office/drawing/2014/main" id="{7958B36D-3866-470B-B4D5-63C4688A26CE}"/>
              </a:ext>
            </a:extLst>
          </p:cNvPr>
          <p:cNvPicPr>
            <a:picLocks noChangeAspect="1"/>
          </p:cNvPicPr>
          <p:nvPr/>
        </p:nvPicPr>
        <p:blipFill>
          <a:blip r:embed="rId8"/>
          <a:stretch>
            <a:fillRect/>
          </a:stretch>
        </p:blipFill>
        <p:spPr>
          <a:xfrm>
            <a:off x="1026723" y="1197488"/>
            <a:ext cx="3200400" cy="2927267"/>
          </a:xfrm>
          <a:prstGeom prst="rect">
            <a:avLst/>
          </a:prstGeom>
        </p:spPr>
      </p:pic>
      <p:pic>
        <p:nvPicPr>
          <p:cNvPr id="25" name="Picture 24">
            <a:extLst>
              <a:ext uri="{FF2B5EF4-FFF2-40B4-BE49-F238E27FC236}">
                <a16:creationId xmlns:a16="http://schemas.microsoft.com/office/drawing/2014/main" id="{348C555A-90BA-4F80-96B8-09A59011ABA3}"/>
              </a:ext>
            </a:extLst>
          </p:cNvPr>
          <p:cNvPicPr>
            <a:picLocks noChangeAspect="1"/>
          </p:cNvPicPr>
          <p:nvPr/>
        </p:nvPicPr>
        <p:blipFill>
          <a:blip r:embed="rId9"/>
          <a:stretch>
            <a:fillRect/>
          </a:stretch>
        </p:blipFill>
        <p:spPr>
          <a:xfrm>
            <a:off x="1407248" y="1534910"/>
            <a:ext cx="3200400" cy="3916196"/>
          </a:xfrm>
          <a:prstGeom prst="rect">
            <a:avLst/>
          </a:prstGeom>
        </p:spPr>
      </p:pic>
      <p:pic>
        <p:nvPicPr>
          <p:cNvPr id="26" name="Picture 25">
            <a:extLst>
              <a:ext uri="{FF2B5EF4-FFF2-40B4-BE49-F238E27FC236}">
                <a16:creationId xmlns:a16="http://schemas.microsoft.com/office/drawing/2014/main" id="{792F3389-99A9-4E1F-9C53-A981AB9176D1}"/>
              </a:ext>
            </a:extLst>
          </p:cNvPr>
          <p:cNvPicPr>
            <a:picLocks noChangeAspect="1"/>
          </p:cNvPicPr>
          <p:nvPr/>
        </p:nvPicPr>
        <p:blipFill>
          <a:blip r:embed="rId10"/>
          <a:stretch>
            <a:fillRect/>
          </a:stretch>
        </p:blipFill>
        <p:spPr>
          <a:xfrm>
            <a:off x="1787773" y="2030924"/>
            <a:ext cx="3200400" cy="3375646"/>
          </a:xfrm>
          <a:prstGeom prst="rect">
            <a:avLst/>
          </a:prstGeom>
        </p:spPr>
      </p:pic>
      <p:pic>
        <p:nvPicPr>
          <p:cNvPr id="27" name="Picture 26">
            <a:extLst>
              <a:ext uri="{FF2B5EF4-FFF2-40B4-BE49-F238E27FC236}">
                <a16:creationId xmlns:a16="http://schemas.microsoft.com/office/drawing/2014/main" id="{036F7BDF-6630-4E97-B839-F816F026B69D}"/>
              </a:ext>
            </a:extLst>
          </p:cNvPr>
          <p:cNvPicPr>
            <a:picLocks noChangeAspect="1"/>
          </p:cNvPicPr>
          <p:nvPr/>
        </p:nvPicPr>
        <p:blipFill>
          <a:blip r:embed="rId11"/>
          <a:stretch>
            <a:fillRect/>
          </a:stretch>
        </p:blipFill>
        <p:spPr>
          <a:xfrm>
            <a:off x="2168300" y="2508207"/>
            <a:ext cx="3200400" cy="4210656"/>
          </a:xfrm>
          <a:prstGeom prst="rect">
            <a:avLst/>
          </a:prstGeom>
        </p:spPr>
      </p:pic>
      <p:pic>
        <p:nvPicPr>
          <p:cNvPr id="28" name="Picture 27" descr="Text&#10;&#10;Description automatically generated">
            <a:extLst>
              <a:ext uri="{FF2B5EF4-FFF2-40B4-BE49-F238E27FC236}">
                <a16:creationId xmlns:a16="http://schemas.microsoft.com/office/drawing/2014/main" id="{27D930D9-2990-4DDB-BB03-90A3CE47E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24" y="2333626"/>
            <a:ext cx="12169951" cy="1970594"/>
          </a:xfrm>
          <a:prstGeom prst="rect">
            <a:avLst/>
          </a:prstGeom>
        </p:spPr>
      </p:pic>
      <p:sp>
        <p:nvSpPr>
          <p:cNvPr id="4" name="Rectangle 3">
            <a:extLst>
              <a:ext uri="{FF2B5EF4-FFF2-40B4-BE49-F238E27FC236}">
                <a16:creationId xmlns:a16="http://schemas.microsoft.com/office/drawing/2014/main" id="{25593FA5-65A5-49DF-BF9B-CD7BDDC5EB75}"/>
              </a:ext>
            </a:extLst>
          </p:cNvPr>
          <p:cNvSpPr/>
          <p:nvPr/>
        </p:nvSpPr>
        <p:spPr>
          <a:xfrm>
            <a:off x="10725150" y="2924175"/>
            <a:ext cx="1400176" cy="409575"/>
          </a:xfrm>
          <a:prstGeom prst="rect">
            <a:avLst/>
          </a:prstGeom>
          <a:solidFill>
            <a:srgbClr val="FFFF00">
              <a:alpha val="2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A944E349-D57C-4821-B7C3-1F5DEA19939B}"/>
              </a:ext>
            </a:extLst>
          </p:cNvPr>
          <p:cNvSpPr/>
          <p:nvPr/>
        </p:nvSpPr>
        <p:spPr>
          <a:xfrm>
            <a:off x="106921" y="3372780"/>
            <a:ext cx="10297306" cy="418170"/>
          </a:xfrm>
          <a:prstGeom prst="rect">
            <a:avLst/>
          </a:prstGeom>
          <a:solidFill>
            <a:srgbClr val="FFFF00">
              <a:alpha val="2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32" name="Picture 31">
            <a:extLst>
              <a:ext uri="{FF2B5EF4-FFF2-40B4-BE49-F238E27FC236}">
                <a16:creationId xmlns:a16="http://schemas.microsoft.com/office/drawing/2014/main" id="{080B49E9-C943-4089-A07B-AD07EC9A93C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566626" y="6057853"/>
            <a:ext cx="3091208" cy="645637"/>
          </a:xfrm>
          <a:prstGeom prst="rect">
            <a:avLst/>
          </a:prstGeom>
        </p:spPr>
      </p:pic>
      <p:grpSp>
        <p:nvGrpSpPr>
          <p:cNvPr id="7" name="Group 6">
            <a:extLst>
              <a:ext uri="{FF2B5EF4-FFF2-40B4-BE49-F238E27FC236}">
                <a16:creationId xmlns:a16="http://schemas.microsoft.com/office/drawing/2014/main" id="{DC364383-4269-4139-A393-947432A26655}"/>
              </a:ext>
            </a:extLst>
          </p:cNvPr>
          <p:cNvGrpSpPr/>
          <p:nvPr/>
        </p:nvGrpSpPr>
        <p:grpSpPr>
          <a:xfrm>
            <a:off x="7282531" y="4598575"/>
            <a:ext cx="4142707" cy="1008721"/>
            <a:chOff x="7282531" y="4598575"/>
            <a:chExt cx="4142707" cy="1008721"/>
          </a:xfrm>
        </p:grpSpPr>
        <p:sp>
          <p:nvSpPr>
            <p:cNvPr id="33" name="Speech Bubble: Oval 32">
              <a:extLst>
                <a:ext uri="{FF2B5EF4-FFF2-40B4-BE49-F238E27FC236}">
                  <a16:creationId xmlns:a16="http://schemas.microsoft.com/office/drawing/2014/main" id="{6C7065D0-9083-4205-9E43-5C6280DDFC98}"/>
                </a:ext>
              </a:extLst>
            </p:cNvPr>
            <p:cNvSpPr/>
            <p:nvPr/>
          </p:nvSpPr>
          <p:spPr>
            <a:xfrm>
              <a:off x="7282531" y="4598575"/>
              <a:ext cx="4142707" cy="1008721"/>
            </a:xfrm>
            <a:prstGeom prst="wedgeEllipseCallout">
              <a:avLst>
                <a:gd name="adj1" fmla="val -29340"/>
                <a:gd name="adj2" fmla="val 95549"/>
              </a:avLst>
            </a:prstGeom>
            <a:solidFill>
              <a:srgbClr val="5FE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34" name="TextBox 33">
              <a:extLst>
                <a:ext uri="{FF2B5EF4-FFF2-40B4-BE49-F238E27FC236}">
                  <a16:creationId xmlns:a16="http://schemas.microsoft.com/office/drawing/2014/main" id="{3C38DA23-713E-41CA-856D-5FE40804F00C}"/>
                </a:ext>
              </a:extLst>
            </p:cNvPr>
            <p:cNvSpPr txBox="1"/>
            <p:nvPr/>
          </p:nvSpPr>
          <p:spPr>
            <a:xfrm>
              <a:off x="7738755" y="4713586"/>
              <a:ext cx="3435556" cy="83099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1956">
                      <a:lumMod val="75000"/>
                      <a:lumOff val="25000"/>
                    </a:srgbClr>
                  </a:solidFill>
                  <a:effectLst/>
                  <a:uLnTx/>
                  <a:uFillTx/>
                  <a:latin typeface="Arial" panose="020B0604020202020204"/>
                  <a:ea typeface="Helvetica Neue" charset="0"/>
                  <a:cs typeface="Helvetica Neue" charset="0"/>
                </a:rPr>
                <a:t>“What???”</a:t>
              </a:r>
            </a:p>
          </p:txBody>
        </p:sp>
      </p:grpSp>
    </p:spTree>
    <p:extLst>
      <p:ext uri="{BB962C8B-B14F-4D97-AF65-F5344CB8AC3E}">
        <p14:creationId xmlns:p14="http://schemas.microsoft.com/office/powerpoint/2010/main" val="185870067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up)">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up)">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up)">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up)">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par>
                                <p:cTn id="38" presetID="22" presetClass="entr" presetSubtype="1"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up)">
                                      <p:cBhvr>
                                        <p:cTn id="40" dur="500"/>
                                        <p:tgtEl>
                                          <p:spTgt spid="11"/>
                                        </p:tgtEl>
                                      </p:cBhvr>
                                    </p:animEffect>
                                  </p:childTnLst>
                                </p:cTn>
                              </p:par>
                              <p:par>
                                <p:cTn id="41" presetID="22" presetClass="entr" presetSubtype="1"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up)">
                                      <p:cBhvr>
                                        <p:cTn id="43" dur="500"/>
                                        <p:tgtEl>
                                          <p:spTgt spid="5"/>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32" fill="hold" nodeType="click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box(out)">
                                      <p:cBhvr>
                                        <p:cTn id="48" dur="500"/>
                                        <p:tgtEl>
                                          <p:spTgt spid="28"/>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left)">
                                      <p:cBhvr>
                                        <p:cTn id="53" dur="500"/>
                                        <p:tgtEl>
                                          <p:spTgt spid="4"/>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500"/>
                                        <p:tgtEl>
                                          <p:spTgt spid="2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up)">
                                      <p:cBhvr>
                                        <p:cTn id="62" dur="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17" presetClass="entr" presetSubtype="4" fill="hold" nodeType="click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p:cTn id="67" dur="500" fill="hold"/>
                                        <p:tgtEl>
                                          <p:spTgt spid="7"/>
                                        </p:tgtEl>
                                        <p:attrNameLst>
                                          <p:attrName>ppt_x</p:attrName>
                                        </p:attrNameLst>
                                      </p:cBhvr>
                                      <p:tavLst>
                                        <p:tav tm="0">
                                          <p:val>
                                            <p:strVal val="#ppt_x"/>
                                          </p:val>
                                        </p:tav>
                                        <p:tav tm="100000">
                                          <p:val>
                                            <p:strVal val="#ppt_x"/>
                                          </p:val>
                                        </p:tav>
                                      </p:tavLst>
                                    </p:anim>
                                    <p:anim calcmode="lin" valueType="num">
                                      <p:cBhvr>
                                        <p:cTn id="68" dur="500" fill="hold"/>
                                        <p:tgtEl>
                                          <p:spTgt spid="7"/>
                                        </p:tgtEl>
                                        <p:attrNameLst>
                                          <p:attrName>ppt_y</p:attrName>
                                        </p:attrNameLst>
                                      </p:cBhvr>
                                      <p:tavLst>
                                        <p:tav tm="0">
                                          <p:val>
                                            <p:strVal val="#ppt_y+#ppt_h/2"/>
                                          </p:val>
                                        </p:tav>
                                        <p:tav tm="100000">
                                          <p:val>
                                            <p:strVal val="#ppt_y"/>
                                          </p:val>
                                        </p:tav>
                                      </p:tavLst>
                                    </p:anim>
                                    <p:anim calcmode="lin" valueType="num">
                                      <p:cBhvr>
                                        <p:cTn id="69" dur="500" fill="hold"/>
                                        <p:tgtEl>
                                          <p:spTgt spid="7"/>
                                        </p:tgtEl>
                                        <p:attrNameLst>
                                          <p:attrName>ppt_w</p:attrName>
                                        </p:attrNameLst>
                                      </p:cBhvr>
                                      <p:tavLst>
                                        <p:tav tm="0">
                                          <p:val>
                                            <p:strVal val="#ppt_w"/>
                                          </p:val>
                                        </p:tav>
                                        <p:tav tm="100000">
                                          <p:val>
                                            <p:strVal val="#ppt_w"/>
                                          </p:val>
                                        </p:tav>
                                      </p:tavLst>
                                    </p:anim>
                                    <p:anim calcmode="lin" valueType="num">
                                      <p:cBhvr>
                                        <p:cTn id="70"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EE2BA3-03FF-4534-9676-204CCF719B52}"/>
              </a:ext>
            </a:extLst>
          </p:cNvPr>
          <p:cNvSpPr>
            <a:spLocks noGrp="1"/>
          </p:cNvSpPr>
          <p:nvPr>
            <p:ph type="title"/>
          </p:nvPr>
        </p:nvSpPr>
        <p:spPr>
          <a:xfrm>
            <a:off x="0" y="16011"/>
            <a:ext cx="12192000" cy="602428"/>
          </a:xfrm>
        </p:spPr>
        <p:txBody>
          <a:bodyPr>
            <a:normAutofit fontScale="90000"/>
          </a:bodyPr>
          <a:lstStyle/>
          <a:p>
            <a:pPr algn="ctr"/>
            <a:r>
              <a:rPr lang="en-US" dirty="0"/>
              <a:t> </a:t>
            </a:r>
            <a:r>
              <a:rPr lang="en-US" sz="4000" dirty="0"/>
              <a:t>President Biden Visits NIH</a:t>
            </a:r>
          </a:p>
        </p:txBody>
      </p:sp>
      <p:pic>
        <p:nvPicPr>
          <p:cNvPr id="4" name="Picture 3">
            <a:extLst>
              <a:ext uri="{FF2B5EF4-FFF2-40B4-BE49-F238E27FC236}">
                <a16:creationId xmlns:a16="http://schemas.microsoft.com/office/drawing/2014/main" id="{2A997037-4D00-4EFD-A219-8E39D932A63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175" y="1576387"/>
            <a:ext cx="10915650" cy="3705225"/>
          </a:xfrm>
          <a:prstGeom prst="rect">
            <a:avLst/>
          </a:prstGeom>
          <a:noFill/>
          <a:ln>
            <a:noFill/>
          </a:ln>
          <a:effectLst>
            <a:glow rad="228600">
              <a:schemeClr val="accent3">
                <a:satMod val="175000"/>
                <a:alpha val="40000"/>
              </a:schemeClr>
            </a:glow>
          </a:effectLst>
        </p:spPr>
      </p:pic>
      <p:pic>
        <p:nvPicPr>
          <p:cNvPr id="5" name="Picture 4">
            <a:extLst>
              <a:ext uri="{FF2B5EF4-FFF2-40B4-BE49-F238E27FC236}">
                <a16:creationId xmlns:a16="http://schemas.microsoft.com/office/drawing/2014/main" id="{4F242C33-2B3B-48D3-A5FF-2BD7DDCB4820}"/>
              </a:ext>
            </a:extLst>
          </p:cNvPr>
          <p:cNvPicPr>
            <a:picLocks noChangeAspect="1"/>
          </p:cNvPicPr>
          <p:nvPr/>
        </p:nvPicPr>
        <p:blipFill>
          <a:blip r:embed="rId4"/>
          <a:stretch>
            <a:fillRect/>
          </a:stretch>
        </p:blipFill>
        <p:spPr>
          <a:xfrm>
            <a:off x="0" y="1515161"/>
            <a:ext cx="12192000" cy="4139675"/>
          </a:xfrm>
          <a:prstGeom prst="rect">
            <a:avLst/>
          </a:prstGeom>
        </p:spPr>
      </p:pic>
      <p:pic>
        <p:nvPicPr>
          <p:cNvPr id="6" name="Picture 2" descr="Image">
            <a:extLst>
              <a:ext uri="{FF2B5EF4-FFF2-40B4-BE49-F238E27FC236}">
                <a16:creationId xmlns:a16="http://schemas.microsoft.com/office/drawing/2014/main" id="{1FA1052F-3CEF-40E1-8CE8-D5B273A76A9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8734"/>
          <a:stretch/>
        </p:blipFill>
        <p:spPr bwMode="auto">
          <a:xfrm>
            <a:off x="0" y="1515161"/>
            <a:ext cx="5050465" cy="41503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890652-AA80-4C15-95C8-99988C4DF1A3}"/>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a:t>
            </a:r>
            <a:r>
              <a:rPr lang="en-US" sz="2000" b="1" dirty="0">
                <a:solidFill>
                  <a:srgbClr val="00B0F0"/>
                </a:solidFill>
                <a:latin typeface="Arial" charset="0"/>
              </a:rPr>
              <a:t>9</a:t>
            </a:r>
            <a:endParaRPr kumimoji="0" lang="en-US" sz="2000" b="1" i="0" u="none" strike="noStrike" kern="1200" cap="none" spc="0" normalizeH="0" baseline="0" noProof="0" dirty="0">
              <a:ln>
                <a:noFill/>
              </a:ln>
              <a:solidFill>
                <a:srgbClr val="00B0F0"/>
              </a:solidFill>
              <a:effectLst/>
              <a:uLnTx/>
              <a:uFillTx/>
              <a:latin typeface="Arial" charset="0"/>
              <a:ea typeface="+mn-ea"/>
              <a:cs typeface="+mn-cs"/>
            </a:endParaRPr>
          </a:p>
        </p:txBody>
      </p:sp>
    </p:spTree>
    <p:extLst>
      <p:ext uri="{BB962C8B-B14F-4D97-AF65-F5344CB8AC3E}">
        <p14:creationId xmlns:p14="http://schemas.microsoft.com/office/powerpoint/2010/main" val="3609696601"/>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AD6AF79-3934-4B1A-84CC-AA8A485917CD}"/>
              </a:ext>
            </a:extLst>
          </p:cNvPr>
          <p:cNvGrpSpPr>
            <a:grpSpLocks noChangeAspect="1"/>
          </p:cNvGrpSpPr>
          <p:nvPr/>
        </p:nvGrpSpPr>
        <p:grpSpPr>
          <a:xfrm>
            <a:off x="5835893" y="3110489"/>
            <a:ext cx="5985831" cy="980843"/>
            <a:chOff x="-2749261" y="3047999"/>
            <a:chExt cx="7487516" cy="1226910"/>
          </a:xfrm>
          <a:effectLst>
            <a:glow rad="228600">
              <a:schemeClr val="accent3">
                <a:satMod val="175000"/>
                <a:alpha val="40000"/>
              </a:schemeClr>
            </a:glow>
          </a:effectLst>
        </p:grpSpPr>
        <p:sp>
          <p:nvSpPr>
            <p:cNvPr id="8" name="Rectangle 7">
              <a:extLst>
                <a:ext uri="{FF2B5EF4-FFF2-40B4-BE49-F238E27FC236}">
                  <a16:creationId xmlns:a16="http://schemas.microsoft.com/office/drawing/2014/main" id="{78CE530D-3F90-4F04-8040-FDCF03F73C7E}"/>
                </a:ext>
              </a:extLst>
            </p:cNvPr>
            <p:cNvSpPr/>
            <p:nvPr/>
          </p:nvSpPr>
          <p:spPr>
            <a:xfrm>
              <a:off x="-2749261" y="3047999"/>
              <a:ext cx="7487516" cy="11914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8" name="Picture 6" descr="NIH OBSSR">
              <a:extLst>
                <a:ext uri="{FF2B5EF4-FFF2-40B4-BE49-F238E27FC236}">
                  <a16:creationId xmlns:a16="http://schemas.microsoft.com/office/drawing/2014/main" id="{A3F67E44-605A-490D-8CEB-B3E5616541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8700" y="3083418"/>
              <a:ext cx="7297882" cy="1191491"/>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itle 1">
            <a:extLst>
              <a:ext uri="{FF2B5EF4-FFF2-40B4-BE49-F238E27FC236}">
                <a16:creationId xmlns:a16="http://schemas.microsoft.com/office/drawing/2014/main" id="{D753246E-A08C-4DB2-93FC-10473722E8BE}"/>
              </a:ext>
            </a:extLst>
          </p:cNvPr>
          <p:cNvSpPr txBox="1">
            <a:spLocks/>
          </p:cNvSpPr>
          <p:nvPr/>
        </p:nvSpPr>
        <p:spPr>
          <a:xfrm>
            <a:off x="0" y="87443"/>
            <a:ext cx="12192000" cy="1082350"/>
          </a:xfrm>
          <a:prstGeom prst="rect">
            <a:avLst/>
          </a:prstGeom>
        </p:spPr>
        <p:txBody>
          <a:bodyPr vert="horz" lIns="0" tIns="45720" rIns="91440" bIns="45720" rtlCol="0" anchor="b" anchorCtr="0">
            <a:noAutofit/>
          </a:bodyPr>
          <a:lstStyle>
            <a:lvl1pPr algn="ctr" defTabSz="1219170" rtl="0" eaLnBrk="1" latinLnBrk="0" hangingPunct="1">
              <a:lnSpc>
                <a:spcPct val="90000"/>
              </a:lnSpc>
              <a:spcBef>
                <a:spcPct val="0"/>
              </a:spcBef>
              <a:buNone/>
              <a:defRPr sz="8000" b="1" kern="1200">
                <a:solidFill>
                  <a:schemeClr val="bg2"/>
                </a:solidFill>
                <a:latin typeface="+mj-lt"/>
                <a:ea typeface="+mj-ea"/>
                <a:cs typeface="+mj-cs"/>
              </a:defRPr>
            </a:lvl1pPr>
          </a:lstStyle>
          <a:p>
            <a:pPr lvl="0">
              <a:lnSpc>
                <a:spcPct val="100000"/>
              </a:lnSpc>
              <a:defRPr/>
            </a:pPr>
            <a:r>
              <a:rPr lang="en-US" sz="3600" dirty="0">
                <a:solidFill>
                  <a:srgbClr val="5FE0D4"/>
                </a:solidFill>
                <a:latin typeface="Arial" charset="0"/>
                <a:cs typeface="Arial" charset="0"/>
              </a:rPr>
              <a:t>Retirement of NIH Associate Director for Behavioral and Social Sciences Research</a:t>
            </a:r>
          </a:p>
        </p:txBody>
      </p:sp>
      <p:sp>
        <p:nvSpPr>
          <p:cNvPr id="12" name="TextBox 11">
            <a:extLst>
              <a:ext uri="{FF2B5EF4-FFF2-40B4-BE49-F238E27FC236}">
                <a16:creationId xmlns:a16="http://schemas.microsoft.com/office/drawing/2014/main" id="{5E3F30EC-D61C-4D7F-85CA-C44BA306906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10</a:t>
            </a:r>
          </a:p>
        </p:txBody>
      </p:sp>
      <p:sp>
        <p:nvSpPr>
          <p:cNvPr id="7" name="Title 1">
            <a:extLst>
              <a:ext uri="{FF2B5EF4-FFF2-40B4-BE49-F238E27FC236}">
                <a16:creationId xmlns:a16="http://schemas.microsoft.com/office/drawing/2014/main" id="{26D7BA68-BC96-490D-8C31-BA0CF446BB62}"/>
              </a:ext>
            </a:extLst>
          </p:cNvPr>
          <p:cNvSpPr txBox="1">
            <a:spLocks/>
          </p:cNvSpPr>
          <p:nvPr/>
        </p:nvSpPr>
        <p:spPr>
          <a:xfrm>
            <a:off x="650571" y="5663634"/>
            <a:ext cx="598583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William Riley, Ph.D.</a:t>
            </a:r>
          </a:p>
        </p:txBody>
      </p:sp>
      <p:pic>
        <p:nvPicPr>
          <p:cNvPr id="3074" name="Picture 2" descr="Selection of Dr. William T. Riley as the Director of the Office of  Behavioral and Social Sciences Research, NIH | National Institutes of  Health (NIH)">
            <a:extLst>
              <a:ext uri="{FF2B5EF4-FFF2-40B4-BE49-F238E27FC236}">
                <a16:creationId xmlns:a16="http://schemas.microsoft.com/office/drawing/2014/main" id="{DE6CCB29-4B18-4A50-921D-A9213C00402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1298"/>
          <a:stretch/>
        </p:blipFill>
        <p:spPr bwMode="auto">
          <a:xfrm>
            <a:off x="2115328" y="1541035"/>
            <a:ext cx="3048655" cy="4076700"/>
          </a:xfrm>
          <a:prstGeom prst="round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4ACD10D0-1FF3-4B19-86F8-AD553217BE2E}"/>
              </a:ext>
            </a:extLst>
          </p:cNvPr>
          <p:cNvGrpSpPr/>
          <p:nvPr/>
        </p:nvGrpSpPr>
        <p:grpSpPr>
          <a:xfrm>
            <a:off x="5906393" y="1623160"/>
            <a:ext cx="5985831" cy="4739940"/>
            <a:chOff x="5906393" y="1623160"/>
            <a:chExt cx="5985831" cy="4739940"/>
          </a:xfrm>
        </p:grpSpPr>
        <p:sp>
          <p:nvSpPr>
            <p:cNvPr id="10" name="Title 1">
              <a:extLst>
                <a:ext uri="{FF2B5EF4-FFF2-40B4-BE49-F238E27FC236}">
                  <a16:creationId xmlns:a16="http://schemas.microsoft.com/office/drawing/2014/main" id="{5A89D08E-F509-44F1-B17B-F9346F904DA7}"/>
                </a:ext>
              </a:extLst>
            </p:cNvPr>
            <p:cNvSpPr txBox="1">
              <a:spLocks/>
            </p:cNvSpPr>
            <p:nvPr/>
          </p:nvSpPr>
          <p:spPr>
            <a:xfrm>
              <a:off x="5906393" y="5709533"/>
              <a:ext cx="598583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Christine Hunter, Ph.D., ABPP </a:t>
              </a:r>
            </a:p>
          </p:txBody>
        </p:sp>
        <p:pic>
          <p:nvPicPr>
            <p:cNvPr id="3076" name="Picture 4" descr="Full Article | Society of Behavioral Medicine (SBM)">
              <a:extLst>
                <a:ext uri="{FF2B5EF4-FFF2-40B4-BE49-F238E27FC236}">
                  <a16:creationId xmlns:a16="http://schemas.microsoft.com/office/drawing/2014/main" id="{4BEFE721-7805-4768-A1B2-7A8DC16493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4158" y="1623160"/>
              <a:ext cx="3057525" cy="4076700"/>
            </a:xfrm>
            <a:prstGeom prst="round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2129623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 presetClass="exit" presetSubtype="0" fill="hold" nodeType="with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899" y="5947401"/>
            <a:ext cx="11506200" cy="523220"/>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latin typeface="Arial"/>
                <a:cs typeface="Arial"/>
              </a:rPr>
              <a:t>Responses due February 28, 2022</a:t>
            </a:r>
            <a:endParaRPr lang="en-US" sz="2800" b="1" dirty="0">
              <a:solidFill>
                <a:prstClr val="white"/>
              </a:solidFill>
              <a:latin typeface="Arial" charset="0"/>
            </a:endParaRPr>
          </a:p>
          <a:p>
            <a:pPr marL="608965" lvl="1" indent="0">
              <a:buFont typeface="Arial"/>
              <a:buNone/>
            </a:pPr>
            <a:endParaRPr lang="en-US" sz="2800" dirty="0">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6010"/>
            <a:ext cx="12192000" cy="646331"/>
          </a:xfrm>
          <a:prstGeom prst="rect">
            <a:avLst/>
          </a:prstGeom>
        </p:spPr>
        <p:txBody>
          <a:bodyPr wrap="square" lIns="91440" tIns="45720" rIns="91440" bIns="45720" anchor="t">
            <a:spAutoFit/>
          </a:bodyPr>
          <a:lstStyle/>
          <a:p>
            <a:pPr marL="158750" lvl="2" algn="ctr" defTabSz="627063">
              <a:spcBef>
                <a:spcPts val="1800"/>
              </a:spcBef>
              <a:defRPr/>
            </a:pPr>
            <a:r>
              <a:rPr lang="en-US" sz="3600" b="1" dirty="0">
                <a:solidFill>
                  <a:srgbClr val="5FE0D4"/>
                </a:solidFill>
                <a:latin typeface="Arial"/>
                <a:cs typeface="Arial"/>
              </a:rPr>
              <a:t>NIH Genomic Data Sharing Policy</a:t>
            </a:r>
          </a:p>
        </p:txBody>
      </p:sp>
      <p:sp>
        <p:nvSpPr>
          <p:cNvPr id="7" name="TextBox 6">
            <a:extLst>
              <a:ext uri="{FF2B5EF4-FFF2-40B4-BE49-F238E27FC236}">
                <a16:creationId xmlns:a16="http://schemas.microsoft.com/office/drawing/2014/main" id="{31C9DD6D-C062-45C3-A2C7-50627EC2A870}"/>
              </a:ext>
            </a:extLst>
          </p:cNvPr>
          <p:cNvSpPr txBox="1"/>
          <p:nvPr/>
        </p:nvSpPr>
        <p:spPr>
          <a:xfrm>
            <a:off x="10379998" y="6457890"/>
            <a:ext cx="1781513"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11</a:t>
            </a:r>
          </a:p>
        </p:txBody>
      </p:sp>
      <p:pic>
        <p:nvPicPr>
          <p:cNvPr id="4" name="Picture 3">
            <a:extLst>
              <a:ext uri="{FF2B5EF4-FFF2-40B4-BE49-F238E27FC236}">
                <a16:creationId xmlns:a16="http://schemas.microsoft.com/office/drawing/2014/main" id="{BEFD7BB8-8982-463E-A48D-5503B917B6FF}"/>
              </a:ext>
            </a:extLst>
          </p:cNvPr>
          <p:cNvPicPr>
            <a:picLocks noChangeAspect="1"/>
          </p:cNvPicPr>
          <p:nvPr/>
        </p:nvPicPr>
        <p:blipFill rotWithShape="1">
          <a:blip r:embed="rId3"/>
          <a:srcRect l="10037" t="11593" r="16545" b="58714"/>
          <a:stretch/>
        </p:blipFill>
        <p:spPr>
          <a:xfrm>
            <a:off x="795655" y="1061871"/>
            <a:ext cx="10600690" cy="4649850"/>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1100682926"/>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344"/>
            <a:ext cx="12192000" cy="772160"/>
          </a:xfrm>
        </p:spPr>
        <p:txBody>
          <a:bodyPr/>
          <a:lstStyle/>
          <a:p>
            <a:pPr algn="ctr"/>
            <a:r>
              <a:rPr lang="en-US" sz="3600" b="1" dirty="0">
                <a:solidFill>
                  <a:srgbClr val="5FE0D4"/>
                </a:solidFill>
                <a:latin typeface="Arial" charset="0"/>
                <a:cs typeface="Arial" charset="0"/>
              </a:rPr>
              <a:t>Fiscal Year 2022 Appropriations</a:t>
            </a:r>
            <a:endParaRPr lang="en-US" sz="3600" b="1" dirty="0"/>
          </a:p>
        </p:txBody>
      </p:sp>
      <p:sp>
        <p:nvSpPr>
          <p:cNvPr id="8" name="TextBox 7"/>
          <p:cNvSpPr txBox="1"/>
          <p:nvPr/>
        </p:nvSpPr>
        <p:spPr>
          <a:xfrm>
            <a:off x="2667000" y="1761332"/>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Arial" pitchFamily="34" charset="0"/>
              <a:ea typeface="+mn-ea"/>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1921516541"/>
              </p:ext>
            </p:extLst>
          </p:nvPr>
        </p:nvGraphicFramePr>
        <p:xfrm>
          <a:off x="803608" y="1742852"/>
          <a:ext cx="10737652" cy="3266448"/>
        </p:xfrm>
        <a:graphic>
          <a:graphicData uri="http://schemas.openxmlformats.org/drawingml/2006/table">
            <a:tbl>
              <a:tblPr firstRow="1" firstCol="1" bandRow="1">
                <a:tableStyleId>{F5AB1C69-6EDB-4FF4-983F-18BD219EF322}</a:tableStyleId>
              </a:tblPr>
              <a:tblGrid>
                <a:gridCol w="1551398">
                  <a:extLst>
                    <a:ext uri="{9D8B030D-6E8A-4147-A177-3AD203B41FA5}">
                      <a16:colId xmlns:a16="http://schemas.microsoft.com/office/drawing/2014/main" val="20000"/>
                    </a:ext>
                  </a:extLst>
                </a:gridCol>
                <a:gridCol w="2521794">
                  <a:extLst>
                    <a:ext uri="{9D8B030D-6E8A-4147-A177-3AD203B41FA5}">
                      <a16:colId xmlns:a16="http://schemas.microsoft.com/office/drawing/2014/main" val="20003"/>
                    </a:ext>
                  </a:extLst>
                </a:gridCol>
                <a:gridCol w="2078182">
                  <a:extLst>
                    <a:ext uri="{9D8B030D-6E8A-4147-A177-3AD203B41FA5}">
                      <a16:colId xmlns:a16="http://schemas.microsoft.com/office/drawing/2014/main" val="2506286827"/>
                    </a:ext>
                  </a:extLst>
                </a:gridCol>
                <a:gridCol w="2549236">
                  <a:extLst>
                    <a:ext uri="{9D8B030D-6E8A-4147-A177-3AD203B41FA5}">
                      <a16:colId xmlns:a16="http://schemas.microsoft.com/office/drawing/2014/main" val="3943139830"/>
                    </a:ext>
                  </a:extLst>
                </a:gridCol>
                <a:gridCol w="2037042">
                  <a:extLst>
                    <a:ext uri="{9D8B030D-6E8A-4147-A177-3AD203B41FA5}">
                      <a16:colId xmlns:a16="http://schemas.microsoft.com/office/drawing/2014/main" val="2599717032"/>
                    </a:ext>
                  </a:extLst>
                </a:gridCol>
              </a:tblGrid>
              <a:tr h="1614766">
                <a:tc>
                  <a:txBody>
                    <a:bodyPr/>
                    <a:lstStyle/>
                    <a:p>
                      <a:pPr algn="ctr"/>
                      <a:endParaRPr lang="en-US" sz="1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1800" b="1" i="0" dirty="0">
                          <a:latin typeface="Arial" panose="020B0604020202020204" pitchFamily="34" charset="0"/>
                          <a:cs typeface="Arial" panose="020B0604020202020204" pitchFamily="34" charset="0"/>
                        </a:rPr>
                        <a:t>FY2022</a:t>
                      </a:r>
                    </a:p>
                    <a:p>
                      <a:pPr algn="ctr"/>
                      <a:r>
                        <a:rPr lang="en-US" sz="1800" b="1" i="0" dirty="0">
                          <a:latin typeface="Arial" panose="020B0604020202020204" pitchFamily="34" charset="0"/>
                          <a:cs typeface="Arial" panose="020B0604020202020204" pitchFamily="34" charset="0"/>
                        </a:rPr>
                        <a:t>House </a:t>
                      </a:r>
                    </a:p>
                    <a:p>
                      <a:pPr algn="ctr"/>
                      <a:r>
                        <a:rPr lang="en-US" sz="1800" b="1" i="0" dirty="0">
                          <a:latin typeface="Arial" panose="020B0604020202020204" pitchFamily="34" charset="0"/>
                          <a:cs typeface="Arial" panose="020B0604020202020204" pitchFamily="34" charset="0"/>
                        </a:rPr>
                        <a:t>Labor-HHS </a:t>
                      </a:r>
                    </a:p>
                    <a:p>
                      <a:pPr algn="ctr"/>
                      <a:r>
                        <a:rPr lang="en-US" sz="1800" b="1" i="0" dirty="0">
                          <a:latin typeface="Arial" panose="020B0604020202020204" pitchFamily="34" charset="0"/>
                          <a:cs typeface="Arial" panose="020B0604020202020204" pitchFamily="34" charset="0"/>
                        </a:rPr>
                        <a:t>Appropriation </a:t>
                      </a:r>
                    </a:p>
                    <a:p>
                      <a:pPr algn="ctr"/>
                      <a:r>
                        <a:rPr lang="en-US" sz="1800" b="1" i="0" dirty="0">
                          <a:latin typeface="Arial" panose="020B0604020202020204" pitchFamily="34" charset="0"/>
                          <a:cs typeface="Arial" panose="020B0604020202020204" pitchFamily="34" charset="0"/>
                        </a:rPr>
                        <a:t>(passed)</a:t>
                      </a:r>
                    </a:p>
                  </a:txBody>
                  <a:tcPr marL="68580" marR="68580" marT="34290" marB="34290" anchor="ctr"/>
                </a:tc>
                <a:tc>
                  <a:txBody>
                    <a:bodyPr/>
                    <a:lstStyle/>
                    <a:p>
                      <a:pPr algn="ctr"/>
                      <a:r>
                        <a:rPr lang="en-US" sz="1800" b="1" i="0" dirty="0">
                          <a:solidFill>
                            <a:schemeClr val="bg1"/>
                          </a:solidFill>
                          <a:latin typeface="Arial" panose="020B0604020202020204" pitchFamily="34" charset="0"/>
                          <a:cs typeface="Arial" panose="020B0604020202020204" pitchFamily="34" charset="0"/>
                        </a:rPr>
                        <a:t>Increase from FY2021</a:t>
                      </a:r>
                    </a:p>
                  </a:txBody>
                  <a:tcPr marL="68580" marR="68580" marT="34290" marB="34290" anchor="ctr"/>
                </a:tc>
                <a:tc>
                  <a:txBody>
                    <a:bodyPr/>
                    <a:lstStyle/>
                    <a:p>
                      <a:pPr algn="ctr"/>
                      <a:r>
                        <a:rPr lang="en-US" sz="1800" b="1" i="0" dirty="0">
                          <a:latin typeface="Arial" panose="020B0604020202020204" pitchFamily="34" charset="0"/>
                          <a:cs typeface="Arial" panose="020B0604020202020204" pitchFamily="34" charset="0"/>
                        </a:rPr>
                        <a:t>F2022</a:t>
                      </a:r>
                    </a:p>
                    <a:p>
                      <a:pPr algn="ctr"/>
                      <a:r>
                        <a:rPr lang="en-US" sz="1800" b="1" i="0" dirty="0">
                          <a:latin typeface="Arial" panose="020B0604020202020204" pitchFamily="34" charset="0"/>
                          <a:cs typeface="Arial" panose="020B0604020202020204" pitchFamily="34" charset="0"/>
                        </a:rPr>
                        <a:t>Senate</a:t>
                      </a:r>
                    </a:p>
                    <a:p>
                      <a:pPr algn="ctr"/>
                      <a:r>
                        <a:rPr lang="en-US" sz="1800" b="1" i="0" dirty="0">
                          <a:latin typeface="Arial" panose="020B0604020202020204" pitchFamily="34" charset="0"/>
                          <a:cs typeface="Arial" panose="020B0604020202020204" pitchFamily="34" charset="0"/>
                        </a:rPr>
                        <a:t> Labor-HHS Appropriation </a:t>
                      </a:r>
                    </a:p>
                    <a:p>
                      <a:pPr algn="ctr"/>
                      <a:r>
                        <a:rPr lang="en-US" sz="1800" b="1" i="0" dirty="0">
                          <a:latin typeface="Arial" panose="020B0604020202020204" pitchFamily="34" charset="0"/>
                          <a:cs typeface="Arial" panose="020B0604020202020204" pitchFamily="34" charset="0"/>
                        </a:rPr>
                        <a:t>(released)</a:t>
                      </a:r>
                    </a:p>
                  </a:txBody>
                  <a:tcPr marL="68580" marR="68580" marT="34290" marB="34290" anchor="ctr"/>
                </a:tc>
                <a:tc>
                  <a:txBody>
                    <a:bodyPr/>
                    <a:lstStyle/>
                    <a:p>
                      <a:pPr algn="ctr"/>
                      <a:r>
                        <a:rPr lang="en-US" sz="1800" b="1" i="0" dirty="0">
                          <a:solidFill>
                            <a:schemeClr val="bg1"/>
                          </a:solidFill>
                          <a:latin typeface="Arial" panose="020B0604020202020204" pitchFamily="34" charset="0"/>
                          <a:cs typeface="Arial" panose="020B0604020202020204" pitchFamily="34" charset="0"/>
                        </a:rPr>
                        <a:t>Increase from FY2021</a:t>
                      </a:r>
                    </a:p>
                  </a:txBody>
                  <a:tcPr marL="68580" marR="68580" marT="34290" marB="34290" anchor="ctr"/>
                </a:tc>
                <a:extLst>
                  <a:ext uri="{0D108BD9-81ED-4DB2-BD59-A6C34878D82A}">
                    <a16:rowId xmlns:a16="http://schemas.microsoft.com/office/drawing/2014/main" val="10000"/>
                  </a:ext>
                </a:extLst>
              </a:tr>
              <a:tr h="790622">
                <a:tc>
                  <a:txBody>
                    <a:bodyPr/>
                    <a:lstStyle/>
                    <a:p>
                      <a:pPr algn="ctr"/>
                      <a:r>
                        <a:rPr lang="en-US" sz="2000" dirty="0">
                          <a:solidFill>
                            <a:schemeClr val="bg1"/>
                          </a:solidFill>
                        </a:rPr>
                        <a:t>NIH</a:t>
                      </a:r>
                      <a:endParaRPr lang="en-US" sz="20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000" dirty="0">
                          <a:solidFill>
                            <a:schemeClr val="bg1"/>
                          </a:solidFill>
                        </a:rPr>
                        <a:t>$49.4 B</a:t>
                      </a:r>
                      <a:endParaRPr lang="en-US" sz="20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000" b="0" dirty="0">
                          <a:solidFill>
                            <a:schemeClr val="bg1"/>
                          </a:solidFill>
                          <a:latin typeface="Arial" panose="020B0604020202020204" pitchFamily="34" charset="0"/>
                          <a:cs typeface="Arial" panose="020B0604020202020204" pitchFamily="34" charset="0"/>
                        </a:rPr>
                        <a:t>$6.5 B</a:t>
                      </a:r>
                      <a:r>
                        <a:rPr lang="en-US" sz="3200" b="0" dirty="0">
                          <a:solidFill>
                            <a:schemeClr val="bg1"/>
                          </a:solidFill>
                          <a:latin typeface="Arial" panose="020B0604020202020204" pitchFamily="34" charset="0"/>
                          <a:cs typeface="Arial" panose="020B0604020202020204" pitchFamily="34" charset="0"/>
                        </a:rPr>
                        <a:t>*</a:t>
                      </a:r>
                      <a:r>
                        <a:rPr lang="en-US" sz="2000" b="0" dirty="0">
                          <a:solidFill>
                            <a:schemeClr val="bg1"/>
                          </a:solidFill>
                          <a:latin typeface="Arial" panose="020B0604020202020204" pitchFamily="34" charset="0"/>
                          <a:cs typeface="Arial" panose="020B0604020202020204" pitchFamily="34" charset="0"/>
                        </a:rPr>
                        <a:t> </a:t>
                      </a:r>
                    </a:p>
                    <a:p>
                      <a:pPr algn="ctr"/>
                      <a:r>
                        <a:rPr lang="en-US" sz="2000" b="0" dirty="0">
                          <a:solidFill>
                            <a:schemeClr val="bg1"/>
                          </a:solidFill>
                          <a:latin typeface="Arial" panose="020B0604020202020204" pitchFamily="34" charset="0"/>
                          <a:cs typeface="Arial" panose="020B0604020202020204" pitchFamily="34" charset="0"/>
                        </a:rPr>
                        <a:t>(15%)</a:t>
                      </a:r>
                    </a:p>
                  </a:txBody>
                  <a:tcPr marL="68580" marR="68580" marT="34290" marB="34290" anchor="ctr"/>
                </a:tc>
                <a:tc>
                  <a:txBody>
                    <a:bodyPr/>
                    <a:lstStyle/>
                    <a:p>
                      <a:pPr algn="ctr"/>
                      <a:r>
                        <a:rPr lang="en-US" sz="2000" b="0" dirty="0">
                          <a:solidFill>
                            <a:schemeClr val="bg1"/>
                          </a:solidFill>
                          <a:latin typeface="Arial" panose="020B0604020202020204" pitchFamily="34" charset="0"/>
                          <a:cs typeface="Arial" panose="020B0604020202020204" pitchFamily="34" charset="0"/>
                        </a:rPr>
                        <a:t>$47.9 B</a:t>
                      </a:r>
                    </a:p>
                  </a:txBody>
                  <a:tcPr marL="68580" marR="68580" marT="34290" marB="34290" anchor="ctr"/>
                </a:tc>
                <a:tc>
                  <a:txBody>
                    <a:bodyPr/>
                    <a:lstStyle/>
                    <a:p>
                      <a:pPr algn="ctr"/>
                      <a:r>
                        <a:rPr lang="en-US" sz="2000" b="0" dirty="0">
                          <a:solidFill>
                            <a:schemeClr val="bg1"/>
                          </a:solidFill>
                          <a:latin typeface="Arial" panose="020B0604020202020204" pitchFamily="34" charset="0"/>
                          <a:cs typeface="Arial" panose="020B0604020202020204" pitchFamily="34" charset="0"/>
                        </a:rPr>
                        <a:t>$5 B </a:t>
                      </a:r>
                    </a:p>
                    <a:p>
                      <a:pPr algn="ctr"/>
                      <a:r>
                        <a:rPr lang="en-US" sz="2000" b="0" dirty="0">
                          <a:solidFill>
                            <a:schemeClr val="bg1"/>
                          </a:solidFill>
                          <a:latin typeface="Arial" panose="020B0604020202020204" pitchFamily="34" charset="0"/>
                          <a:cs typeface="Arial" panose="020B0604020202020204" pitchFamily="34" charset="0"/>
                        </a:rPr>
                        <a:t>(12%)</a:t>
                      </a:r>
                    </a:p>
                  </a:txBody>
                  <a:tcPr marL="68580" marR="68580" marT="34290" marB="34290" anchor="ctr"/>
                </a:tc>
                <a:extLst>
                  <a:ext uri="{0D108BD9-81ED-4DB2-BD59-A6C34878D82A}">
                    <a16:rowId xmlns:a16="http://schemas.microsoft.com/office/drawing/2014/main" val="3935094876"/>
                  </a:ext>
                </a:extLst>
              </a:tr>
              <a:tr h="790622">
                <a:tc>
                  <a:txBody>
                    <a:bodyPr/>
                    <a:lstStyle/>
                    <a:p>
                      <a:pPr algn="ctr"/>
                      <a:r>
                        <a:rPr lang="en-US" sz="2000" b="1" dirty="0">
                          <a:solidFill>
                            <a:schemeClr val="bg1"/>
                          </a:solidFill>
                          <a:latin typeface="Arial" panose="020B0604020202020204" pitchFamily="34" charset="0"/>
                          <a:cs typeface="Arial" panose="020B0604020202020204" pitchFamily="34" charset="0"/>
                        </a:rPr>
                        <a:t>NHGRI</a:t>
                      </a:r>
                    </a:p>
                  </a:txBody>
                  <a:tcPr marL="68580" marR="68580" marT="34290" marB="34290" anchor="ctr"/>
                </a:tc>
                <a:tc>
                  <a:txBody>
                    <a:bodyPr/>
                    <a:lstStyle/>
                    <a:p>
                      <a:pPr algn="ctr"/>
                      <a:r>
                        <a:rPr lang="en-US" sz="2000" b="0" dirty="0">
                          <a:solidFill>
                            <a:schemeClr val="bg1"/>
                          </a:solidFill>
                          <a:latin typeface="Arial" panose="020B0604020202020204" pitchFamily="34" charset="0"/>
                          <a:cs typeface="Arial" panose="020B0604020202020204" pitchFamily="34" charset="0"/>
                        </a:rPr>
                        <a:t>$646.3 M</a:t>
                      </a:r>
                    </a:p>
                  </a:txBody>
                  <a:tcPr marL="68580" marR="68580" marT="34290" marB="34290" anchor="ctr"/>
                </a:tc>
                <a:tc>
                  <a:txBody>
                    <a:bodyPr/>
                    <a:lstStyle/>
                    <a:p>
                      <a:pPr algn="ctr"/>
                      <a:r>
                        <a:rPr lang="en-US" sz="2000" b="0" dirty="0">
                          <a:solidFill>
                            <a:schemeClr val="bg1"/>
                          </a:solidFill>
                          <a:latin typeface="Arial" panose="020B0604020202020204" pitchFamily="34" charset="0"/>
                          <a:cs typeface="Arial" panose="020B0604020202020204" pitchFamily="34" charset="0"/>
                        </a:rPr>
                        <a:t>$30.5 M</a:t>
                      </a:r>
                    </a:p>
                    <a:p>
                      <a:pPr algn="ctr"/>
                      <a:r>
                        <a:rPr lang="en-US" sz="2000" b="0" dirty="0">
                          <a:solidFill>
                            <a:schemeClr val="bg1"/>
                          </a:solidFill>
                          <a:latin typeface="Arial" panose="020B0604020202020204" pitchFamily="34" charset="0"/>
                          <a:cs typeface="Arial" panose="020B0604020202020204" pitchFamily="34" charset="0"/>
                        </a:rPr>
                        <a:t>(5%)</a:t>
                      </a:r>
                    </a:p>
                  </a:txBody>
                  <a:tcPr marL="68580" marR="68580" marT="34290" marB="34290" anchor="ctr"/>
                </a:tc>
                <a:tc>
                  <a:txBody>
                    <a:bodyPr/>
                    <a:lstStyle/>
                    <a:p>
                      <a:pPr algn="ctr"/>
                      <a:r>
                        <a:rPr lang="en-US" sz="2000" b="0" dirty="0">
                          <a:solidFill>
                            <a:schemeClr val="bg1"/>
                          </a:solidFill>
                          <a:latin typeface="Arial" panose="020B0604020202020204" pitchFamily="34" charset="0"/>
                          <a:cs typeface="Arial" panose="020B0604020202020204" pitchFamily="34" charset="0"/>
                        </a:rPr>
                        <a:t>$634.6 M</a:t>
                      </a:r>
                    </a:p>
                  </a:txBody>
                  <a:tcPr marL="68580" marR="68580" marT="34290" marB="34290" anchor="ctr"/>
                </a:tc>
                <a:tc>
                  <a:txBody>
                    <a:bodyPr/>
                    <a:lstStyle/>
                    <a:p>
                      <a:pPr algn="ctr"/>
                      <a:r>
                        <a:rPr lang="en-US" sz="2000" b="0" dirty="0">
                          <a:solidFill>
                            <a:schemeClr val="bg1"/>
                          </a:solidFill>
                          <a:latin typeface="Arial" panose="020B0604020202020204" pitchFamily="34" charset="0"/>
                          <a:cs typeface="Arial" panose="020B0604020202020204" pitchFamily="34" charset="0"/>
                        </a:rPr>
                        <a:t>$18.8 M </a:t>
                      </a:r>
                    </a:p>
                    <a:p>
                      <a:pPr algn="ctr"/>
                      <a:r>
                        <a:rPr lang="en-US" sz="2000" b="0" dirty="0">
                          <a:solidFill>
                            <a:schemeClr val="bg1"/>
                          </a:solidFill>
                          <a:latin typeface="Arial" panose="020B0604020202020204" pitchFamily="34" charset="0"/>
                          <a:cs typeface="Arial" panose="020B0604020202020204" pitchFamily="34" charset="0"/>
                        </a:rPr>
                        <a:t>(3%)</a:t>
                      </a:r>
                    </a:p>
                  </a:txBody>
                  <a:tcPr marL="68580" marR="68580" marT="34290" marB="34290" anchor="ctr"/>
                </a:tc>
                <a:extLst>
                  <a:ext uri="{0D108BD9-81ED-4DB2-BD59-A6C34878D82A}">
                    <a16:rowId xmlns:a16="http://schemas.microsoft.com/office/drawing/2014/main" val="1964697310"/>
                  </a:ext>
                </a:extLst>
              </a:tr>
            </a:tbl>
          </a:graphicData>
        </a:graphic>
      </p:graphicFrame>
      <p:sp>
        <p:nvSpPr>
          <p:cNvPr id="5" name="Rectangle 4">
            <a:extLst>
              <a:ext uri="{FF2B5EF4-FFF2-40B4-BE49-F238E27FC236}">
                <a16:creationId xmlns:a16="http://schemas.microsoft.com/office/drawing/2014/main" id="{D6FD7CE1-39C1-4D9D-8E9F-95C0A514066D}"/>
              </a:ext>
            </a:extLst>
          </p:cNvPr>
          <p:cNvSpPr/>
          <p:nvPr/>
        </p:nvSpPr>
        <p:spPr>
          <a:xfrm>
            <a:off x="803608" y="5206246"/>
            <a:ext cx="10028515" cy="10130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tab pos="630238" algn="l"/>
              </a:tabLst>
              <a:defRPr/>
            </a:pPr>
            <a:r>
              <a:rPr kumimoji="0" lang="en-US" b="1" i="0" u="none" strike="noStrike" kern="1200" cap="none" spc="0" normalizeH="0" baseline="0" noProof="0" dirty="0">
                <a:ln>
                  <a:noFill/>
                </a:ln>
                <a:solidFill>
                  <a:schemeClr val="tx1"/>
                </a:solidFill>
                <a:effectLst/>
                <a:uLnTx/>
                <a:uFillTx/>
                <a:latin typeface="Arial" panose="020B0604020202020204"/>
                <a:ea typeface="+mn-ea"/>
                <a:cs typeface="+mn-cs"/>
              </a:rPr>
              <a:t>* </a:t>
            </a:r>
            <a:r>
              <a:rPr kumimoji="0" lang="en-US" sz="2800" b="1" i="0" u="none" strike="noStrike" kern="1200" cap="none" spc="0" normalizeH="0" baseline="0" noProof="0" dirty="0">
                <a:ln>
                  <a:noFill/>
                </a:ln>
                <a:solidFill>
                  <a:schemeClr val="tx1"/>
                </a:solidFill>
                <a:effectLst/>
                <a:uLnTx/>
                <a:uFillTx/>
                <a:latin typeface="Arial" panose="020B0604020202020204"/>
                <a:ea typeface="+mn-ea"/>
                <a:cs typeface="+mn-cs"/>
              </a:rPr>
              <a:t>House language designates that ARPA-H would receive 	$3 billion of NIH’s budget increase</a:t>
            </a:r>
            <a:endParaRPr kumimoji="0" lang="en-US" b="1" i="0" u="none" strike="noStrike" kern="1200" cap="none" spc="0" normalizeH="0" baseline="0" noProof="0" dirty="0">
              <a:ln>
                <a:noFill/>
              </a:ln>
              <a:solidFill>
                <a:schemeClr val="tx1"/>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3AC27B96-F987-4582-981D-00A8B143A22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12</a:t>
            </a:r>
          </a:p>
        </p:txBody>
      </p:sp>
      <p:sp>
        <p:nvSpPr>
          <p:cNvPr id="6" name="Oval 5">
            <a:extLst>
              <a:ext uri="{FF2B5EF4-FFF2-40B4-BE49-F238E27FC236}">
                <a16:creationId xmlns:a16="http://schemas.microsoft.com/office/drawing/2014/main" id="{C6973C59-E706-4E29-A15C-4EB1CDF4608F}"/>
              </a:ext>
            </a:extLst>
          </p:cNvPr>
          <p:cNvSpPr/>
          <p:nvPr/>
        </p:nvSpPr>
        <p:spPr>
          <a:xfrm>
            <a:off x="5067417" y="4230489"/>
            <a:ext cx="1634836" cy="78746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F20CC02-AA53-484C-B6D2-68F5163FD8A6}"/>
              </a:ext>
            </a:extLst>
          </p:cNvPr>
          <p:cNvSpPr/>
          <p:nvPr/>
        </p:nvSpPr>
        <p:spPr>
          <a:xfrm>
            <a:off x="9702488" y="4203657"/>
            <a:ext cx="1634836" cy="78746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262432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6"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44394458"/>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Debbie Nickerson</a:t>
            </a:r>
            <a:endParaRPr lang="en-US" sz="3600" b="1" dirty="0">
              <a:solidFill>
                <a:srgbClr val="5FE0D4"/>
              </a:solidFill>
            </a:endParaRPr>
          </a:p>
        </p:txBody>
      </p:sp>
      <p:sp>
        <p:nvSpPr>
          <p:cNvPr id="10" name="TextBox 9">
            <a:extLst>
              <a:ext uri="{FF2B5EF4-FFF2-40B4-BE49-F238E27FC236}">
                <a16:creationId xmlns:a16="http://schemas.microsoft.com/office/drawing/2014/main" id="{E7BA2C3B-CBFD-4864-BE01-14AE8848617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13</a:t>
            </a:r>
          </a:p>
        </p:txBody>
      </p:sp>
      <p:pic>
        <p:nvPicPr>
          <p:cNvPr id="5" name="Picture 4">
            <a:extLst>
              <a:ext uri="{FF2B5EF4-FFF2-40B4-BE49-F238E27FC236}">
                <a16:creationId xmlns:a16="http://schemas.microsoft.com/office/drawing/2014/main" id="{7106E86F-D460-43DF-A547-2510A7F55C1B}"/>
              </a:ext>
            </a:extLst>
          </p:cNvPr>
          <p:cNvPicPr>
            <a:picLocks noChangeAspect="1"/>
          </p:cNvPicPr>
          <p:nvPr/>
        </p:nvPicPr>
        <p:blipFill>
          <a:blip r:embed="rId3"/>
          <a:stretch>
            <a:fillRect/>
          </a:stretch>
        </p:blipFill>
        <p:spPr>
          <a:xfrm>
            <a:off x="4889500" y="1237746"/>
            <a:ext cx="6890414" cy="4618731"/>
          </a:xfrm>
          <a:prstGeom prst="roundRect">
            <a:avLst/>
          </a:prstGeom>
        </p:spPr>
      </p:pic>
      <p:pic>
        <p:nvPicPr>
          <p:cNvPr id="4" name="Picture 3">
            <a:extLst>
              <a:ext uri="{FF2B5EF4-FFF2-40B4-BE49-F238E27FC236}">
                <a16:creationId xmlns:a16="http://schemas.microsoft.com/office/drawing/2014/main" id="{D7E96F80-AA25-49EE-B21D-63496AF587A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921" r="23087"/>
          <a:stretch/>
        </p:blipFill>
        <p:spPr>
          <a:xfrm>
            <a:off x="223520" y="1095506"/>
            <a:ext cx="4196080" cy="4907083"/>
          </a:xfrm>
          <a:prstGeom prst="rect">
            <a:avLst/>
          </a:prstGeom>
          <a:effectLst>
            <a:softEdge rad="317500"/>
          </a:effectLst>
        </p:spPr>
      </p:pic>
    </p:spTree>
    <p:extLst>
      <p:ext uri="{BB962C8B-B14F-4D97-AF65-F5344CB8AC3E}">
        <p14:creationId xmlns:p14="http://schemas.microsoft.com/office/powerpoint/2010/main" val="3439462927"/>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Tom Caskey</a:t>
            </a:r>
            <a:endParaRPr lang="en-US" sz="3600" b="1" dirty="0">
              <a:solidFill>
                <a:srgbClr val="5FE0D4"/>
              </a:solidFill>
            </a:endParaRPr>
          </a:p>
        </p:txBody>
      </p:sp>
      <p:sp>
        <p:nvSpPr>
          <p:cNvPr id="8" name="TextBox 7">
            <a:extLst>
              <a:ext uri="{FF2B5EF4-FFF2-40B4-BE49-F238E27FC236}">
                <a16:creationId xmlns:a16="http://schemas.microsoft.com/office/drawing/2014/main" id="{4763EB7E-7EDD-4304-A711-6B0BCFF3A2B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14</a:t>
            </a:r>
          </a:p>
        </p:txBody>
      </p:sp>
      <p:pic>
        <p:nvPicPr>
          <p:cNvPr id="6146" name="Picture 2" descr="Dr. C. Thomas Caskey">
            <a:extLst>
              <a:ext uri="{FF2B5EF4-FFF2-40B4-BE49-F238E27FC236}">
                <a16:creationId xmlns:a16="http://schemas.microsoft.com/office/drawing/2014/main" id="{D36F3BDB-E5CE-489A-B5E4-4391AE7D36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986" r="10473"/>
          <a:stretch/>
        </p:blipFill>
        <p:spPr bwMode="auto">
          <a:xfrm>
            <a:off x="1200150" y="1271584"/>
            <a:ext cx="6400800" cy="4768381"/>
          </a:xfrm>
          <a:prstGeom prst="round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A54314F-EE7B-4D0D-9A6F-735D935EC870}"/>
              </a:ext>
            </a:extLst>
          </p:cNvPr>
          <p:cNvPicPr>
            <a:picLocks noChangeAspect="1"/>
          </p:cNvPicPr>
          <p:nvPr/>
        </p:nvPicPr>
        <p:blipFill rotWithShape="1">
          <a:blip r:embed="rId4"/>
          <a:srcRect l="16990" r="22950"/>
          <a:stretch/>
        </p:blipFill>
        <p:spPr>
          <a:xfrm>
            <a:off x="8045685" y="1984136"/>
            <a:ext cx="2946165" cy="3343275"/>
          </a:xfrm>
          <a:prstGeom prst="roundRect">
            <a:avLst/>
          </a:prstGeom>
        </p:spPr>
      </p:pic>
    </p:spTree>
    <p:extLst>
      <p:ext uri="{BB962C8B-B14F-4D97-AF65-F5344CB8AC3E}">
        <p14:creationId xmlns:p14="http://schemas.microsoft.com/office/powerpoint/2010/main" val="2428779150"/>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Haig Kazazian</a:t>
            </a:r>
            <a:endParaRPr lang="en-US" sz="3600" b="1" dirty="0">
              <a:solidFill>
                <a:srgbClr val="5FE0D4"/>
              </a:solidFill>
            </a:endParaRPr>
          </a:p>
        </p:txBody>
      </p:sp>
      <p:sp>
        <p:nvSpPr>
          <p:cNvPr id="8" name="TextBox 7">
            <a:extLst>
              <a:ext uri="{FF2B5EF4-FFF2-40B4-BE49-F238E27FC236}">
                <a16:creationId xmlns:a16="http://schemas.microsoft.com/office/drawing/2014/main" id="{4763EB7E-7EDD-4304-A711-6B0BCFF3A2B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15</a:t>
            </a:r>
          </a:p>
        </p:txBody>
      </p:sp>
      <p:pic>
        <p:nvPicPr>
          <p:cNvPr id="7172" name="Picture 4" descr="Profile of Haig H. Kazazian Jr. | PNAS">
            <a:extLst>
              <a:ext uri="{FF2B5EF4-FFF2-40B4-BE49-F238E27FC236}">
                <a16:creationId xmlns:a16="http://schemas.microsoft.com/office/drawing/2014/main" id="{476F42B3-57F7-4BCC-BAF9-AB4A1113BA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46" t="1293" r="2220" b="1453"/>
          <a:stretch/>
        </p:blipFill>
        <p:spPr bwMode="auto">
          <a:xfrm>
            <a:off x="4038600" y="1333498"/>
            <a:ext cx="6743700" cy="4610101"/>
          </a:xfrm>
          <a:prstGeom prst="roundRect">
            <a:avLst/>
          </a:prstGeom>
          <a:noFill/>
          <a:extLst>
            <a:ext uri="{909E8E84-426E-40DD-AFC4-6F175D3DCCD1}">
              <a14:hiddenFill xmlns:a14="http://schemas.microsoft.com/office/drawing/2010/main">
                <a:solidFill>
                  <a:srgbClr val="FFFFFF"/>
                </a:solidFill>
              </a14:hiddenFill>
            </a:ext>
          </a:extLst>
        </p:spPr>
      </p:pic>
      <p:pic>
        <p:nvPicPr>
          <p:cNvPr id="7174" name="Picture 6" descr="Haig H. Kazazian | Faculty | About Us | Perelman School of Medicine |  Perelman School of Medicine at the University of Pennsylvania">
            <a:extLst>
              <a:ext uri="{FF2B5EF4-FFF2-40B4-BE49-F238E27FC236}">
                <a16:creationId xmlns:a16="http://schemas.microsoft.com/office/drawing/2014/main" id="{46533A49-5700-42D7-8021-3149D5E4E3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9700" y="1918572"/>
            <a:ext cx="2362200" cy="3439954"/>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697996"/>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857"/>
            <a:ext cx="12192000" cy="602673"/>
          </a:xfrm>
        </p:spPr>
        <p:txBody>
          <a:bodyPr/>
          <a:lstStyle/>
          <a:p>
            <a:pPr algn="ctr"/>
            <a:r>
              <a:rPr lang="en-US" sz="3600" dirty="0">
                <a:solidFill>
                  <a:srgbClr val="5FE0D4"/>
                </a:solidFill>
                <a:latin typeface="Arial" charset="0"/>
                <a:cs typeface="Arial" charset="0"/>
              </a:rPr>
              <a:t>Mourning the Loss of Robert Murray</a:t>
            </a:r>
            <a:endParaRPr lang="en-US" sz="3600" b="1" dirty="0">
              <a:solidFill>
                <a:srgbClr val="5FE0D4"/>
              </a:solidFill>
            </a:endParaRPr>
          </a:p>
        </p:txBody>
      </p:sp>
      <p:pic>
        <p:nvPicPr>
          <p:cNvPr id="7" name="Picture 6">
            <a:extLst>
              <a:ext uri="{FF2B5EF4-FFF2-40B4-BE49-F238E27FC236}">
                <a16:creationId xmlns:a16="http://schemas.microsoft.com/office/drawing/2014/main" id="{A36BA275-ACE1-4B3F-83D7-BC38E8EF3B70}"/>
              </a:ext>
            </a:extLst>
          </p:cNvPr>
          <p:cNvPicPr>
            <a:picLocks noChangeAspect="1"/>
          </p:cNvPicPr>
          <p:nvPr/>
        </p:nvPicPr>
        <p:blipFill rotWithShape="1">
          <a:blip r:embed="rId3"/>
          <a:srcRect l="54844" t="17981" r="22969" b="13366"/>
          <a:stretch/>
        </p:blipFill>
        <p:spPr>
          <a:xfrm>
            <a:off x="1972407" y="933450"/>
            <a:ext cx="3219448" cy="5395976"/>
          </a:xfrm>
          <a:prstGeom prst="roundRect">
            <a:avLst/>
          </a:prstGeom>
        </p:spPr>
      </p:pic>
      <p:pic>
        <p:nvPicPr>
          <p:cNvPr id="9" name="Picture 8">
            <a:extLst>
              <a:ext uri="{FF2B5EF4-FFF2-40B4-BE49-F238E27FC236}">
                <a16:creationId xmlns:a16="http://schemas.microsoft.com/office/drawing/2014/main" id="{0E8A190C-52CD-4C17-A93D-B2BE082A941D}"/>
              </a:ext>
            </a:extLst>
          </p:cNvPr>
          <p:cNvPicPr>
            <a:picLocks noChangeAspect="1"/>
          </p:cNvPicPr>
          <p:nvPr/>
        </p:nvPicPr>
        <p:blipFill>
          <a:blip r:embed="rId4"/>
          <a:stretch>
            <a:fillRect/>
          </a:stretch>
        </p:blipFill>
        <p:spPr>
          <a:xfrm>
            <a:off x="6447693" y="1745488"/>
            <a:ext cx="3771900" cy="3771900"/>
          </a:xfrm>
          <a:prstGeom prst="roundRect">
            <a:avLst/>
          </a:prstGeom>
        </p:spPr>
      </p:pic>
    </p:spTree>
    <p:extLst>
      <p:ext uri="{BB962C8B-B14F-4D97-AF65-F5344CB8AC3E}">
        <p14:creationId xmlns:p14="http://schemas.microsoft.com/office/powerpoint/2010/main" val="2065717602"/>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5511"/>
            <a:ext cx="12191999" cy="613954"/>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5FE0D4"/>
                </a:solidFill>
                <a:latin typeface="Arial" charset="0"/>
                <a:cs typeface="Arial" charset="0"/>
              </a:rPr>
              <a:t>2021 American Society of Human Genetics Awards</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pic>
        <p:nvPicPr>
          <p:cNvPr id="3" name="Picture 2">
            <a:extLst>
              <a:ext uri="{FF2B5EF4-FFF2-40B4-BE49-F238E27FC236}">
                <a16:creationId xmlns:a16="http://schemas.microsoft.com/office/drawing/2014/main" id="{6809D345-0BE6-4755-A2F2-EB66C9530157}"/>
              </a:ext>
            </a:extLst>
          </p:cNvPr>
          <p:cNvPicPr>
            <a:picLocks noChangeAspect="1"/>
          </p:cNvPicPr>
          <p:nvPr/>
        </p:nvPicPr>
        <p:blipFill rotWithShape="1">
          <a:blip r:embed="rId3"/>
          <a:srcRect l="10907" t="6201" r="9185" b="11907"/>
          <a:stretch/>
        </p:blipFill>
        <p:spPr>
          <a:xfrm>
            <a:off x="397517" y="2231571"/>
            <a:ext cx="2336800" cy="2394858"/>
          </a:xfrm>
          <a:prstGeom prst="rect">
            <a:avLst/>
          </a:prstGeom>
        </p:spPr>
      </p:pic>
      <p:sp>
        <p:nvSpPr>
          <p:cNvPr id="13" name="TextBox 12">
            <a:extLst>
              <a:ext uri="{FF2B5EF4-FFF2-40B4-BE49-F238E27FC236}">
                <a16:creationId xmlns:a16="http://schemas.microsoft.com/office/drawing/2014/main" id="{66A6A2FD-C052-43E9-9A02-1E8DBC3ECB2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16</a:t>
            </a:r>
          </a:p>
        </p:txBody>
      </p:sp>
      <p:pic>
        <p:nvPicPr>
          <p:cNvPr id="11" name="Picture 10">
            <a:extLst>
              <a:ext uri="{FF2B5EF4-FFF2-40B4-BE49-F238E27FC236}">
                <a16:creationId xmlns:a16="http://schemas.microsoft.com/office/drawing/2014/main" id="{17927B71-9681-4703-AA4D-EF85C8A3D99A}"/>
              </a:ext>
            </a:extLst>
          </p:cNvPr>
          <p:cNvPicPr>
            <a:picLocks noChangeAspect="1"/>
          </p:cNvPicPr>
          <p:nvPr/>
        </p:nvPicPr>
        <p:blipFill rotWithShape="1">
          <a:blip r:embed="rId4"/>
          <a:srcRect l="22348" t="18956" r="68616" b="47516"/>
          <a:stretch/>
        </p:blipFill>
        <p:spPr>
          <a:xfrm>
            <a:off x="3284205" y="1600200"/>
            <a:ext cx="1819919" cy="3657600"/>
          </a:xfrm>
          <a:prstGeom prst="rect">
            <a:avLst/>
          </a:prstGeom>
          <a:effectLst>
            <a:glow rad="228600">
              <a:schemeClr val="accent4">
                <a:satMod val="175000"/>
                <a:alpha val="40000"/>
              </a:schemeClr>
            </a:glow>
          </a:effectLst>
        </p:spPr>
      </p:pic>
      <p:pic>
        <p:nvPicPr>
          <p:cNvPr id="15" name="Picture 14">
            <a:extLst>
              <a:ext uri="{FF2B5EF4-FFF2-40B4-BE49-F238E27FC236}">
                <a16:creationId xmlns:a16="http://schemas.microsoft.com/office/drawing/2014/main" id="{8DE9C93F-78A2-49AE-BFD4-27301C1FBED4}"/>
              </a:ext>
            </a:extLst>
          </p:cNvPr>
          <p:cNvPicPr>
            <a:picLocks noChangeAspect="1"/>
          </p:cNvPicPr>
          <p:nvPr/>
        </p:nvPicPr>
        <p:blipFill rotWithShape="1">
          <a:blip r:embed="rId4"/>
          <a:srcRect l="23155" t="59327" r="67756" b="7145"/>
          <a:stretch/>
        </p:blipFill>
        <p:spPr>
          <a:xfrm>
            <a:off x="9817010" y="1600200"/>
            <a:ext cx="1830406" cy="3657600"/>
          </a:xfrm>
          <a:prstGeom prst="rect">
            <a:avLst/>
          </a:prstGeom>
          <a:effectLst>
            <a:glow rad="228600">
              <a:schemeClr val="accent4">
                <a:satMod val="175000"/>
                <a:alpha val="40000"/>
              </a:schemeClr>
            </a:glow>
          </a:effectLst>
        </p:spPr>
      </p:pic>
      <p:pic>
        <p:nvPicPr>
          <p:cNvPr id="16" name="Picture 15">
            <a:extLst>
              <a:ext uri="{FF2B5EF4-FFF2-40B4-BE49-F238E27FC236}">
                <a16:creationId xmlns:a16="http://schemas.microsoft.com/office/drawing/2014/main" id="{393D83B9-585E-4954-8D43-22F6A797954F}"/>
              </a:ext>
            </a:extLst>
          </p:cNvPr>
          <p:cNvPicPr>
            <a:picLocks noChangeAspect="1"/>
          </p:cNvPicPr>
          <p:nvPr/>
        </p:nvPicPr>
        <p:blipFill rotWithShape="1">
          <a:blip r:embed="rId4"/>
          <a:srcRect l="31801" t="18956" r="59163" b="47516"/>
          <a:stretch/>
        </p:blipFill>
        <p:spPr>
          <a:xfrm>
            <a:off x="5461808" y="1600200"/>
            <a:ext cx="1819917" cy="3657600"/>
          </a:xfrm>
          <a:prstGeom prst="rect">
            <a:avLst/>
          </a:prstGeom>
          <a:effectLst>
            <a:glow rad="228600">
              <a:schemeClr val="accent4">
                <a:satMod val="175000"/>
                <a:alpha val="40000"/>
              </a:schemeClr>
            </a:glow>
          </a:effectLst>
        </p:spPr>
      </p:pic>
      <p:pic>
        <p:nvPicPr>
          <p:cNvPr id="17" name="Picture 16">
            <a:extLst>
              <a:ext uri="{FF2B5EF4-FFF2-40B4-BE49-F238E27FC236}">
                <a16:creationId xmlns:a16="http://schemas.microsoft.com/office/drawing/2014/main" id="{32FEE116-87DA-4B8B-99D7-6630F909F91D}"/>
              </a:ext>
            </a:extLst>
          </p:cNvPr>
          <p:cNvPicPr>
            <a:picLocks noChangeAspect="1"/>
          </p:cNvPicPr>
          <p:nvPr/>
        </p:nvPicPr>
        <p:blipFill rotWithShape="1">
          <a:blip r:embed="rId4"/>
          <a:srcRect l="50369" t="18956" r="40595" b="47516"/>
          <a:stretch/>
        </p:blipFill>
        <p:spPr>
          <a:xfrm>
            <a:off x="7639409" y="1600200"/>
            <a:ext cx="1819917" cy="3657600"/>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256506186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8454"/>
            <a:ext cx="12191999" cy="772159"/>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charset="0"/>
                <a:cs typeface="Arial" charset="0"/>
              </a:rPr>
              <a:t> Elected to National Academy of Medicine</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0" name="Title 1">
            <a:extLst>
              <a:ext uri="{FF2B5EF4-FFF2-40B4-BE49-F238E27FC236}">
                <a16:creationId xmlns:a16="http://schemas.microsoft.com/office/drawing/2014/main" id="{F422F9C7-AD14-459D-B4E5-9D322A495328}"/>
              </a:ext>
            </a:extLst>
          </p:cNvPr>
          <p:cNvSpPr txBox="1">
            <a:spLocks/>
          </p:cNvSpPr>
          <p:nvPr/>
        </p:nvSpPr>
        <p:spPr bwMode="auto">
          <a:xfrm>
            <a:off x="1679575" y="1859264"/>
            <a:ext cx="9945537" cy="2004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Job Dekker</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Paul Ginsburg</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Vamsi </a:t>
            </a:r>
            <a:r>
              <a:rPr kumimoji="0" lang="en-US" sz="3200" b="1" i="0" u="none" strike="noStrike" kern="1200" cap="none" spc="0" normalizeH="0" baseline="0" noProof="0" dirty="0" err="1">
                <a:ln>
                  <a:noFill/>
                </a:ln>
                <a:solidFill>
                  <a:prstClr val="white"/>
                </a:solidFill>
                <a:effectLst/>
                <a:uLnTx/>
                <a:uFillTx/>
                <a:latin typeface="Arial" pitchFamily="34" charset="0"/>
                <a:ea typeface="+mn-ea"/>
                <a:cs typeface="+mn-cs"/>
              </a:rPr>
              <a:t>Mootha</a:t>
            </a:r>
            <a:endPar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endParaRP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Marylyn Ritchie</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Sarah Tishkoff</a:t>
            </a:r>
          </a:p>
        </p:txBody>
      </p:sp>
      <p:sp>
        <p:nvSpPr>
          <p:cNvPr id="11" name="TextBox 10">
            <a:extLst>
              <a:ext uri="{FF2B5EF4-FFF2-40B4-BE49-F238E27FC236}">
                <a16:creationId xmlns:a16="http://schemas.microsoft.com/office/drawing/2014/main" id="{751BBC62-13D3-4F75-BDCB-5DE18472429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17</a:t>
            </a:r>
          </a:p>
        </p:txBody>
      </p:sp>
      <p:pic>
        <p:nvPicPr>
          <p:cNvPr id="7172" name="Picture 4" descr="National Academy of Medicine (NAM) Logo Vector">
            <a:extLst>
              <a:ext uri="{FF2B5EF4-FFF2-40B4-BE49-F238E27FC236}">
                <a16:creationId xmlns:a16="http://schemas.microsoft.com/office/drawing/2014/main" id="{77FA4E31-1815-4366-B377-D726D419A8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8533" b="38000"/>
          <a:stretch/>
        </p:blipFill>
        <p:spPr bwMode="auto">
          <a:xfrm>
            <a:off x="664180" y="4339817"/>
            <a:ext cx="10863636" cy="1416296"/>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364830"/>
      </p:ext>
    </p:extLst>
  </p:cSld>
  <p:clrMapOvr>
    <a:masterClrMapping/>
  </p:clrMapOvr>
  <p:transitio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8044"/>
            <a:ext cx="12191999" cy="728553"/>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charset="0"/>
                <a:cs typeface="Arial" charset="0"/>
              </a:rPr>
              <a:t> Elected to AAAS</a:t>
            </a:r>
          </a:p>
        </p:txBody>
      </p:sp>
      <p:grpSp>
        <p:nvGrpSpPr>
          <p:cNvPr id="8" name="Group 7"/>
          <p:cNvGrpSpPr/>
          <p:nvPr/>
        </p:nvGrpSpPr>
        <p:grpSpPr>
          <a:xfrm>
            <a:off x="1757680" y="1251161"/>
            <a:ext cx="10626724" cy="4526205"/>
            <a:chOff x="383887" y="1918213"/>
            <a:chExt cx="10715996" cy="4397871"/>
          </a:xfrm>
        </p:grpSpPr>
        <p:sp>
          <p:nvSpPr>
            <p:cNvPr id="9" name="Title 1"/>
            <p:cNvSpPr txBox="1">
              <a:spLocks/>
            </p:cNvSpPr>
            <p:nvPr/>
          </p:nvSpPr>
          <p:spPr bwMode="auto">
            <a:xfrm>
              <a:off x="383887" y="1918213"/>
              <a:ext cx="10715996" cy="2562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Christopher Austin </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Yoav Gilad </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Hopi Hoekstra </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Tara Matise </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Axel Meyer </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Patrick Schloss </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Kenneth Offit </a:t>
              </a:r>
            </a:p>
          </p:txBody>
        </p:sp>
        <p:pic>
          <p:nvPicPr>
            <p:cNvPr id="7" name="Picture 8" descr="http://t3.gstatic.com/images?q=tbn:ANd9GcTlcxxlX38ZZiaQSDCOWU1nasQZ_AKsFXJtsPBhAJOqewFIyOi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22949" y="4869380"/>
              <a:ext cx="5073880" cy="1446704"/>
            </a:xfrm>
            <a:prstGeom prst="rect">
              <a:avLst/>
            </a:prstGeom>
            <a:noFill/>
            <a:ln>
              <a:noFill/>
            </a:ln>
            <a:effectLst>
              <a:glow rad="228600">
                <a:schemeClr val="accent1">
                  <a:satMod val="175000"/>
                  <a:alpha val="40000"/>
                </a:schemeClr>
              </a:glow>
              <a:softEdge rad="3175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TextBox 10">
            <a:extLst>
              <a:ext uri="{FF2B5EF4-FFF2-40B4-BE49-F238E27FC236}">
                <a16:creationId xmlns:a16="http://schemas.microsoft.com/office/drawing/2014/main" id="{AA2170A4-14A2-42AD-8A45-8B4A37A99B2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18</a:t>
            </a:r>
          </a:p>
        </p:txBody>
      </p:sp>
    </p:spTree>
    <p:extLst>
      <p:ext uri="{BB962C8B-B14F-4D97-AF65-F5344CB8AC3E}">
        <p14:creationId xmlns:p14="http://schemas.microsoft.com/office/powerpoint/2010/main" val="2893617266"/>
      </p:ext>
    </p:extLst>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1640"/>
            <a:ext cx="12191999" cy="728553"/>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charset="0"/>
                <a:cs typeface="Arial" charset="0"/>
              </a:rPr>
              <a:t> New HHMI Investigators</a:t>
            </a:r>
          </a:p>
        </p:txBody>
      </p:sp>
      <p:sp>
        <p:nvSpPr>
          <p:cNvPr id="9" name="Title 1"/>
          <p:cNvSpPr txBox="1">
            <a:spLocks/>
          </p:cNvSpPr>
          <p:nvPr/>
        </p:nvSpPr>
        <p:spPr bwMode="auto">
          <a:xfrm>
            <a:off x="1169986" y="1793231"/>
            <a:ext cx="9852026" cy="22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Frederick </a:t>
            </a:r>
            <a:r>
              <a:rPr kumimoji="0" lang="en-US" sz="3200" b="1" i="0" u="none" strike="noStrike" kern="1200" cap="none" spc="0" normalizeH="0" baseline="0" noProof="0" dirty="0" err="1">
                <a:ln>
                  <a:noFill/>
                </a:ln>
                <a:solidFill>
                  <a:prstClr val="white"/>
                </a:solidFill>
                <a:effectLst/>
                <a:uLnTx/>
                <a:uFillTx/>
                <a:latin typeface="Arial" pitchFamily="34" charset="0"/>
                <a:ea typeface="+mn-ea"/>
                <a:cs typeface="+mn-cs"/>
              </a:rPr>
              <a:t>Matsen</a:t>
            </a: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 </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Dana </a:t>
            </a:r>
            <a:r>
              <a:rPr kumimoji="0" lang="en-US" sz="3200" b="1" i="0" u="none" strike="noStrike" kern="1200" cap="none" spc="0" normalizeH="0" baseline="0" noProof="0" dirty="0" err="1">
                <a:ln>
                  <a:noFill/>
                </a:ln>
                <a:solidFill>
                  <a:prstClr val="white"/>
                </a:solidFill>
                <a:effectLst/>
                <a:uLnTx/>
                <a:uFillTx/>
                <a:latin typeface="Arial" pitchFamily="34" charset="0"/>
                <a:ea typeface="+mn-ea"/>
                <a:cs typeface="+mn-cs"/>
              </a:rPr>
              <a:t>Pe'er</a:t>
            </a:r>
            <a:endPar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endParaRPr>
          </a:p>
        </p:txBody>
      </p:sp>
      <p:sp>
        <p:nvSpPr>
          <p:cNvPr id="11" name="TextBox 10">
            <a:extLst>
              <a:ext uri="{FF2B5EF4-FFF2-40B4-BE49-F238E27FC236}">
                <a16:creationId xmlns:a16="http://schemas.microsoft.com/office/drawing/2014/main" id="{AA2170A4-14A2-42AD-8A45-8B4A37A99B2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19</a:t>
            </a:r>
          </a:p>
        </p:txBody>
      </p:sp>
      <p:pic>
        <p:nvPicPr>
          <p:cNvPr id="6146" name="Picture 2" descr="HHMI Logo &amp;amp; Guidelines | HHMI">
            <a:extLst>
              <a:ext uri="{FF2B5EF4-FFF2-40B4-BE49-F238E27FC236}">
                <a16:creationId xmlns:a16="http://schemas.microsoft.com/office/drawing/2014/main" id="{09DC2846-ADE0-456D-971D-A952B0FD6D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451" y="4005761"/>
            <a:ext cx="10355261" cy="1684078"/>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984181"/>
      </p:ext>
    </p:extLst>
  </p:cSld>
  <p:clrMapOvr>
    <a:masterClrMapping/>
  </p:clrMapOvr>
  <p:transitio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414"/>
            <a:ext cx="12192000" cy="609743"/>
          </a:xfrm>
        </p:spPr>
        <p:txBody>
          <a:bodyPr>
            <a:noAutofit/>
          </a:bodyPr>
          <a:lstStyle/>
          <a:p>
            <a:pPr algn="ctr"/>
            <a:r>
              <a:rPr lang="en-US" sz="3600" dirty="0">
                <a:solidFill>
                  <a:srgbClr val="5FE0D4"/>
                </a:solidFill>
                <a:latin typeface="Arial" charset="0"/>
                <a:cs typeface="Arial" charset="0"/>
              </a:rPr>
              <a:t>New President, The Jackson Laboratory</a:t>
            </a:r>
          </a:p>
        </p:txBody>
      </p:sp>
      <p:sp>
        <p:nvSpPr>
          <p:cNvPr id="5" name="Rectangle 4">
            <a:extLst>
              <a:ext uri="{FF2B5EF4-FFF2-40B4-BE49-F238E27FC236}">
                <a16:creationId xmlns:a16="http://schemas.microsoft.com/office/drawing/2014/main" id="{70246F00-E825-4BDA-BA8D-7001474F0266}"/>
              </a:ext>
            </a:extLst>
          </p:cNvPr>
          <p:cNvSpPr/>
          <p:nvPr/>
        </p:nvSpPr>
        <p:spPr>
          <a:xfrm>
            <a:off x="1582056" y="5602521"/>
            <a:ext cx="4644573" cy="58477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Lon Cardon, Ph.D.</a:t>
            </a:r>
          </a:p>
        </p:txBody>
      </p:sp>
      <p:sp>
        <p:nvSpPr>
          <p:cNvPr id="9" name="TextBox 8">
            <a:extLst>
              <a:ext uri="{FF2B5EF4-FFF2-40B4-BE49-F238E27FC236}">
                <a16:creationId xmlns:a16="http://schemas.microsoft.com/office/drawing/2014/main" id="{DFA5DE2F-CB9F-4211-AB1E-875FF2629DA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20</a:t>
            </a:r>
          </a:p>
        </p:txBody>
      </p:sp>
      <p:pic>
        <p:nvPicPr>
          <p:cNvPr id="3" name="Picture 2" descr="Lon Cardon, JAX President and CEO">
            <a:extLst>
              <a:ext uri="{FF2B5EF4-FFF2-40B4-BE49-F238E27FC236}">
                <a16:creationId xmlns:a16="http://schemas.microsoft.com/office/drawing/2014/main" id="{65386932-68A4-440F-AE17-24A6359F93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109" r="29530"/>
          <a:stretch/>
        </p:blipFill>
        <p:spPr bwMode="auto">
          <a:xfrm>
            <a:off x="1582057" y="1300162"/>
            <a:ext cx="4644572" cy="4257675"/>
          </a:xfrm>
          <a:prstGeom prst="roundRect">
            <a:avLst/>
          </a:prstGeom>
          <a:noFill/>
          <a:extLst>
            <a:ext uri="{909E8E84-426E-40DD-AFC4-6F175D3DCCD1}">
              <a14:hiddenFill xmlns:a14="http://schemas.microsoft.com/office/drawing/2010/main">
                <a:solidFill>
                  <a:srgbClr val="FFFFFF"/>
                </a:solidFill>
              </a14:hiddenFill>
            </a:ext>
          </a:extLst>
        </p:spPr>
      </p:pic>
      <p:pic>
        <p:nvPicPr>
          <p:cNvPr id="1028" name="Picture 4" descr="Jax Lab for Genomic Medicine Type 2 Diabetes and Metabolism Symposium |  Department of Molecular and Cell Biology">
            <a:extLst>
              <a:ext uri="{FF2B5EF4-FFF2-40B4-BE49-F238E27FC236}">
                <a16:creationId xmlns:a16="http://schemas.microsoft.com/office/drawing/2014/main" id="{5351BC5C-99A7-4F04-8C06-7DB1B201B9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3441" y="1987515"/>
            <a:ext cx="2906502" cy="2882968"/>
          </a:xfrm>
          <a:prstGeom prst="rect">
            <a:avLst/>
          </a:prstGeom>
          <a:noFill/>
          <a:effectLst>
            <a:glow rad="228600">
              <a:schemeClr val="bg1">
                <a:lumMod val="10000"/>
                <a:lumOff val="90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99574"/>
      </p:ext>
    </p:extLst>
  </p:cSld>
  <p:clrMapOvr>
    <a:masterClrMapping/>
  </p:clrMapOvr>
  <p:transition spd="slow">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9183"/>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i="1" dirty="0">
                <a:solidFill>
                  <a:srgbClr val="5FE0D4"/>
                </a:solidFill>
                <a:latin typeface="Arial" charset="0"/>
                <a:cs typeface="Arial" charset="0"/>
              </a:rPr>
              <a:t>Science’s</a:t>
            </a:r>
            <a:r>
              <a:rPr lang="en-US" sz="3600" dirty="0">
                <a:solidFill>
                  <a:srgbClr val="5FE0D4"/>
                </a:solidFill>
                <a:latin typeface="Arial" charset="0"/>
                <a:cs typeface="Arial" charset="0"/>
              </a:rPr>
              <a:t> 2021 Breakthrough of the Year &amp; Runners Up</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BEF512C5-56C6-4BB1-B374-E9D9E698EC6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21</a:t>
            </a:r>
          </a:p>
        </p:txBody>
      </p:sp>
      <p:pic>
        <p:nvPicPr>
          <p:cNvPr id="21" name="Picture 20">
            <a:extLst>
              <a:ext uri="{FF2B5EF4-FFF2-40B4-BE49-F238E27FC236}">
                <a16:creationId xmlns:a16="http://schemas.microsoft.com/office/drawing/2014/main" id="{8C8B1BFA-04AB-4B9A-9794-16F060927B67}"/>
              </a:ext>
            </a:extLst>
          </p:cNvPr>
          <p:cNvPicPr>
            <a:picLocks noChangeAspect="1"/>
          </p:cNvPicPr>
          <p:nvPr/>
        </p:nvPicPr>
        <p:blipFill>
          <a:blip r:embed="rId3"/>
          <a:stretch>
            <a:fillRect/>
          </a:stretch>
        </p:blipFill>
        <p:spPr>
          <a:xfrm>
            <a:off x="1321136" y="693115"/>
            <a:ext cx="9549728" cy="3281381"/>
          </a:xfrm>
          <a:prstGeom prst="rect">
            <a:avLst/>
          </a:prstGeom>
        </p:spPr>
      </p:pic>
      <p:pic>
        <p:nvPicPr>
          <p:cNvPr id="25" name="Picture 24">
            <a:extLst>
              <a:ext uri="{FF2B5EF4-FFF2-40B4-BE49-F238E27FC236}">
                <a16:creationId xmlns:a16="http://schemas.microsoft.com/office/drawing/2014/main" id="{8E657AAF-F7AA-4432-A3D5-33D74A4CD1CB}"/>
              </a:ext>
            </a:extLst>
          </p:cNvPr>
          <p:cNvPicPr>
            <a:picLocks noChangeAspect="1"/>
          </p:cNvPicPr>
          <p:nvPr/>
        </p:nvPicPr>
        <p:blipFill rotWithShape="1">
          <a:blip r:embed="rId4"/>
          <a:srcRect l="23750" t="22958" r="60156" b="55696"/>
          <a:stretch/>
        </p:blipFill>
        <p:spPr>
          <a:xfrm>
            <a:off x="2686049" y="4219576"/>
            <a:ext cx="3115491" cy="2238314"/>
          </a:xfrm>
          <a:prstGeom prst="rect">
            <a:avLst/>
          </a:prstGeom>
          <a:effectLst>
            <a:glow rad="228600">
              <a:srgbClr val="FFFF00">
                <a:alpha val="40000"/>
              </a:srgbClr>
            </a:glow>
          </a:effectLst>
        </p:spPr>
      </p:pic>
      <p:pic>
        <p:nvPicPr>
          <p:cNvPr id="28" name="Picture 27">
            <a:extLst>
              <a:ext uri="{FF2B5EF4-FFF2-40B4-BE49-F238E27FC236}">
                <a16:creationId xmlns:a16="http://schemas.microsoft.com/office/drawing/2014/main" id="{9A0E28A0-629D-494C-805B-849C666BE52F}"/>
              </a:ext>
            </a:extLst>
          </p:cNvPr>
          <p:cNvPicPr>
            <a:picLocks noChangeAspect="1"/>
          </p:cNvPicPr>
          <p:nvPr/>
        </p:nvPicPr>
        <p:blipFill rotWithShape="1">
          <a:blip r:embed="rId4"/>
          <a:srcRect l="41328" t="71346" r="42579" b="7705"/>
          <a:stretch/>
        </p:blipFill>
        <p:spPr>
          <a:xfrm>
            <a:off x="6457949" y="4219576"/>
            <a:ext cx="3174521" cy="2238314"/>
          </a:xfrm>
          <a:prstGeom prst="rect">
            <a:avLst/>
          </a:prstGeom>
          <a:effectLst>
            <a:glow rad="228600">
              <a:srgbClr val="FFFF00">
                <a:alpha val="40000"/>
              </a:srgbClr>
            </a:glow>
          </a:effectLst>
        </p:spPr>
      </p:pic>
    </p:spTree>
    <p:extLst>
      <p:ext uri="{BB962C8B-B14F-4D97-AF65-F5344CB8AC3E}">
        <p14:creationId xmlns:p14="http://schemas.microsoft.com/office/powerpoint/2010/main" val="1930642478"/>
      </p:ext>
    </p:extLst>
  </p:cSld>
  <p:clrMapOvr>
    <a:masterClrMapping/>
  </p:clrMapOvr>
  <p:transition spd="slow">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9183"/>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i="1" dirty="0">
                <a:solidFill>
                  <a:srgbClr val="5FE0D4"/>
                </a:solidFill>
                <a:latin typeface="Arial" charset="0"/>
                <a:cs typeface="Arial" charset="0"/>
              </a:rPr>
              <a:t>The Scientist’s </a:t>
            </a:r>
            <a:r>
              <a:rPr lang="en-US" sz="3600" dirty="0">
                <a:solidFill>
                  <a:srgbClr val="5FE0D4"/>
                </a:solidFill>
                <a:latin typeface="Arial" charset="0"/>
                <a:cs typeface="Arial" charset="0"/>
              </a:rPr>
              <a:t>Top Technical Advances of 2021</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2" name="Title 1">
            <a:extLst>
              <a:ext uri="{FF2B5EF4-FFF2-40B4-BE49-F238E27FC236}">
                <a16:creationId xmlns:a16="http://schemas.microsoft.com/office/drawing/2014/main" id="{704AE418-1197-463A-BAC9-47A21A4565CF}"/>
              </a:ext>
            </a:extLst>
          </p:cNvPr>
          <p:cNvSpPr txBox="1">
            <a:spLocks/>
          </p:cNvSpPr>
          <p:nvPr/>
        </p:nvSpPr>
        <p:spPr>
          <a:xfrm>
            <a:off x="0" y="4901305"/>
            <a:ext cx="12033015" cy="1541592"/>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Spatial genomics tools</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Instruments for single-cell analysis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CRISPR-based SNP chip</a:t>
            </a:r>
          </a:p>
        </p:txBody>
      </p:sp>
      <p:sp>
        <p:nvSpPr>
          <p:cNvPr id="10" name="TextBox 9">
            <a:extLst>
              <a:ext uri="{FF2B5EF4-FFF2-40B4-BE49-F238E27FC236}">
                <a16:creationId xmlns:a16="http://schemas.microsoft.com/office/drawing/2014/main" id="{C55C2A38-DA18-4E71-A2B2-5E7799C4E0D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22</a:t>
            </a:r>
          </a:p>
        </p:txBody>
      </p:sp>
      <p:pic>
        <p:nvPicPr>
          <p:cNvPr id="3" name="Picture 2" descr="Top 10 Innovations 2021">
            <a:extLst>
              <a:ext uri="{FF2B5EF4-FFF2-40B4-BE49-F238E27FC236}">
                <a16:creationId xmlns:a16="http://schemas.microsoft.com/office/drawing/2014/main" id="{45CBC35F-C822-4F60-AAAB-14AF92F887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3603" y="939255"/>
            <a:ext cx="9504793" cy="3801917"/>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550354"/>
      </p:ext>
    </p:extLst>
  </p:cSld>
  <p:clrMapOvr>
    <a:masterClrMapping/>
  </p:clrMapOvr>
  <p:transition spd="slow">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7582"/>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i="1" dirty="0">
                <a:solidFill>
                  <a:srgbClr val="5FE0D4"/>
                </a:solidFill>
                <a:latin typeface="Arial" charset="0"/>
                <a:cs typeface="Arial" charset="0"/>
              </a:rPr>
              <a:t>Nature’s </a:t>
            </a:r>
            <a:r>
              <a:rPr lang="en-US" sz="3600" dirty="0">
                <a:solidFill>
                  <a:srgbClr val="5FE0D4"/>
                </a:solidFill>
                <a:latin typeface="Arial" charset="0"/>
                <a:cs typeface="Arial" charset="0"/>
              </a:rPr>
              <a:t>Seven Technologies to Watch in 2022</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2A012A4B-882F-49A1-9430-349815BFFD0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23</a:t>
            </a:r>
          </a:p>
        </p:txBody>
      </p:sp>
      <p:pic>
        <p:nvPicPr>
          <p:cNvPr id="8" name="Picture 7">
            <a:extLst>
              <a:ext uri="{FF2B5EF4-FFF2-40B4-BE49-F238E27FC236}">
                <a16:creationId xmlns:a16="http://schemas.microsoft.com/office/drawing/2014/main" id="{8A5022F9-3116-43D2-B462-8E69802AB878}"/>
              </a:ext>
            </a:extLst>
          </p:cNvPr>
          <p:cNvPicPr>
            <a:picLocks noChangeAspect="1"/>
          </p:cNvPicPr>
          <p:nvPr/>
        </p:nvPicPr>
        <p:blipFill>
          <a:blip r:embed="rId3"/>
          <a:stretch>
            <a:fillRect/>
          </a:stretch>
        </p:blipFill>
        <p:spPr>
          <a:xfrm>
            <a:off x="632794" y="1669738"/>
            <a:ext cx="5770796" cy="3844793"/>
          </a:xfrm>
          <a:prstGeom prst="rect">
            <a:avLst/>
          </a:prstGeom>
          <a:effectLst>
            <a:glow rad="228600">
              <a:schemeClr val="accent5">
                <a:satMod val="175000"/>
                <a:alpha val="40000"/>
              </a:schemeClr>
            </a:glow>
          </a:effectLst>
        </p:spPr>
      </p:pic>
      <p:sp>
        <p:nvSpPr>
          <p:cNvPr id="9" name="TextBox 8">
            <a:extLst>
              <a:ext uri="{FF2B5EF4-FFF2-40B4-BE49-F238E27FC236}">
                <a16:creationId xmlns:a16="http://schemas.microsoft.com/office/drawing/2014/main" id="{96A1271D-909A-4430-BFF1-1893568C4131}"/>
              </a:ext>
            </a:extLst>
          </p:cNvPr>
          <p:cNvSpPr txBox="1"/>
          <p:nvPr/>
        </p:nvSpPr>
        <p:spPr>
          <a:xfrm>
            <a:off x="6728478" y="1988156"/>
            <a:ext cx="5004896" cy="3416320"/>
          </a:xfrm>
          <a:prstGeom prst="rect">
            <a:avLst/>
          </a:prstGeom>
          <a:noFill/>
        </p:spPr>
        <p:txBody>
          <a:bodyPr wrap="none" rtlCol="0">
            <a:spAutoFit/>
          </a:bodyPr>
          <a:lstStyle/>
          <a:p>
            <a:pPr marL="457200" marR="0" lvl="0" indent="-457200" algn="l" defTabSz="1219170" rtl="0" eaLnBrk="1" fontAlgn="auto" latinLnBrk="0" hangingPunct="1">
              <a:lnSpc>
                <a:spcPct val="100000"/>
              </a:lnSpc>
              <a:spcBef>
                <a:spcPts val="0"/>
              </a:spcBef>
              <a:spcAft>
                <a:spcPts val="0"/>
              </a:spcAft>
              <a:buClrTx/>
              <a:buSzTx/>
              <a:buFont typeface="+mj-lt"/>
              <a:buAutoNum type="arabicPeriod"/>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cs typeface="+mn-cs"/>
            </a:endParaRPr>
          </a:p>
          <a:p>
            <a:pPr marL="457200" marR="0" lvl="0" indent="-457200" algn="l" defTabSz="609585"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Fully finished genomes</a:t>
            </a:r>
          </a:p>
          <a:p>
            <a:pPr marL="457200" marR="0" lvl="0" indent="-457200" algn="l" defTabSz="609585"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Protein structure solutions</a:t>
            </a:r>
          </a:p>
          <a:p>
            <a:pPr marL="457200" marR="0" lvl="0" indent="-457200" algn="l" defTabSz="609585"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FFFFFF">
                    <a:lumMod val="65000"/>
                  </a:srgbClr>
                </a:solidFill>
                <a:effectLst/>
                <a:uLnTx/>
                <a:uFillTx/>
                <a:latin typeface="Arial" panose="020B0604020202020204"/>
                <a:ea typeface="+mn-ea"/>
                <a:cs typeface="+mn-cs"/>
              </a:rPr>
              <a:t>Quantum simulation</a:t>
            </a:r>
          </a:p>
          <a:p>
            <a:pPr marL="457200" marR="0" lvl="0" indent="-457200" algn="l" defTabSz="609585"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Precise genome manipulation</a:t>
            </a:r>
          </a:p>
          <a:p>
            <a:pPr marL="457200" marR="0" lvl="0" indent="-457200" algn="l" defTabSz="609585"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Targeted genetic therapies</a:t>
            </a:r>
          </a:p>
          <a:p>
            <a:pPr marL="457200" marR="0" lvl="0" indent="-457200" algn="l" defTabSz="609585"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Spatial multi-omics</a:t>
            </a:r>
          </a:p>
          <a:p>
            <a:pPr marL="457200" marR="0" lvl="0" indent="-457200" algn="l" defTabSz="609585"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CRISPR-based diagnostics</a:t>
            </a:r>
          </a:p>
          <a:p>
            <a:pPr marL="457200" marR="0" lvl="0" indent="-457200" algn="l" defTabSz="1219170" rtl="0" eaLnBrk="1" fontAlgn="auto" latinLnBrk="0" hangingPunct="1">
              <a:lnSpc>
                <a:spcPct val="100000"/>
              </a:lnSpc>
              <a:spcBef>
                <a:spcPts val="0"/>
              </a:spcBef>
              <a:spcAft>
                <a:spcPts val="0"/>
              </a:spcAft>
              <a:buClrTx/>
              <a:buSzTx/>
              <a:buFont typeface="+mj-lt"/>
              <a:buAutoNum type="arabicPeriod"/>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p:txBody>
      </p:sp>
    </p:spTree>
    <p:extLst>
      <p:ext uri="{BB962C8B-B14F-4D97-AF65-F5344CB8AC3E}">
        <p14:creationId xmlns:p14="http://schemas.microsoft.com/office/powerpoint/2010/main" val="1387535001"/>
      </p:ext>
    </p:extLst>
  </p:cSld>
  <p:clrMapOvr>
    <a:masterClrMapping/>
  </p:clrMapOvr>
  <p:transition spd="slow">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36671145"/>
      </p:ext>
    </p:extLst>
  </p:cSld>
  <p:clrMapOvr>
    <a:masterClrMapping/>
  </p:clrMapOvr>
  <p:transition spd="slow">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899" y="5432717"/>
            <a:ext cx="11506200" cy="1138772"/>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Final publication slated for </a:t>
            </a:r>
            <a:r>
              <a:rPr kumimoji="0" lang="en-US" sz="2800" b="1" i="1" u="none" strike="noStrike" kern="1200" cap="none" spc="0" normalizeH="0" baseline="0" noProof="0" dirty="0">
                <a:ln>
                  <a:noFill/>
                </a:ln>
                <a:solidFill>
                  <a:prstClr val="white"/>
                </a:solidFill>
                <a:effectLst/>
                <a:uLnTx/>
                <a:uFillTx/>
                <a:latin typeface="Arial" charset="0"/>
                <a:ea typeface="+mn-ea"/>
                <a:cs typeface="+mn-cs"/>
              </a:rPr>
              <a:t>Genetics in Medicine</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 </a:t>
            </a:r>
            <a:endParaRPr kumimoji="0" lang="en-US" sz="2800" b="1" i="1" u="none" strike="noStrike" kern="1200" cap="none" spc="0" normalizeH="0" baseline="0" noProof="0" dirty="0">
              <a:ln>
                <a:noFill/>
              </a:ln>
              <a:solidFill>
                <a:prstClr val="white"/>
              </a:solidFill>
              <a:effectLst/>
              <a:uLnTx/>
              <a:uFillTx/>
              <a:latin typeface="Arial" charset="0"/>
              <a:ea typeface="+mn-ea"/>
              <a:cs typeface="+mn-cs"/>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Article available in </a:t>
            </a:r>
            <a:r>
              <a:rPr kumimoji="0" lang="en-US" sz="2800" b="1" i="0" u="none" strike="noStrike" kern="1200" cap="none" spc="0" normalizeH="0" baseline="0" noProof="0" dirty="0" err="1">
                <a:ln>
                  <a:noFill/>
                </a:ln>
                <a:solidFill>
                  <a:prstClr val="white"/>
                </a:solidFill>
                <a:effectLst/>
                <a:uLnTx/>
                <a:uFillTx/>
                <a:latin typeface="Arial" charset="0"/>
                <a:ea typeface="+mn-ea"/>
                <a:cs typeface="+mn-cs"/>
              </a:rPr>
              <a:t>medRxiv</a:t>
            </a: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7611"/>
            <a:ext cx="12192000" cy="1077218"/>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Genome Sequencing Program (GSP)</a:t>
            </a:r>
            <a:b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br>
            <a:r>
              <a:rPr kumimoji="0" lang="en-US" sz="2800" b="1" i="0" u="none" strike="noStrike" kern="1200" cap="none" spc="0" normalizeH="0" baseline="0" noProof="0" dirty="0">
                <a:ln>
                  <a:noFill/>
                </a:ln>
                <a:solidFill>
                  <a:srgbClr val="FFFFFF"/>
                </a:solidFill>
                <a:effectLst/>
                <a:uLnTx/>
                <a:uFillTx/>
                <a:latin typeface="Arial" charset="0"/>
                <a:ea typeface="+mn-ea"/>
                <a:cs typeface="Arial" charset="0"/>
              </a:rPr>
              <a:t>Centers for Mendelian Genomics Final Publication</a:t>
            </a:r>
            <a:endParaRPr kumimoji="0" lang="en-US" sz="3600" b="1" i="0" u="none" strike="noStrike" kern="1200" cap="none" spc="0" normalizeH="0" baseline="0" noProof="0" dirty="0">
              <a:ln>
                <a:noFill/>
              </a:ln>
              <a:solidFill>
                <a:srgbClr val="FFFFFF"/>
              </a:solidFill>
              <a:effectLst/>
              <a:uLnTx/>
              <a:uFillTx/>
              <a:latin typeface="Arial" charset="0"/>
              <a:ea typeface="+mn-ea"/>
              <a:cs typeface="+mn-cs"/>
            </a:endParaRPr>
          </a:p>
        </p:txBody>
      </p:sp>
      <p:grpSp>
        <p:nvGrpSpPr>
          <p:cNvPr id="6" name="Group 5">
            <a:extLst>
              <a:ext uri="{FF2B5EF4-FFF2-40B4-BE49-F238E27FC236}">
                <a16:creationId xmlns:a16="http://schemas.microsoft.com/office/drawing/2014/main" id="{58CE8851-FB71-4AD7-ADCC-A1194D098116}"/>
              </a:ext>
            </a:extLst>
          </p:cNvPr>
          <p:cNvGrpSpPr/>
          <p:nvPr/>
        </p:nvGrpSpPr>
        <p:grpSpPr>
          <a:xfrm>
            <a:off x="2005165" y="1425283"/>
            <a:ext cx="8181669" cy="3667559"/>
            <a:chOff x="2005165" y="1425283"/>
            <a:chExt cx="8181669" cy="3667559"/>
          </a:xfrm>
        </p:grpSpPr>
        <p:sp>
          <p:nvSpPr>
            <p:cNvPr id="3" name="Rectangle 2">
              <a:extLst>
                <a:ext uri="{FF2B5EF4-FFF2-40B4-BE49-F238E27FC236}">
                  <a16:creationId xmlns:a16="http://schemas.microsoft.com/office/drawing/2014/main" id="{9A11147B-DF25-443F-8F9B-1CE965558FED}"/>
                </a:ext>
              </a:extLst>
            </p:cNvPr>
            <p:cNvSpPr/>
            <p:nvPr/>
          </p:nvSpPr>
          <p:spPr>
            <a:xfrm>
              <a:off x="2005165" y="1425283"/>
              <a:ext cx="8181669" cy="3667559"/>
            </a:xfrm>
            <a:prstGeom prst="rect">
              <a:avLst/>
            </a:prstGeom>
            <a:ln>
              <a:solidFill>
                <a:srgbClr val="5FE0D4"/>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D2EE5480-F386-45EF-A93D-E242CA08AE74}"/>
                </a:ext>
              </a:extLst>
            </p:cNvPr>
            <p:cNvPicPr>
              <a:picLocks noChangeAspect="1"/>
            </p:cNvPicPr>
            <p:nvPr/>
          </p:nvPicPr>
          <p:blipFill rotWithShape="1">
            <a:blip r:embed="rId3"/>
            <a:srcRect t="44514"/>
            <a:stretch/>
          </p:blipFill>
          <p:spPr>
            <a:xfrm>
              <a:off x="2005165" y="2789133"/>
              <a:ext cx="8181669" cy="2303709"/>
            </a:xfrm>
            <a:prstGeom prst="rect">
              <a:avLst/>
            </a:prstGeom>
          </p:spPr>
        </p:pic>
        <p:pic>
          <p:nvPicPr>
            <p:cNvPr id="8" name="Picture 7">
              <a:extLst>
                <a:ext uri="{FF2B5EF4-FFF2-40B4-BE49-F238E27FC236}">
                  <a16:creationId xmlns:a16="http://schemas.microsoft.com/office/drawing/2014/main" id="{FBF9B4F3-F47A-4EB5-AAA6-DB7D37694033}"/>
                </a:ext>
              </a:extLst>
            </p:cNvPr>
            <p:cNvPicPr>
              <a:picLocks noChangeAspect="1"/>
            </p:cNvPicPr>
            <p:nvPr/>
          </p:nvPicPr>
          <p:blipFill rotWithShape="1">
            <a:blip r:embed="rId3"/>
            <a:srcRect b="67151"/>
            <a:stretch/>
          </p:blipFill>
          <p:spPr>
            <a:xfrm>
              <a:off x="2005165" y="1425283"/>
              <a:ext cx="8181669" cy="1363850"/>
            </a:xfrm>
            <a:prstGeom prst="rect">
              <a:avLst/>
            </a:prstGeom>
          </p:spPr>
        </p:pic>
      </p:grpSp>
      <p:sp>
        <p:nvSpPr>
          <p:cNvPr id="11" name="TextBox 10">
            <a:extLst>
              <a:ext uri="{FF2B5EF4-FFF2-40B4-BE49-F238E27FC236}">
                <a16:creationId xmlns:a16="http://schemas.microsoft.com/office/drawing/2014/main" id="{D5E7334B-992E-4AB5-95F4-E208F4D0030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24</a:t>
            </a:r>
          </a:p>
        </p:txBody>
      </p:sp>
    </p:spTree>
    <p:extLst>
      <p:ext uri="{BB962C8B-B14F-4D97-AF65-F5344CB8AC3E}">
        <p14:creationId xmlns:p14="http://schemas.microsoft.com/office/powerpoint/2010/main" val="398251474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C6B57489-115C-8B47-87C2-6F9C3332B7C4}"/>
              </a:ext>
            </a:extLst>
          </p:cNvPr>
          <p:cNvSpPr txBox="1">
            <a:spLocks/>
          </p:cNvSpPr>
          <p:nvPr/>
        </p:nvSpPr>
        <p:spPr>
          <a:xfrm>
            <a:off x="158189" y="12672"/>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Human Genome Reference Program (HGRP)</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10" name="TextBox 9">
            <a:extLst>
              <a:ext uri="{FF2B5EF4-FFF2-40B4-BE49-F238E27FC236}">
                <a16:creationId xmlns:a16="http://schemas.microsoft.com/office/drawing/2014/main" id="{D88FD0AB-1D24-4155-A4EB-9922995C4D6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25</a:t>
            </a:r>
          </a:p>
        </p:txBody>
      </p:sp>
      <p:sp>
        <p:nvSpPr>
          <p:cNvPr id="16" name="Rectangle 15">
            <a:extLst>
              <a:ext uri="{FF2B5EF4-FFF2-40B4-BE49-F238E27FC236}">
                <a16:creationId xmlns:a16="http://schemas.microsoft.com/office/drawing/2014/main" id="{432E8A4C-D12B-B341-BE58-86BFD4EBF907}"/>
              </a:ext>
            </a:extLst>
          </p:cNvPr>
          <p:cNvSpPr/>
          <p:nvPr/>
        </p:nvSpPr>
        <p:spPr>
          <a:xfrm>
            <a:off x="6254189" y="1655443"/>
            <a:ext cx="4811210" cy="620170"/>
          </a:xfrm>
          <a:prstGeom prst="rect">
            <a:avLst/>
          </a:prstGeom>
          <a:ln>
            <a:noFill/>
          </a:ln>
        </p:spPr>
        <p:txBody>
          <a:bodyPr wrap="square">
            <a:spAutoFit/>
          </a:bodyPr>
          <a:lstStyle/>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endPar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514350" rtl="0" eaLnBrk="1" fontAlgn="auto" latinLnBrk="0" hangingPunct="1">
              <a:lnSpc>
                <a:spcPct val="9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5FE0D3">
                  <a:lumMod val="40000"/>
                  <a:lumOff val="60000"/>
                </a:srgbClr>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60EBB9E2-0DF4-7A4A-BB63-D11F1F581859}"/>
              </a:ext>
            </a:extLst>
          </p:cNvPr>
          <p:cNvPicPr>
            <a:picLocks noChangeAspect="1"/>
          </p:cNvPicPr>
          <p:nvPr/>
        </p:nvPicPr>
        <p:blipFill rotWithShape="1">
          <a:blip r:embed="rId3"/>
          <a:srcRect l="36692" t="23966" r="28655" b="31093"/>
          <a:stretch/>
        </p:blipFill>
        <p:spPr>
          <a:xfrm>
            <a:off x="2513885" y="995049"/>
            <a:ext cx="2883195" cy="2302955"/>
          </a:xfrm>
          <a:prstGeom prst="rect">
            <a:avLst/>
          </a:prstGeom>
        </p:spPr>
      </p:pic>
      <p:sp>
        <p:nvSpPr>
          <p:cNvPr id="11" name="Rectangle 10">
            <a:extLst>
              <a:ext uri="{FF2B5EF4-FFF2-40B4-BE49-F238E27FC236}">
                <a16:creationId xmlns:a16="http://schemas.microsoft.com/office/drawing/2014/main" id="{8C1670E4-0F7D-8E42-A740-49E9C2DFAAC5}"/>
              </a:ext>
            </a:extLst>
          </p:cNvPr>
          <p:cNvSpPr/>
          <p:nvPr/>
        </p:nvSpPr>
        <p:spPr>
          <a:xfrm>
            <a:off x="323856" y="3455272"/>
            <a:ext cx="11709159" cy="3147015"/>
          </a:xfrm>
          <a:prstGeom prst="rect">
            <a:avLst/>
          </a:prstGeom>
          <a:ln>
            <a:noFill/>
          </a:ln>
        </p:spPr>
        <p:txBody>
          <a:bodyPr wrap="square">
            <a:spAutoFit/>
          </a:bodyPr>
          <a:lstStyle/>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endPar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rPr>
              <a:t>Generate </a:t>
            </a:r>
            <a:r>
              <a:rPr kumimoji="0" lang="en-US" sz="2800" b="0" i="0" u="none" strike="noStrike" kern="1200" cap="none" spc="0" normalizeH="0" baseline="0" noProof="0" dirty="0">
                <a:ln>
                  <a:noFill/>
                </a:ln>
                <a:solidFill>
                  <a:srgbClr val="FFFFFF"/>
                </a:solidFill>
                <a:effectLst/>
                <a:uLnTx/>
                <a:uFillTx/>
                <a:latin typeface="Arial" panose="020B0604020202020204"/>
                <a:ea typeface="+mn-ea"/>
              </a:rPr>
              <a:t>≥</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350 high-quality reference genome sequences; data 	from phased diploid genomes from 100 individuals released</a:t>
            </a:r>
          </a:p>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Annual HGRP meeting:</a:t>
            </a:r>
          </a:p>
          <a:p>
            <a:pPr marL="457200" marR="0" lvl="1" algn="l" defTabSz="514350" rtl="0" eaLnBrk="1" fontAlgn="auto" latinLnBrk="0" hangingPunct="1">
              <a:lnSpc>
                <a:spcPct val="90000"/>
              </a:lnSpc>
              <a:spcBef>
                <a:spcPts val="1200"/>
              </a:spcBef>
              <a:spcAft>
                <a:spcPts val="0"/>
              </a:spcAft>
              <a:buClrTx/>
              <a:buSzTx/>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Embedded ELSI component</a:t>
            </a:r>
          </a:p>
          <a:p>
            <a:pPr marL="457200" marR="0" lvl="1" algn="l" defTabSz="514350" rtl="0" eaLnBrk="1" fontAlgn="auto" latinLnBrk="0" hangingPunct="1">
              <a:lnSpc>
                <a:spcPct val="90000"/>
              </a:lnSpc>
              <a:spcBef>
                <a:spcPts val="1200"/>
              </a:spcBef>
              <a:spcAft>
                <a:spcPts val="0"/>
              </a:spcAft>
              <a:buClrTx/>
              <a:buSzTx/>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Multi-genome graph representation results are promising</a:t>
            </a:r>
          </a:p>
          <a:p>
            <a:pPr marL="457200" marR="0" lvl="1" algn="l" defTabSz="514350" rtl="0" eaLnBrk="1" fontAlgn="auto" latinLnBrk="0" hangingPunct="1">
              <a:lnSpc>
                <a:spcPct val="90000"/>
              </a:lnSpc>
              <a:spcBef>
                <a:spcPts val="1200"/>
              </a:spcBef>
              <a:spcAft>
                <a:spcPts val="0"/>
              </a:spcAft>
              <a:buClrTx/>
              <a:buSzTx/>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International outreach: GA4GH, H3Africa</a:t>
            </a:r>
            <a:endParaRPr kumimoji="0" lang="en-US" sz="1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endParaRPr>
          </a:p>
        </p:txBody>
      </p:sp>
      <p:pic>
        <p:nvPicPr>
          <p:cNvPr id="15" name="Picture 14" descr="Text&#10;&#10;Description automatically generated">
            <a:extLst>
              <a:ext uri="{FF2B5EF4-FFF2-40B4-BE49-F238E27FC236}">
                <a16:creationId xmlns:a16="http://schemas.microsoft.com/office/drawing/2014/main" id="{40329E40-1A5E-3C4D-8E79-5D73A12C5AB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8093" r="31398" b="-1223"/>
          <a:stretch/>
        </p:blipFill>
        <p:spPr>
          <a:xfrm>
            <a:off x="6419856" y="856534"/>
            <a:ext cx="2732246" cy="2304288"/>
          </a:xfrm>
          <a:prstGeom prst="rect">
            <a:avLst/>
          </a:prstGeom>
        </p:spPr>
      </p:pic>
      <p:sp>
        <p:nvSpPr>
          <p:cNvPr id="3" name="Rectangle 2">
            <a:extLst>
              <a:ext uri="{FF2B5EF4-FFF2-40B4-BE49-F238E27FC236}">
                <a16:creationId xmlns:a16="http://schemas.microsoft.com/office/drawing/2014/main" id="{966C0AD3-F99B-4F74-B02A-AE28AF8B8929}"/>
              </a:ext>
            </a:extLst>
          </p:cNvPr>
          <p:cNvSpPr/>
          <p:nvPr/>
        </p:nvSpPr>
        <p:spPr>
          <a:xfrm>
            <a:off x="6408903" y="925848"/>
            <a:ext cx="2741027" cy="237215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1077107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86407" y="2606750"/>
            <a:ext cx="11419186" cy="3457298"/>
          </a:xfrm>
          <a:prstGeom prst="rect">
            <a:avLst/>
          </a:prstGeom>
          <a:effectLst/>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l" defTabSz="627063" rtl="0" eaLnBrk="0" fontAlgn="auto" latinLnBrk="0" hangingPunct="0">
              <a:lnSpc>
                <a:spcPct val="90000"/>
              </a:lnSpc>
              <a:spcBef>
                <a:spcPts val="1800"/>
              </a:spcBef>
              <a:spcAft>
                <a:spcPts val="0"/>
              </a:spcAft>
              <a:buClr>
                <a:srgbClr val="FFFFFF"/>
              </a:buClr>
              <a:buSzPct val="95000"/>
              <a:buFont typeface="Arial"/>
              <a:buNone/>
              <a:tabLst/>
              <a:defRPr/>
            </a:pPr>
            <a:endParaRPr kumimoji="0" lang="en-US" sz="1100" b="1" i="0" u="none" strike="noStrike" kern="1200" cap="none" spc="0" normalizeH="0" baseline="0" noProof="0" dirty="0">
              <a:ln>
                <a:noFill/>
              </a:ln>
              <a:solidFill>
                <a:prstClr val="white"/>
              </a:solidFill>
              <a:effectLst/>
              <a:uLnTx/>
              <a:uFillTx/>
              <a:latin typeface="Arial" charset="0"/>
              <a:ea typeface="+mn-ea"/>
              <a:cs typeface="+mn-cs"/>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NHGRI-funded EDGE Awards:</a:t>
            </a:r>
          </a:p>
          <a:p>
            <a:pPr marL="768335" marR="0" lvl="3" indent="0" algn="l" defTabSz="627063" rtl="0" eaLnBrk="0" fontAlgn="auto" latinLnBrk="0" hangingPunct="0">
              <a:lnSpc>
                <a:spcPct val="90000"/>
              </a:lnSpc>
              <a:spcBef>
                <a:spcPts val="1800"/>
              </a:spcBef>
              <a:spcAft>
                <a:spcPts val="0"/>
              </a:spcAft>
              <a:buClr>
                <a:srgbClr val="FFFFFF"/>
              </a:buClr>
              <a:buSzPct val="95000"/>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Yang Da, University of Minnesota</a:t>
            </a:r>
          </a:p>
          <a:p>
            <a:pPr marL="768335" marR="0" lvl="3" indent="0" algn="l" defTabSz="627063" rtl="0" eaLnBrk="0" fontAlgn="auto" latinLnBrk="0" hangingPunct="0">
              <a:lnSpc>
                <a:spcPct val="90000"/>
              </a:lnSpc>
              <a:spcBef>
                <a:spcPts val="1800"/>
              </a:spcBef>
              <a:spcAft>
                <a:spcPts val="0"/>
              </a:spcAft>
              <a:buClr>
                <a:srgbClr val="FFFFFF"/>
              </a:buClr>
              <a:buSzPct val="95000"/>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Nadav Ahituv, UCSF</a:t>
            </a:r>
            <a:endParaRPr kumimoji="0" lang="en-US" sz="2800" b="1" i="1" u="none" strike="noStrike" kern="1200" cap="none" spc="0" normalizeH="0" baseline="0" noProof="0" dirty="0">
              <a:ln>
                <a:noFill/>
              </a:ln>
              <a:solidFill>
                <a:schemeClr val="bg2">
                  <a:lumMod val="40000"/>
                  <a:lumOff val="60000"/>
                </a:schemeClr>
              </a:solidFill>
              <a:effectLst/>
              <a:uLnTx/>
              <a:uFillTx/>
              <a:latin typeface="Arial" charset="0"/>
              <a:ea typeface="+mn-ea"/>
              <a:cs typeface="+mn-cs"/>
            </a:endParaRPr>
          </a:p>
          <a:p>
            <a:pPr marL="768335" marR="0" lvl="3" indent="0" algn="l" defTabSz="627063" rtl="0" eaLnBrk="0" fontAlgn="auto" latinLnBrk="0" hangingPunct="0">
              <a:lnSpc>
                <a:spcPct val="90000"/>
              </a:lnSpc>
              <a:spcBef>
                <a:spcPts val="1800"/>
              </a:spcBef>
              <a:spcAft>
                <a:spcPts val="0"/>
              </a:spcAft>
              <a:buClr>
                <a:srgbClr val="FFFFFF"/>
              </a:buClr>
              <a:buSzPct val="95000"/>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Lars Steinmetz, Stanford</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January 2022 Awardee meeting</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Next EDGE proposal due date: February 17, 2022 </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600" b="1" i="0" u="none" strike="noStrike" kern="1200" cap="none" spc="0" normalizeH="0" baseline="0" noProof="0" dirty="0">
              <a:ln>
                <a:noFill/>
              </a:ln>
              <a:solidFill>
                <a:prstClr val="white"/>
              </a:solidFill>
              <a:effectLst/>
              <a:uLnTx/>
              <a:uFillTx/>
              <a:latin typeface="Arial" charset="0"/>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6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6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6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6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7611"/>
            <a:ext cx="12192000" cy="1077218"/>
          </a:xfrm>
          <a:prstGeom prst="rect">
            <a:avLst/>
          </a:prstGeom>
        </p:spPr>
        <p:txBody>
          <a:bodyPr wrap="square">
            <a:spAutoFit/>
          </a:bodyPr>
          <a:lstStyle/>
          <a:p>
            <a:pPr marL="158750" marR="0" lvl="2" indent="0" algn="ctr" defTabSz="627063" rtl="0" eaLnBrk="0" fontAlgn="auto" latinLnBrk="0" hangingPunct="0">
              <a:lnSpc>
                <a:spcPct val="100000"/>
              </a:lnSpc>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Comparative Genomics </a:t>
            </a:r>
          </a:p>
          <a:p>
            <a:pPr marL="158750" marR="0" lvl="2" indent="0" algn="ctr" defTabSz="627063" rtl="0" eaLnBrk="0" fontAlgn="auto" latinLnBrk="0" hangingPunct="0">
              <a:lnSpc>
                <a:spcPct val="100000"/>
              </a:lnSpc>
              <a:spcAft>
                <a:spcPts val="0"/>
              </a:spcAft>
              <a:buClr>
                <a:srgbClr val="FFFFFF"/>
              </a:buClr>
              <a:buSzPct val="95000"/>
              <a:buFontTx/>
              <a:buNone/>
              <a:tabLst/>
              <a:defRPr/>
            </a:pPr>
            <a:r>
              <a:rPr kumimoji="0" lang="en-US" sz="2800" b="1" i="0" u="sng" strike="noStrike" kern="1200" cap="none" spc="0" normalizeH="0" baseline="0" noProof="0" dirty="0">
                <a:ln>
                  <a:noFill/>
                </a:ln>
                <a:solidFill>
                  <a:srgbClr val="FFFFFF"/>
                </a:solidFill>
                <a:effectLst/>
                <a:uLnTx/>
                <a:uFillTx/>
                <a:latin typeface="Arial" charset="0"/>
                <a:ea typeface="+mn-ea"/>
                <a:cs typeface="Arial" charset="0"/>
              </a:rPr>
              <a:t>E</a:t>
            </a:r>
            <a:r>
              <a:rPr kumimoji="0" lang="en-US" sz="2800" b="1" i="0" u="none" strike="noStrike" kern="1200" cap="none" spc="0" normalizeH="0" baseline="0" noProof="0" dirty="0">
                <a:ln>
                  <a:noFill/>
                </a:ln>
                <a:solidFill>
                  <a:srgbClr val="FFFFFF"/>
                </a:solidFill>
                <a:effectLst/>
                <a:uLnTx/>
                <a:uFillTx/>
                <a:latin typeface="Arial" charset="0"/>
                <a:ea typeface="+mn-ea"/>
                <a:cs typeface="Arial" charset="0"/>
              </a:rPr>
              <a:t>nabling </a:t>
            </a:r>
            <a:r>
              <a:rPr kumimoji="0" lang="en-US" sz="2800" b="1" i="0" u="sng" strike="noStrike" kern="1200" cap="none" spc="0" normalizeH="0" baseline="0" noProof="0" dirty="0">
                <a:ln>
                  <a:noFill/>
                </a:ln>
                <a:solidFill>
                  <a:srgbClr val="FFFFFF"/>
                </a:solidFill>
                <a:effectLst/>
                <a:uLnTx/>
                <a:uFillTx/>
                <a:latin typeface="Arial" charset="0"/>
                <a:ea typeface="+mn-ea"/>
                <a:cs typeface="Arial" charset="0"/>
              </a:rPr>
              <a:t>D</a:t>
            </a:r>
            <a:r>
              <a:rPr kumimoji="0" lang="en-US" sz="2800" b="1" i="0" u="none" strike="noStrike" kern="1200" cap="none" spc="0" normalizeH="0" baseline="0" noProof="0" dirty="0">
                <a:ln>
                  <a:noFill/>
                </a:ln>
                <a:solidFill>
                  <a:srgbClr val="FFFFFF"/>
                </a:solidFill>
                <a:effectLst/>
                <a:uLnTx/>
                <a:uFillTx/>
                <a:latin typeface="Arial" charset="0"/>
                <a:ea typeface="+mn-ea"/>
                <a:cs typeface="Arial" charset="0"/>
              </a:rPr>
              <a:t>iscovery through </a:t>
            </a:r>
            <a:r>
              <a:rPr kumimoji="0" lang="en-US" sz="2800" b="1" i="0" u="sng" strike="noStrike" kern="1200" cap="none" spc="0" normalizeH="0" baseline="0" noProof="0" dirty="0" err="1">
                <a:ln>
                  <a:noFill/>
                </a:ln>
                <a:solidFill>
                  <a:srgbClr val="FFFFFF"/>
                </a:solidFill>
                <a:effectLst/>
                <a:uLnTx/>
                <a:uFillTx/>
                <a:latin typeface="Arial" charset="0"/>
                <a:ea typeface="+mn-ea"/>
                <a:cs typeface="Arial" charset="0"/>
              </a:rPr>
              <a:t>GE</a:t>
            </a:r>
            <a:r>
              <a:rPr kumimoji="0" lang="en-US" sz="2800" b="1" i="0" u="none" strike="noStrike" kern="1200" cap="none" spc="0" normalizeH="0" baseline="0" noProof="0" dirty="0" err="1">
                <a:ln>
                  <a:noFill/>
                </a:ln>
                <a:solidFill>
                  <a:srgbClr val="FFFFFF"/>
                </a:solidFill>
                <a:effectLst/>
                <a:uLnTx/>
                <a:uFillTx/>
                <a:latin typeface="Arial" charset="0"/>
                <a:ea typeface="+mn-ea"/>
                <a:cs typeface="Arial" charset="0"/>
              </a:rPr>
              <a:t>nomics</a:t>
            </a:r>
            <a:r>
              <a:rPr kumimoji="0" lang="en-US" sz="2800" b="1" i="0" u="none" strike="noStrike" kern="1200" cap="none" spc="0" normalizeH="0" baseline="0" noProof="0" dirty="0">
                <a:ln>
                  <a:noFill/>
                </a:ln>
                <a:solidFill>
                  <a:srgbClr val="FFFFFF"/>
                </a:solidFill>
                <a:effectLst/>
                <a:uLnTx/>
                <a:uFillTx/>
                <a:latin typeface="Arial" charset="0"/>
                <a:ea typeface="+mn-ea"/>
                <a:cs typeface="Arial" charset="0"/>
              </a:rPr>
              <a:t> (EDGE) Program </a:t>
            </a:r>
            <a:endParaRPr kumimoji="0" lang="en-US" sz="2800" b="1" i="0" u="none" strike="noStrike" kern="1200" cap="none" spc="0" normalizeH="0" baseline="0" noProof="0" dirty="0">
              <a:ln>
                <a:noFill/>
              </a:ln>
              <a:solidFill>
                <a:srgbClr val="FFFFFF"/>
              </a:solidFill>
              <a:effectLst/>
              <a:uLnTx/>
              <a:uFillTx/>
              <a:latin typeface="Arial" charset="0"/>
              <a:ea typeface="+mn-ea"/>
              <a:cs typeface="+mn-cs"/>
            </a:endParaRPr>
          </a:p>
        </p:txBody>
      </p:sp>
      <p:pic>
        <p:nvPicPr>
          <p:cNvPr id="5" name="Picture 4" descr="A picture containing text, transport, wheel&#10;&#10;Description automatically generated">
            <a:extLst>
              <a:ext uri="{FF2B5EF4-FFF2-40B4-BE49-F238E27FC236}">
                <a16:creationId xmlns:a16="http://schemas.microsoft.com/office/drawing/2014/main" id="{8252011E-3D62-464F-AED3-546DB576D0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3774" y="1329477"/>
            <a:ext cx="1270633" cy="1277273"/>
          </a:xfrm>
          <a:prstGeom prst="rect">
            <a:avLst/>
          </a:prstGeom>
        </p:spPr>
      </p:pic>
      <p:pic>
        <p:nvPicPr>
          <p:cNvPr id="12" name="Picture 11" descr="Text, logo&#10;&#10;Description automatically generated">
            <a:extLst>
              <a:ext uri="{FF2B5EF4-FFF2-40B4-BE49-F238E27FC236}">
                <a16:creationId xmlns:a16="http://schemas.microsoft.com/office/drawing/2014/main" id="{00465EC6-4B68-4BA8-AD8B-87E21984B3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7594" y="1531103"/>
            <a:ext cx="1004103" cy="956485"/>
          </a:xfrm>
          <a:prstGeom prst="rect">
            <a:avLst/>
          </a:prstGeom>
        </p:spPr>
      </p:pic>
      <p:pic>
        <p:nvPicPr>
          <p:cNvPr id="1026" name="Picture 2">
            <a:extLst>
              <a:ext uri="{FF2B5EF4-FFF2-40B4-BE49-F238E27FC236}">
                <a16:creationId xmlns:a16="http://schemas.microsoft.com/office/drawing/2014/main" id="{29E47B45-E4BE-465D-B36A-E5B0017655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8465" y="3764861"/>
            <a:ext cx="1329717" cy="1329717"/>
          </a:xfrm>
          <a:prstGeom prst="ellipse">
            <a:avLst/>
          </a:prstGeom>
          <a:ln w="63500" cap="rnd">
            <a:solidFill>
              <a:schemeClr val="tx2"/>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13859F6F-49CC-46D7-975D-4C8F48C994D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4443" b="28333"/>
          <a:stretch/>
        </p:blipFill>
        <p:spPr bwMode="auto">
          <a:xfrm>
            <a:off x="8913143" y="3764861"/>
            <a:ext cx="1329717" cy="1329717"/>
          </a:xfrm>
          <a:prstGeom prst="ellipse">
            <a:avLst/>
          </a:prstGeom>
          <a:ln w="63500" cap="rnd">
            <a:solidFill>
              <a:schemeClr val="tx2"/>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36" name="Picture 12" descr="LarsSteinmetz_4916_7x9cm">
            <a:extLst>
              <a:ext uri="{FF2B5EF4-FFF2-40B4-BE49-F238E27FC236}">
                <a16:creationId xmlns:a16="http://schemas.microsoft.com/office/drawing/2014/main" id="{21E16C37-2A0D-43C9-B014-7D22A840974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4443" b="25719"/>
          <a:stretch/>
        </p:blipFill>
        <p:spPr bwMode="auto">
          <a:xfrm>
            <a:off x="10588375" y="3764861"/>
            <a:ext cx="1329717" cy="1329717"/>
          </a:xfrm>
          <a:prstGeom prst="ellipse">
            <a:avLst/>
          </a:prstGeom>
          <a:ln w="63500" cap="rnd">
            <a:solidFill>
              <a:schemeClr val="tx2"/>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76F75C4-4B08-4566-982D-3EE06BD2F1F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26</a:t>
            </a:r>
          </a:p>
        </p:txBody>
      </p:sp>
    </p:spTree>
    <p:extLst>
      <p:ext uri="{BB962C8B-B14F-4D97-AF65-F5344CB8AC3E}">
        <p14:creationId xmlns:p14="http://schemas.microsoft.com/office/powerpoint/2010/main" val="398620134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8005"/>
            <a:ext cx="12192000" cy="639763"/>
          </a:xfrm>
        </p:spPr>
        <p:txBody>
          <a:bodyPr/>
          <a:lstStyle/>
          <a:p>
            <a:pPr algn="ctr">
              <a:defRPr/>
            </a:pPr>
            <a:r>
              <a:rPr lang="en-US" sz="3600" b="1" dirty="0">
                <a:solidFill>
                  <a:srgbClr val="5FE0D4"/>
                </a:solidFill>
                <a:latin typeface="Arial" charset="0"/>
                <a:cs typeface="Arial" charset="0"/>
              </a:rPr>
              <a:t>Technology Development Program</a:t>
            </a:r>
            <a:endParaRPr lang="en-US" sz="3600" b="1" dirty="0">
              <a:solidFill>
                <a:srgbClr val="5FE0D4"/>
              </a:solidFill>
              <a:latin typeface="Arial" pitchFamily="34" charset="0"/>
              <a:cs typeface="Arial" pitchFamily="34" charset="0"/>
            </a:endParaRPr>
          </a:p>
        </p:txBody>
      </p:sp>
      <p:sp>
        <p:nvSpPr>
          <p:cNvPr id="42" name="Rectangle 41"/>
          <p:cNvSpPr/>
          <p:nvPr/>
        </p:nvSpPr>
        <p:spPr>
          <a:xfrm>
            <a:off x="2899769" y="1525195"/>
            <a:ext cx="8958402" cy="4047262"/>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ea typeface="+mn-ea"/>
                <a:cs typeface="Arial"/>
              </a:rPr>
              <a:t>Transformative Nucleic Acid Sequencing 	Technology Innovation and Early	Development</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accent3">
                    <a:lumMod val="40000"/>
                    <a:lumOff val="60000"/>
                  </a:schemeClr>
                </a:solidFill>
                <a:effectLst/>
                <a:uLnTx/>
                <a:uFillTx/>
                <a:latin typeface="Arial" charset="0"/>
                <a:ea typeface="+mn-ea"/>
                <a:cs typeface="+mn-cs"/>
              </a:rPr>
              <a:t>		</a:t>
            </a: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Next due date: March 1, 2022</a:t>
            </a:r>
          </a:p>
          <a:p>
            <a:pPr marL="615950" marR="0" lvl="3"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400" b="1" i="0" u="none" strike="noStrike" kern="1200" cap="none" spc="0" normalizeH="0" baseline="0" noProof="0" dirty="0">
              <a:ln>
                <a:noFill/>
              </a:ln>
              <a:solidFill>
                <a:srgbClr val="FFFFFF"/>
              </a:solidFill>
              <a:effectLst/>
              <a:uLnTx/>
              <a:uFillTx/>
              <a:latin typeface="Arial" charset="0"/>
              <a:ea typeface="+mn-ea"/>
              <a:cs typeface="+mn-cs"/>
            </a:endParaRPr>
          </a:p>
          <a:p>
            <a:pPr marL="615950" marR="0" lvl="3"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400" b="1" i="0" u="none" strike="noStrike" kern="1200" cap="none" spc="0" normalizeH="0" baseline="0" noProof="0" dirty="0">
              <a:ln>
                <a:noFill/>
              </a:ln>
              <a:solidFill>
                <a:srgbClr val="FFFFFF"/>
              </a:solidFill>
              <a:effectLst/>
              <a:uLnTx/>
              <a:uFillTx/>
              <a:latin typeface="Arial" charset="0"/>
              <a:ea typeface="+mn-ea"/>
              <a:cs typeface="+mn-cs"/>
            </a:endParaRP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ea typeface="+mn-ea"/>
                <a:cs typeface="Arial"/>
              </a:rPr>
              <a:t>Advanced Genomic Technology Development 	Meeting</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accent3">
                    <a:lumMod val="40000"/>
                    <a:lumOff val="60000"/>
                  </a:schemeClr>
                </a:solidFill>
                <a:effectLst/>
                <a:uLnTx/>
                <a:uFillTx/>
                <a:latin typeface="Arial"/>
                <a:ea typeface="+mn-ea"/>
                <a:cs typeface="Arial"/>
              </a:rPr>
              <a:t>		</a:t>
            </a:r>
            <a:r>
              <a:rPr kumimoji="0" lang="en-US" sz="240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Hosted by the Technology Development 				Coordinating Center </a:t>
            </a:r>
            <a:r>
              <a:rPr lang="en-US" b="1" dirty="0">
                <a:solidFill>
                  <a:schemeClr val="bg2">
                    <a:lumMod val="40000"/>
                    <a:lumOff val="60000"/>
                  </a:schemeClr>
                </a:solidFill>
                <a:latin typeface="Arial"/>
                <a:cs typeface="Arial"/>
              </a:rPr>
              <a:t>at the </a:t>
            </a:r>
            <a:r>
              <a:rPr kumimoji="0" lang="en-US" sz="240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Jackson Laboratory </a:t>
            </a:r>
          </a:p>
        </p:txBody>
      </p:sp>
      <p:sp>
        <p:nvSpPr>
          <p:cNvPr id="9" name="TextBox 8">
            <a:extLst>
              <a:ext uri="{FF2B5EF4-FFF2-40B4-BE49-F238E27FC236}">
                <a16:creationId xmlns:a16="http://schemas.microsoft.com/office/drawing/2014/main" id="{49F842A2-1D91-49B2-9CD2-199EC5E13C9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27</a:t>
            </a:r>
          </a:p>
        </p:txBody>
      </p:sp>
      <p:pic>
        <p:nvPicPr>
          <p:cNvPr id="17" name="Picture 16">
            <a:extLst>
              <a:ext uri="{FF2B5EF4-FFF2-40B4-BE49-F238E27FC236}">
                <a16:creationId xmlns:a16="http://schemas.microsoft.com/office/drawing/2014/main" id="{511BBA78-E573-4760-9303-FD658FECE9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994" r="21071"/>
          <a:stretch/>
        </p:blipFill>
        <p:spPr>
          <a:xfrm>
            <a:off x="493872" y="1231491"/>
            <a:ext cx="2191717" cy="5003312"/>
          </a:xfrm>
          <a:prstGeom prst="roundRect">
            <a:avLst>
              <a:gd name="adj" fmla="val 8594"/>
            </a:avLst>
          </a:prstGeom>
          <a:solidFill>
            <a:srgbClr val="FFFFFF">
              <a:shade val="85000"/>
            </a:srgbClr>
          </a:solidFill>
          <a:ln>
            <a:noFill/>
          </a:ln>
          <a:effectLst>
            <a:glow rad="101600">
              <a:schemeClr val="accent1">
                <a:satMod val="175000"/>
                <a:alpha val="40000"/>
              </a:schemeClr>
            </a:glow>
          </a:effectLst>
        </p:spPr>
      </p:pic>
    </p:spTree>
    <p:extLst>
      <p:ext uri="{BB962C8B-B14F-4D97-AF65-F5344CB8AC3E}">
        <p14:creationId xmlns:p14="http://schemas.microsoft.com/office/powerpoint/2010/main" val="159827616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9F842A2-1D91-49B2-9CD2-199EC5E13C9B}"/>
              </a:ext>
            </a:extLst>
          </p:cNvPr>
          <p:cNvSpPr txBox="1"/>
          <p:nvPr/>
        </p:nvSpPr>
        <p:spPr>
          <a:xfrm>
            <a:off x="10379998" y="6457890"/>
            <a:ext cx="1795684" cy="40011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28</a:t>
            </a:r>
          </a:p>
        </p:txBody>
      </p:sp>
      <p:sp>
        <p:nvSpPr>
          <p:cNvPr id="7" name="Rectangle 6">
            <a:extLst>
              <a:ext uri="{FF2B5EF4-FFF2-40B4-BE49-F238E27FC236}">
                <a16:creationId xmlns:a16="http://schemas.microsoft.com/office/drawing/2014/main" id="{52F18AF3-C0B4-4D27-9F65-4AC4AC65F607}"/>
              </a:ext>
            </a:extLst>
          </p:cNvPr>
          <p:cNvSpPr/>
          <p:nvPr/>
        </p:nvSpPr>
        <p:spPr>
          <a:xfrm>
            <a:off x="121920" y="1022404"/>
            <a:ext cx="11911095" cy="1538883"/>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~$16.5 million in Fiscal Year 2021</a:t>
            </a: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10 Phase I Proof of Principle awards</a:t>
            </a: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15 Phase II Pre-Commercialization awards to companies including:</a:t>
            </a:r>
          </a:p>
        </p:txBody>
      </p:sp>
      <p:sp>
        <p:nvSpPr>
          <p:cNvPr id="12" name="Title 3">
            <a:extLst>
              <a:ext uri="{FF2B5EF4-FFF2-40B4-BE49-F238E27FC236}">
                <a16:creationId xmlns:a16="http://schemas.microsoft.com/office/drawing/2014/main" id="{CCFCAB50-B8C2-4BC9-93CF-8F97592A4DB2}"/>
              </a:ext>
            </a:extLst>
          </p:cNvPr>
          <p:cNvSpPr txBox="1">
            <a:spLocks/>
          </p:cNvSpPr>
          <p:nvPr/>
        </p:nvSpPr>
        <p:spPr>
          <a:xfrm>
            <a:off x="-9952" y="9606"/>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Small Business Program</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grpSp>
        <p:nvGrpSpPr>
          <p:cNvPr id="24" name="Group 23">
            <a:extLst>
              <a:ext uri="{FF2B5EF4-FFF2-40B4-BE49-F238E27FC236}">
                <a16:creationId xmlns:a16="http://schemas.microsoft.com/office/drawing/2014/main" id="{C515540C-5B0F-40CC-A958-98A1F0E93B1F}"/>
              </a:ext>
            </a:extLst>
          </p:cNvPr>
          <p:cNvGrpSpPr/>
          <p:nvPr/>
        </p:nvGrpSpPr>
        <p:grpSpPr>
          <a:xfrm>
            <a:off x="2195945" y="2856320"/>
            <a:ext cx="7780205" cy="3601570"/>
            <a:chOff x="2367303" y="2870173"/>
            <a:chExt cx="7780205" cy="3601570"/>
          </a:xfrm>
        </p:grpSpPr>
        <p:grpSp>
          <p:nvGrpSpPr>
            <p:cNvPr id="15" name="Group 14">
              <a:extLst>
                <a:ext uri="{FF2B5EF4-FFF2-40B4-BE49-F238E27FC236}">
                  <a16:creationId xmlns:a16="http://schemas.microsoft.com/office/drawing/2014/main" id="{79030BCE-524B-4230-BE4B-4AF9246514BB}"/>
                </a:ext>
              </a:extLst>
            </p:cNvPr>
            <p:cNvGrpSpPr/>
            <p:nvPr/>
          </p:nvGrpSpPr>
          <p:grpSpPr>
            <a:xfrm>
              <a:off x="5696508" y="5540899"/>
              <a:ext cx="3996074" cy="929317"/>
              <a:chOff x="805387" y="2972925"/>
              <a:chExt cx="6281213" cy="1354217"/>
            </a:xfrm>
          </p:grpSpPr>
          <p:sp>
            <p:nvSpPr>
              <p:cNvPr id="14" name="Rectangle 13">
                <a:extLst>
                  <a:ext uri="{FF2B5EF4-FFF2-40B4-BE49-F238E27FC236}">
                    <a16:creationId xmlns:a16="http://schemas.microsoft.com/office/drawing/2014/main" id="{DA0F70E0-B798-4436-B4E4-C7DFEDC44D22}"/>
                  </a:ext>
                </a:extLst>
              </p:cNvPr>
              <p:cNvSpPr/>
              <p:nvPr/>
            </p:nvSpPr>
            <p:spPr>
              <a:xfrm>
                <a:off x="805387" y="2972925"/>
                <a:ext cx="6281213" cy="13542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C736CC14-0EDC-4AF7-A9F2-D82023B04DA4}"/>
                  </a:ext>
                </a:extLst>
              </p:cNvPr>
              <p:cNvPicPr>
                <a:picLocks noChangeAspect="1"/>
              </p:cNvPicPr>
              <p:nvPr/>
            </p:nvPicPr>
            <p:blipFill>
              <a:blip r:embed="rId3"/>
              <a:stretch>
                <a:fillRect/>
              </a:stretch>
            </p:blipFill>
            <p:spPr>
              <a:xfrm>
                <a:off x="897993" y="3046881"/>
                <a:ext cx="6096000" cy="1206303"/>
              </a:xfrm>
              <a:prstGeom prst="rect">
                <a:avLst/>
              </a:prstGeom>
            </p:spPr>
          </p:pic>
        </p:grpSp>
        <p:grpSp>
          <p:nvGrpSpPr>
            <p:cNvPr id="16" name="Group 15">
              <a:extLst>
                <a:ext uri="{FF2B5EF4-FFF2-40B4-BE49-F238E27FC236}">
                  <a16:creationId xmlns:a16="http://schemas.microsoft.com/office/drawing/2014/main" id="{BB450B5D-475C-4ECB-82B0-C3B841FCE3C4}"/>
                </a:ext>
              </a:extLst>
            </p:cNvPr>
            <p:cNvGrpSpPr/>
            <p:nvPr/>
          </p:nvGrpSpPr>
          <p:grpSpPr>
            <a:xfrm>
              <a:off x="5696508" y="4310566"/>
              <a:ext cx="4451000" cy="1019699"/>
              <a:chOff x="805387" y="4255602"/>
              <a:chExt cx="6281213" cy="1438990"/>
            </a:xfrm>
          </p:grpSpPr>
          <p:sp>
            <p:nvSpPr>
              <p:cNvPr id="17" name="Rectangle 16">
                <a:extLst>
                  <a:ext uri="{FF2B5EF4-FFF2-40B4-BE49-F238E27FC236}">
                    <a16:creationId xmlns:a16="http://schemas.microsoft.com/office/drawing/2014/main" id="{979912C3-2B18-4DF7-9EB2-F9204B29E750}"/>
                  </a:ext>
                </a:extLst>
              </p:cNvPr>
              <p:cNvSpPr/>
              <p:nvPr/>
            </p:nvSpPr>
            <p:spPr>
              <a:xfrm>
                <a:off x="805387" y="4255602"/>
                <a:ext cx="6281213" cy="14389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D64F3871-CC94-460D-A265-61FBF99D5A20}"/>
                  </a:ext>
                </a:extLst>
              </p:cNvPr>
              <p:cNvPicPr>
                <a:picLocks noChangeAspect="1"/>
              </p:cNvPicPr>
              <p:nvPr/>
            </p:nvPicPr>
            <p:blipFill>
              <a:blip r:embed="rId4"/>
              <a:stretch>
                <a:fillRect/>
              </a:stretch>
            </p:blipFill>
            <p:spPr>
              <a:xfrm>
                <a:off x="939799" y="4310533"/>
                <a:ext cx="6012387" cy="1329127"/>
              </a:xfrm>
              <a:prstGeom prst="rect">
                <a:avLst/>
              </a:prstGeom>
            </p:spPr>
          </p:pic>
        </p:grpSp>
        <p:grpSp>
          <p:nvGrpSpPr>
            <p:cNvPr id="19" name="Group 18">
              <a:extLst>
                <a:ext uri="{FF2B5EF4-FFF2-40B4-BE49-F238E27FC236}">
                  <a16:creationId xmlns:a16="http://schemas.microsoft.com/office/drawing/2014/main" id="{4F5D5A3C-0BBB-4183-B2CA-BD4D1AF30589}"/>
                </a:ext>
              </a:extLst>
            </p:cNvPr>
            <p:cNvGrpSpPr/>
            <p:nvPr/>
          </p:nvGrpSpPr>
          <p:grpSpPr>
            <a:xfrm>
              <a:off x="5696508" y="2877240"/>
              <a:ext cx="4174728" cy="1235337"/>
              <a:chOff x="5867401" y="2943767"/>
              <a:chExt cx="4622800" cy="1311836"/>
            </a:xfrm>
          </p:grpSpPr>
          <p:sp>
            <p:nvSpPr>
              <p:cNvPr id="18" name="Rectangle 17">
                <a:extLst>
                  <a:ext uri="{FF2B5EF4-FFF2-40B4-BE49-F238E27FC236}">
                    <a16:creationId xmlns:a16="http://schemas.microsoft.com/office/drawing/2014/main" id="{936288F8-38D8-498B-9870-F1378C3C65C4}"/>
                  </a:ext>
                </a:extLst>
              </p:cNvPr>
              <p:cNvSpPr/>
              <p:nvPr/>
            </p:nvSpPr>
            <p:spPr>
              <a:xfrm>
                <a:off x="5867401" y="2943767"/>
                <a:ext cx="4622800" cy="13118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1026" name="Picture 2" descr="Arima Genomics – Discover the Power of 3D Genomics">
                <a:extLst>
                  <a:ext uri="{FF2B5EF4-FFF2-40B4-BE49-F238E27FC236}">
                    <a16:creationId xmlns:a16="http://schemas.microsoft.com/office/drawing/2014/main" id="{F99DADD9-3269-46D0-B436-AE5F8DC259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6834" y="3029985"/>
                <a:ext cx="4423933" cy="108124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21">
              <a:extLst>
                <a:ext uri="{FF2B5EF4-FFF2-40B4-BE49-F238E27FC236}">
                  <a16:creationId xmlns:a16="http://schemas.microsoft.com/office/drawing/2014/main" id="{B1A67491-166A-4D20-A6C2-CE1D5CC7D1DE}"/>
                </a:ext>
              </a:extLst>
            </p:cNvPr>
            <p:cNvGrpSpPr/>
            <p:nvPr/>
          </p:nvGrpSpPr>
          <p:grpSpPr>
            <a:xfrm>
              <a:off x="3445348" y="4495345"/>
              <a:ext cx="2082319" cy="1976398"/>
              <a:chOff x="5861785" y="4367221"/>
              <a:chExt cx="2202715" cy="2090669"/>
            </a:xfrm>
          </p:grpSpPr>
          <p:sp>
            <p:nvSpPr>
              <p:cNvPr id="20" name="Rectangle 19">
                <a:extLst>
                  <a:ext uri="{FF2B5EF4-FFF2-40B4-BE49-F238E27FC236}">
                    <a16:creationId xmlns:a16="http://schemas.microsoft.com/office/drawing/2014/main" id="{A71C3D43-DDED-446A-A087-072CE1AE9A16}"/>
                  </a:ext>
                </a:extLst>
              </p:cNvPr>
              <p:cNvSpPr/>
              <p:nvPr/>
            </p:nvSpPr>
            <p:spPr>
              <a:xfrm>
                <a:off x="5861785" y="4367221"/>
                <a:ext cx="2202715" cy="20906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6C8100FE-5AD6-42DD-AB05-07A5C93A3FCA}"/>
                  </a:ext>
                </a:extLst>
              </p:cNvPr>
              <p:cNvPicPr>
                <a:picLocks noChangeAspect="1"/>
              </p:cNvPicPr>
              <p:nvPr/>
            </p:nvPicPr>
            <p:blipFill rotWithShape="1">
              <a:blip r:embed="rId6"/>
              <a:srcRect l="9093" t="10465" r="9665" b="10866"/>
              <a:stretch/>
            </p:blipFill>
            <p:spPr>
              <a:xfrm>
                <a:off x="5976549" y="4440726"/>
                <a:ext cx="1980992" cy="1918258"/>
              </a:xfrm>
              <a:prstGeom prst="rect">
                <a:avLst/>
              </a:prstGeom>
            </p:spPr>
          </p:pic>
        </p:grpSp>
        <p:grpSp>
          <p:nvGrpSpPr>
            <p:cNvPr id="23" name="Group 22">
              <a:extLst>
                <a:ext uri="{FF2B5EF4-FFF2-40B4-BE49-F238E27FC236}">
                  <a16:creationId xmlns:a16="http://schemas.microsoft.com/office/drawing/2014/main" id="{CABE7568-321B-4DB4-A57B-71D1504F5EE8}"/>
                </a:ext>
              </a:extLst>
            </p:cNvPr>
            <p:cNvGrpSpPr/>
            <p:nvPr/>
          </p:nvGrpSpPr>
          <p:grpSpPr>
            <a:xfrm>
              <a:off x="2367303" y="2870173"/>
              <a:ext cx="3186067" cy="1459202"/>
              <a:chOff x="9205191" y="3657476"/>
              <a:chExt cx="4563874" cy="2090231"/>
            </a:xfrm>
          </p:grpSpPr>
          <p:sp>
            <p:nvSpPr>
              <p:cNvPr id="21" name="Rectangle 20">
                <a:extLst>
                  <a:ext uri="{FF2B5EF4-FFF2-40B4-BE49-F238E27FC236}">
                    <a16:creationId xmlns:a16="http://schemas.microsoft.com/office/drawing/2014/main" id="{493B219D-225A-47D9-922A-2C9AE420120A}"/>
                  </a:ext>
                </a:extLst>
              </p:cNvPr>
              <p:cNvSpPr/>
              <p:nvPr/>
            </p:nvSpPr>
            <p:spPr>
              <a:xfrm>
                <a:off x="9205191" y="3657476"/>
                <a:ext cx="4528291" cy="20902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2" name="Picture 1">
                <a:extLst>
                  <a:ext uri="{FF2B5EF4-FFF2-40B4-BE49-F238E27FC236}">
                    <a16:creationId xmlns:a16="http://schemas.microsoft.com/office/drawing/2014/main" id="{34019687-42CB-4C98-B538-D8003D0A6265}"/>
                  </a:ext>
                </a:extLst>
              </p:cNvPr>
              <p:cNvPicPr>
                <a:picLocks noChangeAspect="1"/>
              </p:cNvPicPr>
              <p:nvPr/>
            </p:nvPicPr>
            <p:blipFill rotWithShape="1">
              <a:blip r:embed="rId7"/>
              <a:srcRect l="7811" t="10573" r="4408" b="8803"/>
              <a:stretch/>
            </p:blipFill>
            <p:spPr>
              <a:xfrm>
                <a:off x="9235165" y="3657476"/>
                <a:ext cx="4533900" cy="2090231"/>
              </a:xfrm>
              <a:prstGeom prst="rect">
                <a:avLst/>
              </a:prstGeom>
            </p:spPr>
          </p:pic>
        </p:grpSp>
      </p:grpSp>
    </p:spTree>
    <p:extLst>
      <p:ext uri="{BB962C8B-B14F-4D97-AF65-F5344CB8AC3E}">
        <p14:creationId xmlns:p14="http://schemas.microsoft.com/office/powerpoint/2010/main" val="23856361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9AAFAF2-B0DF-BA47-8581-46DB7C1F4BF1}"/>
              </a:ext>
            </a:extLst>
          </p:cNvPr>
          <p:cNvPicPr>
            <a:picLocks noChangeAspect="1"/>
          </p:cNvPicPr>
          <p:nvPr/>
        </p:nvPicPr>
        <p:blipFill>
          <a:blip r:embed="rId3"/>
          <a:stretch>
            <a:fillRect/>
          </a:stretch>
        </p:blipFill>
        <p:spPr>
          <a:xfrm>
            <a:off x="2377546" y="1363262"/>
            <a:ext cx="7436907" cy="4974336"/>
          </a:xfrm>
          <a:prstGeom prst="rect">
            <a:avLst/>
          </a:prstGeom>
        </p:spPr>
      </p:pic>
      <p:sp>
        <p:nvSpPr>
          <p:cNvPr id="2" name="Rectangle 1">
            <a:extLst>
              <a:ext uri="{FF2B5EF4-FFF2-40B4-BE49-F238E27FC236}">
                <a16:creationId xmlns:a16="http://schemas.microsoft.com/office/drawing/2014/main" id="{BE8B9FA7-E65D-4A00-A529-081D35D2EB74}"/>
              </a:ext>
            </a:extLst>
          </p:cNvPr>
          <p:cNvSpPr/>
          <p:nvPr/>
        </p:nvSpPr>
        <p:spPr>
          <a:xfrm>
            <a:off x="19212" y="-15095"/>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ENCyclopedia of DNA Elements (ENCODE)</a:t>
            </a:r>
            <a:endParaRPr kumimoji="0" lang="en-US" sz="3600" b="1" i="0" u="none" strike="noStrike" kern="1200" cap="none" spc="0" normalizeH="0" baseline="0" noProof="0" dirty="0">
              <a:ln>
                <a:noFill/>
              </a:ln>
              <a:solidFill>
                <a:srgbClr val="5FE0D4"/>
              </a:solidFill>
              <a:effectLst/>
              <a:uLnTx/>
              <a:uFillTx/>
              <a:latin typeface="Arial" charset="0"/>
              <a:ea typeface="+mn-ea"/>
              <a:cs typeface="+mn-cs"/>
            </a:endParaRPr>
          </a:p>
        </p:txBody>
      </p:sp>
      <p:sp>
        <p:nvSpPr>
          <p:cNvPr id="34" name="TextBox 33">
            <a:extLst>
              <a:ext uri="{FF2B5EF4-FFF2-40B4-BE49-F238E27FC236}">
                <a16:creationId xmlns:a16="http://schemas.microsoft.com/office/drawing/2014/main" id="{EDEC9D0E-9C88-6747-9D03-D1EE6A500339}"/>
              </a:ext>
            </a:extLst>
          </p:cNvPr>
          <p:cNvSpPr txBox="1"/>
          <p:nvPr/>
        </p:nvSpPr>
        <p:spPr>
          <a:xfrm>
            <a:off x="2101325" y="535921"/>
            <a:ext cx="8030348" cy="1384995"/>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Updates to Registry of cCREs &amp; SCREEN</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a:t>
            </a:r>
          </a:p>
        </p:txBody>
      </p:sp>
      <p:grpSp>
        <p:nvGrpSpPr>
          <p:cNvPr id="22" name="Group 21">
            <a:extLst>
              <a:ext uri="{FF2B5EF4-FFF2-40B4-BE49-F238E27FC236}">
                <a16:creationId xmlns:a16="http://schemas.microsoft.com/office/drawing/2014/main" id="{0E3CD27B-C883-0248-8BA4-715C971B71EB}"/>
              </a:ext>
            </a:extLst>
          </p:cNvPr>
          <p:cNvGrpSpPr/>
          <p:nvPr/>
        </p:nvGrpSpPr>
        <p:grpSpPr>
          <a:xfrm>
            <a:off x="1807839" y="1315709"/>
            <a:ext cx="8313329" cy="5220987"/>
            <a:chOff x="6441141" y="82585"/>
            <a:chExt cx="8030348" cy="4043814"/>
          </a:xfrm>
        </p:grpSpPr>
        <p:pic>
          <p:nvPicPr>
            <p:cNvPr id="9" name="Picture 8">
              <a:extLst>
                <a:ext uri="{FF2B5EF4-FFF2-40B4-BE49-F238E27FC236}">
                  <a16:creationId xmlns:a16="http://schemas.microsoft.com/office/drawing/2014/main" id="{1C429C92-E49B-E443-B487-29588488D925}"/>
                </a:ext>
              </a:extLst>
            </p:cNvPr>
            <p:cNvPicPr>
              <a:picLocks noChangeAspect="1"/>
            </p:cNvPicPr>
            <p:nvPr/>
          </p:nvPicPr>
          <p:blipFill>
            <a:blip r:embed="rId4"/>
            <a:stretch>
              <a:fillRect/>
            </a:stretch>
          </p:blipFill>
          <p:spPr>
            <a:xfrm>
              <a:off x="6441141" y="82585"/>
              <a:ext cx="8030348" cy="4043814"/>
            </a:xfrm>
            <a:prstGeom prst="rect">
              <a:avLst/>
            </a:prstGeom>
          </p:spPr>
        </p:pic>
        <p:sp>
          <p:nvSpPr>
            <p:cNvPr id="72" name="Right Arrow 71">
              <a:extLst>
                <a:ext uri="{FF2B5EF4-FFF2-40B4-BE49-F238E27FC236}">
                  <a16:creationId xmlns:a16="http://schemas.microsoft.com/office/drawing/2014/main" id="{E3C90BD9-7E0C-464C-B80D-7594DBC1F4CD}"/>
                </a:ext>
              </a:extLst>
            </p:cNvPr>
            <p:cNvSpPr/>
            <p:nvPr/>
          </p:nvSpPr>
          <p:spPr>
            <a:xfrm rot="19398826">
              <a:off x="7987866" y="1037571"/>
              <a:ext cx="821410" cy="520089"/>
            </a:xfrm>
            <a:prstGeom prst="rightArrow">
              <a:avLst/>
            </a:prstGeom>
            <a:solidFill>
              <a:srgbClr val="FF0000"/>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grpSp>
        <p:nvGrpSpPr>
          <p:cNvPr id="23" name="Group 22">
            <a:extLst>
              <a:ext uri="{FF2B5EF4-FFF2-40B4-BE49-F238E27FC236}">
                <a16:creationId xmlns:a16="http://schemas.microsoft.com/office/drawing/2014/main" id="{2E87DD29-66F8-854A-8B94-D5689C5E4C5B}"/>
              </a:ext>
            </a:extLst>
          </p:cNvPr>
          <p:cNvGrpSpPr/>
          <p:nvPr/>
        </p:nvGrpSpPr>
        <p:grpSpPr>
          <a:xfrm>
            <a:off x="1832588" y="1284730"/>
            <a:ext cx="8288580" cy="4962260"/>
            <a:chOff x="6502696" y="786314"/>
            <a:chExt cx="7767773" cy="4611938"/>
          </a:xfrm>
        </p:grpSpPr>
        <p:pic>
          <p:nvPicPr>
            <p:cNvPr id="15" name="Picture 14">
              <a:extLst>
                <a:ext uri="{FF2B5EF4-FFF2-40B4-BE49-F238E27FC236}">
                  <a16:creationId xmlns:a16="http://schemas.microsoft.com/office/drawing/2014/main" id="{41B53A53-2EFD-8A41-8336-1C08418B8AB6}"/>
                </a:ext>
              </a:extLst>
            </p:cNvPr>
            <p:cNvPicPr>
              <a:picLocks noChangeAspect="1"/>
            </p:cNvPicPr>
            <p:nvPr/>
          </p:nvPicPr>
          <p:blipFill>
            <a:blip r:embed="rId5"/>
            <a:stretch>
              <a:fillRect/>
            </a:stretch>
          </p:blipFill>
          <p:spPr>
            <a:xfrm>
              <a:off x="6502696" y="786314"/>
              <a:ext cx="7767773" cy="4611938"/>
            </a:xfrm>
            <a:prstGeom prst="rect">
              <a:avLst/>
            </a:prstGeom>
          </p:spPr>
        </p:pic>
        <p:sp>
          <p:nvSpPr>
            <p:cNvPr id="71" name="Right Arrow 70">
              <a:extLst>
                <a:ext uri="{FF2B5EF4-FFF2-40B4-BE49-F238E27FC236}">
                  <a16:creationId xmlns:a16="http://schemas.microsoft.com/office/drawing/2014/main" id="{794F522B-E923-BE44-AC1D-50921927701F}"/>
                </a:ext>
              </a:extLst>
            </p:cNvPr>
            <p:cNvSpPr/>
            <p:nvPr/>
          </p:nvSpPr>
          <p:spPr>
            <a:xfrm rot="19398826">
              <a:off x="12220372" y="1849540"/>
              <a:ext cx="821410" cy="520089"/>
            </a:xfrm>
            <a:prstGeom prst="rightArrow">
              <a:avLst/>
            </a:prstGeom>
            <a:solidFill>
              <a:srgbClr val="FF0000"/>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grpSp>
        <p:nvGrpSpPr>
          <p:cNvPr id="3" name="Group 2">
            <a:extLst>
              <a:ext uri="{FF2B5EF4-FFF2-40B4-BE49-F238E27FC236}">
                <a16:creationId xmlns:a16="http://schemas.microsoft.com/office/drawing/2014/main" id="{0C5DF7FA-36ED-1449-972B-244A4D5907E0}"/>
              </a:ext>
            </a:extLst>
          </p:cNvPr>
          <p:cNvGrpSpPr/>
          <p:nvPr/>
        </p:nvGrpSpPr>
        <p:grpSpPr>
          <a:xfrm>
            <a:off x="2842191" y="1363262"/>
            <a:ext cx="6244623" cy="5220987"/>
            <a:chOff x="7747491" y="1854022"/>
            <a:chExt cx="6244623" cy="5220987"/>
          </a:xfrm>
        </p:grpSpPr>
        <p:grpSp>
          <p:nvGrpSpPr>
            <p:cNvPr id="26" name="Group 25">
              <a:extLst>
                <a:ext uri="{FF2B5EF4-FFF2-40B4-BE49-F238E27FC236}">
                  <a16:creationId xmlns:a16="http://schemas.microsoft.com/office/drawing/2014/main" id="{2A312FAC-0642-FA42-94E6-C46FAC365FE8}"/>
                </a:ext>
              </a:extLst>
            </p:cNvPr>
            <p:cNvGrpSpPr/>
            <p:nvPr/>
          </p:nvGrpSpPr>
          <p:grpSpPr>
            <a:xfrm>
              <a:off x="7747491" y="1854022"/>
              <a:ext cx="6244623" cy="5220987"/>
              <a:chOff x="6226471" y="1030273"/>
              <a:chExt cx="5318718" cy="4843374"/>
            </a:xfrm>
          </p:grpSpPr>
          <p:pic>
            <p:nvPicPr>
              <p:cNvPr id="17" name="Picture 16">
                <a:extLst>
                  <a:ext uri="{FF2B5EF4-FFF2-40B4-BE49-F238E27FC236}">
                    <a16:creationId xmlns:a16="http://schemas.microsoft.com/office/drawing/2014/main" id="{C769DBB8-FE64-5441-86C5-C071B9756D0F}"/>
                  </a:ext>
                </a:extLst>
              </p:cNvPr>
              <p:cNvPicPr>
                <a:picLocks noChangeAspect="1"/>
              </p:cNvPicPr>
              <p:nvPr/>
            </p:nvPicPr>
            <p:blipFill>
              <a:blip r:embed="rId6"/>
              <a:stretch>
                <a:fillRect/>
              </a:stretch>
            </p:blipFill>
            <p:spPr>
              <a:xfrm>
                <a:off x="6226471" y="1030273"/>
                <a:ext cx="5318718" cy="4843374"/>
              </a:xfrm>
              <a:prstGeom prst="rect">
                <a:avLst/>
              </a:prstGeom>
            </p:spPr>
          </p:pic>
          <p:sp>
            <p:nvSpPr>
              <p:cNvPr id="75" name="Right Arrow 74">
                <a:extLst>
                  <a:ext uri="{FF2B5EF4-FFF2-40B4-BE49-F238E27FC236}">
                    <a16:creationId xmlns:a16="http://schemas.microsoft.com/office/drawing/2014/main" id="{9BDA9D2B-0B45-704A-A688-74B7D2F55312}"/>
                  </a:ext>
                </a:extLst>
              </p:cNvPr>
              <p:cNvSpPr/>
              <p:nvPr/>
            </p:nvSpPr>
            <p:spPr>
              <a:xfrm rot="16200000">
                <a:off x="8323015" y="1671771"/>
                <a:ext cx="596532" cy="424659"/>
              </a:xfrm>
              <a:prstGeom prst="rightArrow">
                <a:avLst/>
              </a:prstGeom>
              <a:solidFill>
                <a:srgbClr val="FF0000"/>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sp>
          <p:nvSpPr>
            <p:cNvPr id="19" name="Right Arrow 18">
              <a:extLst>
                <a:ext uri="{FF2B5EF4-FFF2-40B4-BE49-F238E27FC236}">
                  <a16:creationId xmlns:a16="http://schemas.microsoft.com/office/drawing/2014/main" id="{E03A4388-AC64-2C43-B9C6-68814CD7B087}"/>
                </a:ext>
              </a:extLst>
            </p:cNvPr>
            <p:cNvSpPr/>
            <p:nvPr/>
          </p:nvSpPr>
          <p:spPr>
            <a:xfrm rot="16200000">
              <a:off x="10819174" y="2525124"/>
              <a:ext cx="643041" cy="498585"/>
            </a:xfrm>
            <a:prstGeom prst="rightArrow">
              <a:avLst/>
            </a:prstGeom>
            <a:solidFill>
              <a:srgbClr val="FF0000"/>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sp>
        <p:nvSpPr>
          <p:cNvPr id="18" name="TextBox 17">
            <a:extLst>
              <a:ext uri="{FF2B5EF4-FFF2-40B4-BE49-F238E27FC236}">
                <a16:creationId xmlns:a16="http://schemas.microsoft.com/office/drawing/2014/main" id="{C4BDC92C-D9DE-4740-9BC9-3F3429D69B4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29</a:t>
            </a:r>
          </a:p>
        </p:txBody>
      </p:sp>
    </p:spTree>
    <p:extLst>
      <p:ext uri="{BB962C8B-B14F-4D97-AF65-F5344CB8AC3E}">
        <p14:creationId xmlns:p14="http://schemas.microsoft.com/office/powerpoint/2010/main" val="160428596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23053" y="-15353"/>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ENCyclopedia of DNA Elements (ENCODE)</a:t>
            </a:r>
            <a:endParaRPr kumimoji="0" lang="en-US" sz="3600" b="1" i="0" u="none" strike="noStrike" kern="1200" cap="none" spc="0" normalizeH="0" baseline="0" noProof="0" dirty="0">
              <a:ln>
                <a:noFill/>
              </a:ln>
              <a:solidFill>
                <a:srgbClr val="5FE0D4"/>
              </a:solidFill>
              <a:effectLst/>
              <a:uLnTx/>
              <a:uFillTx/>
              <a:latin typeface="Arial" charset="0"/>
              <a:ea typeface="+mn-ea"/>
              <a:cs typeface="+mn-cs"/>
            </a:endParaRPr>
          </a:p>
        </p:txBody>
      </p:sp>
      <p:sp>
        <p:nvSpPr>
          <p:cNvPr id="34" name="TextBox 33">
            <a:extLst>
              <a:ext uri="{FF2B5EF4-FFF2-40B4-BE49-F238E27FC236}">
                <a16:creationId xmlns:a16="http://schemas.microsoft.com/office/drawing/2014/main" id="{EDEC9D0E-9C88-6747-9D03-D1EE6A500339}"/>
              </a:ext>
            </a:extLst>
          </p:cNvPr>
          <p:cNvSpPr txBox="1"/>
          <p:nvPr/>
        </p:nvSpPr>
        <p:spPr>
          <a:xfrm>
            <a:off x="328608" y="544961"/>
            <a:ext cx="11572239" cy="95410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Highlights of </a:t>
            </a:r>
            <a:r>
              <a:rPr kumimoji="0" lang="en-US" sz="2800" b="1" i="0" u="none" strike="noStrike" kern="1200" cap="none" spc="0" normalizeH="0" baseline="0" noProof="0" dirty="0" err="1">
                <a:ln>
                  <a:noFill/>
                </a:ln>
                <a:solidFill>
                  <a:srgbClr val="FFFFFF"/>
                </a:solidFill>
                <a:effectLst/>
                <a:uLnTx/>
                <a:uFillTx/>
                <a:latin typeface="Arial" panose="020B0604020202020204"/>
                <a:ea typeface="Helvetica Neue" charset="0"/>
                <a:cs typeface="Helvetica Neue" charset="0"/>
              </a:rPr>
              <a:t>cCRE</a:t>
            </a: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Findings in 2021 Papers </a:t>
            </a:r>
            <a:r>
              <a:rPr lang="en-US" sz="2800" b="1" dirty="0">
                <a:solidFill>
                  <a:srgbClr val="FFFFFF"/>
                </a:solidFill>
                <a:latin typeface="Arial" panose="020B0604020202020204"/>
                <a:ea typeface="Helvetica Neue" charset="0"/>
                <a:cs typeface="Helvetica Neue" charset="0"/>
              </a:rPr>
              <a:t>F</a:t>
            </a:r>
            <a:r>
              <a:rPr kumimoji="0" lang="en-US" sz="2800" b="1" i="0" u="none" strike="noStrike" kern="1200" cap="none" spc="0" normalizeH="0" baseline="0" noProof="0" dirty="0" err="1">
                <a:ln>
                  <a:noFill/>
                </a:ln>
                <a:solidFill>
                  <a:srgbClr val="FFFFFF"/>
                </a:solidFill>
                <a:effectLst/>
                <a:uLnTx/>
                <a:uFillTx/>
                <a:latin typeface="Arial" panose="020B0604020202020204"/>
                <a:ea typeface="Helvetica Neue" charset="0"/>
                <a:cs typeface="Helvetica Neue" charset="0"/>
              </a:rPr>
              <a:t>unded</a:t>
            </a: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by ENCODE</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a:t>
            </a:r>
          </a:p>
        </p:txBody>
      </p:sp>
      <p:pic>
        <p:nvPicPr>
          <p:cNvPr id="4" name="Picture 3">
            <a:extLst>
              <a:ext uri="{FF2B5EF4-FFF2-40B4-BE49-F238E27FC236}">
                <a16:creationId xmlns:a16="http://schemas.microsoft.com/office/drawing/2014/main" id="{6FC97CE8-0435-8F46-A267-43955CB371BE}"/>
              </a:ext>
            </a:extLst>
          </p:cNvPr>
          <p:cNvPicPr>
            <a:picLocks noChangeAspect="1"/>
          </p:cNvPicPr>
          <p:nvPr/>
        </p:nvPicPr>
        <p:blipFill>
          <a:blip r:embed="rId3"/>
          <a:stretch>
            <a:fillRect/>
          </a:stretch>
        </p:blipFill>
        <p:spPr>
          <a:xfrm>
            <a:off x="474298" y="1387785"/>
            <a:ext cx="5743622" cy="2469009"/>
          </a:xfrm>
          <a:prstGeom prst="rect">
            <a:avLst/>
          </a:prstGeom>
          <a:ln w="38100">
            <a:solidFill>
              <a:srgbClr val="5FE0D4"/>
            </a:solidFill>
          </a:ln>
        </p:spPr>
      </p:pic>
      <p:pic>
        <p:nvPicPr>
          <p:cNvPr id="5" name="Picture 4">
            <a:extLst>
              <a:ext uri="{FF2B5EF4-FFF2-40B4-BE49-F238E27FC236}">
                <a16:creationId xmlns:a16="http://schemas.microsoft.com/office/drawing/2014/main" id="{9FB2E404-9D82-324A-A81B-F713F4291AE0}"/>
              </a:ext>
            </a:extLst>
          </p:cNvPr>
          <p:cNvPicPr>
            <a:picLocks noChangeAspect="1"/>
          </p:cNvPicPr>
          <p:nvPr/>
        </p:nvPicPr>
        <p:blipFill>
          <a:blip r:embed="rId4"/>
          <a:stretch>
            <a:fillRect/>
          </a:stretch>
        </p:blipFill>
        <p:spPr>
          <a:xfrm>
            <a:off x="474298" y="4095385"/>
            <a:ext cx="5743623" cy="2526030"/>
          </a:xfrm>
          <a:prstGeom prst="rect">
            <a:avLst/>
          </a:prstGeom>
          <a:ln w="38100">
            <a:solidFill>
              <a:srgbClr val="5FE0D4"/>
            </a:solidFill>
          </a:ln>
        </p:spPr>
      </p:pic>
      <p:pic>
        <p:nvPicPr>
          <p:cNvPr id="14" name="Picture 13">
            <a:extLst>
              <a:ext uri="{FF2B5EF4-FFF2-40B4-BE49-F238E27FC236}">
                <a16:creationId xmlns:a16="http://schemas.microsoft.com/office/drawing/2014/main" id="{FC5750D3-11A9-8944-9932-9D193B8398C1}"/>
              </a:ext>
            </a:extLst>
          </p:cNvPr>
          <p:cNvPicPr>
            <a:picLocks noChangeAspect="1"/>
          </p:cNvPicPr>
          <p:nvPr/>
        </p:nvPicPr>
        <p:blipFill>
          <a:blip r:embed="rId5"/>
          <a:stretch>
            <a:fillRect/>
          </a:stretch>
        </p:blipFill>
        <p:spPr>
          <a:xfrm>
            <a:off x="6699548" y="2428762"/>
            <a:ext cx="5075835" cy="2712506"/>
          </a:xfrm>
          <a:prstGeom prst="rect">
            <a:avLst/>
          </a:prstGeom>
          <a:ln w="38100">
            <a:solidFill>
              <a:srgbClr val="5FE0D4"/>
            </a:solidFill>
          </a:ln>
        </p:spPr>
      </p:pic>
      <p:sp>
        <p:nvSpPr>
          <p:cNvPr id="8" name="TextBox 7">
            <a:extLst>
              <a:ext uri="{FF2B5EF4-FFF2-40B4-BE49-F238E27FC236}">
                <a16:creationId xmlns:a16="http://schemas.microsoft.com/office/drawing/2014/main" id="{541E40B8-C4BE-491F-BFD7-67CC59B6353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29</a:t>
            </a:r>
          </a:p>
        </p:txBody>
      </p:sp>
    </p:spTree>
    <p:extLst>
      <p:ext uri="{BB962C8B-B14F-4D97-AF65-F5344CB8AC3E}">
        <p14:creationId xmlns:p14="http://schemas.microsoft.com/office/powerpoint/2010/main" val="66860033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1FDC40-920D-43FC-A014-E970757A5537}"/>
              </a:ext>
            </a:extLst>
          </p:cNvPr>
          <p:cNvSpPr>
            <a:spLocks noGrp="1"/>
          </p:cNvSpPr>
          <p:nvPr>
            <p:ph type="title"/>
          </p:nvPr>
        </p:nvSpPr>
        <p:spPr>
          <a:xfrm>
            <a:off x="0" y="-87510"/>
            <a:ext cx="12192000" cy="1650497"/>
          </a:xfrm>
        </p:spPr>
        <p:txBody>
          <a:bodyPr>
            <a:normAutofit/>
          </a:bodyPr>
          <a:lstStyle/>
          <a:p>
            <a:pPr algn="ctr"/>
            <a:r>
              <a:rPr lang="en-US" sz="3600" dirty="0"/>
              <a:t>Impact of Genomic Variation on Function (IGVF)</a:t>
            </a:r>
            <a:br>
              <a:rPr lang="en-US" sz="1300" dirty="0"/>
            </a:br>
            <a:r>
              <a:rPr lang="en-US" sz="2800" dirty="0">
                <a:solidFill>
                  <a:schemeClr val="tx1"/>
                </a:solidFill>
              </a:rPr>
              <a:t>Consortium </a:t>
            </a:r>
            <a:r>
              <a:rPr lang="en-US" sz="2800" dirty="0">
                <a:solidFill>
                  <a:schemeClr val="tx1"/>
                </a:solidFill>
                <a:cs typeface="Arial" panose="020B0604020202020204" pitchFamily="34" charset="0"/>
              </a:rPr>
              <a:t>Kick-Off Meeting: November 2021</a:t>
            </a:r>
            <a:br>
              <a:rPr lang="en-US" sz="3100" dirty="0">
                <a:latin typeface="Arial" panose="020B0604020202020204" pitchFamily="34" charset="0"/>
                <a:cs typeface="Arial" panose="020B0604020202020204" pitchFamily="34" charset="0"/>
              </a:rPr>
            </a:br>
            <a:endParaRPr lang="en-US" sz="3100" dirty="0"/>
          </a:p>
        </p:txBody>
      </p:sp>
      <p:grpSp>
        <p:nvGrpSpPr>
          <p:cNvPr id="4" name="Group 3">
            <a:extLst>
              <a:ext uri="{FF2B5EF4-FFF2-40B4-BE49-F238E27FC236}">
                <a16:creationId xmlns:a16="http://schemas.microsoft.com/office/drawing/2014/main" id="{2FFEB707-56DA-4009-BA1B-0EBBDE66BCA1}"/>
              </a:ext>
            </a:extLst>
          </p:cNvPr>
          <p:cNvGrpSpPr>
            <a:grpSpLocks noChangeAspect="1"/>
          </p:cNvGrpSpPr>
          <p:nvPr/>
        </p:nvGrpSpPr>
        <p:grpSpPr>
          <a:xfrm>
            <a:off x="6006920" y="2093078"/>
            <a:ext cx="5609009" cy="3612910"/>
            <a:chOff x="1656812" y="986912"/>
            <a:chExt cx="8817237" cy="5679411"/>
          </a:xfrm>
        </p:grpSpPr>
        <p:grpSp>
          <p:nvGrpSpPr>
            <p:cNvPr id="5" name="Group 4">
              <a:extLst>
                <a:ext uri="{FF2B5EF4-FFF2-40B4-BE49-F238E27FC236}">
                  <a16:creationId xmlns:a16="http://schemas.microsoft.com/office/drawing/2014/main" id="{F97E7954-C432-4F5D-82BB-1306D937781D}"/>
                </a:ext>
              </a:extLst>
            </p:cNvPr>
            <p:cNvGrpSpPr/>
            <p:nvPr/>
          </p:nvGrpSpPr>
          <p:grpSpPr>
            <a:xfrm>
              <a:off x="1656812" y="3542621"/>
              <a:ext cx="4430517" cy="3102191"/>
              <a:chOff x="951424" y="3124607"/>
              <a:chExt cx="3290862" cy="2309401"/>
            </a:xfrm>
          </p:grpSpPr>
          <p:pic>
            <p:nvPicPr>
              <p:cNvPr id="11" name="Picture 10">
                <a:extLst>
                  <a:ext uri="{FF2B5EF4-FFF2-40B4-BE49-F238E27FC236}">
                    <a16:creationId xmlns:a16="http://schemas.microsoft.com/office/drawing/2014/main" id="{81E8A576-37F8-411E-9182-316EFBD7D95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57" t="58970" r="4051" b="22248"/>
              <a:stretch/>
            </p:blipFill>
            <p:spPr>
              <a:xfrm>
                <a:off x="951424" y="5025616"/>
                <a:ext cx="3290862" cy="408392"/>
              </a:xfrm>
              <a:prstGeom prst="rect">
                <a:avLst/>
              </a:prstGeom>
            </p:spPr>
          </p:pic>
          <p:pic>
            <p:nvPicPr>
              <p:cNvPr id="12" name="Picture 11">
                <a:extLst>
                  <a:ext uri="{FF2B5EF4-FFF2-40B4-BE49-F238E27FC236}">
                    <a16:creationId xmlns:a16="http://schemas.microsoft.com/office/drawing/2014/main" id="{B101B63C-7CFB-4124-817E-B6F00C78576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26" t="7678" r="3782" b="4617"/>
              <a:stretch/>
            </p:blipFill>
            <p:spPr>
              <a:xfrm>
                <a:off x="951424" y="3124607"/>
                <a:ext cx="3290862" cy="1907037"/>
              </a:xfrm>
              <a:prstGeom prst="rect">
                <a:avLst/>
              </a:prstGeom>
            </p:spPr>
          </p:pic>
        </p:grpSp>
        <p:grpSp>
          <p:nvGrpSpPr>
            <p:cNvPr id="6" name="Group 5">
              <a:extLst>
                <a:ext uri="{FF2B5EF4-FFF2-40B4-BE49-F238E27FC236}">
                  <a16:creationId xmlns:a16="http://schemas.microsoft.com/office/drawing/2014/main" id="{D8205989-B51B-4AF5-B38C-2C9D06B914DD}"/>
                </a:ext>
              </a:extLst>
            </p:cNvPr>
            <p:cNvGrpSpPr/>
            <p:nvPr/>
          </p:nvGrpSpPr>
          <p:grpSpPr>
            <a:xfrm>
              <a:off x="6043532" y="3547721"/>
              <a:ext cx="4430517" cy="3118602"/>
              <a:chOff x="5510318" y="3112381"/>
              <a:chExt cx="3290862" cy="2321618"/>
            </a:xfrm>
          </p:grpSpPr>
          <p:pic>
            <p:nvPicPr>
              <p:cNvPr id="9" name="Picture 8">
                <a:extLst>
                  <a:ext uri="{FF2B5EF4-FFF2-40B4-BE49-F238E27FC236}">
                    <a16:creationId xmlns:a16="http://schemas.microsoft.com/office/drawing/2014/main" id="{EBADBA45-72C9-419A-AF24-CA30BCA6D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96" t="6797" r="3711" b="4374"/>
              <a:stretch/>
            </p:blipFill>
            <p:spPr>
              <a:xfrm>
                <a:off x="5510318" y="3112381"/>
                <a:ext cx="3290862" cy="1931487"/>
              </a:xfrm>
              <a:prstGeom prst="rect">
                <a:avLst/>
              </a:prstGeom>
            </p:spPr>
          </p:pic>
          <p:pic>
            <p:nvPicPr>
              <p:cNvPr id="10" name="Picture 9">
                <a:extLst>
                  <a:ext uri="{FF2B5EF4-FFF2-40B4-BE49-F238E27FC236}">
                    <a16:creationId xmlns:a16="http://schemas.microsoft.com/office/drawing/2014/main" id="{7A154EB8-9766-4C55-AECA-4C9E1C6D091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357" t="76223" r="4051" b="5597"/>
              <a:stretch/>
            </p:blipFill>
            <p:spPr>
              <a:xfrm>
                <a:off x="5510318" y="5038712"/>
                <a:ext cx="3290862" cy="395287"/>
              </a:xfrm>
              <a:prstGeom prst="rect">
                <a:avLst/>
              </a:prstGeom>
            </p:spPr>
          </p:pic>
        </p:grpSp>
        <p:pic>
          <p:nvPicPr>
            <p:cNvPr id="7" name="Picture 6">
              <a:extLst>
                <a:ext uri="{FF2B5EF4-FFF2-40B4-BE49-F238E27FC236}">
                  <a16:creationId xmlns:a16="http://schemas.microsoft.com/office/drawing/2014/main" id="{BB44724D-4862-4D78-A5CA-534C87D3DAB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561" t="7678" r="3847" b="4617"/>
            <a:stretch/>
          </p:blipFill>
          <p:spPr>
            <a:xfrm>
              <a:off x="6043532" y="993324"/>
              <a:ext cx="4430517" cy="2567461"/>
            </a:xfrm>
            <a:prstGeom prst="rect">
              <a:avLst/>
            </a:prstGeom>
          </p:spPr>
        </p:pic>
        <p:pic>
          <p:nvPicPr>
            <p:cNvPr id="8" name="Picture 7">
              <a:extLst>
                <a:ext uri="{FF2B5EF4-FFF2-40B4-BE49-F238E27FC236}">
                  <a16:creationId xmlns:a16="http://schemas.microsoft.com/office/drawing/2014/main" id="{ABD0DF7C-A1CB-4445-A287-A65134D7E90C}"/>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827" t="7678" r="4564" b="4617"/>
            <a:stretch/>
          </p:blipFill>
          <p:spPr>
            <a:xfrm>
              <a:off x="1681181" y="986912"/>
              <a:ext cx="4384434" cy="2567461"/>
            </a:xfrm>
            <a:prstGeom prst="rect">
              <a:avLst/>
            </a:prstGeom>
          </p:spPr>
        </p:pic>
      </p:grpSp>
      <p:graphicFrame>
        <p:nvGraphicFramePr>
          <p:cNvPr id="14" name="Diagram 13">
            <a:extLst>
              <a:ext uri="{FF2B5EF4-FFF2-40B4-BE49-F238E27FC236}">
                <a16:creationId xmlns:a16="http://schemas.microsoft.com/office/drawing/2014/main" id="{4AEED83F-DE2C-4853-80DD-26A0DB996343}"/>
              </a:ext>
            </a:extLst>
          </p:cNvPr>
          <p:cNvGraphicFramePr/>
          <p:nvPr/>
        </p:nvGraphicFramePr>
        <p:xfrm>
          <a:off x="379469" y="2106762"/>
          <a:ext cx="5261167" cy="359922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5" name="TextBox 14">
            <a:extLst>
              <a:ext uri="{FF2B5EF4-FFF2-40B4-BE49-F238E27FC236}">
                <a16:creationId xmlns:a16="http://schemas.microsoft.com/office/drawing/2014/main" id="{0700C5D6-DC01-4DA2-85F1-5FB39D91864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30</a:t>
            </a:r>
          </a:p>
        </p:txBody>
      </p:sp>
    </p:spTree>
    <p:extLst>
      <p:ext uri="{BB962C8B-B14F-4D97-AF65-F5344CB8AC3E}">
        <p14:creationId xmlns:p14="http://schemas.microsoft.com/office/powerpoint/2010/main" val="2036390923"/>
      </p:ext>
    </p:extLst>
  </p:cSld>
  <p:clrMapOvr>
    <a:masterClrMapping/>
  </p:clrMapOvr>
  <p:transition spd="slow">
    <p:wipe di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1219513" y="-20886"/>
            <a:ext cx="9746615" cy="1200329"/>
          </a:xfrm>
          <a:prstGeom prst="rect">
            <a:avLst/>
          </a:prstGeom>
        </p:spPr>
        <p:txBody>
          <a:bodyPr wrap="square">
            <a:spAutoFit/>
          </a:bodyPr>
          <a:lstStyle/>
          <a:p>
            <a:pPr marL="0" lvl="2" algn="ctr" defTabSz="627063" eaLnBrk="0" hangingPunct="0">
              <a:buClr>
                <a:srgbClr val="FFFFFF"/>
              </a:buClr>
              <a:buSzPct val="95000"/>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Developmental Genotype-Tissue Expression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dGTEx</a:t>
            </a:r>
            <a:r>
              <a:rPr lang="en-US" sz="3600" b="1" dirty="0">
                <a:solidFill>
                  <a:srgbClr val="5FE0D4"/>
                </a:solidFill>
                <a:latin typeface="Arial" charset="0"/>
                <a:cs typeface="Arial" charset="0"/>
              </a:rPr>
              <a:t>) Project</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5" name="Picture 4" descr="Map&#10;&#10;Description automatically generated">
            <a:extLst>
              <a:ext uri="{FF2B5EF4-FFF2-40B4-BE49-F238E27FC236}">
                <a16:creationId xmlns:a16="http://schemas.microsoft.com/office/drawing/2014/main" id="{05C6E147-27FB-4B71-9690-808B9BC1459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217" r="4762"/>
          <a:stretch/>
        </p:blipFill>
        <p:spPr>
          <a:xfrm>
            <a:off x="0" y="2051956"/>
            <a:ext cx="6778171" cy="3488675"/>
          </a:xfrm>
          <a:prstGeom prst="rect">
            <a:avLst/>
          </a:prstGeom>
        </p:spPr>
      </p:pic>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6987169" y="1445496"/>
            <a:ext cx="5267354" cy="5202954"/>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l" defTabSz="627063" rtl="0" eaLnBrk="0" fontAlgn="auto" latinLnBrk="0" hangingPunct="0">
              <a:lnSpc>
                <a:spcPct val="90000"/>
              </a:lnSpc>
              <a:spcBef>
                <a:spcPts val="600"/>
              </a:spcBef>
              <a:spcAft>
                <a:spcPts val="0"/>
              </a:spcAft>
              <a:buClr>
                <a:srgbClr val="FFFFFF"/>
              </a:buClr>
              <a:buSzPct val="95000"/>
              <a:buFont typeface="Arial"/>
              <a:buNone/>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Biospecimen Procurement Center (BPC) </a:t>
            </a:r>
          </a:p>
          <a:p>
            <a:pPr marL="158750" marR="0" lvl="2" indent="0" algn="l" defTabSz="627063" rtl="0" eaLnBrk="0" fontAlgn="auto" latinLnBrk="0" hangingPunct="0">
              <a:lnSpc>
                <a:spcPct val="90000"/>
              </a:lnSpc>
              <a:spcBef>
                <a:spcPts val="600"/>
              </a:spcBef>
              <a:spcAft>
                <a:spcPts val="0"/>
              </a:spcAft>
              <a:buClr>
                <a:srgbClr val="FFFFFF"/>
              </a:buClr>
              <a:buSzPct val="95000"/>
              <a:buFont typeface="Arial"/>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National Disease Research Interchange</a:t>
            </a:r>
            <a:endParaRPr kumimoji="0" lang="en-US" sz="20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endParaRPr>
          </a:p>
          <a:p>
            <a:pPr marL="158750" marR="0" lvl="2" indent="0" algn="l" defTabSz="627063" rtl="0" eaLnBrk="0" fontAlgn="auto" latinLnBrk="0" hangingPunct="0">
              <a:lnSpc>
                <a:spcPct val="90000"/>
              </a:lnSpc>
              <a:spcBef>
                <a:spcPts val="600"/>
              </a:spcBef>
              <a:spcAft>
                <a:spcPts val="0"/>
              </a:spcAft>
              <a:buClr>
                <a:srgbClr val="FFFFFF"/>
              </a:buClr>
              <a:buSzPct val="95000"/>
              <a:buFont typeface="Arial"/>
              <a:buNone/>
              <a:tabLst/>
              <a:defRPr/>
            </a:pPr>
            <a:endParaRPr kumimoji="0" lang="en-US" sz="1600" b="1" i="0" u="none" strike="noStrike" kern="1200" cap="none" spc="0" normalizeH="0" baseline="0" noProof="0" dirty="0">
              <a:ln>
                <a:noFill/>
              </a:ln>
              <a:solidFill>
                <a:prstClr val="white"/>
              </a:solidFill>
              <a:effectLst/>
              <a:uLnTx/>
              <a:uFillTx/>
              <a:latin typeface="Arial" charset="0"/>
              <a:ea typeface="+mn-ea"/>
              <a:cs typeface="+mn-cs"/>
            </a:endParaRPr>
          </a:p>
          <a:p>
            <a:pPr marL="158750" marR="0" lvl="2" indent="0" algn="l" defTabSz="627063" rtl="0" eaLnBrk="0" fontAlgn="auto" latinLnBrk="0" hangingPunct="0">
              <a:lnSpc>
                <a:spcPct val="90000"/>
              </a:lnSpc>
              <a:spcBef>
                <a:spcPts val="600"/>
              </a:spcBef>
              <a:spcAft>
                <a:spcPts val="0"/>
              </a:spcAft>
              <a:buClr>
                <a:srgbClr val="FFFFFF"/>
              </a:buClr>
              <a:buSzPct val="95000"/>
              <a:buFont typeface="Arial"/>
              <a:buNone/>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Laboratory, Data Analysis, and Coordinating Center (LDACC)</a:t>
            </a:r>
          </a:p>
          <a:p>
            <a:pPr marL="158750" marR="0" lvl="2" indent="0" algn="l" defTabSz="627063" rtl="0" eaLnBrk="0" fontAlgn="auto" latinLnBrk="0" hangingPunct="0">
              <a:lnSpc>
                <a:spcPct val="90000"/>
              </a:lnSpc>
              <a:spcBef>
                <a:spcPts val="600"/>
              </a:spcBef>
              <a:spcAft>
                <a:spcPts val="0"/>
              </a:spcAft>
              <a:buClr>
                <a:srgbClr val="FFFFFF"/>
              </a:buClr>
              <a:buSzPct val="95000"/>
              <a:buFont typeface="Arial"/>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Broad Institute</a:t>
            </a:r>
          </a:p>
          <a:p>
            <a:pPr marL="158750" marR="0" lvl="2" indent="0" algn="l" defTabSz="627063" rtl="0" eaLnBrk="0" fontAlgn="auto" latinLnBrk="0" hangingPunct="0">
              <a:lnSpc>
                <a:spcPct val="90000"/>
              </a:lnSpc>
              <a:spcBef>
                <a:spcPts val="600"/>
              </a:spcBef>
              <a:spcAft>
                <a:spcPts val="0"/>
              </a:spcAft>
              <a:buClr>
                <a:srgbClr val="FFFFFF"/>
              </a:buClr>
              <a:buSzPct val="95000"/>
              <a:buFont typeface="Arial"/>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Yale University</a:t>
            </a:r>
          </a:p>
          <a:p>
            <a:pPr marL="158750" marR="0" lvl="2" indent="0" algn="l" defTabSz="627063" rtl="0" eaLnBrk="0" fontAlgn="auto" latinLnBrk="0" hangingPunct="0">
              <a:lnSpc>
                <a:spcPct val="90000"/>
              </a:lnSpc>
              <a:spcBef>
                <a:spcPts val="600"/>
              </a:spcBef>
              <a:spcAft>
                <a:spcPts val="0"/>
              </a:spcAft>
              <a:buClr>
                <a:srgbClr val="FFFFFF"/>
              </a:buClr>
              <a:buSzPct val="95000"/>
              <a:buFont typeface="Arial"/>
              <a:buNone/>
              <a:tabLst/>
              <a:defRPr/>
            </a:pPr>
            <a:endParaRPr kumimoji="0" lang="en-US" sz="2000" b="1" i="0" u="none" strike="noStrike" kern="1200" cap="none" spc="0" normalizeH="0" baseline="0" noProof="0" dirty="0">
              <a:ln>
                <a:noFill/>
              </a:ln>
              <a:solidFill>
                <a:prstClr val="white"/>
              </a:solidFill>
              <a:effectLst/>
              <a:uLnTx/>
              <a:uFillTx/>
              <a:latin typeface="Arial" charset="0"/>
              <a:ea typeface="+mn-ea"/>
              <a:cs typeface="+mn-cs"/>
            </a:endParaRPr>
          </a:p>
          <a:p>
            <a:pPr marL="158750" marR="0" lvl="2" indent="0" algn="l" defTabSz="627063" rtl="0" eaLnBrk="0" fontAlgn="auto" latinLnBrk="0" hangingPunct="0">
              <a:lnSpc>
                <a:spcPct val="90000"/>
              </a:lnSpc>
              <a:spcBef>
                <a:spcPts val="600"/>
              </a:spcBef>
              <a:spcAft>
                <a:spcPts val="0"/>
              </a:spcAft>
              <a:buClr>
                <a:srgbClr val="FFFFFF"/>
              </a:buClr>
              <a:buSzPct val="95000"/>
              <a:buFont typeface="Arial"/>
              <a:buNone/>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Non-Human-Primate dGTEx applications reviewed in October 2021</a:t>
            </a: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BB9BDD75-AE0C-407D-9FFF-5EB3790C1DF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31</a:t>
            </a:r>
          </a:p>
        </p:txBody>
      </p:sp>
    </p:spTree>
    <p:extLst>
      <p:ext uri="{BB962C8B-B14F-4D97-AF65-F5344CB8AC3E}">
        <p14:creationId xmlns:p14="http://schemas.microsoft.com/office/powerpoint/2010/main" val="138136153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FDEAF88-EEDF-41AE-BA76-50161EC40E0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32</a:t>
            </a:r>
          </a:p>
        </p:txBody>
      </p:sp>
      <p:sp>
        <p:nvSpPr>
          <p:cNvPr id="12" name="Title 3">
            <a:extLst>
              <a:ext uri="{FF2B5EF4-FFF2-40B4-BE49-F238E27FC236}">
                <a16:creationId xmlns:a16="http://schemas.microsoft.com/office/drawing/2014/main" id="{3453A79C-AF37-4797-A184-6CCD579A6239}"/>
              </a:ext>
            </a:extLst>
          </p:cNvPr>
          <p:cNvSpPr>
            <a:spLocks noGrp="1"/>
          </p:cNvSpPr>
          <p:nvPr>
            <p:ph type="title"/>
          </p:nvPr>
        </p:nvSpPr>
        <p:spPr>
          <a:xfrm>
            <a:off x="0" y="56046"/>
            <a:ext cx="12191999" cy="1031864"/>
          </a:xfrm>
        </p:spPr>
        <p:txBody>
          <a:bodyPr>
            <a:noAutofit/>
          </a:bodyPr>
          <a:lstStyle/>
          <a:p>
            <a:pPr algn="ctr">
              <a:lnSpc>
                <a:spcPct val="100000"/>
              </a:lnSpc>
              <a:defRPr/>
            </a:pPr>
            <a:r>
              <a:rPr lang="en-US" sz="3600" dirty="0">
                <a:solidFill>
                  <a:srgbClr val="5FE0D4"/>
                </a:solidFill>
                <a:latin typeface="Arial" charset="0"/>
                <a:cs typeface="Arial" charset="0"/>
              </a:rPr>
              <a:t>NHGRI Analysis, Visualization, and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Informatics Lab-space (AnVIL)</a:t>
            </a:r>
          </a:p>
        </p:txBody>
      </p:sp>
      <p:sp>
        <p:nvSpPr>
          <p:cNvPr id="13" name="Rectangle 12">
            <a:extLst>
              <a:ext uri="{FF2B5EF4-FFF2-40B4-BE49-F238E27FC236}">
                <a16:creationId xmlns:a16="http://schemas.microsoft.com/office/drawing/2014/main" id="{3A5B54DE-7A1F-4CD3-9208-DA27FFC86808}"/>
              </a:ext>
            </a:extLst>
          </p:cNvPr>
          <p:cNvSpPr/>
          <p:nvPr/>
        </p:nvSpPr>
        <p:spPr>
          <a:xfrm>
            <a:off x="374923" y="1842096"/>
            <a:ext cx="7607124" cy="4139595"/>
          </a:xfrm>
          <a:prstGeom prst="rect">
            <a:avLst/>
          </a:prstGeom>
        </p:spPr>
        <p:txBody>
          <a:bodyPr wrap="square" anchor="t">
            <a:spAutoFit/>
          </a:bodyPr>
          <a:lstStyle/>
          <a:p>
            <a:pPr marL="457200" marR="0" lvl="0" indent="-285750" algn="l" defTabSz="8001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Future Directions of the NHGRI 	</a:t>
            </a:r>
            <a:r>
              <a:rPr kumimoji="0" lang="en-US" sz="3200" b="1" i="0" u="none" strike="noStrike" kern="1200" cap="none" spc="0" normalizeH="0" baseline="0" noProof="0" dirty="0" err="1">
                <a:ln>
                  <a:noFill/>
                </a:ln>
                <a:solidFill>
                  <a:srgbClr val="FFFFFF"/>
                </a:solidFill>
                <a:effectLst/>
                <a:uLnTx/>
                <a:uFillTx/>
                <a:latin typeface="Arial" panose="020B0604020202020204"/>
                <a:ea typeface="+mn-ea"/>
                <a:cs typeface="+mn-cs"/>
              </a:rPr>
              <a:t>AnVIL</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 Workshop (October 2021)</a:t>
            </a:r>
          </a:p>
          <a:p>
            <a:pPr marL="457200" marR="0" lvl="0" indent="-285750" algn="l" defTabSz="8001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457200" marR="0" lvl="0" indent="-285750" algn="l" defTabSz="8001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Marker paper “Inverting the Model 	of Genomics Data Sharing with 	the NHGRI AnVIL” in </a:t>
            </a:r>
            <a:r>
              <a:rPr kumimoji="0" lang="en-US" sz="3200" b="1" i="1" u="none" strike="noStrike" kern="1200" cap="none" spc="0" normalizeH="0" baseline="0" noProof="0" dirty="0">
                <a:ln>
                  <a:noFill/>
                </a:ln>
                <a:solidFill>
                  <a:srgbClr val="FFFFFF"/>
                </a:solidFill>
                <a:effectLst/>
                <a:uLnTx/>
                <a:uFillTx/>
                <a:latin typeface="Arial" panose="020B0604020202020204"/>
                <a:ea typeface="+mn-ea"/>
                <a:cs typeface="+mn-cs"/>
              </a:rPr>
              <a:t>Cell 	Genomics</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 (January 2022)</a:t>
            </a:r>
            <a:endParaRPr kumimoji="0" lang="en-US" sz="3067"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501650" marR="0" lvl="2" indent="-342900" algn="l" defTabSz="627063" rtl="0" eaLnBrk="0" fontAlgn="auto" latinLnBrk="0" hangingPunct="0">
              <a:lnSpc>
                <a:spcPct val="100000"/>
              </a:lnSpc>
              <a:spcBef>
                <a:spcPts val="1800"/>
              </a:spcBef>
              <a:spcAft>
                <a:spcPts val="0"/>
              </a:spcAft>
              <a:buClr>
                <a:srgbClr val="FFFFFF"/>
              </a:buClr>
              <a:buSzPct val="95000"/>
              <a:buFont typeface="Wingdings" panose="05000000000000000000" pitchFamily="2" charset="2"/>
              <a:buChar char="§"/>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pic>
        <p:nvPicPr>
          <p:cNvPr id="3" name="Picture 2">
            <a:extLst>
              <a:ext uri="{FF2B5EF4-FFF2-40B4-BE49-F238E27FC236}">
                <a16:creationId xmlns:a16="http://schemas.microsoft.com/office/drawing/2014/main" id="{ACF3BA43-F440-438C-B204-9F03E2ACA9A3}"/>
              </a:ext>
            </a:extLst>
          </p:cNvPr>
          <p:cNvPicPr>
            <a:picLocks noChangeAspect="1"/>
          </p:cNvPicPr>
          <p:nvPr/>
        </p:nvPicPr>
        <p:blipFill>
          <a:blip r:embed="rId3"/>
          <a:stretch>
            <a:fillRect/>
          </a:stretch>
        </p:blipFill>
        <p:spPr>
          <a:xfrm>
            <a:off x="8101590" y="1842096"/>
            <a:ext cx="3159968" cy="4094460"/>
          </a:xfrm>
          <a:prstGeom prst="rect">
            <a:avLst/>
          </a:prstGeom>
        </p:spPr>
      </p:pic>
    </p:spTree>
    <p:extLst>
      <p:ext uri="{BB962C8B-B14F-4D97-AF65-F5344CB8AC3E}">
        <p14:creationId xmlns:p14="http://schemas.microsoft.com/office/powerpoint/2010/main" val="921933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par>
                          <p:cTn id="11" fill="hold">
                            <p:stCondLst>
                              <p:cond delay="0"/>
                            </p:stCondLst>
                            <p:childTnLst>
                              <p:par>
                                <p:cTn id="12" presetID="22" presetClass="entr" presetSubtype="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43232"/>
            <a:ext cx="12192000" cy="748147"/>
          </a:xfrm>
        </p:spPr>
        <p:txBody>
          <a:bodyPr>
            <a:normAutofit/>
          </a:bodyPr>
          <a:lstStyle/>
          <a:p>
            <a:pPr algn="ctr">
              <a:defRPr/>
            </a:pPr>
            <a:r>
              <a:rPr lang="en-US" sz="3600" b="1" dirty="0">
                <a:solidFill>
                  <a:srgbClr val="5FE0D4"/>
                </a:solidFill>
                <a:latin typeface="Arial" charset="0"/>
                <a:cs typeface="Arial" charset="0"/>
              </a:rPr>
              <a:t>Phenotypes and Exposures (PhenX) Toolkit</a:t>
            </a:r>
            <a:endParaRPr lang="en-US" sz="3600" b="1" dirty="0">
              <a:solidFill>
                <a:srgbClr val="5FE0D4"/>
              </a:solidFill>
              <a:latin typeface="Arial" pitchFamily="34" charset="0"/>
              <a:cs typeface="Arial" pitchFamily="34" charset="0"/>
            </a:endParaRPr>
          </a:p>
        </p:txBody>
      </p:sp>
      <p:pic>
        <p:nvPicPr>
          <p:cNvPr id="2" name="Picture 1">
            <a:extLst>
              <a:ext uri="{FF2B5EF4-FFF2-40B4-BE49-F238E27FC236}">
                <a16:creationId xmlns:a16="http://schemas.microsoft.com/office/drawing/2014/main" id="{BA736384-8CAA-44EE-A31D-D8CD06AECFE7}"/>
              </a:ext>
            </a:extLst>
          </p:cNvPr>
          <p:cNvPicPr>
            <a:picLocks noChangeAspect="1"/>
          </p:cNvPicPr>
          <p:nvPr/>
        </p:nvPicPr>
        <p:blipFill>
          <a:blip r:embed="rId3"/>
          <a:stretch>
            <a:fillRect/>
          </a:stretch>
        </p:blipFill>
        <p:spPr>
          <a:xfrm>
            <a:off x="142667" y="6194818"/>
            <a:ext cx="3560373" cy="542591"/>
          </a:xfrm>
          <a:prstGeom prst="rect">
            <a:avLst/>
          </a:prstGeom>
        </p:spPr>
      </p:pic>
      <p:grpSp>
        <p:nvGrpSpPr>
          <p:cNvPr id="4" name="Group 3">
            <a:extLst>
              <a:ext uri="{FF2B5EF4-FFF2-40B4-BE49-F238E27FC236}">
                <a16:creationId xmlns:a16="http://schemas.microsoft.com/office/drawing/2014/main" id="{A5899C21-E3AF-4E23-9E00-8DCDCBCA38D1}"/>
              </a:ext>
            </a:extLst>
          </p:cNvPr>
          <p:cNvGrpSpPr/>
          <p:nvPr/>
        </p:nvGrpSpPr>
        <p:grpSpPr>
          <a:xfrm>
            <a:off x="570972" y="960590"/>
            <a:ext cx="11050056" cy="1978364"/>
            <a:chOff x="874446" y="1142833"/>
            <a:chExt cx="11050056" cy="1978364"/>
          </a:xfrm>
        </p:grpSpPr>
        <p:sp>
          <p:nvSpPr>
            <p:cNvPr id="3" name="Rectangle 2">
              <a:extLst>
                <a:ext uri="{FF2B5EF4-FFF2-40B4-BE49-F238E27FC236}">
                  <a16:creationId xmlns:a16="http://schemas.microsoft.com/office/drawing/2014/main" id="{6D0FD017-F787-4396-910B-610075E3C8E1}"/>
                </a:ext>
              </a:extLst>
            </p:cNvPr>
            <p:cNvSpPr/>
            <p:nvPr/>
          </p:nvSpPr>
          <p:spPr>
            <a:xfrm>
              <a:off x="4753151" y="1336720"/>
              <a:ext cx="7171351" cy="16723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Sickle Cell Disease Curative Therapies</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00" marR="0" lvl="0" indent="-225425" algn="l" defTabSz="1219170" rtl="0" eaLnBrk="1" fontAlgn="auto" latinLnBrk="0" hangingPunct="1">
                <a:spcBef>
                  <a:spcPts val="0"/>
                </a:spcBef>
                <a:spcAft>
                  <a:spcPts val="0"/>
                </a:spcAft>
                <a:buClr>
                  <a:schemeClr val="tx1"/>
                </a:buClr>
                <a:buSzTx/>
                <a:buFont typeface="Wingdings" panose="05000000000000000000" pitchFamily="2" charset="2"/>
                <a:buChar char="§"/>
                <a:tabLst/>
                <a:defRPr/>
              </a:pPr>
              <a:r>
                <a:rPr kumimoji="0" lang="en-US" sz="2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13 protocols released in August 2021</a:t>
              </a:r>
            </a:p>
            <a:p>
              <a:pPr marL="342900" marR="0" lvl="0" indent="-225425" algn="l" defTabSz="1219170" rtl="0" eaLnBrk="1" fontAlgn="auto" latinLnBrk="0" hangingPunct="1">
                <a:spcBef>
                  <a:spcPts val="0"/>
                </a:spcBef>
                <a:spcAft>
                  <a:spcPts val="0"/>
                </a:spcAft>
                <a:buClr>
                  <a:schemeClr val="tx1"/>
                </a:buClr>
                <a:buSzTx/>
                <a:buFont typeface="Wingdings" panose="05000000000000000000" pitchFamily="2" charset="2"/>
                <a:buChar char="§"/>
                <a:tabLst/>
                <a:defRPr/>
              </a:pPr>
              <a:r>
                <a:rPr kumimoji="0" lang="en-US" sz="2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Funding: NHLBI</a:t>
              </a:r>
            </a:p>
            <a:p>
              <a:pPr marL="342900" marR="0" lvl="0" indent="-34290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28" name="Picture 4">
              <a:extLst>
                <a:ext uri="{FF2B5EF4-FFF2-40B4-BE49-F238E27FC236}">
                  <a16:creationId xmlns:a16="http://schemas.microsoft.com/office/drawing/2014/main" id="{A36FB4E5-2C0A-4B08-B1CE-97C98B3589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446" y="1142833"/>
              <a:ext cx="3508797" cy="197836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455B7EDC-ACF1-4FBD-B89A-77655B58FCA4}"/>
              </a:ext>
            </a:extLst>
          </p:cNvPr>
          <p:cNvGrpSpPr/>
          <p:nvPr/>
        </p:nvGrpSpPr>
        <p:grpSpPr>
          <a:xfrm>
            <a:off x="570973" y="2543517"/>
            <a:ext cx="11317375" cy="3671337"/>
            <a:chOff x="704338" y="2556887"/>
            <a:chExt cx="11317375" cy="3671337"/>
          </a:xfrm>
        </p:grpSpPr>
        <p:sp>
          <p:nvSpPr>
            <p:cNvPr id="21" name="Rectangle 20">
              <a:extLst>
                <a:ext uri="{FF2B5EF4-FFF2-40B4-BE49-F238E27FC236}">
                  <a16:creationId xmlns:a16="http://schemas.microsoft.com/office/drawing/2014/main" id="{8D87E1BF-46D9-46D3-87B2-8FD9B67619F7}"/>
                </a:ext>
              </a:extLst>
            </p:cNvPr>
            <p:cNvSpPr/>
            <p:nvPr/>
          </p:nvSpPr>
          <p:spPr>
            <a:xfrm>
              <a:off x="704338" y="3309853"/>
              <a:ext cx="6382278" cy="25875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121917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COVID-19 Variable Compare Tool</a:t>
              </a:r>
            </a:p>
            <a:p>
              <a:pPr marL="342900" marR="0" lvl="0" indent="-225425" algn="l" defTabSz="1219170" rtl="0" eaLnBrk="1" fontAlgn="auto" latinLnBrk="0" hangingPunct="1">
                <a:lnSpc>
                  <a:spcPct val="150000"/>
                </a:lnSpc>
                <a:spcBef>
                  <a:spcPts val="0"/>
                </a:spcBef>
                <a:spcAft>
                  <a:spcPts val="0"/>
                </a:spcAft>
                <a:buClr>
                  <a:schemeClr val="tx1"/>
                </a:buClr>
                <a:buSzTx/>
                <a:buFont typeface="Wingdings" panose="05000000000000000000" pitchFamily="2" charset="2"/>
                <a:buChar char="§"/>
                <a:tabLst/>
                <a:defRPr/>
              </a:pPr>
              <a:r>
                <a:rPr kumimoji="0" lang="en-US" sz="2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39 protocols</a:t>
              </a:r>
            </a:p>
            <a:p>
              <a:pPr marL="342900" marR="0" lvl="0" indent="-225425" algn="l" defTabSz="690563" rtl="0" eaLnBrk="1" fontAlgn="auto" latinLnBrk="0" hangingPunct="1">
                <a:spcBef>
                  <a:spcPts val="0"/>
                </a:spcBef>
                <a:spcAft>
                  <a:spcPts val="0"/>
                </a:spcAft>
                <a:buClr>
                  <a:schemeClr val="tx1"/>
                </a:buClr>
                <a:buSzTx/>
                <a:buFont typeface="Wingdings" panose="05000000000000000000" pitchFamily="2" charset="2"/>
                <a:buChar char="§"/>
                <a:tabLst/>
                <a:defRPr/>
              </a:pPr>
              <a:r>
                <a:rPr kumimoji="0" lang="en-US" sz="26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Assesses content of COVID-19 	protocols at the variable level</a:t>
              </a:r>
            </a:p>
            <a:p>
              <a:pPr marL="342900" marR="0" lvl="0" indent="-34290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7CF707F3-7B3E-4AEC-A5CB-14308D256040}"/>
                </a:ext>
              </a:extLst>
            </p:cNvPr>
            <p:cNvPicPr>
              <a:picLocks noChangeAspect="1"/>
            </p:cNvPicPr>
            <p:nvPr/>
          </p:nvPicPr>
          <p:blipFill>
            <a:blip r:embed="rId5"/>
            <a:stretch>
              <a:fillRect/>
            </a:stretch>
          </p:blipFill>
          <p:spPr>
            <a:xfrm>
              <a:off x="7982586" y="2556887"/>
              <a:ext cx="4039127" cy="3671337"/>
            </a:xfrm>
            <a:prstGeom prst="rect">
              <a:avLst/>
            </a:prstGeom>
          </p:spPr>
        </p:pic>
      </p:grpSp>
      <p:sp>
        <p:nvSpPr>
          <p:cNvPr id="10" name="TextBox 9">
            <a:extLst>
              <a:ext uri="{FF2B5EF4-FFF2-40B4-BE49-F238E27FC236}">
                <a16:creationId xmlns:a16="http://schemas.microsoft.com/office/drawing/2014/main" id="{5DA1411B-5F0A-4A4A-B419-789C90640BE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33</a:t>
            </a:r>
          </a:p>
        </p:txBody>
      </p:sp>
    </p:spTree>
    <p:extLst>
      <p:ext uri="{BB962C8B-B14F-4D97-AF65-F5344CB8AC3E}">
        <p14:creationId xmlns:p14="http://schemas.microsoft.com/office/powerpoint/2010/main" val="27675849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FF27ED-EB59-6445-B207-C30F97EFDAB4}"/>
              </a:ext>
            </a:extLst>
          </p:cNvPr>
          <p:cNvSpPr txBox="1"/>
          <p:nvPr/>
        </p:nvSpPr>
        <p:spPr>
          <a:xfrm>
            <a:off x="172821" y="4692588"/>
            <a:ext cx="11564464" cy="2974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333" b="1"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pic>
        <p:nvPicPr>
          <p:cNvPr id="42" name="Picture 5" descr="https://emerge.mc.vanderbilt.edu/images/logo_emerge6_03.png">
            <a:extLst>
              <a:ext uri="{FF2B5EF4-FFF2-40B4-BE49-F238E27FC236}">
                <a16:creationId xmlns:a16="http://schemas.microsoft.com/office/drawing/2014/main" id="{94965F6D-57E6-4340-B1BA-6B4A90FE0C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958" t="30071" r="-40674" b="24071"/>
          <a:stretch/>
        </p:blipFill>
        <p:spPr bwMode="auto">
          <a:xfrm>
            <a:off x="1" y="0"/>
            <a:ext cx="12192000" cy="902857"/>
          </a:xfrm>
          <a:prstGeom prst="rect">
            <a:avLst/>
          </a:prstGeom>
          <a:solidFill>
            <a:srgbClr val="FFFFFF">
              <a:shade val="85000"/>
            </a:srgbClr>
          </a:solidFill>
          <a:ln>
            <a:noFill/>
          </a:ln>
          <a:effectLst/>
        </p:spPr>
      </p:pic>
      <p:sp>
        <p:nvSpPr>
          <p:cNvPr id="9" name="TextBox 8">
            <a:extLst>
              <a:ext uri="{FF2B5EF4-FFF2-40B4-BE49-F238E27FC236}">
                <a16:creationId xmlns:a16="http://schemas.microsoft.com/office/drawing/2014/main" id="{8A0B95CF-DE64-8244-AC7C-04A05E81900E}"/>
              </a:ext>
            </a:extLst>
          </p:cNvPr>
          <p:cNvSpPr txBox="1"/>
          <p:nvPr/>
        </p:nvSpPr>
        <p:spPr>
          <a:xfrm>
            <a:off x="0" y="1091085"/>
            <a:ext cx="12019179" cy="5232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EDFD3">
                    <a:lumMod val="60000"/>
                    <a:lumOff val="40000"/>
                  </a:srgbClr>
                </a:solidFill>
                <a:effectLst/>
                <a:uLnTx/>
                <a:uFillTx/>
                <a:latin typeface="Arial" panose="020B0604020202020204"/>
                <a:ea typeface="Helvetica Neue" charset="0"/>
                <a:cs typeface="Helvetica Neue" charset="0"/>
              </a:rPr>
              <a:t>Received single Institutional Review Board approval</a:t>
            </a:r>
          </a:p>
        </p:txBody>
      </p:sp>
      <p:pic>
        <p:nvPicPr>
          <p:cNvPr id="18" name="Picture 17">
            <a:extLst>
              <a:ext uri="{FF2B5EF4-FFF2-40B4-BE49-F238E27FC236}">
                <a16:creationId xmlns:a16="http://schemas.microsoft.com/office/drawing/2014/main" id="{0E3A7A69-2AE0-454F-8F9C-3AB8996A5CD4}"/>
              </a:ext>
            </a:extLst>
          </p:cNvPr>
          <p:cNvPicPr>
            <a:picLocks noChangeAspect="1"/>
          </p:cNvPicPr>
          <p:nvPr/>
        </p:nvPicPr>
        <p:blipFill rotWithShape="1">
          <a:blip r:embed="rId4">
            <a:extLst>
              <a:ext uri="{28A0092B-C50C-407E-A947-70E740481C1C}">
                <a14:useLocalDpi xmlns:a14="http://schemas.microsoft.com/office/drawing/2010/main" val="0"/>
              </a:ext>
            </a:extLst>
          </a:blip>
          <a:srcRect l="610" t="6951" r="5877"/>
          <a:stretch/>
        </p:blipFill>
        <p:spPr>
          <a:xfrm>
            <a:off x="517608" y="1804521"/>
            <a:ext cx="5306038" cy="2529467"/>
          </a:xfrm>
          <a:prstGeom prst="rect">
            <a:avLst/>
          </a:prstGeom>
        </p:spPr>
      </p:pic>
      <p:sp>
        <p:nvSpPr>
          <p:cNvPr id="19" name="TextBox 18">
            <a:extLst>
              <a:ext uri="{FF2B5EF4-FFF2-40B4-BE49-F238E27FC236}">
                <a16:creationId xmlns:a16="http://schemas.microsoft.com/office/drawing/2014/main" id="{1DB858C2-C0EB-7E4F-AEA8-4EF6B32D495B}"/>
              </a:ext>
            </a:extLst>
          </p:cNvPr>
          <p:cNvSpPr txBox="1"/>
          <p:nvPr/>
        </p:nvSpPr>
        <p:spPr>
          <a:xfrm>
            <a:off x="420927" y="4387555"/>
            <a:ext cx="5402719"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Combine monogenic risk, clinical risk, polygenic risk, and family history</a:t>
            </a:r>
          </a:p>
        </p:txBody>
      </p:sp>
      <p:sp>
        <p:nvSpPr>
          <p:cNvPr id="101" name="TextBox 100">
            <a:extLst>
              <a:ext uri="{FF2B5EF4-FFF2-40B4-BE49-F238E27FC236}">
                <a16:creationId xmlns:a16="http://schemas.microsoft.com/office/drawing/2014/main" id="{C9125034-0A74-524E-B13C-B57BDA93D8C7}"/>
              </a:ext>
            </a:extLst>
          </p:cNvPr>
          <p:cNvSpPr txBox="1"/>
          <p:nvPr/>
        </p:nvSpPr>
        <p:spPr>
          <a:xfrm>
            <a:off x="6392489" y="4394273"/>
            <a:ext cx="6411694"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Research ways to apply European-ancestry derived PRSs in diverse populations</a:t>
            </a:r>
            <a:endPar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p:txBody>
      </p:sp>
      <p:grpSp>
        <p:nvGrpSpPr>
          <p:cNvPr id="43" name="Group 42">
            <a:extLst>
              <a:ext uri="{FF2B5EF4-FFF2-40B4-BE49-F238E27FC236}">
                <a16:creationId xmlns:a16="http://schemas.microsoft.com/office/drawing/2014/main" id="{F5A34058-7459-334F-9C1E-AA569CF0AAE1}"/>
              </a:ext>
            </a:extLst>
          </p:cNvPr>
          <p:cNvGrpSpPr/>
          <p:nvPr/>
        </p:nvGrpSpPr>
        <p:grpSpPr>
          <a:xfrm>
            <a:off x="6171059" y="2028330"/>
            <a:ext cx="5772148" cy="2115469"/>
            <a:chOff x="1738312" y="2594372"/>
            <a:chExt cx="7705720" cy="2608152"/>
          </a:xfrm>
        </p:grpSpPr>
        <p:grpSp>
          <p:nvGrpSpPr>
            <p:cNvPr id="44" name="Group 43">
              <a:extLst>
                <a:ext uri="{FF2B5EF4-FFF2-40B4-BE49-F238E27FC236}">
                  <a16:creationId xmlns:a16="http://schemas.microsoft.com/office/drawing/2014/main" id="{9888D75D-750D-FB45-BD19-8E506FF8E240}"/>
                </a:ext>
              </a:extLst>
            </p:cNvPr>
            <p:cNvGrpSpPr/>
            <p:nvPr/>
          </p:nvGrpSpPr>
          <p:grpSpPr>
            <a:xfrm>
              <a:off x="1738312" y="2594372"/>
              <a:ext cx="7705720" cy="2608152"/>
              <a:chOff x="1738312" y="2594372"/>
              <a:chExt cx="7705720" cy="2608152"/>
            </a:xfrm>
          </p:grpSpPr>
          <p:grpSp>
            <p:nvGrpSpPr>
              <p:cNvPr id="46" name="Group 45">
                <a:extLst>
                  <a:ext uri="{FF2B5EF4-FFF2-40B4-BE49-F238E27FC236}">
                    <a16:creationId xmlns:a16="http://schemas.microsoft.com/office/drawing/2014/main" id="{80149D2A-D1C9-334D-ADC4-7EF14467607E}"/>
                  </a:ext>
                </a:extLst>
              </p:cNvPr>
              <p:cNvGrpSpPr/>
              <p:nvPr/>
            </p:nvGrpSpPr>
            <p:grpSpPr>
              <a:xfrm>
                <a:off x="1885950" y="2594372"/>
                <a:ext cx="7005631" cy="2012156"/>
                <a:chOff x="1885950" y="2594372"/>
                <a:chExt cx="7005631" cy="2012156"/>
              </a:xfrm>
            </p:grpSpPr>
            <p:grpSp>
              <p:nvGrpSpPr>
                <p:cNvPr id="49" name="Group 48">
                  <a:extLst>
                    <a:ext uri="{FF2B5EF4-FFF2-40B4-BE49-F238E27FC236}">
                      <a16:creationId xmlns:a16="http://schemas.microsoft.com/office/drawing/2014/main" id="{415F11D2-928D-514B-AFEA-2C48CE97442D}"/>
                    </a:ext>
                  </a:extLst>
                </p:cNvPr>
                <p:cNvGrpSpPr/>
                <p:nvPr/>
              </p:nvGrpSpPr>
              <p:grpSpPr>
                <a:xfrm>
                  <a:off x="1885950" y="2594372"/>
                  <a:ext cx="2790822" cy="2012156"/>
                  <a:chOff x="2271713" y="2422922"/>
                  <a:chExt cx="2790822" cy="2012156"/>
                </a:xfrm>
              </p:grpSpPr>
              <p:pic>
                <p:nvPicPr>
                  <p:cNvPr id="61" name="Graphic 60" descr="Woman with solid fill">
                    <a:extLst>
                      <a:ext uri="{FF2B5EF4-FFF2-40B4-BE49-F238E27FC236}">
                        <a16:creationId xmlns:a16="http://schemas.microsoft.com/office/drawing/2014/main" id="{1DAE238A-123F-8B49-AE0A-167640CD57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19475" y="2971800"/>
                    <a:ext cx="914400" cy="914400"/>
                  </a:xfrm>
                  <a:prstGeom prst="rect">
                    <a:avLst/>
                  </a:prstGeom>
                </p:spPr>
              </p:pic>
              <p:grpSp>
                <p:nvGrpSpPr>
                  <p:cNvPr id="62" name="Group 61">
                    <a:extLst>
                      <a:ext uri="{FF2B5EF4-FFF2-40B4-BE49-F238E27FC236}">
                        <a16:creationId xmlns:a16="http://schemas.microsoft.com/office/drawing/2014/main" id="{0DF67853-7A3F-AA41-A49E-D198E9A42276}"/>
                      </a:ext>
                    </a:extLst>
                  </p:cNvPr>
                  <p:cNvGrpSpPr/>
                  <p:nvPr/>
                </p:nvGrpSpPr>
                <p:grpSpPr>
                  <a:xfrm>
                    <a:off x="2271713" y="2422922"/>
                    <a:ext cx="2790822" cy="2012156"/>
                    <a:chOff x="2286001" y="2595562"/>
                    <a:chExt cx="2790822" cy="2012156"/>
                  </a:xfrm>
                </p:grpSpPr>
                <p:pic>
                  <p:nvPicPr>
                    <p:cNvPr id="63" name="Graphic 62" descr="Woman with solid fill">
                      <a:extLst>
                        <a:ext uri="{FF2B5EF4-FFF2-40B4-BE49-F238E27FC236}">
                          <a16:creationId xmlns:a16="http://schemas.microsoft.com/office/drawing/2014/main" id="{F9B4E1E9-C5BD-9044-A9A6-ED912BDAD57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62423" y="3155156"/>
                      <a:ext cx="914400" cy="914400"/>
                    </a:xfrm>
                    <a:prstGeom prst="rect">
                      <a:avLst/>
                    </a:prstGeom>
                  </p:spPr>
                </p:pic>
                <p:pic>
                  <p:nvPicPr>
                    <p:cNvPr id="64" name="Graphic 63" descr="Woman with solid fill">
                      <a:extLst>
                        <a:ext uri="{FF2B5EF4-FFF2-40B4-BE49-F238E27FC236}">
                          <a16:creationId xmlns:a16="http://schemas.microsoft.com/office/drawing/2014/main" id="{FD8F6294-AB5A-6C44-AEBC-B5C9C3FBC82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657475" y="3124200"/>
                      <a:ext cx="914400" cy="914400"/>
                    </a:xfrm>
                    <a:prstGeom prst="rect">
                      <a:avLst/>
                    </a:prstGeom>
                  </p:spPr>
                </p:pic>
                <p:pic>
                  <p:nvPicPr>
                    <p:cNvPr id="65" name="Graphic 64" descr="Woman with solid fill">
                      <a:extLst>
                        <a:ext uri="{FF2B5EF4-FFF2-40B4-BE49-F238E27FC236}">
                          <a16:creationId xmlns:a16="http://schemas.microsoft.com/office/drawing/2014/main" id="{743DD996-268B-4242-A2E3-3763F3CC906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700461" y="3693318"/>
                      <a:ext cx="914400" cy="914400"/>
                    </a:xfrm>
                    <a:prstGeom prst="rect">
                      <a:avLst/>
                    </a:prstGeom>
                  </p:spPr>
                </p:pic>
                <p:pic>
                  <p:nvPicPr>
                    <p:cNvPr id="66" name="Graphic 65" descr="Woman with solid fill">
                      <a:extLst>
                        <a:ext uri="{FF2B5EF4-FFF2-40B4-BE49-F238E27FC236}">
                          <a16:creationId xmlns:a16="http://schemas.microsoft.com/office/drawing/2014/main" id="{66A42108-4496-B44A-AFF8-AFF5D09D449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062288" y="3690937"/>
                      <a:ext cx="914400" cy="914400"/>
                    </a:xfrm>
                    <a:prstGeom prst="rect">
                      <a:avLst/>
                    </a:prstGeom>
                  </p:spPr>
                </p:pic>
                <p:pic>
                  <p:nvPicPr>
                    <p:cNvPr id="67" name="Graphic 66" descr="Man with solid fill">
                      <a:extLst>
                        <a:ext uri="{FF2B5EF4-FFF2-40B4-BE49-F238E27FC236}">
                          <a16:creationId xmlns:a16="http://schemas.microsoft.com/office/drawing/2014/main" id="{0D16C33D-EEC3-DA40-AE35-0B719EF479F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293144" y="3562350"/>
                      <a:ext cx="914400" cy="914400"/>
                    </a:xfrm>
                    <a:prstGeom prst="rect">
                      <a:avLst/>
                    </a:prstGeom>
                  </p:spPr>
                </p:pic>
                <p:pic>
                  <p:nvPicPr>
                    <p:cNvPr id="68" name="Graphic 67" descr="Man with solid fill">
                      <a:extLst>
                        <a:ext uri="{FF2B5EF4-FFF2-40B4-BE49-F238E27FC236}">
                          <a16:creationId xmlns:a16="http://schemas.microsoft.com/office/drawing/2014/main" id="{FF145242-634F-954A-AB67-B04F11A9B6BA}"/>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990850" y="2667000"/>
                      <a:ext cx="914400" cy="914400"/>
                    </a:xfrm>
                    <a:prstGeom prst="rect">
                      <a:avLst/>
                    </a:prstGeom>
                  </p:spPr>
                </p:pic>
                <p:pic>
                  <p:nvPicPr>
                    <p:cNvPr id="97" name="Graphic 96" descr="Man with solid fill">
                      <a:extLst>
                        <a:ext uri="{FF2B5EF4-FFF2-40B4-BE49-F238E27FC236}">
                          <a16:creationId xmlns:a16="http://schemas.microsoft.com/office/drawing/2014/main" id="{5D33BCE6-038F-CB4F-92F7-5F201052DA70}"/>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286001" y="2647950"/>
                      <a:ext cx="914400" cy="914400"/>
                    </a:xfrm>
                    <a:prstGeom prst="rect">
                      <a:avLst/>
                    </a:prstGeom>
                  </p:spPr>
                </p:pic>
                <p:pic>
                  <p:nvPicPr>
                    <p:cNvPr id="98" name="Graphic 97" descr="Man with solid fill">
                      <a:extLst>
                        <a:ext uri="{FF2B5EF4-FFF2-40B4-BE49-F238E27FC236}">
                          <a16:creationId xmlns:a16="http://schemas.microsoft.com/office/drawing/2014/main" id="{35F56D7E-8A8A-6947-ACD0-A762D02B2173}"/>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3790949" y="2595562"/>
                      <a:ext cx="914400" cy="914400"/>
                    </a:xfrm>
                    <a:prstGeom prst="rect">
                      <a:avLst/>
                    </a:prstGeom>
                  </p:spPr>
                </p:pic>
              </p:grpSp>
            </p:grpSp>
            <p:grpSp>
              <p:nvGrpSpPr>
                <p:cNvPr id="50" name="Group 49">
                  <a:extLst>
                    <a:ext uri="{FF2B5EF4-FFF2-40B4-BE49-F238E27FC236}">
                      <a16:creationId xmlns:a16="http://schemas.microsoft.com/office/drawing/2014/main" id="{A9D4DEB1-F754-6149-9BA7-F6D13043089B}"/>
                    </a:ext>
                  </a:extLst>
                </p:cNvPr>
                <p:cNvGrpSpPr/>
                <p:nvPr/>
              </p:nvGrpSpPr>
              <p:grpSpPr>
                <a:xfrm>
                  <a:off x="6100759" y="2594372"/>
                  <a:ext cx="2790822" cy="2012156"/>
                  <a:chOff x="2271713" y="2422922"/>
                  <a:chExt cx="2790822" cy="2012156"/>
                </a:xfrm>
              </p:grpSpPr>
              <p:pic>
                <p:nvPicPr>
                  <p:cNvPr id="51" name="Graphic 50" descr="Woman with solid fill">
                    <a:extLst>
                      <a:ext uri="{FF2B5EF4-FFF2-40B4-BE49-F238E27FC236}">
                        <a16:creationId xmlns:a16="http://schemas.microsoft.com/office/drawing/2014/main" id="{488D95BC-9608-9B4A-AFDD-EADD6F3A7A6D}"/>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3419475" y="2971800"/>
                    <a:ext cx="914400" cy="914400"/>
                  </a:xfrm>
                  <a:prstGeom prst="rect">
                    <a:avLst/>
                  </a:prstGeom>
                </p:spPr>
              </p:pic>
              <p:grpSp>
                <p:nvGrpSpPr>
                  <p:cNvPr id="52" name="Group 51">
                    <a:extLst>
                      <a:ext uri="{FF2B5EF4-FFF2-40B4-BE49-F238E27FC236}">
                        <a16:creationId xmlns:a16="http://schemas.microsoft.com/office/drawing/2014/main" id="{65F4D9B1-BBD0-BC47-A900-3BC16BD208EB}"/>
                      </a:ext>
                    </a:extLst>
                  </p:cNvPr>
                  <p:cNvGrpSpPr/>
                  <p:nvPr/>
                </p:nvGrpSpPr>
                <p:grpSpPr>
                  <a:xfrm>
                    <a:off x="2271713" y="2422922"/>
                    <a:ext cx="2790822" cy="2012156"/>
                    <a:chOff x="2286001" y="2595562"/>
                    <a:chExt cx="2790822" cy="2012156"/>
                  </a:xfrm>
                </p:grpSpPr>
                <p:pic>
                  <p:nvPicPr>
                    <p:cNvPr id="53" name="Graphic 52" descr="Woman with solid fill">
                      <a:extLst>
                        <a:ext uri="{FF2B5EF4-FFF2-40B4-BE49-F238E27FC236}">
                          <a16:creationId xmlns:a16="http://schemas.microsoft.com/office/drawing/2014/main" id="{0D29525B-6A06-2D4E-90F4-CD748B42DFE9}"/>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4162423" y="3155156"/>
                      <a:ext cx="914400" cy="914400"/>
                    </a:xfrm>
                    <a:prstGeom prst="rect">
                      <a:avLst/>
                    </a:prstGeom>
                  </p:spPr>
                </p:pic>
                <p:pic>
                  <p:nvPicPr>
                    <p:cNvPr id="54" name="Graphic 53" descr="Woman with solid fill">
                      <a:extLst>
                        <a:ext uri="{FF2B5EF4-FFF2-40B4-BE49-F238E27FC236}">
                          <a16:creationId xmlns:a16="http://schemas.microsoft.com/office/drawing/2014/main" id="{92A9C100-4A99-C344-9AE5-0A6059478746}"/>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2657475" y="3124200"/>
                      <a:ext cx="914400" cy="914400"/>
                    </a:xfrm>
                    <a:prstGeom prst="rect">
                      <a:avLst/>
                    </a:prstGeom>
                  </p:spPr>
                </p:pic>
                <p:pic>
                  <p:nvPicPr>
                    <p:cNvPr id="55" name="Graphic 54" descr="Woman with solid fill">
                      <a:extLst>
                        <a:ext uri="{FF2B5EF4-FFF2-40B4-BE49-F238E27FC236}">
                          <a16:creationId xmlns:a16="http://schemas.microsoft.com/office/drawing/2014/main" id="{B2B9273F-8FFB-A54E-8933-F710590C654C}"/>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3700461" y="3693318"/>
                      <a:ext cx="914400" cy="914400"/>
                    </a:xfrm>
                    <a:prstGeom prst="rect">
                      <a:avLst/>
                    </a:prstGeom>
                  </p:spPr>
                </p:pic>
                <p:pic>
                  <p:nvPicPr>
                    <p:cNvPr id="56" name="Graphic 55" descr="Woman with solid fill">
                      <a:extLst>
                        <a:ext uri="{FF2B5EF4-FFF2-40B4-BE49-F238E27FC236}">
                          <a16:creationId xmlns:a16="http://schemas.microsoft.com/office/drawing/2014/main" id="{CD027A21-FF85-C445-84A5-D1800A102B56}"/>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3062288" y="3690937"/>
                      <a:ext cx="914400" cy="914400"/>
                    </a:xfrm>
                    <a:prstGeom prst="rect">
                      <a:avLst/>
                    </a:prstGeom>
                  </p:spPr>
                </p:pic>
                <p:pic>
                  <p:nvPicPr>
                    <p:cNvPr id="57" name="Graphic 56" descr="Man with solid fill">
                      <a:extLst>
                        <a:ext uri="{FF2B5EF4-FFF2-40B4-BE49-F238E27FC236}">
                          <a16:creationId xmlns:a16="http://schemas.microsoft.com/office/drawing/2014/main" id="{27821BD3-2648-9E41-840E-543DE8145D63}"/>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2293144" y="3562350"/>
                      <a:ext cx="914400" cy="914400"/>
                    </a:xfrm>
                    <a:prstGeom prst="rect">
                      <a:avLst/>
                    </a:prstGeom>
                  </p:spPr>
                </p:pic>
                <p:pic>
                  <p:nvPicPr>
                    <p:cNvPr id="58" name="Graphic 57" descr="Man with solid fill">
                      <a:extLst>
                        <a:ext uri="{FF2B5EF4-FFF2-40B4-BE49-F238E27FC236}">
                          <a16:creationId xmlns:a16="http://schemas.microsoft.com/office/drawing/2014/main" id="{6C897655-E0E7-4B4D-8308-D7B11B6F0803}"/>
                        </a:ext>
                      </a:extLst>
                    </p:cNvPr>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2990850" y="2667000"/>
                      <a:ext cx="914400" cy="914400"/>
                    </a:xfrm>
                    <a:prstGeom prst="rect">
                      <a:avLst/>
                    </a:prstGeom>
                  </p:spPr>
                </p:pic>
                <p:pic>
                  <p:nvPicPr>
                    <p:cNvPr id="59" name="Graphic 58" descr="Man with solid fill">
                      <a:extLst>
                        <a:ext uri="{FF2B5EF4-FFF2-40B4-BE49-F238E27FC236}">
                          <a16:creationId xmlns:a16="http://schemas.microsoft.com/office/drawing/2014/main" id="{F9E2E718-5A49-AF4A-94EF-2DB56A96716A}"/>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2286001" y="2647950"/>
                      <a:ext cx="914400" cy="914400"/>
                    </a:xfrm>
                    <a:prstGeom prst="rect">
                      <a:avLst/>
                    </a:prstGeom>
                  </p:spPr>
                </p:pic>
                <p:pic>
                  <p:nvPicPr>
                    <p:cNvPr id="60" name="Graphic 59" descr="Man with solid fill">
                      <a:extLst>
                        <a:ext uri="{FF2B5EF4-FFF2-40B4-BE49-F238E27FC236}">
                          <a16:creationId xmlns:a16="http://schemas.microsoft.com/office/drawing/2014/main" id="{02BAEF57-7F68-EB42-9C29-D0298D787E9E}"/>
                        </a:ext>
                      </a:extLst>
                    </p:cNvPr>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3790949" y="2595562"/>
                      <a:ext cx="914400" cy="914400"/>
                    </a:xfrm>
                    <a:prstGeom prst="rect">
                      <a:avLst/>
                    </a:prstGeom>
                  </p:spPr>
                </p:pic>
              </p:grpSp>
            </p:grpSp>
          </p:grpSp>
          <p:sp>
            <p:nvSpPr>
              <p:cNvPr id="47" name="TextBox 46">
                <a:extLst>
                  <a:ext uri="{FF2B5EF4-FFF2-40B4-BE49-F238E27FC236}">
                    <a16:creationId xmlns:a16="http://schemas.microsoft.com/office/drawing/2014/main" id="{AF09C774-4E06-4D41-BEA9-BD711EBB105F}"/>
                  </a:ext>
                </a:extLst>
              </p:cNvPr>
              <p:cNvSpPr txBox="1"/>
              <p:nvPr/>
            </p:nvSpPr>
            <p:spPr>
              <a:xfrm>
                <a:off x="1738312" y="4785122"/>
                <a:ext cx="3305173" cy="41740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European-ancestry</a:t>
                </a:r>
              </a:p>
            </p:txBody>
          </p:sp>
          <p:sp>
            <p:nvSpPr>
              <p:cNvPr id="48" name="TextBox 47">
                <a:extLst>
                  <a:ext uri="{FF2B5EF4-FFF2-40B4-BE49-F238E27FC236}">
                    <a16:creationId xmlns:a16="http://schemas.microsoft.com/office/drawing/2014/main" id="{69CB522C-B3D6-774B-A818-86C58F7CBAAF}"/>
                  </a:ext>
                </a:extLst>
              </p:cNvPr>
              <p:cNvSpPr txBox="1"/>
              <p:nvPr/>
            </p:nvSpPr>
            <p:spPr>
              <a:xfrm>
                <a:off x="6138859" y="4785121"/>
                <a:ext cx="3305173" cy="41740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Diverse populations</a:t>
                </a:r>
              </a:p>
            </p:txBody>
          </p:sp>
        </p:grpSp>
        <p:cxnSp>
          <p:nvCxnSpPr>
            <p:cNvPr id="45" name="Straight Arrow Connector 44">
              <a:extLst>
                <a:ext uri="{FF2B5EF4-FFF2-40B4-BE49-F238E27FC236}">
                  <a16:creationId xmlns:a16="http://schemas.microsoft.com/office/drawing/2014/main" id="{F6374647-F83E-9E4F-A601-756F0CB42C42}"/>
                </a:ext>
              </a:extLst>
            </p:cNvPr>
            <p:cNvCxnSpPr/>
            <p:nvPr/>
          </p:nvCxnSpPr>
          <p:spPr>
            <a:xfrm>
              <a:off x="4786313" y="3689747"/>
              <a:ext cx="1195387"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
        <p:nvSpPr>
          <p:cNvPr id="69" name="TextBox 68">
            <a:extLst>
              <a:ext uri="{FF2B5EF4-FFF2-40B4-BE49-F238E27FC236}">
                <a16:creationId xmlns:a16="http://schemas.microsoft.com/office/drawing/2014/main" id="{C9741BD2-7F0E-4930-B426-6CF051D26F4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34</a:t>
            </a:r>
          </a:p>
        </p:txBody>
      </p:sp>
      <p:sp>
        <p:nvSpPr>
          <p:cNvPr id="70" name="TextBox 69">
            <a:extLst>
              <a:ext uri="{FF2B5EF4-FFF2-40B4-BE49-F238E27FC236}">
                <a16:creationId xmlns:a16="http://schemas.microsoft.com/office/drawing/2014/main" id="{6E86ED96-233D-4555-80EF-5ECBB5C57C88}"/>
              </a:ext>
            </a:extLst>
          </p:cNvPr>
          <p:cNvSpPr txBox="1"/>
          <p:nvPr/>
        </p:nvSpPr>
        <p:spPr>
          <a:xfrm>
            <a:off x="0" y="5849082"/>
            <a:ext cx="12192000" cy="5232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Begin enrolling 25,000-participant cohort in Spring 2022</a:t>
            </a:r>
          </a:p>
        </p:txBody>
      </p:sp>
    </p:spTree>
    <p:extLst>
      <p:ext uri="{BB962C8B-B14F-4D97-AF65-F5344CB8AC3E}">
        <p14:creationId xmlns:p14="http://schemas.microsoft.com/office/powerpoint/2010/main" val="333963702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p:bldP spid="101" grpId="0"/>
      <p:bldP spid="7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2026336" y="140389"/>
            <a:ext cx="10165663" cy="867976"/>
          </a:xfrm>
        </p:spPr>
        <p:txBody>
          <a:bodyPr>
            <a:noAutofit/>
          </a:bodyPr>
          <a:lstStyle/>
          <a:p>
            <a:pPr algn="ctr">
              <a:lnSpc>
                <a:spcPct val="100000"/>
              </a:lnSpc>
              <a:defRPr/>
            </a:pPr>
            <a:r>
              <a:rPr lang="en-US" sz="3600" dirty="0">
                <a:solidFill>
                  <a:srgbClr val="5FE0D4"/>
                </a:solidFill>
                <a:latin typeface="Arial" charset="0"/>
                <a:cs typeface="Arial" charset="0"/>
              </a:rPr>
              <a:t>Clinical Sequencing Evidence-Generating</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 Research (CSER) Program</a:t>
            </a:r>
            <a:endParaRPr lang="en-US" sz="3600" dirty="0">
              <a:solidFill>
                <a:srgbClr val="5FE0D4"/>
              </a:solidFill>
              <a:latin typeface="Arial" pitchFamily="34" charset="0"/>
              <a:cs typeface="Arial" pitchFamily="34" charset="0"/>
            </a:endParaRPr>
          </a:p>
        </p:txBody>
      </p:sp>
      <p:sp>
        <p:nvSpPr>
          <p:cNvPr id="42" name="Rectangle 41"/>
          <p:cNvSpPr/>
          <p:nvPr/>
        </p:nvSpPr>
        <p:spPr>
          <a:xfrm>
            <a:off x="5832764" y="3596129"/>
            <a:ext cx="6359236" cy="4290405"/>
          </a:xfrm>
          <a:prstGeom prst="rect">
            <a:avLst/>
          </a:prstGeom>
        </p:spPr>
        <p:txBody>
          <a:bodyPr wrap="square">
            <a:spAutoFit/>
          </a:bodyPr>
          <a:lstStyle/>
          <a:p>
            <a:pPr marL="912798" marR="0" lvl="4" indent="-188913" algn="l" defTabSz="512763" rtl="0" eaLnBrk="1" fontAlgn="auto" latinLnBrk="0" hangingPunct="1">
              <a:lnSpc>
                <a:spcPct val="90000"/>
              </a:lnSpc>
              <a:spcBef>
                <a:spcPts val="1500"/>
              </a:spcBef>
              <a:spcAft>
                <a:spcPts val="0"/>
              </a:spcAft>
              <a:buClr>
                <a:srgbClr val="FFFFFF"/>
              </a:buClr>
              <a:buSzPct val="95000"/>
              <a:buFont typeface="Wingdings" pitchFamily="2" charset="2"/>
              <a:buChar char="§"/>
              <a:tabLst/>
              <a:defRPr/>
            </a:pPr>
            <a:r>
              <a:rPr kumimoji="0" lang="en-US" sz="21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Group interview of 12 payers</a:t>
            </a:r>
          </a:p>
          <a:p>
            <a:pPr marL="912798" marR="0" lvl="4" indent="-188913" algn="l" defTabSz="512763" rtl="0" eaLnBrk="1" fontAlgn="auto" latinLnBrk="0" hangingPunct="1">
              <a:lnSpc>
                <a:spcPct val="90000"/>
              </a:lnSpc>
              <a:spcBef>
                <a:spcPts val="1500"/>
              </a:spcBef>
              <a:spcAft>
                <a:spcPts val="0"/>
              </a:spcAft>
              <a:buClr>
                <a:srgbClr val="FFFFFF"/>
              </a:buClr>
              <a:buSzPct val="95000"/>
              <a:buFont typeface="Wingdings" pitchFamily="2" charset="2"/>
              <a:buChar char="§"/>
              <a:tabLst/>
              <a:defRPr/>
            </a:pPr>
            <a:r>
              <a:rPr kumimoji="0" lang="en-US" sz="21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Opportunities to advance coverage</a:t>
            </a:r>
          </a:p>
          <a:p>
            <a:pPr marL="1333470" marR="0" lvl="5" algn="l" defTabSz="512763" rtl="0" eaLnBrk="1" fontAlgn="auto" latinLnBrk="0" hangingPunct="1">
              <a:lnSpc>
                <a:spcPct val="90000"/>
              </a:lnSpc>
              <a:spcBef>
                <a:spcPts val="1500"/>
              </a:spcBef>
              <a:spcAft>
                <a:spcPts val="0"/>
              </a:spcAft>
              <a:buClr>
                <a:srgbClr val="FFFFFF"/>
              </a:buClr>
              <a:buSzPct val="95000"/>
              <a:tabLst/>
              <a:defRPr/>
            </a:pPr>
            <a:r>
              <a:rPr kumimoji="0" lang="en-US" sz="21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itchFamily="34" charset="0"/>
              </a:rPr>
              <a:t>Genome vs. </a:t>
            </a:r>
            <a:r>
              <a:rPr lang="en-US" sz="2100" b="1" dirty="0">
                <a:solidFill>
                  <a:schemeClr val="bg2">
                    <a:lumMod val="40000"/>
                    <a:lumOff val="60000"/>
                  </a:schemeClr>
                </a:solidFill>
                <a:latin typeface="Arial" panose="020B0604020202020204"/>
                <a:cs typeface="Arial" pitchFamily="34" charset="0"/>
              </a:rPr>
              <a:t>exome</a:t>
            </a:r>
            <a:r>
              <a:rPr kumimoji="0" lang="en-US" sz="21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itchFamily="34" charset="0"/>
              </a:rPr>
              <a:t> sequencing</a:t>
            </a:r>
          </a:p>
          <a:p>
            <a:pPr marL="1333470" marR="0" lvl="5" algn="l" defTabSz="512763" rtl="0" eaLnBrk="1" fontAlgn="auto" latinLnBrk="0" hangingPunct="1">
              <a:lnSpc>
                <a:spcPct val="90000"/>
              </a:lnSpc>
              <a:spcBef>
                <a:spcPts val="1500"/>
              </a:spcBef>
              <a:spcAft>
                <a:spcPts val="0"/>
              </a:spcAft>
              <a:buClr>
                <a:srgbClr val="FFFFFF"/>
              </a:buClr>
              <a:buSzPct val="95000"/>
              <a:tabLst/>
              <a:defRPr/>
            </a:pPr>
            <a:r>
              <a:rPr kumimoji="0" lang="en-US" sz="21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itchFamily="34" charset="0"/>
              </a:rPr>
              <a:t>Methods for evidence generation</a:t>
            </a:r>
          </a:p>
          <a:p>
            <a:pPr marL="1333470" marR="0" lvl="5" algn="l" defTabSz="512763" rtl="0" eaLnBrk="1" fontAlgn="auto" latinLnBrk="0" hangingPunct="1">
              <a:lnSpc>
                <a:spcPct val="90000"/>
              </a:lnSpc>
              <a:spcBef>
                <a:spcPts val="1500"/>
              </a:spcBef>
              <a:spcAft>
                <a:spcPts val="0"/>
              </a:spcAft>
              <a:buClr>
                <a:srgbClr val="FFFFFF"/>
              </a:buClr>
              <a:buSzPct val="95000"/>
              <a:tabLst/>
              <a:defRPr/>
            </a:pPr>
            <a:r>
              <a:rPr kumimoji="0" lang="en-US" sz="21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itchFamily="34" charset="0"/>
              </a:rPr>
              <a:t>Consistency among labs</a:t>
            </a:r>
          </a:p>
          <a:p>
            <a:pPr marL="1333470" marR="0" lvl="5" algn="l" defTabSz="512763" rtl="0" eaLnBrk="1" fontAlgn="auto" latinLnBrk="0" hangingPunct="1">
              <a:lnSpc>
                <a:spcPct val="90000"/>
              </a:lnSpc>
              <a:spcBef>
                <a:spcPts val="1500"/>
              </a:spcBef>
              <a:spcAft>
                <a:spcPts val="0"/>
              </a:spcAft>
              <a:buClr>
                <a:srgbClr val="FFFFFF"/>
              </a:buClr>
              <a:buSzPct val="95000"/>
              <a:tabLst/>
              <a:defRPr/>
            </a:pPr>
            <a:r>
              <a:rPr kumimoji="0" lang="en-US" sz="21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itchFamily="34" charset="0"/>
              </a:rPr>
              <a:t>Implementation and care delivery</a:t>
            </a:r>
          </a:p>
          <a:p>
            <a:pPr marL="1522383" marR="0" lvl="5" indent="-188913" algn="l" defTabSz="512763" rtl="0" eaLnBrk="1" fontAlgn="auto" latinLnBrk="0" hangingPunct="1">
              <a:lnSpc>
                <a:spcPct val="90000"/>
              </a:lnSpc>
              <a:spcBef>
                <a:spcPts val="1500"/>
              </a:spcBef>
              <a:spcAft>
                <a:spcPts val="0"/>
              </a:spcAft>
              <a:buClr>
                <a:srgbClr val="FFFFFF"/>
              </a:buClr>
              <a:buSzPct val="95000"/>
              <a:buFont typeface="Wingdings" pitchFamily="2" charset="2"/>
              <a:buChar char="§"/>
              <a:tabLst/>
              <a:defRPr/>
            </a:pPr>
            <a:endParaRPr kumimoji="0" lang="en-US" sz="2200" b="1" i="0" u="none" strike="noStrike" kern="1200" cap="none" spc="0" normalizeH="0" baseline="0" noProof="0" dirty="0">
              <a:ln>
                <a:noFill/>
              </a:ln>
              <a:solidFill>
                <a:srgbClr val="5FE0D3">
                  <a:lumMod val="40000"/>
                  <a:lumOff val="60000"/>
                </a:srgbClr>
              </a:solidFill>
              <a:effectLst/>
              <a:uLnTx/>
              <a:uFillTx/>
              <a:latin typeface="Arial" panose="020B0604020202020204"/>
              <a:ea typeface="+mn-ea"/>
              <a:cs typeface="Arial" pitchFamily="34" charset="0"/>
            </a:endParaRPr>
          </a:p>
          <a:p>
            <a:pPr marL="1522383" marR="0" lvl="5" indent="-188913" algn="l" defTabSz="512763" rtl="0" eaLnBrk="1" fontAlgn="auto" latinLnBrk="0" hangingPunct="1">
              <a:lnSpc>
                <a:spcPct val="90000"/>
              </a:lnSpc>
              <a:spcBef>
                <a:spcPts val="1500"/>
              </a:spcBef>
              <a:spcAft>
                <a:spcPts val="0"/>
              </a:spcAft>
              <a:buClr>
                <a:srgbClr val="FFFFFF"/>
              </a:buClr>
              <a:buSzPct val="95000"/>
              <a:buFont typeface="Wingdings" pitchFamily="2" charset="2"/>
              <a:buChar char="§"/>
              <a:tabLst/>
              <a:defRPr/>
            </a:pPr>
            <a:endParaRPr kumimoji="0" lang="en-US" sz="2200" b="1" i="0" u="none" strike="noStrike" kern="1200" cap="none" spc="0" normalizeH="0" baseline="0" noProof="0" dirty="0">
              <a:ln>
                <a:noFill/>
              </a:ln>
              <a:solidFill>
                <a:srgbClr val="5FE0D3">
                  <a:lumMod val="40000"/>
                  <a:lumOff val="60000"/>
                </a:srgbClr>
              </a:solidFill>
              <a:effectLst/>
              <a:uLnTx/>
              <a:uFillTx/>
              <a:latin typeface="Arial" panose="020B0604020202020204"/>
              <a:ea typeface="+mn-ea"/>
              <a:cs typeface="Arial" pitchFamily="34" charset="0"/>
            </a:endParaRPr>
          </a:p>
          <a:p>
            <a:pPr marL="912798" marR="0" lvl="4" indent="-188913" algn="l" defTabSz="512763" rtl="0" eaLnBrk="1" fontAlgn="auto" latinLnBrk="0" hangingPunct="1">
              <a:lnSpc>
                <a:spcPct val="90000"/>
              </a:lnSpc>
              <a:spcBef>
                <a:spcPts val="1500"/>
              </a:spcBef>
              <a:spcAft>
                <a:spcPts val="0"/>
              </a:spcAft>
              <a:buClr>
                <a:srgbClr val="FFFFFF"/>
              </a:buClr>
              <a:buSzPct val="95000"/>
              <a:buFont typeface="Wingdings" pitchFamily="2" charset="2"/>
              <a:buChar char="§"/>
              <a:tabLst/>
              <a:defRPr/>
            </a:pPr>
            <a:endParaRPr kumimoji="0" lang="en-US" sz="2200" b="1" i="0" u="none" strike="noStrike" kern="1200" cap="none" spc="0" normalizeH="0" baseline="0" noProof="0" dirty="0">
              <a:ln>
                <a:noFill/>
              </a:ln>
              <a:solidFill>
                <a:srgbClr val="5FE0D3">
                  <a:lumMod val="40000"/>
                  <a:lumOff val="60000"/>
                </a:srgbClr>
              </a:solidFill>
              <a:effectLst/>
              <a:uLnTx/>
              <a:uFillTx/>
              <a:latin typeface="Arial" panose="020B0604020202020204"/>
              <a:ea typeface="+mn-ea"/>
              <a:cs typeface="Arial" pitchFamily="34" charset="0"/>
            </a:endParaRPr>
          </a:p>
        </p:txBody>
      </p:sp>
      <p:pic>
        <p:nvPicPr>
          <p:cNvPr id="7" name="Graphic 6">
            <a:extLst>
              <a:ext uri="{FF2B5EF4-FFF2-40B4-BE49-F238E27FC236}">
                <a16:creationId xmlns:a16="http://schemas.microsoft.com/office/drawing/2014/main" id="{5400C163-12D7-46F5-A929-DD35F9748B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21779"/>
            <a:ext cx="2026337" cy="1074202"/>
          </a:xfrm>
          <a:prstGeom prst="rect">
            <a:avLst/>
          </a:prstGeom>
        </p:spPr>
      </p:pic>
      <p:sp>
        <p:nvSpPr>
          <p:cNvPr id="8" name="Rectangle 7">
            <a:extLst>
              <a:ext uri="{FF2B5EF4-FFF2-40B4-BE49-F238E27FC236}">
                <a16:creationId xmlns:a16="http://schemas.microsoft.com/office/drawing/2014/main" id="{69C8FDBB-B8C8-4C6F-8081-5EAB69F8F13A}"/>
              </a:ext>
            </a:extLst>
          </p:cNvPr>
          <p:cNvSpPr/>
          <p:nvPr/>
        </p:nvSpPr>
        <p:spPr>
          <a:xfrm>
            <a:off x="0" y="3909717"/>
            <a:ext cx="6359236" cy="2719206"/>
          </a:xfrm>
          <a:prstGeom prst="rect">
            <a:avLst/>
          </a:prstGeom>
        </p:spPr>
        <p:txBody>
          <a:bodyPr wrap="square">
            <a:spAutoFit/>
          </a:bodyPr>
          <a:lstStyle/>
          <a:p>
            <a:pPr marL="912798" marR="0" lvl="4" indent="-188913" algn="l" defTabSz="512763" rtl="0" eaLnBrk="1" fontAlgn="auto" latinLnBrk="0" hangingPunct="1">
              <a:lnSpc>
                <a:spcPct val="90000"/>
              </a:lnSpc>
              <a:spcBef>
                <a:spcPts val="1500"/>
              </a:spcBef>
              <a:spcAft>
                <a:spcPts val="0"/>
              </a:spcAft>
              <a:buClr>
                <a:srgbClr val="FFFFFF"/>
              </a:buClr>
              <a:buSzPct val="95000"/>
              <a:buFont typeface="Wingdings" pitchFamily="2" charset="2"/>
              <a:buChar char="§"/>
              <a:tabLst/>
              <a:defRPr/>
            </a:pPr>
            <a:r>
              <a:rPr kumimoji="0" lang="en-US" sz="21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Among 5 sites, ~19% of CSER 	participants experienced barriers </a:t>
            </a:r>
          </a:p>
          <a:p>
            <a:pPr marL="912798" marR="0" lvl="4" indent="-188913" algn="l" defTabSz="512763" rtl="0" eaLnBrk="1" fontAlgn="auto" latinLnBrk="0" hangingPunct="1">
              <a:lnSpc>
                <a:spcPct val="90000"/>
              </a:lnSpc>
              <a:spcBef>
                <a:spcPts val="1500"/>
              </a:spcBef>
              <a:spcAft>
                <a:spcPts val="0"/>
              </a:spcAft>
              <a:buClr>
                <a:srgbClr val="FFFFFF"/>
              </a:buClr>
              <a:buSzPct val="95000"/>
              <a:buFont typeface="Wingdings" pitchFamily="2" charset="2"/>
              <a:buChar char="§"/>
              <a:tabLst/>
              <a:defRPr/>
            </a:pPr>
            <a:r>
              <a:rPr kumimoji="0" lang="en-US" sz="21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Evaluation and improvement strategies</a:t>
            </a:r>
          </a:p>
          <a:p>
            <a:pPr marL="912798" marR="0" lvl="4" indent="-188913" algn="l" defTabSz="512763" rtl="0" eaLnBrk="1" fontAlgn="auto" latinLnBrk="0" hangingPunct="1">
              <a:lnSpc>
                <a:spcPct val="90000"/>
              </a:lnSpc>
              <a:spcBef>
                <a:spcPts val="1500"/>
              </a:spcBef>
              <a:spcAft>
                <a:spcPts val="0"/>
              </a:spcAft>
              <a:buClr>
                <a:srgbClr val="FFFFFF"/>
              </a:buClr>
              <a:buSzPct val="95000"/>
              <a:buFont typeface="Wingdings" pitchFamily="2" charset="2"/>
              <a:buChar char="§"/>
              <a:tabLst/>
              <a:defRPr/>
            </a:pPr>
            <a:r>
              <a:rPr kumimoji="0" lang="en-US" sz="21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Example: patient, family and provider 	interviews to identify barriers in 	accessing follow-up care</a:t>
            </a:r>
          </a:p>
          <a:p>
            <a:pPr marL="912798" marR="0" lvl="4" indent="-188913" algn="l" defTabSz="512763" rtl="0" eaLnBrk="1" fontAlgn="auto" latinLnBrk="0" hangingPunct="1">
              <a:lnSpc>
                <a:spcPct val="90000"/>
              </a:lnSpc>
              <a:spcBef>
                <a:spcPts val="1500"/>
              </a:spcBef>
              <a:spcAft>
                <a:spcPts val="0"/>
              </a:spcAft>
              <a:buClr>
                <a:srgbClr val="FFFFFF"/>
              </a:buClr>
              <a:buSzPct val="95000"/>
              <a:buFont typeface="Wingdings" pitchFamily="2" charset="2"/>
              <a:buChar char="§"/>
              <a:tabLst/>
              <a:defRPr/>
            </a:pPr>
            <a:endParaRPr kumimoji="0" lang="en-US" sz="22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endParaRPr>
          </a:p>
        </p:txBody>
      </p:sp>
      <p:grpSp>
        <p:nvGrpSpPr>
          <p:cNvPr id="5" name="Group 4">
            <a:extLst>
              <a:ext uri="{FF2B5EF4-FFF2-40B4-BE49-F238E27FC236}">
                <a16:creationId xmlns:a16="http://schemas.microsoft.com/office/drawing/2014/main" id="{E3B6F2F8-3442-4D82-A8EB-BF107CEF1F12}"/>
              </a:ext>
            </a:extLst>
          </p:cNvPr>
          <p:cNvGrpSpPr/>
          <p:nvPr/>
        </p:nvGrpSpPr>
        <p:grpSpPr>
          <a:xfrm>
            <a:off x="970760" y="1303986"/>
            <a:ext cx="4636492" cy="1226021"/>
            <a:chOff x="999154" y="1303986"/>
            <a:chExt cx="4636492" cy="1226021"/>
          </a:xfrm>
        </p:grpSpPr>
        <p:pic>
          <p:nvPicPr>
            <p:cNvPr id="14" name="Picture 13" descr="Text&#10;&#10;Description automatically generated">
              <a:extLst>
                <a:ext uri="{FF2B5EF4-FFF2-40B4-BE49-F238E27FC236}">
                  <a16:creationId xmlns:a16="http://schemas.microsoft.com/office/drawing/2014/main" id="{2A3313CC-1A18-4AF4-9699-2540D3CF7499}"/>
                </a:ext>
              </a:extLst>
            </p:cNvPr>
            <p:cNvPicPr>
              <a:picLocks noChangeAspect="1"/>
            </p:cNvPicPr>
            <p:nvPr/>
          </p:nvPicPr>
          <p:blipFill rotWithShape="1">
            <a:blip r:embed="rId5">
              <a:extLst>
                <a:ext uri="{28A0092B-C50C-407E-A947-70E740481C1C}">
                  <a14:useLocalDpi xmlns:a14="http://schemas.microsoft.com/office/drawing/2010/main" val="0"/>
                </a:ext>
              </a:extLst>
            </a:blip>
            <a:srcRect b="49268"/>
            <a:stretch/>
          </p:blipFill>
          <p:spPr>
            <a:xfrm>
              <a:off x="999154" y="1303986"/>
              <a:ext cx="4636492" cy="1217541"/>
            </a:xfrm>
            <a:prstGeom prst="rect">
              <a:avLst/>
            </a:prstGeom>
          </p:spPr>
        </p:pic>
        <p:sp>
          <p:nvSpPr>
            <p:cNvPr id="4" name="TextBox 3">
              <a:extLst>
                <a:ext uri="{FF2B5EF4-FFF2-40B4-BE49-F238E27FC236}">
                  <a16:creationId xmlns:a16="http://schemas.microsoft.com/office/drawing/2014/main" id="{E2C7B42E-F8AC-4FD9-A6F6-50B1953364BF}"/>
                </a:ext>
              </a:extLst>
            </p:cNvPr>
            <p:cNvSpPr txBox="1"/>
            <p:nvPr/>
          </p:nvSpPr>
          <p:spPr>
            <a:xfrm>
              <a:off x="4531488" y="2253008"/>
              <a:ext cx="908613"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1956"/>
                  </a:solidFill>
                  <a:effectLst/>
                  <a:uLnTx/>
                  <a:uFillTx/>
                  <a:latin typeface="Calibri" panose="020F0502020204030204" pitchFamily="34" charset="0"/>
                  <a:ea typeface="Helvetica Neue" charset="0"/>
                  <a:cs typeface="Calibri" panose="020F0502020204030204" pitchFamily="34" charset="0"/>
                </a:rPr>
                <a:t>et al.</a:t>
              </a:r>
            </a:p>
          </p:txBody>
        </p:sp>
      </p:grpSp>
      <p:grpSp>
        <p:nvGrpSpPr>
          <p:cNvPr id="9" name="Group 8">
            <a:extLst>
              <a:ext uri="{FF2B5EF4-FFF2-40B4-BE49-F238E27FC236}">
                <a16:creationId xmlns:a16="http://schemas.microsoft.com/office/drawing/2014/main" id="{713A89F4-4F36-4D8C-A4EC-B748B7DC9263}"/>
              </a:ext>
            </a:extLst>
          </p:cNvPr>
          <p:cNvGrpSpPr/>
          <p:nvPr/>
        </p:nvGrpSpPr>
        <p:grpSpPr>
          <a:xfrm>
            <a:off x="6808891" y="1303985"/>
            <a:ext cx="4487015" cy="2164095"/>
            <a:chOff x="6808891" y="1303985"/>
            <a:chExt cx="4487015" cy="2164095"/>
          </a:xfrm>
        </p:grpSpPr>
        <p:pic>
          <p:nvPicPr>
            <p:cNvPr id="10" name="Picture 9" descr="Graphical user interface, text, application, email&#10;&#10;Description automatically generated">
              <a:extLst>
                <a:ext uri="{FF2B5EF4-FFF2-40B4-BE49-F238E27FC236}">
                  <a16:creationId xmlns:a16="http://schemas.microsoft.com/office/drawing/2014/main" id="{3B720AC8-2983-4F86-AF21-BDA68E3033AB}"/>
                </a:ext>
              </a:extLst>
            </p:cNvPr>
            <p:cNvPicPr>
              <a:picLocks noChangeAspect="1"/>
            </p:cNvPicPr>
            <p:nvPr/>
          </p:nvPicPr>
          <p:blipFill rotWithShape="1">
            <a:blip r:embed="rId6">
              <a:extLst>
                <a:ext uri="{28A0092B-C50C-407E-A947-70E740481C1C}">
                  <a14:useLocalDpi xmlns:a14="http://schemas.microsoft.com/office/drawing/2010/main" val="0"/>
                </a:ext>
              </a:extLst>
            </a:blip>
            <a:srcRect b="10764"/>
            <a:stretch/>
          </p:blipFill>
          <p:spPr>
            <a:xfrm>
              <a:off x="6808891" y="1303985"/>
              <a:ext cx="4206220" cy="2125015"/>
            </a:xfrm>
            <a:prstGeom prst="rect">
              <a:avLst/>
            </a:prstGeom>
          </p:spPr>
        </p:pic>
        <p:sp>
          <p:nvSpPr>
            <p:cNvPr id="13" name="TextBox 12">
              <a:extLst>
                <a:ext uri="{FF2B5EF4-FFF2-40B4-BE49-F238E27FC236}">
                  <a16:creationId xmlns:a16="http://schemas.microsoft.com/office/drawing/2014/main" id="{138AF384-C61C-422A-99CF-64C52278387F}"/>
                </a:ext>
              </a:extLst>
            </p:cNvPr>
            <p:cNvSpPr txBox="1"/>
            <p:nvPr/>
          </p:nvSpPr>
          <p:spPr>
            <a:xfrm>
              <a:off x="10425876" y="3221859"/>
              <a:ext cx="870030" cy="246221"/>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Cambria" panose="02040503050406030204" pitchFamily="18" charset="0"/>
                  <a:cs typeface="Calibri" panose="020F0502020204030204" pitchFamily="34" charset="0"/>
                </a:rPr>
                <a:t>et al.</a:t>
              </a:r>
            </a:p>
          </p:txBody>
        </p:sp>
      </p:grpSp>
      <p:pic>
        <p:nvPicPr>
          <p:cNvPr id="1026" name="Picture 2">
            <a:extLst>
              <a:ext uri="{FF2B5EF4-FFF2-40B4-BE49-F238E27FC236}">
                <a16:creationId xmlns:a16="http://schemas.microsoft.com/office/drawing/2014/main" id="{FE9FB93B-C924-46B6-9F8D-234E1E13DA1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937" y="2578217"/>
            <a:ext cx="4572138" cy="116437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EACCB3EA-C243-4D3E-A68B-7AB80B136E5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a:t>
            </a:r>
            <a:r>
              <a:rPr lang="en-US" sz="2000" b="1" dirty="0">
                <a:solidFill>
                  <a:srgbClr val="00B0F0"/>
                </a:solidFill>
                <a:latin typeface="Arial" charset="0"/>
              </a:rPr>
              <a:t>35</a:t>
            </a:r>
            <a:endParaRPr kumimoji="0" lang="en-US" sz="2000" b="1" i="0" u="none" strike="noStrike" kern="1200" cap="none" spc="0" normalizeH="0" baseline="0" noProof="0" dirty="0">
              <a:ln>
                <a:noFill/>
              </a:ln>
              <a:solidFill>
                <a:srgbClr val="00B0F0"/>
              </a:solidFill>
              <a:effectLst/>
              <a:uLnTx/>
              <a:uFillTx/>
              <a:latin typeface="Arial" charset="0"/>
              <a:ea typeface="+mn-ea"/>
              <a:cs typeface="+mn-cs"/>
            </a:endParaRPr>
          </a:p>
        </p:txBody>
      </p:sp>
    </p:spTree>
    <p:extLst>
      <p:ext uri="{BB962C8B-B14F-4D97-AF65-F5344CB8AC3E}">
        <p14:creationId xmlns:p14="http://schemas.microsoft.com/office/powerpoint/2010/main" val="7407069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DAB8687A-0EB9-DE4E-AFFE-A7082371CA4E}"/>
              </a:ext>
            </a:extLst>
          </p:cNvPr>
          <p:cNvSpPr txBox="1">
            <a:spLocks/>
          </p:cNvSpPr>
          <p:nvPr/>
        </p:nvSpPr>
        <p:spPr>
          <a:xfrm>
            <a:off x="1968649" y="-12915"/>
            <a:ext cx="10223351" cy="135636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srgbClr val="5FE0D3"/>
              </a:solidFill>
              <a:effectLst/>
              <a:uLnTx/>
              <a:uFillTx/>
              <a:latin typeface="Arial" panose="020B0604020202020204"/>
              <a:ea typeface="+mj-ea"/>
              <a:cs typeface="+mj-cs"/>
            </a:endParaRPr>
          </a:p>
        </p:txBody>
      </p:sp>
      <p:pic>
        <p:nvPicPr>
          <p:cNvPr id="6" name="Picture 5">
            <a:extLst>
              <a:ext uri="{FF2B5EF4-FFF2-40B4-BE49-F238E27FC236}">
                <a16:creationId xmlns:a16="http://schemas.microsoft.com/office/drawing/2014/main" id="{77B29EEF-7BC7-4436-8EC3-7112D1917F0C}"/>
              </a:ext>
            </a:extLst>
          </p:cNvPr>
          <p:cNvPicPr>
            <a:picLocks noChangeAspect="1"/>
          </p:cNvPicPr>
          <p:nvPr/>
        </p:nvPicPr>
        <p:blipFill>
          <a:blip r:embed="rId3"/>
          <a:stretch>
            <a:fillRect/>
          </a:stretch>
        </p:blipFill>
        <p:spPr>
          <a:xfrm>
            <a:off x="0" y="0"/>
            <a:ext cx="1828800" cy="1212254"/>
          </a:xfrm>
          <a:prstGeom prst="rect">
            <a:avLst/>
          </a:prstGeom>
        </p:spPr>
      </p:pic>
      <p:sp>
        <p:nvSpPr>
          <p:cNvPr id="14" name="Rectangle 13">
            <a:extLst>
              <a:ext uri="{FF2B5EF4-FFF2-40B4-BE49-F238E27FC236}">
                <a16:creationId xmlns:a16="http://schemas.microsoft.com/office/drawing/2014/main" id="{0407CFF7-3775-3A4F-BF2B-4DEECC73FDEA}"/>
              </a:ext>
            </a:extLst>
          </p:cNvPr>
          <p:cNvSpPr/>
          <p:nvPr/>
        </p:nvSpPr>
        <p:spPr>
          <a:xfrm>
            <a:off x="6463978" y="1570604"/>
            <a:ext cx="5363477" cy="523220"/>
          </a:xfrm>
          <a:prstGeom prst="rect">
            <a:avLst/>
          </a:prstGeom>
        </p:spPr>
        <p:txBody>
          <a:bodyPr wrap="square" lIns="91440" tIns="45720" rIns="91440" bIns="4572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a:ea typeface="Helvetica Neue" charset="0"/>
                <a:cs typeface="Arial"/>
              </a:rPr>
              <a:t>Renewal Themes</a:t>
            </a:r>
          </a:p>
        </p:txBody>
      </p:sp>
      <p:sp>
        <p:nvSpPr>
          <p:cNvPr id="15" name="Title 3">
            <a:extLst>
              <a:ext uri="{FF2B5EF4-FFF2-40B4-BE49-F238E27FC236}">
                <a16:creationId xmlns:a16="http://schemas.microsoft.com/office/drawing/2014/main" id="{2B3C975C-0B0B-0141-B4E6-D9C8D050FC6A}"/>
              </a:ext>
            </a:extLst>
          </p:cNvPr>
          <p:cNvSpPr txBox="1">
            <a:spLocks/>
          </p:cNvSpPr>
          <p:nvPr/>
        </p:nvSpPr>
        <p:spPr>
          <a:xfrm>
            <a:off x="1828800" y="-24122"/>
            <a:ext cx="10363200" cy="719743"/>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j-ea"/>
                <a:cs typeface="Arial"/>
              </a:rPr>
              <a:t>Clinical Genome Resource (ClinGen)</a:t>
            </a:r>
          </a:p>
        </p:txBody>
      </p:sp>
      <p:sp>
        <p:nvSpPr>
          <p:cNvPr id="2" name="Rectangle 1">
            <a:extLst>
              <a:ext uri="{FF2B5EF4-FFF2-40B4-BE49-F238E27FC236}">
                <a16:creationId xmlns:a16="http://schemas.microsoft.com/office/drawing/2014/main" id="{B4BE2F06-FC63-2549-8279-9640C87D1F2D}"/>
              </a:ext>
            </a:extLst>
          </p:cNvPr>
          <p:cNvSpPr/>
          <p:nvPr/>
        </p:nvSpPr>
        <p:spPr>
          <a:xfrm>
            <a:off x="6675629" y="2206734"/>
            <a:ext cx="5357386" cy="4154984"/>
          </a:xfrm>
          <a:prstGeom prst="rect">
            <a:avLst/>
          </a:prstGeom>
        </p:spPr>
        <p:txBody>
          <a:bodyPr wrap="square">
            <a:spAutoFit/>
          </a:bodyPr>
          <a:lstStyle/>
          <a:p>
            <a:pPr marL="342900" marR="0" lvl="0" indent="-342900" algn="l" defTabSz="517525"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Engage relevant communities </a:t>
            </a:r>
            <a:r>
              <a:rPr kumimoji="0" lang="en-US" sz="2400" b="1" i="0" u="none" strike="noStrike" kern="1200" cap="none" spc="0" normalizeH="0" baseline="0" noProof="0" dirty="0">
                <a:ln>
                  <a:noFill/>
                </a:ln>
                <a:solidFill>
                  <a:srgbClr val="5FE0D3"/>
                </a:solidFill>
                <a:effectLst/>
                <a:uLnTx/>
                <a:uFillTx/>
                <a:latin typeface="Arial" panose="020B0604020202020204"/>
                <a:ea typeface="+mn-ea"/>
                <a:cs typeface="+mn-cs"/>
              </a:rPr>
              <a:t>	</a:t>
            </a: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including patients, healthcare 	systems, scientific experts, and 	genetics professionals</a:t>
            </a:r>
          </a:p>
          <a:p>
            <a:pPr marR="0" lvl="0" algn="l" defTabSz="517525" rtl="0" eaLnBrk="1" fontAlgn="auto" latinLnBrk="0" hangingPunct="1">
              <a:lnSpc>
                <a:spcPct val="100000"/>
              </a:lnSpc>
              <a:spcBef>
                <a:spcPts val="0"/>
              </a:spcBef>
              <a:spcAft>
                <a:spcPts val="0"/>
              </a:spcAft>
              <a:buClrTx/>
              <a:buSzTx/>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342900" marR="0" lvl="0" indent="-342900" algn="l" defTabSz="517525"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Increase scale and impact </a:t>
            </a: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of 	</a:t>
            </a:r>
            <a:r>
              <a:rPr kumimoji="0" lang="en-US" sz="2400" b="1" i="0" u="none" strike="noStrike" kern="1200" cap="none" spc="0" normalizeH="0" baseline="0" noProof="0" dirty="0" err="1">
                <a:ln>
                  <a:noFill/>
                </a:ln>
                <a:solidFill>
                  <a:srgbClr val="FFFFFF"/>
                </a:solidFill>
                <a:effectLst/>
                <a:uLnTx/>
                <a:uFillTx/>
                <a:latin typeface="Arial" panose="020B0604020202020204"/>
                <a:ea typeface="+mn-ea"/>
                <a:cs typeface="+mn-cs"/>
              </a:rPr>
              <a:t>ClinGen</a:t>
            </a: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 tools and curation 	results</a:t>
            </a:r>
          </a:p>
          <a:p>
            <a:pPr marL="342900" marR="0" lvl="0" indent="-342900" algn="l" defTabSz="517525"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endParaRPr>
          </a:p>
          <a:p>
            <a:pPr marL="342900" marR="0" lvl="0" indent="-342900" algn="l" defTabSz="517525"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Expand diversity </a:t>
            </a: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of curation 	workforce and databases</a:t>
            </a:r>
          </a:p>
        </p:txBody>
      </p:sp>
      <p:sp>
        <p:nvSpPr>
          <p:cNvPr id="3" name="Rectangle 2">
            <a:extLst>
              <a:ext uri="{FF2B5EF4-FFF2-40B4-BE49-F238E27FC236}">
                <a16:creationId xmlns:a16="http://schemas.microsoft.com/office/drawing/2014/main" id="{A78BC13F-FD84-1E40-9335-8F5B4D78CDB0}"/>
              </a:ext>
            </a:extLst>
          </p:cNvPr>
          <p:cNvSpPr/>
          <p:nvPr/>
        </p:nvSpPr>
        <p:spPr>
          <a:xfrm>
            <a:off x="1169610" y="5749916"/>
            <a:ext cx="454002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~$14.5M per year (FY21-FY25)</a:t>
            </a:r>
          </a:p>
        </p:txBody>
      </p:sp>
      <p:graphicFrame>
        <p:nvGraphicFramePr>
          <p:cNvPr id="4" name="Table 4">
            <a:extLst>
              <a:ext uri="{FF2B5EF4-FFF2-40B4-BE49-F238E27FC236}">
                <a16:creationId xmlns:a16="http://schemas.microsoft.com/office/drawing/2014/main" id="{EB514EC6-993B-465F-85DF-D50A0977C8A1}"/>
              </a:ext>
            </a:extLst>
          </p:cNvPr>
          <p:cNvGraphicFramePr>
            <a:graphicFrameLocks noGrp="1"/>
          </p:cNvGraphicFramePr>
          <p:nvPr/>
        </p:nvGraphicFramePr>
        <p:xfrm>
          <a:off x="439386" y="2315707"/>
          <a:ext cx="5913912" cy="3169920"/>
        </p:xfrm>
        <a:graphic>
          <a:graphicData uri="http://schemas.openxmlformats.org/drawingml/2006/table">
            <a:tbl>
              <a:tblPr firstRow="1" bandRow="1">
                <a:tableStyleId>{F5AB1C69-6EDB-4FF4-983F-18BD219EF322}</a:tableStyleId>
              </a:tblPr>
              <a:tblGrid>
                <a:gridCol w="2956956">
                  <a:extLst>
                    <a:ext uri="{9D8B030D-6E8A-4147-A177-3AD203B41FA5}">
                      <a16:colId xmlns:a16="http://schemas.microsoft.com/office/drawing/2014/main" val="177581107"/>
                    </a:ext>
                  </a:extLst>
                </a:gridCol>
                <a:gridCol w="2956956">
                  <a:extLst>
                    <a:ext uri="{9D8B030D-6E8A-4147-A177-3AD203B41FA5}">
                      <a16:colId xmlns:a16="http://schemas.microsoft.com/office/drawing/2014/main" val="2640441559"/>
                    </a:ext>
                  </a:extLst>
                </a:gridCol>
              </a:tblGrid>
              <a:tr h="370840">
                <a:tc>
                  <a:txBody>
                    <a:bodyPr/>
                    <a:lstStyle/>
                    <a:p>
                      <a:r>
                        <a:rPr lang="en-US" sz="2300" dirty="0"/>
                        <a:t>PI Team</a:t>
                      </a:r>
                    </a:p>
                  </a:txBody>
                  <a:tcPr/>
                </a:tc>
                <a:tc>
                  <a:txBody>
                    <a:bodyPr/>
                    <a:lstStyle/>
                    <a:p>
                      <a:r>
                        <a:rPr lang="en-US" sz="2300" dirty="0"/>
                        <a:t>Institutions</a:t>
                      </a:r>
                    </a:p>
                  </a:txBody>
                  <a:tcPr/>
                </a:tc>
                <a:extLst>
                  <a:ext uri="{0D108BD9-81ED-4DB2-BD59-A6C34878D82A}">
                    <a16:rowId xmlns:a16="http://schemas.microsoft.com/office/drawing/2014/main" val="1287525439"/>
                  </a:ext>
                </a:extLst>
              </a:tr>
              <a:tr h="370840">
                <a:tc>
                  <a:txBody>
                    <a:bodyPr/>
                    <a:lstStyle/>
                    <a:p>
                      <a:r>
                        <a:rPr lang="en-US" sz="2300" dirty="0">
                          <a:solidFill>
                            <a:schemeClr val="bg1"/>
                          </a:solidFill>
                        </a:rPr>
                        <a:t>Jonathan Berg</a:t>
                      </a:r>
                    </a:p>
                  </a:txBody>
                  <a:tcPr/>
                </a:tc>
                <a:tc>
                  <a:txBody>
                    <a:bodyPr/>
                    <a:lstStyle/>
                    <a:p>
                      <a:r>
                        <a:rPr lang="en-US" sz="2300" dirty="0">
                          <a:solidFill>
                            <a:schemeClr val="bg1"/>
                          </a:solidFill>
                        </a:rPr>
                        <a:t>UNC Chapel Hill</a:t>
                      </a:r>
                    </a:p>
                  </a:txBody>
                  <a:tcPr/>
                </a:tc>
                <a:extLst>
                  <a:ext uri="{0D108BD9-81ED-4DB2-BD59-A6C34878D82A}">
                    <a16:rowId xmlns:a16="http://schemas.microsoft.com/office/drawing/2014/main" val="559129498"/>
                  </a:ext>
                </a:extLst>
              </a:tr>
              <a:tr h="370840">
                <a:tc>
                  <a:txBody>
                    <a:bodyPr/>
                    <a:lstStyle/>
                    <a:p>
                      <a:r>
                        <a:rPr lang="en-US" sz="2300" dirty="0">
                          <a:solidFill>
                            <a:schemeClr val="bg1"/>
                          </a:solidFill>
                        </a:rPr>
                        <a:t>Sharon Plon, </a:t>
                      </a:r>
                    </a:p>
                    <a:p>
                      <a:r>
                        <a:rPr lang="en-US" sz="2300" dirty="0">
                          <a:solidFill>
                            <a:schemeClr val="bg1"/>
                          </a:solidFill>
                        </a:rPr>
                        <a:t>Aleks Milosavljevic,</a:t>
                      </a:r>
                    </a:p>
                    <a:p>
                      <a:r>
                        <a:rPr lang="en-US" sz="2300" dirty="0">
                          <a:solidFill>
                            <a:schemeClr val="bg1"/>
                          </a:solidFill>
                        </a:rPr>
                        <a:t>Teri Klein</a:t>
                      </a:r>
                    </a:p>
                  </a:txBody>
                  <a:tcPr/>
                </a:tc>
                <a:tc>
                  <a:txBody>
                    <a:bodyPr/>
                    <a:lstStyle/>
                    <a:p>
                      <a:r>
                        <a:rPr lang="en-US" sz="2300" dirty="0">
                          <a:solidFill>
                            <a:schemeClr val="bg1"/>
                          </a:solidFill>
                        </a:rPr>
                        <a:t>Baylor College of Medicine</a:t>
                      </a:r>
                    </a:p>
                    <a:p>
                      <a:r>
                        <a:rPr lang="en-US" sz="2300" dirty="0">
                          <a:solidFill>
                            <a:schemeClr val="bg1"/>
                          </a:solidFill>
                        </a:rPr>
                        <a:t>Stanford University</a:t>
                      </a:r>
                    </a:p>
                  </a:txBody>
                  <a:tcPr/>
                </a:tc>
                <a:extLst>
                  <a:ext uri="{0D108BD9-81ED-4DB2-BD59-A6C34878D82A}">
                    <a16:rowId xmlns:a16="http://schemas.microsoft.com/office/drawing/2014/main" val="3486247464"/>
                  </a:ext>
                </a:extLst>
              </a:tr>
              <a:tr h="370840">
                <a:tc>
                  <a:txBody>
                    <a:bodyPr/>
                    <a:lstStyle/>
                    <a:p>
                      <a:r>
                        <a:rPr lang="en-US" sz="2300" dirty="0">
                          <a:solidFill>
                            <a:schemeClr val="bg1"/>
                          </a:solidFill>
                        </a:rPr>
                        <a:t>Heidi Rehm,</a:t>
                      </a:r>
                    </a:p>
                    <a:p>
                      <a:r>
                        <a:rPr lang="en-US" sz="2300" dirty="0">
                          <a:solidFill>
                            <a:schemeClr val="bg1"/>
                          </a:solidFill>
                        </a:rPr>
                        <a:t>Christa Martin, </a:t>
                      </a:r>
                    </a:p>
                    <a:p>
                      <a:r>
                        <a:rPr lang="en-US" sz="2300" dirty="0">
                          <a:solidFill>
                            <a:schemeClr val="bg1"/>
                          </a:solidFill>
                        </a:rPr>
                        <a:t>Erin Riggs</a:t>
                      </a:r>
                    </a:p>
                  </a:txBody>
                  <a:tcPr/>
                </a:tc>
                <a:tc>
                  <a:txBody>
                    <a:bodyPr/>
                    <a:lstStyle/>
                    <a:p>
                      <a:r>
                        <a:rPr lang="en-US" sz="2300" dirty="0">
                          <a:solidFill>
                            <a:schemeClr val="bg1"/>
                          </a:solidFill>
                        </a:rPr>
                        <a:t>Broad Institute</a:t>
                      </a:r>
                    </a:p>
                    <a:p>
                      <a:r>
                        <a:rPr lang="en-US" sz="2300" dirty="0">
                          <a:solidFill>
                            <a:schemeClr val="bg1"/>
                          </a:solidFill>
                        </a:rPr>
                        <a:t>Geisinger</a:t>
                      </a:r>
                    </a:p>
                  </a:txBody>
                  <a:tcPr/>
                </a:tc>
                <a:extLst>
                  <a:ext uri="{0D108BD9-81ED-4DB2-BD59-A6C34878D82A}">
                    <a16:rowId xmlns:a16="http://schemas.microsoft.com/office/drawing/2014/main" val="410188734"/>
                  </a:ext>
                </a:extLst>
              </a:tr>
            </a:tbl>
          </a:graphicData>
        </a:graphic>
      </p:graphicFrame>
      <p:sp>
        <p:nvSpPr>
          <p:cNvPr id="16" name="Rectangle 15">
            <a:extLst>
              <a:ext uri="{FF2B5EF4-FFF2-40B4-BE49-F238E27FC236}">
                <a16:creationId xmlns:a16="http://schemas.microsoft.com/office/drawing/2014/main" id="{BF50D25B-8179-4643-8FDA-F597C23FF2B3}"/>
              </a:ext>
            </a:extLst>
          </p:cNvPr>
          <p:cNvSpPr/>
          <p:nvPr/>
        </p:nvSpPr>
        <p:spPr>
          <a:xfrm>
            <a:off x="714604" y="1543587"/>
            <a:ext cx="5363477" cy="523220"/>
          </a:xfrm>
          <a:prstGeom prst="rect">
            <a:avLst/>
          </a:prstGeom>
        </p:spPr>
        <p:txBody>
          <a:bodyPr wrap="square" lIns="91440" tIns="45720" rIns="91440" bIns="4572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a:ea typeface="Helvetica Neue" charset="0"/>
                <a:cs typeface="Arial"/>
              </a:rPr>
              <a:t>Grantees</a:t>
            </a:r>
            <a:endParaRPr kumimoji="0" lang="en-US" sz="2700" b="1" i="0" u="none" strike="noStrike" kern="1200" cap="none" spc="0" normalizeH="0" baseline="0" noProof="0" dirty="0">
              <a:ln>
                <a:noFill/>
              </a:ln>
              <a:solidFill>
                <a:srgbClr val="FFFFFF"/>
              </a:solidFill>
              <a:effectLst/>
              <a:uLnTx/>
              <a:uFillTx/>
              <a:latin typeface="Arial"/>
              <a:ea typeface="Helvetica Neue" charset="0"/>
              <a:cs typeface="Arial"/>
            </a:endParaRPr>
          </a:p>
        </p:txBody>
      </p:sp>
      <p:sp>
        <p:nvSpPr>
          <p:cNvPr id="11" name="TextBox 10">
            <a:extLst>
              <a:ext uri="{FF2B5EF4-FFF2-40B4-BE49-F238E27FC236}">
                <a16:creationId xmlns:a16="http://schemas.microsoft.com/office/drawing/2014/main" id="{947D5BBD-F0EA-460F-BFD9-A04FDC316F1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36</a:t>
            </a:r>
          </a:p>
        </p:txBody>
      </p:sp>
    </p:spTree>
    <p:extLst>
      <p:ext uri="{BB962C8B-B14F-4D97-AF65-F5344CB8AC3E}">
        <p14:creationId xmlns:p14="http://schemas.microsoft.com/office/powerpoint/2010/main" val="41972515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A686DA-5993-4745-95EC-8049188E886B}"/>
              </a:ext>
            </a:extLst>
          </p:cNvPr>
          <p:cNvSpPr/>
          <p:nvPr/>
        </p:nvSpPr>
        <p:spPr>
          <a:xfrm>
            <a:off x="1828800" y="537492"/>
            <a:ext cx="103632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rPr>
              <a:t>ClinGen and </a:t>
            </a:r>
            <a:r>
              <a:rPr kumimoji="0" lang="en-US" sz="2800" b="1" i="0" u="none" strike="noStrike" kern="1200" cap="none" spc="0" normalizeH="0" baseline="0" noProof="0" dirty="0" err="1">
                <a:ln>
                  <a:noFill/>
                </a:ln>
                <a:solidFill>
                  <a:srgbClr val="FFFFFF"/>
                </a:solidFill>
                <a:effectLst/>
                <a:uLnTx/>
                <a:uFillTx/>
                <a:latin typeface="Arial" panose="020B0604020202020204"/>
                <a:ea typeface="+mn-ea"/>
                <a:cs typeface="Arial"/>
              </a:rPr>
              <a:t>GeT</a:t>
            </a: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rPr>
              <a:t>-RM Collaborative Project</a:t>
            </a:r>
          </a:p>
        </p:txBody>
      </p:sp>
      <p:pic>
        <p:nvPicPr>
          <p:cNvPr id="1026" name="Picture 2">
            <a:extLst>
              <a:ext uri="{FF2B5EF4-FFF2-40B4-BE49-F238E27FC236}">
                <a16:creationId xmlns:a16="http://schemas.microsoft.com/office/drawing/2014/main" id="{D4BA05B2-DFD6-5442-ADD9-F0232046CC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0627" y="2143276"/>
            <a:ext cx="2681106" cy="14630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CF7893E-423B-0E43-A2D7-6F5C70D93A3A}"/>
              </a:ext>
            </a:extLst>
          </p:cNvPr>
          <p:cNvSpPr/>
          <p:nvPr/>
        </p:nvSpPr>
        <p:spPr>
          <a:xfrm>
            <a:off x="313527" y="4227191"/>
            <a:ext cx="11719488" cy="2369880"/>
          </a:xfrm>
          <a:prstGeom prst="rect">
            <a:avLst/>
          </a:prstGeom>
        </p:spPr>
        <p:txBody>
          <a:bodyPr wrap="square" lIns="91440" tIns="45720" rIns="91440" bIns="45720" anchor="t">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2800" b="1" i="0" u="none" strike="noStrike" kern="1200" cap="none" spc="0" normalizeH="0" baseline="0" noProof="0" dirty="0">
                <a:ln>
                  <a:noFill/>
                </a:ln>
                <a:effectLst/>
                <a:uLnTx/>
                <a:uFillTx/>
                <a:latin typeface="Arial" panose="020B0604020202020204"/>
                <a:ea typeface="+mn-ea"/>
                <a:cs typeface="+mn-cs"/>
              </a:rPr>
              <a:t>Expert Curated Variant List:</a:t>
            </a:r>
          </a:p>
          <a:p>
            <a:pPr marL="800100" marR="0" lvl="1" indent="-230188" algn="l"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kumimoji="0" lang="en-US" sz="2400" b="1" i="0" u="none" strike="noStrike" kern="1200" cap="none" spc="0" normalizeH="0" baseline="0" noProof="0" dirty="0">
                <a:ln>
                  <a:noFill/>
                </a:ln>
                <a:solidFill>
                  <a:schemeClr val="accent3">
                    <a:lumMod val="40000"/>
                    <a:lumOff val="60000"/>
                  </a:schemeClr>
                </a:solidFill>
                <a:effectLst/>
                <a:uLnTx/>
                <a:uFillTx/>
                <a:latin typeface="Arial" panose="020B0604020202020204"/>
                <a:ea typeface="+mn-ea"/>
                <a:cs typeface="+mn-cs"/>
              </a:rPr>
              <a:t>No</a:t>
            </a: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minations from 36 </a:t>
            </a:r>
            <a:r>
              <a:rPr kumimoji="0" lang="en-US" sz="2400" b="1" i="0" u="none" strike="noStrike" kern="1200" cap="none" spc="0" normalizeH="0" baseline="0" noProof="0" dirty="0" err="1">
                <a:ln>
                  <a:noFill/>
                </a:ln>
                <a:solidFill>
                  <a:schemeClr val="bg2">
                    <a:lumMod val="40000"/>
                    <a:lumOff val="60000"/>
                  </a:schemeClr>
                </a:solidFill>
                <a:effectLst/>
                <a:uLnTx/>
                <a:uFillTx/>
                <a:latin typeface="Arial" panose="020B0604020202020204"/>
                <a:ea typeface="+mn-ea"/>
                <a:cs typeface="+mn-cs"/>
              </a:rPr>
              <a:t>ClinGen</a:t>
            </a: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 Expert Panels</a:t>
            </a:r>
          </a:p>
          <a:p>
            <a:pPr marL="800100" marR="0" lvl="1" indent="-230188" algn="l"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546 variants in 84 genes, including 29 genes on ACMG Secondary 		Findings v3.0 List</a:t>
            </a:r>
          </a:p>
          <a:p>
            <a:pPr marL="800100" marR="0" lvl="1" indent="-230188" algn="l"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rPr>
              <a:t>Heritable cancers, inborn errors of metabolism, cardiomyopathy, 	diabetes, and immune disorders</a:t>
            </a:r>
            <a:endPar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anose="020B0604020202020204"/>
            </a:endParaRPr>
          </a:p>
        </p:txBody>
      </p:sp>
      <p:pic>
        <p:nvPicPr>
          <p:cNvPr id="1027" name="Picture 2">
            <a:extLst>
              <a:ext uri="{FF2B5EF4-FFF2-40B4-BE49-F238E27FC236}">
                <a16:creationId xmlns:a16="http://schemas.microsoft.com/office/drawing/2014/main" id="{0783DF2F-5A3F-4F62-8371-F8597CBE5A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476647"/>
            <a:ext cx="5289601" cy="2874783"/>
          </a:xfrm>
          <a:prstGeom prst="rect">
            <a:avLst/>
          </a:prstGeom>
          <a:noFill/>
          <a:ln>
            <a:noFill/>
          </a:ln>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67A9044-3EBE-4942-A24E-865581A81EE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36</a:t>
            </a:r>
          </a:p>
        </p:txBody>
      </p:sp>
      <p:sp>
        <p:nvSpPr>
          <p:cNvPr id="11" name="Title 3">
            <a:extLst>
              <a:ext uri="{FF2B5EF4-FFF2-40B4-BE49-F238E27FC236}">
                <a16:creationId xmlns:a16="http://schemas.microsoft.com/office/drawing/2014/main" id="{D433D737-BDFA-43FA-A587-EBDDD5986173}"/>
              </a:ext>
            </a:extLst>
          </p:cNvPr>
          <p:cNvSpPr txBox="1">
            <a:spLocks/>
          </p:cNvSpPr>
          <p:nvPr/>
        </p:nvSpPr>
        <p:spPr>
          <a:xfrm>
            <a:off x="1828800" y="-17610"/>
            <a:ext cx="10363200" cy="706828"/>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j-ea"/>
                <a:cs typeface="Arial"/>
              </a:rPr>
              <a:t>Clinical Genome Resource (ClinGen)</a:t>
            </a:r>
          </a:p>
        </p:txBody>
      </p:sp>
      <p:pic>
        <p:nvPicPr>
          <p:cNvPr id="12" name="Picture 11">
            <a:extLst>
              <a:ext uri="{FF2B5EF4-FFF2-40B4-BE49-F238E27FC236}">
                <a16:creationId xmlns:a16="http://schemas.microsoft.com/office/drawing/2014/main" id="{71E7F1D7-EED2-49FF-8666-3E4B2B04369C}"/>
              </a:ext>
            </a:extLst>
          </p:cNvPr>
          <p:cNvPicPr>
            <a:picLocks noChangeAspect="1"/>
          </p:cNvPicPr>
          <p:nvPr/>
        </p:nvPicPr>
        <p:blipFill>
          <a:blip r:embed="rId5"/>
          <a:stretch>
            <a:fillRect/>
          </a:stretch>
        </p:blipFill>
        <p:spPr>
          <a:xfrm>
            <a:off x="0" y="0"/>
            <a:ext cx="1828800" cy="1212254"/>
          </a:xfrm>
          <a:prstGeom prst="rect">
            <a:avLst/>
          </a:prstGeom>
        </p:spPr>
      </p:pic>
      <p:pic>
        <p:nvPicPr>
          <p:cNvPr id="9220" name="Picture 4">
            <a:extLst>
              <a:ext uri="{FF2B5EF4-FFF2-40B4-BE49-F238E27FC236}">
                <a16:creationId xmlns:a16="http://schemas.microsoft.com/office/drawing/2014/main" id="{AED2C7B4-BA3C-4A46-81AF-DB5C807CFAB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3527" y="2131829"/>
            <a:ext cx="260096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38828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up)">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22362"/>
            <a:ext cx="12192000" cy="1115093"/>
          </a:xfrm>
        </p:spPr>
        <p:txBody>
          <a:bodyPr>
            <a:noAutofit/>
          </a:bodyPr>
          <a:lstStyle/>
          <a:p>
            <a:pPr algn="ctr">
              <a:lnSpc>
                <a:spcPct val="100000"/>
              </a:lnSpc>
              <a:defRPr/>
            </a:pPr>
            <a:r>
              <a:rPr lang="en-US" sz="3600" dirty="0">
                <a:solidFill>
                  <a:srgbClr val="5FE0D4"/>
                </a:solidFill>
                <a:latin typeface="Arial" charset="0"/>
                <a:cs typeface="Arial" charset="0"/>
              </a:rPr>
              <a:t>Polygenic Risk Methods in Diverse Populations (PRIMED) Consortium </a:t>
            </a:r>
            <a:endParaRPr lang="en-US" sz="3600" dirty="0">
              <a:solidFill>
                <a:srgbClr val="5FE0D4"/>
              </a:solidFill>
              <a:latin typeface="Arial" pitchFamily="34" charset="0"/>
              <a:cs typeface="Arial" pitchFamily="34" charset="0"/>
            </a:endParaRPr>
          </a:p>
        </p:txBody>
      </p:sp>
      <p:sp>
        <p:nvSpPr>
          <p:cNvPr id="42" name="Rectangle 41"/>
          <p:cNvSpPr/>
          <p:nvPr/>
        </p:nvSpPr>
        <p:spPr>
          <a:xfrm>
            <a:off x="120580" y="3971870"/>
            <a:ext cx="11967587" cy="2277547"/>
          </a:xfrm>
          <a:prstGeom prst="rect">
            <a:avLst/>
          </a:prstGeom>
        </p:spPr>
        <p:txBody>
          <a:bodyPr wrap="square">
            <a:spAutoFit/>
          </a:bodyPr>
          <a:lstStyle/>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New study site will be led by Iftikhar Kullo </a:t>
            </a:r>
            <a:r>
              <a:rPr lang="en-US" sz="2800" b="1" dirty="0">
                <a:solidFill>
                  <a:prstClr val="white"/>
                </a:solidFill>
                <a:latin typeface="Arial" charset="0"/>
              </a:rPr>
              <a:t>(</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Mayo Clinic)</a:t>
            </a: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Broad Institute’s D-PRISM study site </a:t>
            </a:r>
            <a:r>
              <a:rPr lang="en-US" sz="2800" b="1" noProof="0" dirty="0">
                <a:solidFill>
                  <a:prstClr val="white"/>
                </a:solidFill>
                <a:latin typeface="Arial" charset="0"/>
              </a:rPr>
              <a:t>publication about improving 	use of </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PRSs for assessing diabetes risk in diverse populations</a:t>
            </a: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PRIMED website and Twitter now accessible to public</a:t>
            </a:r>
          </a:p>
        </p:txBody>
      </p:sp>
      <p:pic>
        <p:nvPicPr>
          <p:cNvPr id="4" name="Picture 3" descr="Graphical user interface&#10;&#10;Description automatically generated with medium confidence">
            <a:extLst>
              <a:ext uri="{FF2B5EF4-FFF2-40B4-BE49-F238E27FC236}">
                <a16:creationId xmlns:a16="http://schemas.microsoft.com/office/drawing/2014/main" id="{7B7AF474-7789-4596-9D8B-EAC4F1804B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387" y="1261199"/>
            <a:ext cx="5383373" cy="2360624"/>
          </a:xfrm>
          <a:prstGeom prst="rect">
            <a:avLst/>
          </a:prstGeom>
        </p:spPr>
      </p:pic>
      <p:pic>
        <p:nvPicPr>
          <p:cNvPr id="7" name="Picture 6" descr="A screenshot of a computer&#10;&#10;Description automatically generated with medium confidence">
            <a:extLst>
              <a:ext uri="{FF2B5EF4-FFF2-40B4-BE49-F238E27FC236}">
                <a16:creationId xmlns:a16="http://schemas.microsoft.com/office/drawing/2014/main" id="{CE8F6F14-0041-4FDD-BF3F-AE113BA5AF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4373" y="1531139"/>
            <a:ext cx="5542693" cy="1695461"/>
          </a:xfrm>
          <a:prstGeom prst="rect">
            <a:avLst/>
          </a:prstGeom>
        </p:spPr>
      </p:pic>
      <p:sp>
        <p:nvSpPr>
          <p:cNvPr id="8" name="TextBox 7">
            <a:extLst>
              <a:ext uri="{FF2B5EF4-FFF2-40B4-BE49-F238E27FC236}">
                <a16:creationId xmlns:a16="http://schemas.microsoft.com/office/drawing/2014/main" id="{897BD179-0475-4887-871A-EDD4EDA8FF2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37</a:t>
            </a:r>
          </a:p>
        </p:txBody>
      </p:sp>
    </p:spTree>
    <p:extLst>
      <p:ext uri="{BB962C8B-B14F-4D97-AF65-F5344CB8AC3E}">
        <p14:creationId xmlns:p14="http://schemas.microsoft.com/office/powerpoint/2010/main" val="6439248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D4B2A2C3-3EAB-473F-9F0F-8098C8194B22}"/>
              </a:ext>
            </a:extLst>
          </p:cNvPr>
          <p:cNvSpPr>
            <a:spLocks noGrp="1"/>
          </p:cNvSpPr>
          <p:nvPr>
            <p:ph sz="half" idx="1"/>
          </p:nvPr>
        </p:nvSpPr>
        <p:spPr>
          <a:xfrm>
            <a:off x="327905" y="4562090"/>
            <a:ext cx="10386507" cy="461666"/>
          </a:xfrm>
        </p:spPr>
        <p:txBody>
          <a:bodyPr>
            <a:noAutofit/>
          </a:bodyPr>
          <a:lstStyle/>
          <a:p>
            <a:pPr marL="0" indent="0">
              <a:lnSpc>
                <a:spcPct val="85000"/>
              </a:lnSpc>
              <a:buNone/>
            </a:pPr>
            <a:r>
              <a:rPr lang="en-US" b="1" dirty="0"/>
              <a:t>2021 Q4 IHCC Virtual Members Workshop</a:t>
            </a:r>
          </a:p>
        </p:txBody>
      </p:sp>
      <p:sp>
        <p:nvSpPr>
          <p:cNvPr id="3" name="Title 2">
            <a:extLst>
              <a:ext uri="{FF2B5EF4-FFF2-40B4-BE49-F238E27FC236}">
                <a16:creationId xmlns:a16="http://schemas.microsoft.com/office/drawing/2014/main" id="{DC49E50B-DA34-4BFE-A429-4D54A07CD118}"/>
              </a:ext>
            </a:extLst>
          </p:cNvPr>
          <p:cNvSpPr>
            <a:spLocks noGrp="1"/>
          </p:cNvSpPr>
          <p:nvPr>
            <p:ph type="title"/>
          </p:nvPr>
        </p:nvSpPr>
        <p:spPr>
          <a:xfrm>
            <a:off x="0" y="-73664"/>
            <a:ext cx="12192000" cy="817127"/>
          </a:xfrm>
        </p:spPr>
        <p:txBody>
          <a:bodyPr>
            <a:normAutofit/>
          </a:bodyPr>
          <a:lstStyle/>
          <a:p>
            <a:pPr algn="ctr"/>
            <a:r>
              <a:rPr lang="en-US" sz="3600" dirty="0"/>
              <a:t>International 100K+ Cohort Consortium (IHCC)</a:t>
            </a:r>
          </a:p>
        </p:txBody>
      </p:sp>
      <p:pic>
        <p:nvPicPr>
          <p:cNvPr id="5" name="Picture 4">
            <a:extLst>
              <a:ext uri="{FF2B5EF4-FFF2-40B4-BE49-F238E27FC236}">
                <a16:creationId xmlns:a16="http://schemas.microsoft.com/office/drawing/2014/main" id="{002E8A07-F7DA-4BAE-83D9-0D97345F2EBF}"/>
              </a:ext>
            </a:extLst>
          </p:cNvPr>
          <p:cNvPicPr>
            <a:picLocks noChangeAspect="1"/>
          </p:cNvPicPr>
          <p:nvPr/>
        </p:nvPicPr>
        <p:blipFill>
          <a:blip r:embed="rId3"/>
          <a:stretch>
            <a:fillRect/>
          </a:stretch>
        </p:blipFill>
        <p:spPr>
          <a:xfrm>
            <a:off x="8529851" y="1087487"/>
            <a:ext cx="3127509" cy="2148155"/>
          </a:xfrm>
          <a:prstGeom prst="rect">
            <a:avLst/>
          </a:prstGeom>
        </p:spPr>
      </p:pic>
      <p:grpSp>
        <p:nvGrpSpPr>
          <p:cNvPr id="2" name="Group 1">
            <a:extLst>
              <a:ext uri="{FF2B5EF4-FFF2-40B4-BE49-F238E27FC236}">
                <a16:creationId xmlns:a16="http://schemas.microsoft.com/office/drawing/2014/main" id="{D938F390-8E6D-4F2A-B3F1-C1D58FD67E0E}"/>
              </a:ext>
            </a:extLst>
          </p:cNvPr>
          <p:cNvGrpSpPr/>
          <p:nvPr/>
        </p:nvGrpSpPr>
        <p:grpSpPr>
          <a:xfrm>
            <a:off x="429883" y="1087487"/>
            <a:ext cx="7806424" cy="3213472"/>
            <a:chOff x="429883" y="1087487"/>
            <a:chExt cx="7806424" cy="3213472"/>
          </a:xfrm>
        </p:grpSpPr>
        <p:pic>
          <p:nvPicPr>
            <p:cNvPr id="11" name="Picture 10">
              <a:extLst>
                <a:ext uri="{FF2B5EF4-FFF2-40B4-BE49-F238E27FC236}">
                  <a16:creationId xmlns:a16="http://schemas.microsoft.com/office/drawing/2014/main" id="{7BCEAE7A-32C0-4E52-A361-AF5CDBA09FD5}"/>
                </a:ext>
              </a:extLst>
            </p:cNvPr>
            <p:cNvPicPr>
              <a:picLocks noChangeAspect="1"/>
            </p:cNvPicPr>
            <p:nvPr/>
          </p:nvPicPr>
          <p:blipFill>
            <a:blip r:embed="rId4"/>
            <a:stretch>
              <a:fillRect/>
            </a:stretch>
          </p:blipFill>
          <p:spPr>
            <a:xfrm>
              <a:off x="429883" y="1671617"/>
              <a:ext cx="7806424" cy="2629342"/>
            </a:xfrm>
            <a:prstGeom prst="rect">
              <a:avLst/>
            </a:prstGeom>
          </p:spPr>
        </p:pic>
        <p:sp>
          <p:nvSpPr>
            <p:cNvPr id="43" name="TextBox 42">
              <a:extLst>
                <a:ext uri="{FF2B5EF4-FFF2-40B4-BE49-F238E27FC236}">
                  <a16:creationId xmlns:a16="http://schemas.microsoft.com/office/drawing/2014/main" id="{1DE96E32-0A23-4FD0-97FB-8E107FAA6062}"/>
                </a:ext>
              </a:extLst>
            </p:cNvPr>
            <p:cNvSpPr txBox="1"/>
            <p:nvPr/>
          </p:nvSpPr>
          <p:spPr>
            <a:xfrm>
              <a:off x="429883" y="1087487"/>
              <a:ext cx="7507075" cy="523220"/>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IHCC Cohort Atlas Workshop</a:t>
              </a: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pic>
        <p:nvPicPr>
          <p:cNvPr id="44" name="image1.png">
            <a:extLst>
              <a:ext uri="{FF2B5EF4-FFF2-40B4-BE49-F238E27FC236}">
                <a16:creationId xmlns:a16="http://schemas.microsoft.com/office/drawing/2014/main" id="{45C96DE6-E8E1-4D2C-BBB6-EA780C4867E3}"/>
              </a:ext>
            </a:extLst>
          </p:cNvPr>
          <p:cNvPicPr/>
          <p:nvPr/>
        </p:nvPicPr>
        <p:blipFill>
          <a:blip r:embed="rId5"/>
          <a:srcRect/>
          <a:stretch>
            <a:fillRect/>
          </a:stretch>
        </p:blipFill>
        <p:spPr>
          <a:xfrm>
            <a:off x="429883" y="5087949"/>
            <a:ext cx="11109697" cy="952924"/>
          </a:xfrm>
          <a:prstGeom prst="rect">
            <a:avLst/>
          </a:prstGeom>
          <a:ln/>
        </p:spPr>
      </p:pic>
      <p:sp>
        <p:nvSpPr>
          <p:cNvPr id="12" name="TextBox 11">
            <a:extLst>
              <a:ext uri="{FF2B5EF4-FFF2-40B4-BE49-F238E27FC236}">
                <a16:creationId xmlns:a16="http://schemas.microsoft.com/office/drawing/2014/main" id="{C85B1DFB-91C0-484A-9AD9-82D98A8A103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38</a:t>
            </a:r>
          </a:p>
        </p:txBody>
      </p:sp>
    </p:spTree>
    <p:extLst>
      <p:ext uri="{BB962C8B-B14F-4D97-AF65-F5344CB8AC3E}">
        <p14:creationId xmlns:p14="http://schemas.microsoft.com/office/powerpoint/2010/main" val="193007778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up)">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up)">
                                      <p:cBhvr>
                                        <p:cTn id="1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6046632" y="1954105"/>
            <a:ext cx="5986383" cy="3889963"/>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Community partnership 	throughout</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Communication on myriad 	downstream implications</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Importance and new challenges 	of data sharing</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Incorporating hypotheses on 	social determinants of health</a:t>
            </a: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4409"/>
            <a:ext cx="12192000" cy="1200329"/>
          </a:xfrm>
          <a:prstGeom prst="rect">
            <a:avLst/>
          </a:prstGeom>
        </p:spPr>
        <p:txBody>
          <a:bodyPr wrap="square">
            <a:spAutoFit/>
          </a:bodyPr>
          <a:lstStyle/>
          <a:p>
            <a:pPr marL="158750" marR="0" lvl="2" indent="0" algn="ctr" defTabSz="627063" rtl="0" eaLnBrk="0" fontAlgn="auto" latinLnBrk="0" hangingPunct="0">
              <a:lnSpc>
                <a:spcPct val="100000"/>
              </a:lnSpc>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Workshop on Ethical, Legal, and Social Implications of Gene-Environment Interaction Research</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grpSp>
        <p:nvGrpSpPr>
          <p:cNvPr id="3" name="Group 2">
            <a:extLst>
              <a:ext uri="{FF2B5EF4-FFF2-40B4-BE49-F238E27FC236}">
                <a16:creationId xmlns:a16="http://schemas.microsoft.com/office/drawing/2014/main" id="{43244C15-EC78-4600-8AF3-136307DEAE48}"/>
              </a:ext>
            </a:extLst>
          </p:cNvPr>
          <p:cNvGrpSpPr/>
          <p:nvPr/>
        </p:nvGrpSpPr>
        <p:grpSpPr>
          <a:xfrm>
            <a:off x="177673" y="1657477"/>
            <a:ext cx="5839095" cy="4450502"/>
            <a:chOff x="3209195" y="638104"/>
            <a:chExt cx="6813582" cy="3684514"/>
          </a:xfrm>
        </p:grpSpPr>
        <p:sp>
          <p:nvSpPr>
            <p:cNvPr id="8" name="Rectangle: Diagonal Corners Rounded 7">
              <a:extLst>
                <a:ext uri="{FF2B5EF4-FFF2-40B4-BE49-F238E27FC236}">
                  <a16:creationId xmlns:a16="http://schemas.microsoft.com/office/drawing/2014/main" id="{18726F0E-EA0C-4355-B877-3C62CCE5593C}"/>
                </a:ext>
              </a:extLst>
            </p:cNvPr>
            <p:cNvSpPr/>
            <p:nvPr/>
          </p:nvSpPr>
          <p:spPr>
            <a:xfrm>
              <a:off x="3209195" y="638104"/>
              <a:ext cx="6813582" cy="3684514"/>
            </a:xfrm>
            <a:prstGeom prst="round2DiagRect">
              <a:avLst/>
            </a:prstGeom>
            <a:solidFill>
              <a:srgbClr val="DFE4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11" name="Picture 10" descr="A tree with white flowers&#10;&#10;Description automatically generated with low confidence">
              <a:extLst>
                <a:ext uri="{FF2B5EF4-FFF2-40B4-BE49-F238E27FC236}">
                  <a16:creationId xmlns:a16="http://schemas.microsoft.com/office/drawing/2014/main" id="{247D8DCC-0E8C-4CA9-97A8-DB02E4142F1E}"/>
                </a:ext>
              </a:extLst>
            </p:cNvPr>
            <p:cNvPicPr>
              <a:picLocks noChangeAspect="1"/>
            </p:cNvPicPr>
            <p:nvPr/>
          </p:nvPicPr>
          <p:blipFill rotWithShape="1">
            <a:blip r:embed="rId3">
              <a:extLst>
                <a:ext uri="{28A0092B-C50C-407E-A947-70E740481C1C}">
                  <a14:useLocalDpi xmlns:a14="http://schemas.microsoft.com/office/drawing/2010/main" val="0"/>
                </a:ext>
              </a:extLst>
            </a:blip>
            <a:srcRect l="8416" r="12037"/>
            <a:stretch/>
          </p:blipFill>
          <p:spPr>
            <a:xfrm>
              <a:off x="3988570" y="726225"/>
              <a:ext cx="5254832" cy="2710149"/>
            </a:xfrm>
            <a:prstGeom prst="rect">
              <a:avLst/>
            </a:prstGeom>
            <a:effectLst>
              <a:softEdge rad="127000"/>
            </a:effectLst>
          </p:spPr>
        </p:pic>
      </p:grpSp>
      <p:sp>
        <p:nvSpPr>
          <p:cNvPr id="12" name="TextBox 11">
            <a:extLst>
              <a:ext uri="{FF2B5EF4-FFF2-40B4-BE49-F238E27FC236}">
                <a16:creationId xmlns:a16="http://schemas.microsoft.com/office/drawing/2014/main" id="{754D7C50-0378-4773-9514-FDA97D3E2037}"/>
              </a:ext>
            </a:extLst>
          </p:cNvPr>
          <p:cNvSpPr txBox="1"/>
          <p:nvPr/>
        </p:nvSpPr>
        <p:spPr>
          <a:xfrm>
            <a:off x="-244199" y="5157236"/>
            <a:ext cx="6682838" cy="954107"/>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srgbClr val="3B3B20"/>
                </a:solidFill>
                <a:effectLst/>
                <a:uLnTx/>
                <a:uFillTx/>
                <a:latin typeface="Arial" panose="020B0604020202020204"/>
                <a:ea typeface="+mn-ea"/>
                <a:cs typeface="+mn-cs"/>
              </a:rPr>
              <a:t>NIEHS/NHGRI Workshop</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3B3B20"/>
                </a:solidFill>
                <a:effectLst/>
                <a:uLnTx/>
                <a:uFillTx/>
                <a:latin typeface="Arial" panose="020B0604020202020204"/>
                <a:ea typeface="+mn-ea"/>
                <a:cs typeface="+mn-cs"/>
              </a:rPr>
              <a:t>January 11-12, 2022</a:t>
            </a:r>
          </a:p>
        </p:txBody>
      </p:sp>
      <p:sp>
        <p:nvSpPr>
          <p:cNvPr id="13" name="TextBox 12">
            <a:extLst>
              <a:ext uri="{FF2B5EF4-FFF2-40B4-BE49-F238E27FC236}">
                <a16:creationId xmlns:a16="http://schemas.microsoft.com/office/drawing/2014/main" id="{4F07FC06-7DB6-4A12-81CF-BDB071E9A71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39</a:t>
            </a:r>
          </a:p>
        </p:txBody>
      </p:sp>
    </p:spTree>
    <p:extLst>
      <p:ext uri="{BB962C8B-B14F-4D97-AF65-F5344CB8AC3E}">
        <p14:creationId xmlns:p14="http://schemas.microsoft.com/office/powerpoint/2010/main" val="54755044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3223629"/>
            <a:ext cx="11480505" cy="3155906"/>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RFA-HG-22-001</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Early-Stage Investigator (ESI) status</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First receipt </a:t>
            </a:r>
            <a:r>
              <a:rPr lang="en-US" sz="2800" b="1" dirty="0">
                <a:solidFill>
                  <a:prstClr val="white"/>
                </a:solidFill>
                <a:latin typeface="Arial" charset="0"/>
              </a:rPr>
              <a:t>d</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ate: March 4, 2022</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Additional receipt </a:t>
            </a:r>
            <a:r>
              <a:rPr lang="en-US" sz="2800" b="1" dirty="0">
                <a:solidFill>
                  <a:srgbClr val="FFFFFF"/>
                </a:solidFill>
                <a:latin typeface="Arial"/>
                <a:cs typeface="Arial"/>
              </a:rPr>
              <a:t>d</a:t>
            </a:r>
            <a:r>
              <a:rPr kumimoji="0" lang="en-US" sz="2800" b="1" i="0" u="none" strike="noStrike" kern="1200" cap="none" spc="0" normalizeH="0" baseline="0" noProof="0" dirty="0" err="1">
                <a:ln>
                  <a:noFill/>
                </a:ln>
                <a:solidFill>
                  <a:srgbClr val="FFFFFF"/>
                </a:solidFill>
                <a:effectLst/>
                <a:uLnTx/>
                <a:uFillTx/>
                <a:latin typeface="Arial"/>
                <a:ea typeface="+mn-ea"/>
                <a:cs typeface="Arial"/>
              </a:rPr>
              <a:t>ates</a:t>
            </a:r>
            <a:r>
              <a:rPr lang="en-US" sz="2800" b="1" dirty="0">
                <a:solidFill>
                  <a:srgbClr val="FFFFFF"/>
                </a:solidFill>
                <a:latin typeface="Arial"/>
                <a:cs typeface="Arial"/>
              </a:rPr>
              <a:t>: </a:t>
            </a:r>
            <a:r>
              <a:rPr kumimoji="0" lang="en-US" sz="2800" b="1" i="0" u="none" strike="noStrike" kern="1200" cap="none" spc="0" normalizeH="0" baseline="0" noProof="0" dirty="0">
                <a:ln>
                  <a:noFill/>
                </a:ln>
                <a:solidFill>
                  <a:srgbClr val="FFFFFF"/>
                </a:solidFill>
                <a:effectLst/>
                <a:uLnTx/>
                <a:uFillTx/>
                <a:latin typeface="Arial"/>
                <a:ea typeface="+mn-ea"/>
                <a:cs typeface="Arial"/>
              </a:rPr>
              <a:t>Feb 2023 &amp; Feb 2024</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913765" marR="0" lvl="1" indent="-304165"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60896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4409"/>
            <a:ext cx="12192000" cy="1200329"/>
          </a:xfrm>
          <a:prstGeom prst="rect">
            <a:avLst/>
          </a:prstGeom>
        </p:spPr>
        <p:txBody>
          <a:bodyPr wrap="square">
            <a:spAutoFit/>
          </a:bodyPr>
          <a:lstStyle/>
          <a:p>
            <a:pPr marL="158750" marR="0" lvl="2" indent="0" algn="ctr" defTabSz="627063" rtl="0" eaLnBrk="0" fontAlgn="auto" latinLnBrk="0" hangingPunct="0">
              <a:lnSpc>
                <a:spcPct val="100000"/>
              </a:lnSpc>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Supporting Talented Early Career </a:t>
            </a:r>
          </a:p>
          <a:p>
            <a:pPr marL="158750" marR="0" lvl="2" indent="0" algn="ctr" defTabSz="627063" rtl="0" eaLnBrk="0" fontAlgn="auto" latinLnBrk="0" hangingPunct="0">
              <a:lnSpc>
                <a:spcPct val="100000"/>
              </a:lnSpc>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Researchers in Genomics</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7" name="Picture 6">
            <a:extLst>
              <a:ext uri="{FF2B5EF4-FFF2-40B4-BE49-F238E27FC236}">
                <a16:creationId xmlns:a16="http://schemas.microsoft.com/office/drawing/2014/main" id="{D5FB0E96-596D-419F-A072-0BB96F6B4AFA}"/>
              </a:ext>
            </a:extLst>
          </p:cNvPr>
          <p:cNvPicPr>
            <a:picLocks noChangeAspect="1"/>
          </p:cNvPicPr>
          <p:nvPr/>
        </p:nvPicPr>
        <p:blipFill rotWithShape="1">
          <a:blip r:embed="rId3"/>
          <a:srcRect t="43076"/>
          <a:stretch/>
        </p:blipFill>
        <p:spPr>
          <a:xfrm>
            <a:off x="614471" y="1654628"/>
            <a:ext cx="10963058" cy="1661567"/>
          </a:xfrm>
          <a:prstGeom prst="rect">
            <a:avLst/>
          </a:prstGeom>
        </p:spPr>
      </p:pic>
      <p:sp>
        <p:nvSpPr>
          <p:cNvPr id="6" name="TextBox 5">
            <a:extLst>
              <a:ext uri="{FF2B5EF4-FFF2-40B4-BE49-F238E27FC236}">
                <a16:creationId xmlns:a16="http://schemas.microsoft.com/office/drawing/2014/main" id="{591D56C4-3099-4BF0-BA7B-C46E48A2897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40</a:t>
            </a:r>
          </a:p>
        </p:txBody>
      </p:sp>
    </p:spTree>
    <p:extLst>
      <p:ext uri="{BB962C8B-B14F-4D97-AF65-F5344CB8AC3E}">
        <p14:creationId xmlns:p14="http://schemas.microsoft.com/office/powerpoint/2010/main" val="304882191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795184886"/>
      </p:ext>
    </p:extLst>
  </p:cSld>
  <p:clrMapOvr>
    <a:masterClrMapping/>
  </p:clrMapOvr>
  <p:transition spd="slow">
    <p:wipe di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55600" y="4802725"/>
            <a:ext cx="11506200" cy="16771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600+ publications to date</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Continued involvement in COVID-19 response</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18</a:t>
            </a:r>
            <a:r>
              <a:rPr kumimoji="0" lang="en-US" sz="2800" b="1" i="0" u="none" strike="noStrike" kern="1200" cap="none" spc="0" normalizeH="0" baseline="30000" noProof="0" dirty="0">
                <a:ln>
                  <a:noFill/>
                </a:ln>
                <a:solidFill>
                  <a:prstClr val="white"/>
                </a:solidFill>
                <a:effectLst/>
                <a:uLnTx/>
                <a:uFillTx/>
                <a:latin typeface="Arial" charset="0"/>
                <a:ea typeface="+mn-ea"/>
                <a:cs typeface="+mn-cs"/>
              </a:rPr>
              <a:t>th</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 Consortium Meeting</a:t>
            </a: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2808"/>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Human Heredity &amp; Health in Africa (H3Africa) </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graphicFrame>
        <p:nvGraphicFramePr>
          <p:cNvPr id="7" name="Chart 6">
            <a:extLst>
              <a:ext uri="{FF2B5EF4-FFF2-40B4-BE49-F238E27FC236}">
                <a16:creationId xmlns:a16="http://schemas.microsoft.com/office/drawing/2014/main" id="{B78C1FE2-3110-44BC-AB68-CF578ACB3C02}"/>
              </a:ext>
            </a:extLst>
          </p:cNvPr>
          <p:cNvGraphicFramePr>
            <a:graphicFrameLocks/>
          </p:cNvGraphicFramePr>
          <p:nvPr>
            <p:extLst>
              <p:ext uri="{D42A27DB-BD31-4B8C-83A1-F6EECF244321}">
                <p14:modId xmlns:p14="http://schemas.microsoft.com/office/powerpoint/2010/main" val="923239299"/>
              </p:ext>
            </p:extLst>
          </p:nvPr>
        </p:nvGraphicFramePr>
        <p:xfrm>
          <a:off x="787920" y="693926"/>
          <a:ext cx="8778055" cy="3943978"/>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Icon&#10;&#10;Description automatically generated">
            <a:extLst>
              <a:ext uri="{FF2B5EF4-FFF2-40B4-BE49-F238E27FC236}">
                <a16:creationId xmlns:a16="http://schemas.microsoft.com/office/drawing/2014/main" id="{51FB8A31-2A6B-4A66-972E-EDB9AB9992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38908" y="878289"/>
            <a:ext cx="1762319" cy="1836336"/>
          </a:xfrm>
          <a:prstGeom prst="rect">
            <a:avLst/>
          </a:prstGeom>
        </p:spPr>
      </p:pic>
      <p:sp>
        <p:nvSpPr>
          <p:cNvPr id="8" name="TextBox 7">
            <a:extLst>
              <a:ext uri="{FF2B5EF4-FFF2-40B4-BE49-F238E27FC236}">
                <a16:creationId xmlns:a16="http://schemas.microsoft.com/office/drawing/2014/main" id="{9A68C02A-1370-439A-840C-5AB2EDB28CE4}"/>
              </a:ext>
            </a:extLst>
          </p:cNvPr>
          <p:cNvSpPr txBox="1"/>
          <p:nvPr/>
        </p:nvSpPr>
        <p:spPr>
          <a:xfrm>
            <a:off x="10379488" y="6456288"/>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41</a:t>
            </a:r>
          </a:p>
        </p:txBody>
      </p:sp>
    </p:spTree>
    <p:extLst>
      <p:ext uri="{BB962C8B-B14F-4D97-AF65-F5344CB8AC3E}">
        <p14:creationId xmlns:p14="http://schemas.microsoft.com/office/powerpoint/2010/main" val="40492517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5710591" y="1282533"/>
            <a:ext cx="5932449" cy="5175357"/>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charset="0"/>
                <a:ea typeface="+mn-ea"/>
                <a:cs typeface="+mn-cs"/>
              </a:rPr>
              <a:t>H3Africa investigators received 	new awards</a:t>
            </a:r>
          </a:p>
          <a:p>
            <a:pPr marL="768335" marR="0" lvl="3" indent="0" algn="l" defTabSz="627063" rtl="0" eaLnBrk="0" fontAlgn="auto" latinLnBrk="0" hangingPunct="0">
              <a:lnSpc>
                <a:spcPct val="90000"/>
              </a:lnSpc>
              <a:spcBef>
                <a:spcPts val="1800"/>
              </a:spcBef>
              <a:spcAft>
                <a:spcPts val="0"/>
              </a:spcAft>
              <a:buClr>
                <a:srgbClr val="FFFFFF"/>
              </a:buClr>
              <a:buSzPct val="95000"/>
              <a:buNone/>
              <a:tabLst/>
              <a:defRPr/>
            </a:pPr>
            <a:r>
              <a:rPr kumimoji="0" lang="en-US" sz="2533"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PRIMED</a:t>
            </a:r>
          </a:p>
          <a:p>
            <a:pPr marL="768335" marR="0" lvl="3" indent="0" algn="l" defTabSz="627063" rtl="0" eaLnBrk="0" fontAlgn="auto" latinLnBrk="0" hangingPunct="0">
              <a:lnSpc>
                <a:spcPct val="90000"/>
              </a:lnSpc>
              <a:spcBef>
                <a:spcPts val="1800"/>
              </a:spcBef>
              <a:spcAft>
                <a:spcPts val="0"/>
              </a:spcAft>
              <a:buClr>
                <a:srgbClr val="FFFFFF"/>
              </a:buClr>
              <a:buSzPct val="95000"/>
              <a:buNone/>
              <a:tabLst/>
              <a:defRPr/>
            </a:pPr>
            <a:r>
              <a:rPr kumimoji="0" lang="en-US" sz="2533"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DS-I Africa</a:t>
            </a:r>
          </a:p>
          <a:p>
            <a:pPr marL="768335" marR="0" lvl="3" indent="0" algn="l" defTabSz="627063" rtl="0" eaLnBrk="0" fontAlgn="auto" latinLnBrk="0" hangingPunct="0">
              <a:lnSpc>
                <a:spcPct val="90000"/>
              </a:lnSpc>
              <a:spcBef>
                <a:spcPts val="1800"/>
              </a:spcBef>
              <a:spcAft>
                <a:spcPts val="0"/>
              </a:spcAft>
              <a:buClr>
                <a:srgbClr val="FFFFFF"/>
              </a:buClr>
              <a:buSzPct val="95000"/>
              <a:buNone/>
              <a:tabLst/>
              <a:defRPr/>
            </a:pPr>
            <a:r>
              <a:rPr kumimoji="0" lang="en-US" sz="2533"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NIH and others</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charset="0"/>
                <a:ea typeface="+mn-ea"/>
                <a:cs typeface="+mn-cs"/>
              </a:rPr>
              <a:t>Final year of program</a:t>
            </a:r>
          </a:p>
          <a:p>
            <a:pPr marL="768335" marR="0" lvl="3" indent="0" algn="l" defTabSz="627063" rtl="0" eaLnBrk="0" fontAlgn="auto" latinLnBrk="0" hangingPunct="0">
              <a:lnSpc>
                <a:spcPct val="90000"/>
              </a:lnSpc>
              <a:spcBef>
                <a:spcPts val="1800"/>
              </a:spcBef>
              <a:spcAft>
                <a:spcPts val="0"/>
              </a:spcAft>
              <a:buClr>
                <a:srgbClr val="FFFFFF"/>
              </a:buClr>
              <a:buSzPct val="95000"/>
              <a:buNone/>
              <a:tabLst/>
              <a:defRPr/>
            </a:pPr>
            <a:r>
              <a:rPr kumimoji="0" lang="en-US" sz="2533"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Publications</a:t>
            </a:r>
          </a:p>
          <a:p>
            <a:pPr marL="768335" marR="0" lvl="3" indent="0" algn="l" defTabSz="627063" rtl="0" eaLnBrk="0" fontAlgn="auto" latinLnBrk="0" hangingPunct="0">
              <a:lnSpc>
                <a:spcPct val="90000"/>
              </a:lnSpc>
              <a:spcBef>
                <a:spcPts val="1800"/>
              </a:spcBef>
              <a:spcAft>
                <a:spcPts val="0"/>
              </a:spcAft>
              <a:buClr>
                <a:srgbClr val="FFFFFF"/>
              </a:buClr>
              <a:buSzPct val="95000"/>
              <a:buNone/>
              <a:tabLst/>
              <a:defRPr/>
            </a:pPr>
            <a:r>
              <a:rPr kumimoji="0" lang="en-US" sz="2533"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Finale Consortium Meeting </a:t>
            </a:r>
            <a:endParaRPr kumimoji="0" lang="en-US" sz="28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4409"/>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Human Heredity &amp; Health in Africa (H3Africa) </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5" name="Picture 4">
            <a:extLst>
              <a:ext uri="{FF2B5EF4-FFF2-40B4-BE49-F238E27FC236}">
                <a16:creationId xmlns:a16="http://schemas.microsoft.com/office/drawing/2014/main" id="{C4148895-FA1A-4A61-878A-3632C5C91719}"/>
              </a:ext>
            </a:extLst>
          </p:cNvPr>
          <p:cNvPicPr>
            <a:picLocks noChangeAspect="1"/>
          </p:cNvPicPr>
          <p:nvPr/>
        </p:nvPicPr>
        <p:blipFill rotWithShape="1">
          <a:blip r:embed="rId3"/>
          <a:srcRect b="3285"/>
          <a:stretch/>
        </p:blipFill>
        <p:spPr>
          <a:xfrm>
            <a:off x="883656" y="899805"/>
            <a:ext cx="4402720" cy="5329049"/>
          </a:xfrm>
          <a:prstGeom prst="rect">
            <a:avLst/>
          </a:prstGeom>
        </p:spPr>
      </p:pic>
      <p:pic>
        <p:nvPicPr>
          <p:cNvPr id="6" name="Picture 5" descr="Logo&#10;&#10;Description automatically generated with low confidence">
            <a:extLst>
              <a:ext uri="{FF2B5EF4-FFF2-40B4-BE49-F238E27FC236}">
                <a16:creationId xmlns:a16="http://schemas.microsoft.com/office/drawing/2014/main" id="{5201B310-55B1-B548-9581-3F2B3022DAB0}"/>
              </a:ext>
            </a:extLst>
          </p:cNvPr>
          <p:cNvPicPr>
            <a:picLocks noChangeAspect="1"/>
          </p:cNvPicPr>
          <p:nvPr/>
        </p:nvPicPr>
        <p:blipFill rotWithShape="1">
          <a:blip r:embed="rId4">
            <a:extLst>
              <a:ext uri="{28A0092B-C50C-407E-A947-70E740481C1C}">
                <a14:useLocalDpi xmlns:a14="http://schemas.microsoft.com/office/drawing/2010/main" val="0"/>
              </a:ext>
            </a:extLst>
          </a:blip>
          <a:srcRect l="-4" r="59106"/>
          <a:stretch/>
        </p:blipFill>
        <p:spPr>
          <a:xfrm>
            <a:off x="8971838" y="2145223"/>
            <a:ext cx="1145460" cy="933677"/>
          </a:xfrm>
          <a:prstGeom prst="rect">
            <a:avLst/>
          </a:prstGeom>
        </p:spPr>
      </p:pic>
      <p:pic>
        <p:nvPicPr>
          <p:cNvPr id="7" name="Picture 6" descr="Shape, logo, circle&#10;&#10;Description automatically generated">
            <a:extLst>
              <a:ext uri="{FF2B5EF4-FFF2-40B4-BE49-F238E27FC236}">
                <a16:creationId xmlns:a16="http://schemas.microsoft.com/office/drawing/2014/main" id="{67277248-EEE3-4F46-82E2-0E7A74D688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80182" y="2067859"/>
            <a:ext cx="1299881" cy="1088404"/>
          </a:xfrm>
          <a:prstGeom prst="rect">
            <a:avLst/>
          </a:prstGeom>
        </p:spPr>
      </p:pic>
      <p:sp>
        <p:nvSpPr>
          <p:cNvPr id="8" name="TextBox 7">
            <a:extLst>
              <a:ext uri="{FF2B5EF4-FFF2-40B4-BE49-F238E27FC236}">
                <a16:creationId xmlns:a16="http://schemas.microsoft.com/office/drawing/2014/main" id="{EFB3811A-4538-4B27-8771-31B0378F610B}"/>
              </a:ext>
            </a:extLst>
          </p:cNvPr>
          <p:cNvSpPr txBox="1"/>
          <p:nvPr/>
        </p:nvSpPr>
        <p:spPr>
          <a:xfrm>
            <a:off x="10379998" y="6457890"/>
            <a:ext cx="18662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41 </a:t>
            </a:r>
          </a:p>
        </p:txBody>
      </p:sp>
    </p:spTree>
    <p:extLst>
      <p:ext uri="{BB962C8B-B14F-4D97-AF65-F5344CB8AC3E}">
        <p14:creationId xmlns:p14="http://schemas.microsoft.com/office/powerpoint/2010/main" val="40734333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36DACB-676D-4A3F-AC53-341F5217E0B1}"/>
              </a:ext>
            </a:extLst>
          </p:cNvPr>
          <p:cNvSpPr>
            <a:spLocks noGrp="1"/>
          </p:cNvSpPr>
          <p:nvPr>
            <p:ph type="title"/>
          </p:nvPr>
        </p:nvSpPr>
        <p:spPr>
          <a:xfrm>
            <a:off x="1863033" y="-57646"/>
            <a:ext cx="10328967" cy="721766"/>
          </a:xfrm>
        </p:spPr>
        <p:txBody>
          <a:bodyPr vert="horz" lIns="0" tIns="45720" rIns="91440" bIns="45720" rtlCol="0" anchor="ctr" anchorCtr="0">
            <a:normAutofit/>
          </a:bodyPr>
          <a:lstStyle/>
          <a:p>
            <a:pPr algn="ctr">
              <a:lnSpc>
                <a:spcPct val="100000"/>
              </a:lnSpc>
              <a:spcBef>
                <a:spcPts val="0"/>
              </a:spcBef>
            </a:pPr>
            <a:r>
              <a:rPr lang="en-US" sz="3600" dirty="0">
                <a:solidFill>
                  <a:srgbClr val="5FE0D4"/>
                </a:solidFill>
                <a:latin typeface="Arial" charset="0"/>
                <a:cs typeface="Arial" charset="0"/>
              </a:rPr>
              <a:t>4D </a:t>
            </a:r>
            <a:r>
              <a:rPr lang="en-US" sz="3600" dirty="0" err="1">
                <a:solidFill>
                  <a:srgbClr val="5FE0D4"/>
                </a:solidFill>
                <a:latin typeface="Arial" charset="0"/>
                <a:cs typeface="Arial" charset="0"/>
              </a:rPr>
              <a:t>Nucleome</a:t>
            </a:r>
            <a:r>
              <a:rPr lang="en-US" sz="3600" dirty="0">
                <a:solidFill>
                  <a:srgbClr val="5FE0D4"/>
                </a:solidFill>
                <a:latin typeface="Arial" charset="0"/>
                <a:cs typeface="Arial" charset="0"/>
              </a:rPr>
              <a:t> (4DN)</a:t>
            </a:r>
          </a:p>
        </p:txBody>
      </p:sp>
      <p:pic>
        <p:nvPicPr>
          <p:cNvPr id="8" name="Picture 7">
            <a:extLst>
              <a:ext uri="{FF2B5EF4-FFF2-40B4-BE49-F238E27FC236}">
                <a16:creationId xmlns:a16="http://schemas.microsoft.com/office/drawing/2014/main" id="{38E68910-F751-C247-A1A0-5F2A5A02E6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863033" cy="1052668"/>
          </a:xfrm>
          <a:prstGeom prst="rect">
            <a:avLst/>
          </a:prstGeom>
        </p:spPr>
      </p:pic>
      <p:pic>
        <p:nvPicPr>
          <p:cNvPr id="6" name="Picture 5">
            <a:extLst>
              <a:ext uri="{FF2B5EF4-FFF2-40B4-BE49-F238E27FC236}">
                <a16:creationId xmlns:a16="http://schemas.microsoft.com/office/drawing/2014/main" id="{ABBDFE92-8C53-CD4A-A078-18D8764863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760" y="1618099"/>
            <a:ext cx="6035040" cy="2499360"/>
          </a:xfrm>
          <a:prstGeom prst="rect">
            <a:avLst/>
          </a:prstGeom>
          <a:ln w="50800">
            <a:noFill/>
          </a:ln>
        </p:spPr>
      </p:pic>
      <p:pic>
        <p:nvPicPr>
          <p:cNvPr id="21" name="Picture 20">
            <a:extLst>
              <a:ext uri="{FF2B5EF4-FFF2-40B4-BE49-F238E27FC236}">
                <a16:creationId xmlns:a16="http://schemas.microsoft.com/office/drawing/2014/main" id="{2CA0E218-4A01-324C-8DF0-9D0896BF23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760" y="4560846"/>
            <a:ext cx="6035040" cy="1897044"/>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7" name="Picture 16">
            <a:extLst>
              <a:ext uri="{FF2B5EF4-FFF2-40B4-BE49-F238E27FC236}">
                <a16:creationId xmlns:a16="http://schemas.microsoft.com/office/drawing/2014/main" id="{3267E0C5-07A6-D74C-A971-9F0B0AF041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48287" y="889215"/>
            <a:ext cx="6035040" cy="269486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a:extLst>
              <a:ext uri="{FF2B5EF4-FFF2-40B4-BE49-F238E27FC236}">
                <a16:creationId xmlns:a16="http://schemas.microsoft.com/office/drawing/2014/main" id="{EFC40D45-FB91-B741-A875-6EEE3DE2B8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48287" y="3836795"/>
            <a:ext cx="6035040" cy="2286197"/>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F2A9EF22-C67C-42C4-85DC-79B666C0F52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42</a:t>
            </a:r>
          </a:p>
        </p:txBody>
      </p:sp>
    </p:spTree>
    <p:extLst>
      <p:ext uri="{BB962C8B-B14F-4D97-AF65-F5344CB8AC3E}">
        <p14:creationId xmlns:p14="http://schemas.microsoft.com/office/powerpoint/2010/main" val="245588504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ogo">
            <a:extLst>
              <a:ext uri="{FF2B5EF4-FFF2-40B4-BE49-F238E27FC236}">
                <a16:creationId xmlns:a16="http://schemas.microsoft.com/office/drawing/2014/main" id="{D45D6ED5-1272-4B91-9836-0F3333269B36}"/>
              </a:ext>
            </a:extLst>
          </p:cNvPr>
          <p:cNvPicPr>
            <a:picLocks noChangeAspect="1"/>
          </p:cNvPicPr>
          <p:nvPr/>
        </p:nvPicPr>
        <p:blipFill>
          <a:blip r:embed="rId3"/>
          <a:stretch>
            <a:fillRect/>
          </a:stretch>
        </p:blipFill>
        <p:spPr>
          <a:xfrm>
            <a:off x="4202109" y="335175"/>
            <a:ext cx="3810330" cy="1140051"/>
          </a:xfrm>
          <a:prstGeom prst="rect">
            <a:avLst/>
          </a:prstGeom>
        </p:spPr>
      </p:pic>
      <p:grpSp>
        <p:nvGrpSpPr>
          <p:cNvPr id="3" name="Group 2">
            <a:extLst>
              <a:ext uri="{FF2B5EF4-FFF2-40B4-BE49-F238E27FC236}">
                <a16:creationId xmlns:a16="http://schemas.microsoft.com/office/drawing/2014/main" id="{3F77D38D-73FE-40D4-B85A-27759D149847}"/>
              </a:ext>
            </a:extLst>
          </p:cNvPr>
          <p:cNvGrpSpPr/>
          <p:nvPr/>
        </p:nvGrpSpPr>
        <p:grpSpPr>
          <a:xfrm>
            <a:off x="814920" y="1880179"/>
            <a:ext cx="2507418" cy="4520951"/>
            <a:chOff x="814920" y="1636339"/>
            <a:chExt cx="2507418" cy="4520951"/>
          </a:xfrm>
        </p:grpSpPr>
        <p:sp>
          <p:nvSpPr>
            <p:cNvPr id="2" name="TextBox 1">
              <a:extLst>
                <a:ext uri="{FF2B5EF4-FFF2-40B4-BE49-F238E27FC236}">
                  <a16:creationId xmlns:a16="http://schemas.microsoft.com/office/drawing/2014/main" id="{DC2AEFBE-E0F2-414B-B2E3-8AE6E12E3CD1}"/>
                </a:ext>
              </a:extLst>
            </p:cNvPr>
            <p:cNvSpPr txBox="1"/>
            <p:nvPr/>
          </p:nvSpPr>
          <p:spPr>
            <a:xfrm>
              <a:off x="814920" y="1636339"/>
              <a:ext cx="2507418"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Chief Engagement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Officer</a:t>
              </a:r>
            </a:p>
          </p:txBody>
        </p:sp>
        <p:pic>
          <p:nvPicPr>
            <p:cNvPr id="5" name="Picture 4">
              <a:extLst>
                <a:ext uri="{FF2B5EF4-FFF2-40B4-BE49-F238E27FC236}">
                  <a16:creationId xmlns:a16="http://schemas.microsoft.com/office/drawing/2014/main" id="{4BF4C271-1D8D-47CD-8669-9790FB4C2B4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r="10370" b="21453"/>
            <a:stretch/>
          </p:blipFill>
          <p:spPr>
            <a:xfrm>
              <a:off x="988660" y="2421529"/>
              <a:ext cx="2159938" cy="29505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F0F1FB0F-075A-499C-944D-0DA5D435A5F1}"/>
                </a:ext>
              </a:extLst>
            </p:cNvPr>
            <p:cNvSpPr txBox="1"/>
            <p:nvPr/>
          </p:nvSpPr>
          <p:spPr>
            <a:xfrm>
              <a:off x="988660" y="5449404"/>
              <a:ext cx="2281522"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FFFFFF"/>
                  </a:solidFill>
                  <a:effectLst/>
                  <a:uLnTx/>
                  <a:uFillTx/>
                  <a:latin typeface="Arial" panose="020B0604020202020204"/>
                  <a:ea typeface="Helvetica Neue" charset="0"/>
                  <a:cs typeface="Helvetica Neue" charset="0"/>
                </a:rPr>
                <a:t>Karreim</a:t>
              </a:r>
              <a:r>
                <a:rPr kumimoji="0" lang="en-US" sz="20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Watson,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FFFFFF"/>
                  </a:solidFill>
                  <a:effectLst/>
                  <a:uLnTx/>
                  <a:uFillTx/>
                  <a:latin typeface="Arial" panose="020B0604020202020204"/>
                  <a:ea typeface="Helvetica Neue" charset="0"/>
                  <a:cs typeface="Helvetica Neue" charset="0"/>
                </a:rPr>
                <a:t>D.H.Sc</a:t>
              </a:r>
              <a:r>
                <a:rPr kumimoji="0" lang="en-US" sz="20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a:t>
              </a:r>
            </a:p>
          </p:txBody>
        </p:sp>
      </p:grpSp>
      <p:grpSp>
        <p:nvGrpSpPr>
          <p:cNvPr id="4" name="Group 3">
            <a:extLst>
              <a:ext uri="{FF2B5EF4-FFF2-40B4-BE49-F238E27FC236}">
                <a16:creationId xmlns:a16="http://schemas.microsoft.com/office/drawing/2014/main" id="{3ACF8891-BFB8-4161-8D81-F01AE666B198}"/>
              </a:ext>
            </a:extLst>
          </p:cNvPr>
          <p:cNvGrpSpPr/>
          <p:nvPr/>
        </p:nvGrpSpPr>
        <p:grpSpPr>
          <a:xfrm>
            <a:off x="4844772" y="1831431"/>
            <a:ext cx="2589170" cy="4583119"/>
            <a:chOff x="4844772" y="1587591"/>
            <a:chExt cx="2589170" cy="4583119"/>
          </a:xfrm>
        </p:grpSpPr>
        <p:sp>
          <p:nvSpPr>
            <p:cNvPr id="12" name="TextBox 11">
              <a:extLst>
                <a:ext uri="{FF2B5EF4-FFF2-40B4-BE49-F238E27FC236}">
                  <a16:creationId xmlns:a16="http://schemas.microsoft.com/office/drawing/2014/main" id="{16598394-6385-4E0C-B013-0BE2D3859A74}"/>
                </a:ext>
              </a:extLst>
            </p:cNvPr>
            <p:cNvSpPr txBox="1"/>
            <p:nvPr/>
          </p:nvSpPr>
          <p:spPr>
            <a:xfrm>
              <a:off x="4922518" y="1587591"/>
              <a:ext cx="2433679"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Chief Medical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Scientific Officer</a:t>
              </a:r>
            </a:p>
          </p:txBody>
        </p:sp>
        <p:pic>
          <p:nvPicPr>
            <p:cNvPr id="13" name="Picture 12">
              <a:extLst>
                <a:ext uri="{FF2B5EF4-FFF2-40B4-BE49-F238E27FC236}">
                  <a16:creationId xmlns:a16="http://schemas.microsoft.com/office/drawing/2014/main" id="{F79A310C-8BD2-417F-B3FB-916288EB5E68}"/>
                </a:ext>
              </a:extLst>
            </p:cNvPr>
            <p:cNvPicPr preferRelativeResize="0">
              <a:picLocks/>
            </p:cNvPicPr>
            <p:nvPr/>
          </p:nvPicPr>
          <p:blipFill rotWithShape="1">
            <a:blip r:embed="rId5" cstate="print">
              <a:extLst>
                <a:ext uri="{28A0092B-C50C-407E-A947-70E740481C1C}">
                  <a14:useLocalDpi xmlns:a14="http://schemas.microsoft.com/office/drawing/2010/main" val="0"/>
                </a:ext>
              </a:extLst>
            </a:blip>
            <a:srcRect l="7239" t="-1" r="4148" b="17712"/>
            <a:stretch/>
          </p:blipFill>
          <p:spPr>
            <a:xfrm>
              <a:off x="5028282" y="2418588"/>
              <a:ext cx="2157984" cy="2953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5">
              <a:extLst>
                <a:ext uri="{FF2B5EF4-FFF2-40B4-BE49-F238E27FC236}">
                  <a16:creationId xmlns:a16="http://schemas.microsoft.com/office/drawing/2014/main" id="{9F01381D-C3F6-43E9-B57D-2036FAB65867}"/>
                </a:ext>
              </a:extLst>
            </p:cNvPr>
            <p:cNvSpPr txBox="1"/>
            <p:nvPr/>
          </p:nvSpPr>
          <p:spPr>
            <a:xfrm>
              <a:off x="4844772" y="5462824"/>
              <a:ext cx="258917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mn-ea"/>
                  <a:cs typeface="+mn-cs"/>
                </a:rPr>
                <a:t>Geoffrey Ginsburg,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mn-ea"/>
                  <a:cs typeface="+mn-cs"/>
                </a:rPr>
                <a:t>M.D., Ph.D.</a:t>
              </a:r>
              <a:endParaRPr kumimoji="0" lang="en-US" sz="1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p:txBody>
        </p:sp>
      </p:grpSp>
      <p:grpSp>
        <p:nvGrpSpPr>
          <p:cNvPr id="6" name="Group 5">
            <a:extLst>
              <a:ext uri="{FF2B5EF4-FFF2-40B4-BE49-F238E27FC236}">
                <a16:creationId xmlns:a16="http://schemas.microsoft.com/office/drawing/2014/main" id="{88A3DF94-50D2-4D20-82F6-5506BF6D6EE6}"/>
              </a:ext>
            </a:extLst>
          </p:cNvPr>
          <p:cNvGrpSpPr/>
          <p:nvPr/>
        </p:nvGrpSpPr>
        <p:grpSpPr>
          <a:xfrm>
            <a:off x="8756306" y="1880179"/>
            <a:ext cx="2690159" cy="4567609"/>
            <a:chOff x="8756306" y="1636339"/>
            <a:chExt cx="2690159" cy="4567609"/>
          </a:xfrm>
        </p:grpSpPr>
        <p:sp>
          <p:nvSpPr>
            <p:cNvPr id="18" name="TextBox 17">
              <a:extLst>
                <a:ext uri="{FF2B5EF4-FFF2-40B4-BE49-F238E27FC236}">
                  <a16:creationId xmlns:a16="http://schemas.microsoft.com/office/drawing/2014/main" id="{FFCFE2E4-CF9A-4236-BCB0-4FBB9FD28597}"/>
                </a:ext>
              </a:extLst>
            </p:cNvPr>
            <p:cNvSpPr txBox="1"/>
            <p:nvPr/>
          </p:nvSpPr>
          <p:spPr>
            <a:xfrm>
              <a:off x="8756306" y="1636339"/>
              <a:ext cx="2690159"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Chief Cohort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Development Officer</a:t>
              </a:r>
            </a:p>
          </p:txBody>
        </p:sp>
        <p:pic>
          <p:nvPicPr>
            <p:cNvPr id="20" name="Picture 19">
              <a:extLst>
                <a:ext uri="{FF2B5EF4-FFF2-40B4-BE49-F238E27FC236}">
                  <a16:creationId xmlns:a16="http://schemas.microsoft.com/office/drawing/2014/main" id="{A510BF01-E43C-4CDC-AF9E-41F8AD4DE2E8}"/>
                </a:ext>
              </a:extLst>
            </p:cNvPr>
            <p:cNvPicPr preferRelativeResize="0">
              <a:picLocks/>
            </p:cNvPicPr>
            <p:nvPr/>
          </p:nvPicPr>
          <p:blipFill rotWithShape="1">
            <a:blip r:embed="rId6" cstate="print">
              <a:extLst>
                <a:ext uri="{28A0092B-C50C-407E-A947-70E740481C1C}">
                  <a14:useLocalDpi xmlns:a14="http://schemas.microsoft.com/office/drawing/2010/main" val="0"/>
                </a:ext>
              </a:extLst>
            </a:blip>
            <a:srcRect l="6073" r="12752" b="9481"/>
            <a:stretch/>
          </p:blipFill>
          <p:spPr>
            <a:xfrm>
              <a:off x="9022394" y="2418588"/>
              <a:ext cx="2157984" cy="2953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a:extLst>
                <a:ext uri="{FF2B5EF4-FFF2-40B4-BE49-F238E27FC236}">
                  <a16:creationId xmlns:a16="http://schemas.microsoft.com/office/drawing/2014/main" id="{96C6616D-2B49-45D0-A7C2-7EF1D6B5C118}"/>
                </a:ext>
              </a:extLst>
            </p:cNvPr>
            <p:cNvSpPr txBox="1"/>
            <p:nvPr/>
          </p:nvSpPr>
          <p:spPr>
            <a:xfrm>
              <a:off x="9127131" y="5496062"/>
              <a:ext cx="2076209"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Holly </a:t>
              </a:r>
              <a:r>
                <a:rPr kumimoji="0" lang="en-US" sz="2000" b="1" i="0" u="none" strike="noStrike" kern="1200" cap="none" spc="0" normalizeH="0" baseline="0" noProof="0" dirty="0" err="1">
                  <a:ln>
                    <a:noFill/>
                  </a:ln>
                  <a:solidFill>
                    <a:srgbClr val="FFFFFF"/>
                  </a:solidFill>
                  <a:effectLst/>
                  <a:uLnTx/>
                  <a:uFillTx/>
                  <a:latin typeface="Arial" panose="020B0604020202020204"/>
                  <a:ea typeface="Helvetica Neue" charset="0"/>
                  <a:cs typeface="Helvetica Neue" charset="0"/>
                </a:rPr>
                <a:t>Garriock</a:t>
              </a:r>
              <a:r>
                <a:rPr kumimoji="0" lang="en-US" sz="20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Ph.D.</a:t>
              </a:r>
            </a:p>
          </p:txBody>
        </p:sp>
      </p:grpSp>
      <p:sp>
        <p:nvSpPr>
          <p:cNvPr id="14" name="TextBox 13">
            <a:extLst>
              <a:ext uri="{FF2B5EF4-FFF2-40B4-BE49-F238E27FC236}">
                <a16:creationId xmlns:a16="http://schemas.microsoft.com/office/drawing/2014/main" id="{55F6EF00-BD43-48C6-8D11-7027981C931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43</a:t>
            </a:r>
          </a:p>
        </p:txBody>
      </p:sp>
    </p:spTree>
    <p:extLst>
      <p:ext uri="{BB962C8B-B14F-4D97-AF65-F5344CB8AC3E}">
        <p14:creationId xmlns:p14="http://schemas.microsoft.com/office/powerpoint/2010/main" val="78025906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96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114488930"/>
      </p:ext>
    </p:extLst>
  </p:cSld>
  <p:clrMapOvr>
    <a:masterClrMapping/>
  </p:clrMapOvr>
  <p:transition spd="slow">
    <p:wipe dir="d"/>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4359225" y="1446222"/>
            <a:ext cx="7408652" cy="4840218"/>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1" fontAlgn="auto" latinLnBrk="0" hangingPunct="1">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Two New Fact Sheets </a:t>
            </a:r>
            <a:endParaRPr kumimoji="0" lang="en-US" sz="2650" b="0" i="0" u="none" strike="noStrike" kern="1200" cap="none" spc="0" normalizeH="0" baseline="0" noProof="0" dirty="0">
              <a:ln>
                <a:noFill/>
              </a:ln>
              <a:solidFill>
                <a:srgbClr val="FFFFFF"/>
              </a:solidFill>
              <a:effectLst/>
              <a:uLnTx/>
              <a:uFillTx/>
              <a:latin typeface="Arial" panose="020B0604020202020204"/>
              <a:ea typeface="+mn-ea"/>
              <a:cs typeface="Arial"/>
            </a:endParaRPr>
          </a:p>
          <a:p>
            <a:pPr marL="768350" lvl="3" indent="0" defTabSz="627063">
              <a:spcBef>
                <a:spcPts val="1800"/>
              </a:spcBef>
              <a:buClr>
                <a:srgbClr val="FFFFFF"/>
              </a:buClr>
              <a:buSzPct val="95000"/>
              <a:buNone/>
              <a:defRPr/>
            </a:pPr>
            <a:r>
              <a:rPr kumimoji="0" lang="en-US" sz="2550" b="1" i="1" u="none" strike="noStrike" kern="1200" cap="none" spc="0" normalizeH="0" baseline="0" noProof="0" dirty="0">
                <a:ln>
                  <a:noFill/>
                </a:ln>
                <a:solidFill>
                  <a:schemeClr val="bg2">
                    <a:lumMod val="40000"/>
                    <a:lumOff val="60000"/>
                  </a:schemeClr>
                </a:solidFill>
                <a:effectLst/>
                <a:uLnTx/>
                <a:uFillTx/>
                <a:latin typeface="Arial"/>
                <a:ea typeface="+mn-ea"/>
                <a:cs typeface="Arial"/>
              </a:rPr>
              <a:t>The informed </a:t>
            </a:r>
            <a:r>
              <a:rPr lang="en-US" sz="2550" b="1" i="1" dirty="0">
                <a:solidFill>
                  <a:schemeClr val="bg2">
                    <a:lumMod val="40000"/>
                    <a:lumOff val="60000"/>
                  </a:schemeClr>
                </a:solidFill>
                <a:cs typeface="Arial"/>
              </a:rPr>
              <a:t>consent process</a:t>
            </a:r>
            <a:endParaRPr kumimoji="0" lang="en-US" sz="2550" b="1" i="1" u="none" strike="noStrike" kern="1200" cap="none" spc="0" normalizeH="0" baseline="0" noProof="0" dirty="0">
              <a:ln>
                <a:noFill/>
              </a:ln>
              <a:solidFill>
                <a:schemeClr val="bg2">
                  <a:lumMod val="40000"/>
                  <a:lumOff val="60000"/>
                </a:schemeClr>
              </a:solidFill>
              <a:effectLst/>
              <a:uLnTx/>
              <a:uFillTx/>
              <a:latin typeface="Arial" charset="0"/>
              <a:cs typeface="Arial"/>
            </a:endParaRPr>
          </a:p>
          <a:p>
            <a:pPr marL="768350" marR="0" lvl="3" indent="0" algn="l" defTabSz="627063" rtl="0" eaLnBrk="1" fontAlgn="auto" latinLnBrk="0" hangingPunct="1">
              <a:lnSpc>
                <a:spcPct val="90000"/>
              </a:lnSpc>
              <a:spcBef>
                <a:spcPts val="1800"/>
              </a:spcBef>
              <a:spcAft>
                <a:spcPts val="0"/>
              </a:spcAft>
              <a:buClr>
                <a:srgbClr val="FFFFFF"/>
              </a:buClr>
              <a:buSzPct val="95000"/>
              <a:buNone/>
              <a:tabLst/>
              <a:defRPr/>
            </a:pPr>
            <a:r>
              <a:rPr kumimoji="0" lang="en-US" sz="2550" b="1" i="1" u="none" strike="noStrike" kern="1200" cap="none" spc="0" normalizeH="0" baseline="0" noProof="0" dirty="0">
                <a:ln>
                  <a:noFill/>
                </a:ln>
                <a:solidFill>
                  <a:schemeClr val="bg2">
                    <a:lumMod val="40000"/>
                    <a:lumOff val="60000"/>
                  </a:schemeClr>
                </a:solidFill>
                <a:effectLst/>
                <a:uLnTx/>
                <a:uFillTx/>
                <a:latin typeface="Arial"/>
                <a:ea typeface="+mn-ea"/>
                <a:cs typeface="Arial"/>
              </a:rPr>
              <a:t>Why is informed consent required? </a:t>
            </a:r>
          </a:p>
          <a:p>
            <a:pPr marL="996950" marR="0" lvl="3" indent="-228600" algn="l" defTabSz="627063" rtl="0" eaLnBrk="1" fontAlgn="auto" latinLnBrk="0" hangingPunct="1">
              <a:lnSpc>
                <a:spcPct val="90000"/>
              </a:lnSpc>
              <a:spcBef>
                <a:spcPts val="1800"/>
              </a:spcBef>
              <a:spcAft>
                <a:spcPts val="0"/>
              </a:spcAft>
              <a:buClr>
                <a:srgbClr val="FFFFFF"/>
              </a:buClr>
              <a:buSzPct val="95000"/>
              <a:buFont typeface="Wingdings" pitchFamily="2" charset="2"/>
              <a:buChar char=""/>
              <a:tabLst/>
              <a:defRPr/>
            </a:pPr>
            <a:endParaRPr kumimoji="0" lang="en-US" sz="900" b="1" i="0" u="none" strike="noStrike" kern="1200" cap="none" spc="0" normalizeH="0" baseline="0" noProof="0" dirty="0">
              <a:ln>
                <a:noFill/>
              </a:ln>
              <a:solidFill>
                <a:prstClr val="white"/>
              </a:solidFill>
              <a:effectLst/>
              <a:uLnTx/>
              <a:uFillTx/>
              <a:latin typeface="Arial" charset="0"/>
              <a:ea typeface="+mn-ea"/>
              <a:cs typeface="Arial"/>
            </a:endParaRPr>
          </a:p>
          <a:p>
            <a:pPr marL="387350" marR="0" lvl="2" indent="-304165" algn="l" defTabSz="1219170" rtl="0" eaLnBrk="1" fontAlgn="auto" latinLnBrk="0" hangingPunct="1">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Informed Consent Resource</a:t>
            </a:r>
            <a:endParaRPr kumimoji="0" lang="en-US" sz="2800" b="1" i="0" u="none" strike="noStrike" kern="1200" cap="none" spc="0" normalizeH="0" baseline="0" noProof="0" dirty="0">
              <a:ln>
                <a:noFill/>
              </a:ln>
              <a:solidFill>
                <a:srgbClr val="FFFFFF"/>
              </a:solidFill>
              <a:effectLst/>
              <a:uLnTx/>
              <a:uFillTx/>
              <a:latin typeface="Arial" charset="0"/>
              <a:ea typeface="+mn-ea"/>
              <a:cs typeface="Arial" charset="0"/>
            </a:endParaRPr>
          </a:p>
          <a:p>
            <a:pPr marL="768350" marR="0" lvl="3" indent="0" algn="l" defTabSz="1219170" rtl="0" eaLnBrk="1" fontAlgn="auto" latinLnBrk="0" hangingPunct="1">
              <a:lnSpc>
                <a:spcPct val="90000"/>
              </a:lnSpc>
              <a:spcBef>
                <a:spcPts val="1800"/>
              </a:spcBef>
              <a:spcAft>
                <a:spcPts val="0"/>
              </a:spcAft>
              <a:buClr>
                <a:srgbClr val="FFFFFF"/>
              </a:buClr>
              <a:buSzPct val="95000"/>
              <a:buNone/>
              <a:tabLst/>
              <a:defRPr/>
            </a:pPr>
            <a:r>
              <a:rPr kumimoji="0" lang="en-US" sz="255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Required Elements of Informed Consent</a:t>
            </a:r>
            <a:endParaRPr kumimoji="0" lang="en-US" sz="2550" b="1" i="0" u="none" strike="noStrike" kern="1200" cap="none" spc="0" normalizeH="0" baseline="0" noProof="0" dirty="0">
              <a:ln>
                <a:noFill/>
              </a:ln>
              <a:solidFill>
                <a:schemeClr val="bg2">
                  <a:lumMod val="40000"/>
                  <a:lumOff val="60000"/>
                </a:schemeClr>
              </a:solidFill>
              <a:effectLst/>
              <a:uLnTx/>
              <a:uFillTx/>
              <a:latin typeface="Arial" charset="0"/>
              <a:ea typeface="+mn-ea"/>
              <a:cs typeface="Arial" charset="0"/>
            </a:endParaRPr>
          </a:p>
          <a:p>
            <a:pPr marL="768350" marR="0" lvl="3" indent="0" algn="l" defTabSz="1219170" rtl="0" eaLnBrk="1" fontAlgn="auto" latinLnBrk="0" hangingPunct="1">
              <a:lnSpc>
                <a:spcPct val="90000"/>
              </a:lnSpc>
              <a:spcBef>
                <a:spcPts val="1800"/>
              </a:spcBef>
              <a:spcAft>
                <a:spcPts val="0"/>
              </a:spcAft>
              <a:buClr>
                <a:srgbClr val="FFFFFF"/>
              </a:buClr>
              <a:buSzPct val="95000"/>
              <a:buNone/>
              <a:tabLst/>
              <a:defRPr/>
            </a:pPr>
            <a:r>
              <a:rPr kumimoji="0" lang="en-US" sz="255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Considerations for Genomics Research</a:t>
            </a:r>
            <a:endParaRPr kumimoji="0" lang="en-US" sz="2550" b="1" i="0" u="none" strike="noStrike" kern="1200" cap="none" spc="0" normalizeH="0" baseline="0" noProof="0" dirty="0">
              <a:ln>
                <a:noFill/>
              </a:ln>
              <a:solidFill>
                <a:schemeClr val="bg2">
                  <a:lumMod val="40000"/>
                  <a:lumOff val="60000"/>
                </a:schemeClr>
              </a:solidFill>
              <a:effectLst/>
              <a:uLnTx/>
              <a:uFillTx/>
              <a:latin typeface="Arial" charset="0"/>
              <a:ea typeface="+mn-ea"/>
              <a:cs typeface="Arial" charset="0"/>
            </a:endParaRPr>
          </a:p>
          <a:p>
            <a:pPr marL="768350" marR="0" lvl="3" indent="0" algn="l" defTabSz="1219170" rtl="0" eaLnBrk="1" fontAlgn="auto" latinLnBrk="0" hangingPunct="1">
              <a:lnSpc>
                <a:spcPct val="90000"/>
              </a:lnSpc>
              <a:spcBef>
                <a:spcPts val="1800"/>
              </a:spcBef>
              <a:spcAft>
                <a:spcPts val="0"/>
              </a:spcAft>
              <a:buClr>
                <a:srgbClr val="FFFFFF"/>
              </a:buClr>
              <a:buSzPct val="95000"/>
              <a:buNone/>
              <a:tabLst/>
              <a:defRPr/>
            </a:pPr>
            <a:r>
              <a:rPr kumimoji="0" lang="en-US" sz="255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Sample Informed Consent Forms</a:t>
            </a:r>
            <a:endParaRPr kumimoji="0" lang="en-US" sz="2550" b="1" i="0" u="none" strike="noStrike" kern="1200" cap="none" spc="0" normalizeH="0" baseline="0" noProof="0" dirty="0">
              <a:ln>
                <a:noFill/>
              </a:ln>
              <a:solidFill>
                <a:schemeClr val="bg2">
                  <a:lumMod val="40000"/>
                  <a:lumOff val="60000"/>
                </a:schemeClr>
              </a:solidFill>
              <a:effectLst/>
              <a:uLnTx/>
              <a:uFillTx/>
              <a:latin typeface="Arial" charset="0"/>
              <a:ea typeface="+mn-ea"/>
              <a:cs typeface="Arial" charset="0"/>
            </a:endParaRPr>
          </a:p>
          <a:p>
            <a:pPr marL="387350" marR="0" lvl="2" indent="-228600" algn="l" defTabSz="1219170"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charset="0"/>
              <a:ea typeface="+mn-ea"/>
              <a:cs typeface="Arial" charset="0"/>
            </a:endParaRPr>
          </a:p>
          <a:p>
            <a:pPr marL="387350" marR="0" lvl="2" indent="-228600" algn="l" defTabSz="1219170"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charset="0"/>
              <a:ea typeface="+mn-ea"/>
              <a:cs typeface="Arial" charset="0"/>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charset="0"/>
              <a:ea typeface="+mn-ea"/>
              <a:cs typeface="Arial" charset="0"/>
            </a:endParaRPr>
          </a:p>
          <a:p>
            <a:pPr marL="913765" marR="0" lvl="1" indent="-304165"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60896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7611"/>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New Informed Consent Information</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6" name="Picture 5" descr="patient-consent-specialty.jpg">
            <a:extLst>
              <a:ext uri="{FF2B5EF4-FFF2-40B4-BE49-F238E27FC236}">
                <a16:creationId xmlns:a16="http://schemas.microsoft.com/office/drawing/2014/main" id="{5B3D32FD-DF33-487A-A86B-965BA32A2538}"/>
              </a:ext>
            </a:extLst>
          </p:cNvPr>
          <p:cNvPicPr>
            <a:picLocks noChangeAspect="1"/>
          </p:cNvPicPr>
          <p:nvPr/>
        </p:nvPicPr>
        <p:blipFill rotWithShape="1">
          <a:blip r:embed="rId3"/>
          <a:srcRect l="42118" r="235" b="-407"/>
          <a:stretch/>
        </p:blipFill>
        <p:spPr>
          <a:xfrm>
            <a:off x="612333" y="1885071"/>
            <a:ext cx="3516118" cy="3556485"/>
          </a:xfrm>
          <a:prstGeom prst="rect">
            <a:avLst/>
          </a:prstGeom>
          <a:effectLst>
            <a:glow rad="228600">
              <a:schemeClr val="accent3">
                <a:satMod val="175000"/>
                <a:alpha val="40000"/>
              </a:schemeClr>
            </a:glow>
          </a:effectLst>
        </p:spPr>
      </p:pic>
      <p:sp>
        <p:nvSpPr>
          <p:cNvPr id="7" name="TextBox 6">
            <a:extLst>
              <a:ext uri="{FF2B5EF4-FFF2-40B4-BE49-F238E27FC236}">
                <a16:creationId xmlns:a16="http://schemas.microsoft.com/office/drawing/2014/main" id="{E26AA2EE-51EA-4762-B3FB-DBBCAEBD455B}"/>
              </a:ext>
            </a:extLst>
          </p:cNvPr>
          <p:cNvSpPr txBox="1"/>
          <p:nvPr/>
        </p:nvSpPr>
        <p:spPr>
          <a:xfrm>
            <a:off x="10379998" y="6458737"/>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44</a:t>
            </a:r>
          </a:p>
        </p:txBody>
      </p:sp>
    </p:spTree>
    <p:extLst>
      <p:ext uri="{BB962C8B-B14F-4D97-AF65-F5344CB8AC3E}">
        <p14:creationId xmlns:p14="http://schemas.microsoft.com/office/powerpoint/2010/main" val="72973725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58985" y="5764266"/>
            <a:ext cx="11480573" cy="1013571"/>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1" fontAlgn="auto" latinLnBrk="0" hangingPunct="1">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rPr>
              <a:t>New educational resource with reference application documents</a:t>
            </a: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60896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6392"/>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Investigational Device Exemption (IDE) Greenhouse</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6" name="Picture 5">
            <a:extLst>
              <a:ext uri="{FF2B5EF4-FFF2-40B4-BE49-F238E27FC236}">
                <a16:creationId xmlns:a16="http://schemas.microsoft.com/office/drawing/2014/main" id="{5B3D32FD-DF33-487A-A86B-965BA32A2538}"/>
              </a:ext>
            </a:extLst>
          </p:cNvPr>
          <p:cNvPicPr>
            <a:picLocks noChangeAspect="1"/>
          </p:cNvPicPr>
          <p:nvPr/>
        </p:nvPicPr>
        <p:blipFill rotWithShape="1">
          <a:blip r:embed="rId3">
            <a:extLst>
              <a:ext uri="{28A0092B-C50C-407E-A947-70E740481C1C}">
                <a14:useLocalDpi xmlns:a14="http://schemas.microsoft.com/office/drawing/2010/main" val="0"/>
              </a:ext>
            </a:extLst>
          </a:blip>
          <a:srcRect l="1691" t="19822" r="3992"/>
          <a:stretch/>
        </p:blipFill>
        <p:spPr>
          <a:xfrm>
            <a:off x="3174970" y="1033065"/>
            <a:ext cx="5842060" cy="4356893"/>
          </a:xfrm>
          <a:prstGeom prst="rect">
            <a:avLst/>
          </a:prstGeom>
          <a:effectLst>
            <a:glow rad="228600">
              <a:schemeClr val="accent3">
                <a:satMod val="175000"/>
                <a:alpha val="40000"/>
              </a:schemeClr>
            </a:glow>
          </a:effectLst>
        </p:spPr>
      </p:pic>
      <p:sp>
        <p:nvSpPr>
          <p:cNvPr id="7" name="TextBox 6">
            <a:extLst>
              <a:ext uri="{FF2B5EF4-FFF2-40B4-BE49-F238E27FC236}">
                <a16:creationId xmlns:a16="http://schemas.microsoft.com/office/drawing/2014/main" id="{0B93175F-5B2D-4AB0-91B3-7A7AB3537D6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45</a:t>
            </a:r>
          </a:p>
        </p:txBody>
      </p:sp>
    </p:spTree>
    <p:extLst>
      <p:ext uri="{BB962C8B-B14F-4D97-AF65-F5344CB8AC3E}">
        <p14:creationId xmlns:p14="http://schemas.microsoft.com/office/powerpoint/2010/main" val="518223429"/>
      </p:ext>
    </p:extLst>
  </p:cSld>
  <p:clrMapOvr>
    <a:masterClrMapping/>
  </p:clrMapOvr>
  <p:transition spd="slow">
    <p:wipe dir="d"/>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8C3B86D-A77B-CD43-8B13-B358EBF8A1EB}"/>
              </a:ext>
            </a:extLst>
          </p:cNvPr>
          <p:cNvSpPr/>
          <p:nvPr/>
        </p:nvSpPr>
        <p:spPr>
          <a:xfrm>
            <a:off x="1" y="3254008"/>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1" name="Title 3">
            <a:extLst>
              <a:ext uri="{FF2B5EF4-FFF2-40B4-BE49-F238E27FC236}">
                <a16:creationId xmlns:a16="http://schemas.microsoft.com/office/drawing/2014/main" id="{245DB73C-83D9-8445-97D9-219D01D63C08}"/>
              </a:ext>
            </a:extLst>
          </p:cNvPr>
          <p:cNvSpPr txBox="1">
            <a:spLocks/>
          </p:cNvSpPr>
          <p:nvPr/>
        </p:nvSpPr>
        <p:spPr>
          <a:xfrm>
            <a:off x="19024" y="-12807"/>
            <a:ext cx="12192000" cy="686676"/>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panose="020B0604020202020204"/>
                <a:ea typeface="+mj-ea"/>
                <a:cs typeface="Arial"/>
              </a:rPr>
              <a:t>New and Refreshed NHGRI Fact Sheets </a:t>
            </a:r>
          </a:p>
        </p:txBody>
      </p:sp>
      <p:pic>
        <p:nvPicPr>
          <p:cNvPr id="5" name="Picture 4">
            <a:extLst>
              <a:ext uri="{FF2B5EF4-FFF2-40B4-BE49-F238E27FC236}">
                <a16:creationId xmlns:a16="http://schemas.microsoft.com/office/drawing/2014/main" id="{31383E93-1ED0-E440-A62A-2B9957BF06C7}"/>
              </a:ext>
            </a:extLst>
          </p:cNvPr>
          <p:cNvPicPr>
            <a:picLocks noChangeAspect="1"/>
          </p:cNvPicPr>
          <p:nvPr/>
        </p:nvPicPr>
        <p:blipFill>
          <a:blip r:embed="rId3"/>
          <a:stretch>
            <a:fillRect/>
          </a:stretch>
        </p:blipFill>
        <p:spPr>
          <a:xfrm>
            <a:off x="19024" y="1403131"/>
            <a:ext cx="5924576" cy="2142052"/>
          </a:xfrm>
          <a:prstGeom prst="rect">
            <a:avLst/>
          </a:prstGeom>
        </p:spPr>
      </p:pic>
      <p:pic>
        <p:nvPicPr>
          <p:cNvPr id="6" name="Picture 5">
            <a:extLst>
              <a:ext uri="{FF2B5EF4-FFF2-40B4-BE49-F238E27FC236}">
                <a16:creationId xmlns:a16="http://schemas.microsoft.com/office/drawing/2014/main" id="{3A7A0A20-7BAB-C949-A9A6-888259901DD2}"/>
              </a:ext>
            </a:extLst>
          </p:cNvPr>
          <p:cNvPicPr>
            <a:picLocks noChangeAspect="1"/>
          </p:cNvPicPr>
          <p:nvPr/>
        </p:nvPicPr>
        <p:blipFill>
          <a:blip r:embed="rId4"/>
          <a:stretch>
            <a:fillRect/>
          </a:stretch>
        </p:blipFill>
        <p:spPr>
          <a:xfrm>
            <a:off x="5943600" y="1403131"/>
            <a:ext cx="6219644" cy="2142052"/>
          </a:xfrm>
          <a:prstGeom prst="rect">
            <a:avLst/>
          </a:prstGeom>
        </p:spPr>
      </p:pic>
      <p:pic>
        <p:nvPicPr>
          <p:cNvPr id="9" name="Picture 8">
            <a:extLst>
              <a:ext uri="{FF2B5EF4-FFF2-40B4-BE49-F238E27FC236}">
                <a16:creationId xmlns:a16="http://schemas.microsoft.com/office/drawing/2014/main" id="{CDB4EAC9-37CA-A047-B7AA-B1F51AD2D1DF}"/>
              </a:ext>
            </a:extLst>
          </p:cNvPr>
          <p:cNvPicPr>
            <a:picLocks noChangeAspect="1"/>
          </p:cNvPicPr>
          <p:nvPr/>
        </p:nvPicPr>
        <p:blipFill>
          <a:blip r:embed="rId5"/>
          <a:stretch>
            <a:fillRect/>
          </a:stretch>
        </p:blipFill>
        <p:spPr>
          <a:xfrm>
            <a:off x="19024" y="3952220"/>
            <a:ext cx="5943600" cy="1989652"/>
          </a:xfrm>
          <a:prstGeom prst="rect">
            <a:avLst/>
          </a:prstGeom>
        </p:spPr>
      </p:pic>
      <p:pic>
        <p:nvPicPr>
          <p:cNvPr id="12" name="Picture 11">
            <a:extLst>
              <a:ext uri="{FF2B5EF4-FFF2-40B4-BE49-F238E27FC236}">
                <a16:creationId xmlns:a16="http://schemas.microsoft.com/office/drawing/2014/main" id="{E3C8B1F9-5036-6846-AC9F-840A7979FD20}"/>
              </a:ext>
            </a:extLst>
          </p:cNvPr>
          <p:cNvPicPr>
            <a:picLocks noChangeAspect="1"/>
          </p:cNvPicPr>
          <p:nvPr/>
        </p:nvPicPr>
        <p:blipFill>
          <a:blip r:embed="rId6"/>
          <a:stretch>
            <a:fillRect/>
          </a:stretch>
        </p:blipFill>
        <p:spPr>
          <a:xfrm>
            <a:off x="5962624" y="3952220"/>
            <a:ext cx="6153176" cy="1989652"/>
          </a:xfrm>
          <a:prstGeom prst="rect">
            <a:avLst/>
          </a:prstGeom>
        </p:spPr>
      </p:pic>
      <p:sp>
        <p:nvSpPr>
          <p:cNvPr id="13" name="TextBox 12">
            <a:extLst>
              <a:ext uri="{FF2B5EF4-FFF2-40B4-BE49-F238E27FC236}">
                <a16:creationId xmlns:a16="http://schemas.microsoft.com/office/drawing/2014/main" id="{46EE8D27-7F99-45AA-8B50-5A0BFC2EA3C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46</a:t>
            </a:r>
          </a:p>
        </p:txBody>
      </p:sp>
    </p:spTree>
    <p:extLst>
      <p:ext uri="{BB962C8B-B14F-4D97-AF65-F5344CB8AC3E}">
        <p14:creationId xmlns:p14="http://schemas.microsoft.com/office/powerpoint/2010/main" val="2600793278"/>
      </p:ext>
    </p:extLst>
  </p:cSld>
  <p:clrMapOvr>
    <a:masterClrMapping/>
  </p:clrMapOvr>
  <p:transition spd="slow">
    <p:wipe dir="d"/>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E6F9C33-8C0A-4F4D-9084-D2B43C5DB43D}"/>
              </a:ext>
            </a:extLst>
          </p:cNvPr>
          <p:cNvSpPr txBox="1">
            <a:spLocks/>
          </p:cNvSpPr>
          <p:nvPr/>
        </p:nvSpPr>
        <p:spPr>
          <a:xfrm>
            <a:off x="0" y="13247"/>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panose="020B0604020202020204"/>
                <a:ea typeface="+mj-ea"/>
                <a:cs typeface="Arial"/>
              </a:rPr>
              <a:t>Introducing </a:t>
            </a:r>
            <a:r>
              <a:rPr kumimoji="0" lang="en-US" sz="3600" b="1" i="1" u="none" strike="noStrike" kern="1200" cap="none" spc="0" normalizeH="0" baseline="0" noProof="0" dirty="0">
                <a:ln>
                  <a:noFill/>
                </a:ln>
                <a:solidFill>
                  <a:srgbClr val="5EDFD3"/>
                </a:solidFill>
                <a:effectLst/>
                <a:uLnTx/>
                <a:uFillTx/>
                <a:latin typeface="Arial" panose="020B0604020202020204"/>
                <a:ea typeface="+mj-ea"/>
                <a:cs typeface="Arial"/>
              </a:rPr>
              <a:t>The Forefront of Genomics</a:t>
            </a:r>
            <a:r>
              <a:rPr kumimoji="0" lang="en-US" sz="3600" b="1" i="0" u="none" strike="noStrike" kern="1200" cap="none" spc="0" normalizeH="0" baseline="0" noProof="0" dirty="0">
                <a:ln>
                  <a:noFill/>
                </a:ln>
                <a:solidFill>
                  <a:srgbClr val="5EDFD3"/>
                </a:solidFill>
                <a:effectLst/>
                <a:uLnTx/>
                <a:uFillTx/>
                <a:latin typeface="Arial" panose="020B0604020202020204"/>
                <a:ea typeface="+mj-ea"/>
                <a:cs typeface="Arial"/>
              </a:rPr>
              <a:t> Newsletter</a:t>
            </a:r>
          </a:p>
        </p:txBody>
      </p:sp>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5A53CD28-1FDB-FC40-9602-720C88A869AB}"/>
              </a:ext>
            </a:extLst>
          </p:cNvPr>
          <p:cNvSpPr txBox="1"/>
          <p:nvPr/>
        </p:nvSpPr>
        <p:spPr>
          <a:xfrm>
            <a:off x="0" y="1693921"/>
            <a:ext cx="12191999" cy="523220"/>
          </a:xfrm>
          <a:prstGeom prst="rect">
            <a:avLst/>
          </a:prstGeom>
        </p:spPr>
        <p:txBody>
          <a:bodyPr wrap="square">
            <a:spAutoFit/>
          </a:bodyPr>
          <a:lstStyle>
            <a:defPPr>
              <a:defRPr lang="en-US"/>
            </a:defPPr>
            <a:lvl3pPr marL="615950" lvl="2" indent="-328613" defTabSz="457200" eaLnBrk="0" hangingPunct="0">
              <a:spcBef>
                <a:spcPts val="600"/>
              </a:spcBef>
              <a:spcAft>
                <a:spcPts val="600"/>
              </a:spcAft>
              <a:buClr>
                <a:srgbClr val="FFFFFF"/>
              </a:buClr>
              <a:buSzPct val="95000"/>
              <a:buFont typeface="Wingdings" panose="05000000000000000000" pitchFamily="2" charset="2"/>
              <a:buChar char="§"/>
              <a:defRPr sz="2800" b="1">
                <a:solidFill>
                  <a:srgbClr val="FFFFFF"/>
                </a:solidFill>
                <a:latin typeface="Arial" charset="0"/>
              </a:defRPr>
            </a:lvl3pPr>
            <a:lvl4pPr marL="896921" lvl="3" defTabSz="457200" eaLnBrk="0" hangingPunct="0">
              <a:spcBef>
                <a:spcPts val="600"/>
              </a:spcBef>
              <a:spcAft>
                <a:spcPts val="600"/>
              </a:spcAft>
              <a:buClr>
                <a:srgbClr val="FFFFFF"/>
              </a:buClr>
              <a:buSzPct val="95000"/>
              <a:defRPr sz="2800" b="1">
                <a:solidFill>
                  <a:schemeClr val="bg2"/>
                </a:solidFill>
                <a:latin typeface="Arial" charset="0"/>
              </a:defRPr>
            </a:lvl4pPr>
          </a:lstStyle>
          <a:p>
            <a:pPr marL="457200" marR="0" lvl="0" indent="-4572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8C3B86D-A77B-CD43-8B13-B358EBF8A1EB}"/>
              </a:ext>
            </a:extLst>
          </p:cNvPr>
          <p:cNvSpPr/>
          <p:nvPr/>
        </p:nvSpPr>
        <p:spPr>
          <a:xfrm>
            <a:off x="1" y="3254008"/>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2" name="Picture 11">
            <a:extLst>
              <a:ext uri="{FF2B5EF4-FFF2-40B4-BE49-F238E27FC236}">
                <a16:creationId xmlns:a16="http://schemas.microsoft.com/office/drawing/2014/main" id="{D0EDDC87-AD63-764E-ACE3-A740E6DF69B3}"/>
              </a:ext>
            </a:extLst>
          </p:cNvPr>
          <p:cNvPicPr>
            <a:picLocks noChangeAspect="1"/>
          </p:cNvPicPr>
          <p:nvPr/>
        </p:nvPicPr>
        <p:blipFill>
          <a:blip r:embed="rId3"/>
          <a:stretch>
            <a:fillRect/>
          </a:stretch>
        </p:blipFill>
        <p:spPr>
          <a:xfrm>
            <a:off x="2034626" y="1370325"/>
            <a:ext cx="8122746" cy="4726949"/>
          </a:xfrm>
          <a:prstGeom prst="rect">
            <a:avLst/>
          </a:prstGeom>
        </p:spPr>
      </p:pic>
      <p:sp>
        <p:nvSpPr>
          <p:cNvPr id="16" name="TextBox 15">
            <a:extLst>
              <a:ext uri="{FF2B5EF4-FFF2-40B4-BE49-F238E27FC236}">
                <a16:creationId xmlns:a16="http://schemas.microsoft.com/office/drawing/2014/main" id="{16843C3F-DBF4-4257-AAAC-46B7BAC72FB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47</a:t>
            </a:r>
          </a:p>
        </p:txBody>
      </p:sp>
    </p:spTree>
    <p:extLst>
      <p:ext uri="{BB962C8B-B14F-4D97-AF65-F5344CB8AC3E}">
        <p14:creationId xmlns:p14="http://schemas.microsoft.com/office/powerpoint/2010/main" val="2308659384"/>
      </p:ext>
    </p:extLst>
  </p:cSld>
  <p:clrMapOvr>
    <a:masterClrMapping/>
  </p:clrMapOvr>
  <p:transition spd="slow">
    <p:wipe dir="d"/>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5" name="Picture 14" descr="A group of people standing outside a building&#10;&#10;Description automatically generated with medium confidence">
            <a:extLst>
              <a:ext uri="{FF2B5EF4-FFF2-40B4-BE49-F238E27FC236}">
                <a16:creationId xmlns:a16="http://schemas.microsoft.com/office/drawing/2014/main" id="{B4D0DFB4-42BF-AF4C-86A6-CA19F1B2F5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58924">
            <a:off x="2819290" y="1933829"/>
            <a:ext cx="3436484" cy="2471497"/>
          </a:xfrm>
          <a:prstGeom prst="rect">
            <a:avLst/>
          </a:prstGeom>
          <a:effectLst>
            <a:outerShdw blurRad="176758" dist="110331" dir="3360000" algn="tl" rotWithShape="0">
              <a:prstClr val="black">
                <a:alpha val="88000"/>
              </a:prstClr>
            </a:outerShdw>
          </a:effectLst>
        </p:spPr>
      </p:pic>
      <p:sp>
        <p:nvSpPr>
          <p:cNvPr id="19" name="Rectangle 18">
            <a:extLst>
              <a:ext uri="{FF2B5EF4-FFF2-40B4-BE49-F238E27FC236}">
                <a16:creationId xmlns:a16="http://schemas.microsoft.com/office/drawing/2014/main" id="{935838E9-0B4B-F341-9059-A8CD20139FFC}"/>
              </a:ext>
            </a:extLst>
          </p:cNvPr>
          <p:cNvSpPr/>
          <p:nvPr/>
        </p:nvSpPr>
        <p:spPr>
          <a:xfrm>
            <a:off x="794787" y="4842140"/>
            <a:ext cx="6643243" cy="1938992"/>
          </a:xfrm>
          <a:prstGeom prst="rect">
            <a:avLst/>
          </a:prstGeom>
        </p:spPr>
        <p:txBody>
          <a:bodyPr wrap="square" lIns="91440" tIns="45720" rIns="91440" bIns="45720" anchor="t">
            <a:spAutoFit/>
          </a:bodyPr>
          <a:lstStyle/>
          <a:p>
            <a:pPr marL="342900" marR="0" lvl="0" indent="-288925" algn="l" defTabSz="566738"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a:ea typeface="+mn-ea"/>
                <a:cs typeface="Arial"/>
              </a:rPr>
              <a:t>Examined the history of eugenics, 	scientific racism, and complex legacies 	in the modern health sciences</a:t>
            </a:r>
          </a:p>
          <a:p>
            <a:pPr marL="342900" marR="0" lvl="0" indent="-288925" algn="l" defTabSz="121917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a:ea typeface="+mn-ea"/>
                <a:cs typeface="Arial"/>
              </a:rPr>
              <a:t>Over 1400 registered attendees</a:t>
            </a:r>
            <a:endParaRPr kumimoji="0" lang="en-US" sz="2400" b="0" i="0" u="none" strike="noStrike" kern="1200" cap="none" spc="0" normalizeH="0" baseline="0" noProof="0" dirty="0">
              <a:ln>
                <a:noFill/>
              </a:ln>
              <a:solidFill>
                <a:srgbClr val="FFFFFF"/>
              </a:solidFill>
              <a:effectLst/>
              <a:uLnTx/>
              <a:uFillTx/>
              <a:latin typeface="Arial"/>
              <a:ea typeface="+mn-ea"/>
              <a:cs typeface="Arial"/>
            </a:endParaRPr>
          </a:p>
          <a:p>
            <a:pPr marL="342900" marR="0" lvl="0" indent="-342900" algn="l" defTabSz="1219170" rtl="0" eaLnBrk="1" fontAlgn="base" latinLnBrk="0" hangingPunct="1">
              <a:lnSpc>
                <a:spcPct val="100000"/>
              </a:lnSpc>
              <a:spcBef>
                <a:spcPts val="0"/>
              </a:spcBef>
              <a:spcAft>
                <a:spcPts val="0"/>
              </a:spcAft>
              <a:buClrTx/>
              <a:buSzTx/>
              <a:buFont typeface="Wingdings" panose="05000000000000000000" pitchFamily="2" charset="2"/>
              <a:buChar char="§"/>
              <a:tabLst/>
              <a:defRPr/>
            </a:pPr>
            <a:endParaRPr kumimoji="0" lang="en-US" sz="2400" b="1" i="0" u="none" strike="noStrike" kern="1200" cap="none" spc="0" normalizeH="0" baseline="0" noProof="0" dirty="0">
              <a:ln>
                <a:noFill/>
              </a:ln>
              <a:solidFill>
                <a:srgbClr val="FFFFFF"/>
              </a:solidFill>
              <a:effectLst/>
              <a:uLnTx/>
              <a:uFillTx/>
              <a:latin typeface="Arial"/>
              <a:ea typeface="+mn-ea"/>
              <a:cs typeface="Arial"/>
            </a:endParaRPr>
          </a:p>
        </p:txBody>
      </p:sp>
      <p:grpSp>
        <p:nvGrpSpPr>
          <p:cNvPr id="17" name="Group 16">
            <a:extLst>
              <a:ext uri="{FF2B5EF4-FFF2-40B4-BE49-F238E27FC236}">
                <a16:creationId xmlns:a16="http://schemas.microsoft.com/office/drawing/2014/main" id="{7FC745A5-2459-D943-A509-B5B2E12AE795}"/>
              </a:ext>
            </a:extLst>
          </p:cNvPr>
          <p:cNvGrpSpPr/>
          <p:nvPr/>
        </p:nvGrpSpPr>
        <p:grpSpPr>
          <a:xfrm>
            <a:off x="7797553" y="3628625"/>
            <a:ext cx="3022847" cy="2661431"/>
            <a:chOff x="7929744" y="3138823"/>
            <a:chExt cx="2450253" cy="2237861"/>
          </a:xfrm>
        </p:grpSpPr>
        <p:sp>
          <p:nvSpPr>
            <p:cNvPr id="16" name="Rectangle 15">
              <a:extLst>
                <a:ext uri="{FF2B5EF4-FFF2-40B4-BE49-F238E27FC236}">
                  <a16:creationId xmlns:a16="http://schemas.microsoft.com/office/drawing/2014/main" id="{29945053-A0A2-2346-978A-120BF537DA0B}"/>
                </a:ext>
              </a:extLst>
            </p:cNvPr>
            <p:cNvSpPr/>
            <p:nvPr/>
          </p:nvSpPr>
          <p:spPr>
            <a:xfrm>
              <a:off x="7999294" y="3254008"/>
              <a:ext cx="2380703" cy="2122676"/>
            </a:xfrm>
            <a:prstGeom prst="rect">
              <a:avLst/>
            </a:prstGeom>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6" name="Picture 5" descr="Text&#10;&#10;Description automatically generated">
              <a:extLst>
                <a:ext uri="{FF2B5EF4-FFF2-40B4-BE49-F238E27FC236}">
                  <a16:creationId xmlns:a16="http://schemas.microsoft.com/office/drawing/2014/main" id="{00A0FB2A-F042-C24B-A26C-ADDC18FFE4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9744" y="3138823"/>
              <a:ext cx="2380703" cy="2237861"/>
            </a:xfrm>
            <a:prstGeom prst="rect">
              <a:avLst/>
            </a:prstGeom>
          </p:spPr>
        </p:pic>
      </p:grpSp>
      <p:pic>
        <p:nvPicPr>
          <p:cNvPr id="14" name="Picture 13" descr="A picture containing text&#10;&#10;Description automatically generated">
            <a:extLst>
              <a:ext uri="{FF2B5EF4-FFF2-40B4-BE49-F238E27FC236}">
                <a16:creationId xmlns:a16="http://schemas.microsoft.com/office/drawing/2014/main" id="{5A1BAD6E-FF07-7D43-851D-D675D81BCD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6986" y="1984206"/>
            <a:ext cx="2873414" cy="1357622"/>
          </a:xfrm>
          <a:prstGeom prst="rect">
            <a:avLst/>
          </a:prstGeom>
        </p:spPr>
      </p:pic>
      <p:pic>
        <p:nvPicPr>
          <p:cNvPr id="13" name="Picture 12" descr="A group of people posing for a photo&#10;&#10;Description automatically generated with medium confidence">
            <a:extLst>
              <a:ext uri="{FF2B5EF4-FFF2-40B4-BE49-F238E27FC236}">
                <a16:creationId xmlns:a16="http://schemas.microsoft.com/office/drawing/2014/main" id="{B4A59E61-7D97-514A-9741-30559C2CE7E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085630">
            <a:off x="592343" y="1940239"/>
            <a:ext cx="3184076" cy="2561160"/>
          </a:xfrm>
          <a:prstGeom prst="rect">
            <a:avLst/>
          </a:prstGeom>
          <a:effectLst>
            <a:outerShdw blurRad="176758" dist="110331" dir="3360000" algn="tl" rotWithShape="0">
              <a:prstClr val="black">
                <a:alpha val="88000"/>
              </a:prstClr>
            </a:outerShdw>
          </a:effectLst>
        </p:spPr>
      </p:pic>
      <p:sp>
        <p:nvSpPr>
          <p:cNvPr id="21" name="Title 3">
            <a:extLst>
              <a:ext uri="{FF2B5EF4-FFF2-40B4-BE49-F238E27FC236}">
                <a16:creationId xmlns:a16="http://schemas.microsoft.com/office/drawing/2014/main" id="{6B4C975B-618D-4D4F-94E6-C781F7253734}"/>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652996" y="524742"/>
            <a:ext cx="11008877" cy="954107"/>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FFFF"/>
                </a:solidFill>
                <a:effectLst/>
                <a:uLnTx/>
                <a:uFillTx/>
                <a:latin typeface="Arial" panose="020B0604020202020204"/>
                <a:ea typeface="Helvetica Neue" charset="0"/>
                <a:cs typeface="Arial"/>
              </a:rPr>
              <a:t>The Meaning of Eugenics: Historical and Present-Day Discussions of Eugenics and Scientific Racism</a:t>
            </a:r>
          </a:p>
        </p:txBody>
      </p:sp>
      <p:sp>
        <p:nvSpPr>
          <p:cNvPr id="20" name="TextBox 19">
            <a:extLst>
              <a:ext uri="{FF2B5EF4-FFF2-40B4-BE49-F238E27FC236}">
                <a16:creationId xmlns:a16="http://schemas.microsoft.com/office/drawing/2014/main" id="{A5713DA8-49A8-46F8-8117-2706FDF9333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48</a:t>
            </a:r>
          </a:p>
        </p:txBody>
      </p:sp>
    </p:spTree>
    <p:extLst>
      <p:ext uri="{BB962C8B-B14F-4D97-AF65-F5344CB8AC3E}">
        <p14:creationId xmlns:p14="http://schemas.microsoft.com/office/powerpoint/2010/main" val="2902230685"/>
      </p:ext>
    </p:extLst>
  </p:cSld>
  <p:clrMapOvr>
    <a:masterClrMapping/>
  </p:clrMapOvr>
  <p:transition spd="slow">
    <p:wipe dir="d"/>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98432" y="526417"/>
            <a:ext cx="12093568" cy="5232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Eugenics and Scientific Racism Fact Sheet &amp; Timeline </a:t>
            </a:r>
            <a:endParaRPr kumimoji="0" lang="en-US" sz="1333"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grpSp>
        <p:nvGrpSpPr>
          <p:cNvPr id="6" name="Group 5">
            <a:extLst>
              <a:ext uri="{FF2B5EF4-FFF2-40B4-BE49-F238E27FC236}">
                <a16:creationId xmlns:a16="http://schemas.microsoft.com/office/drawing/2014/main" id="{ACF66DFD-DFC9-476E-A3CA-345A3B75FDBF}"/>
              </a:ext>
            </a:extLst>
          </p:cNvPr>
          <p:cNvGrpSpPr/>
          <p:nvPr/>
        </p:nvGrpSpPr>
        <p:grpSpPr>
          <a:xfrm>
            <a:off x="6343650" y="1832560"/>
            <a:ext cx="5426711" cy="4118106"/>
            <a:chOff x="6343650" y="1832560"/>
            <a:chExt cx="5426711" cy="4118106"/>
          </a:xfrm>
        </p:grpSpPr>
        <p:pic>
          <p:nvPicPr>
            <p:cNvPr id="10" name="Picture 9" descr="Graphical user interface, website&#10;&#10;Description automatically generated">
              <a:extLst>
                <a:ext uri="{FF2B5EF4-FFF2-40B4-BE49-F238E27FC236}">
                  <a16:creationId xmlns:a16="http://schemas.microsoft.com/office/drawing/2014/main" id="{5D20BC55-41A1-E740-9BBF-F8725366EB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246" t="363" r="7314"/>
            <a:stretch/>
          </p:blipFill>
          <p:spPr>
            <a:xfrm>
              <a:off x="6343650" y="1832560"/>
              <a:ext cx="5426711" cy="3383280"/>
            </a:xfrm>
            <a:prstGeom prst="rect">
              <a:avLst/>
            </a:prstGeom>
            <a:effectLst>
              <a:glow rad="228600">
                <a:schemeClr val="accent2">
                  <a:satMod val="175000"/>
                  <a:alpha val="40000"/>
                </a:schemeClr>
              </a:glow>
            </a:effectLst>
          </p:spPr>
        </p:pic>
        <p:sp>
          <p:nvSpPr>
            <p:cNvPr id="11" name="TextBox 10">
              <a:extLst>
                <a:ext uri="{FF2B5EF4-FFF2-40B4-BE49-F238E27FC236}">
                  <a16:creationId xmlns:a16="http://schemas.microsoft.com/office/drawing/2014/main" id="{9DFCC940-4E47-FB48-9952-EB32676FFBB3}"/>
                </a:ext>
              </a:extLst>
            </p:cNvPr>
            <p:cNvSpPr txBox="1"/>
            <p:nvPr/>
          </p:nvSpPr>
          <p:spPr>
            <a:xfrm>
              <a:off x="8137233" y="5365891"/>
              <a:ext cx="1839543" cy="584775"/>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Timeline</a:t>
              </a:r>
            </a:p>
          </p:txBody>
        </p:sp>
      </p:grpSp>
      <p:grpSp>
        <p:nvGrpSpPr>
          <p:cNvPr id="5" name="Group 4">
            <a:extLst>
              <a:ext uri="{FF2B5EF4-FFF2-40B4-BE49-F238E27FC236}">
                <a16:creationId xmlns:a16="http://schemas.microsoft.com/office/drawing/2014/main" id="{99D23893-ACE7-45DE-8CB7-D5200AB8FC5C}"/>
              </a:ext>
            </a:extLst>
          </p:cNvPr>
          <p:cNvGrpSpPr/>
          <p:nvPr/>
        </p:nvGrpSpPr>
        <p:grpSpPr>
          <a:xfrm>
            <a:off x="416510" y="1832560"/>
            <a:ext cx="5557131" cy="4118106"/>
            <a:chOff x="416510" y="1832560"/>
            <a:chExt cx="5557131" cy="4118106"/>
          </a:xfrm>
        </p:grpSpPr>
        <p:pic>
          <p:nvPicPr>
            <p:cNvPr id="8" name="Picture 7" descr="Graphical user interface, website&#10;&#10;Description automatically generated">
              <a:extLst>
                <a:ext uri="{FF2B5EF4-FFF2-40B4-BE49-F238E27FC236}">
                  <a16:creationId xmlns:a16="http://schemas.microsoft.com/office/drawing/2014/main" id="{BE89989F-7E09-5D4D-8378-9C17ECA61B5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931" r="5515"/>
            <a:stretch/>
          </p:blipFill>
          <p:spPr>
            <a:xfrm>
              <a:off x="416510" y="1832560"/>
              <a:ext cx="5557131" cy="3383280"/>
            </a:xfrm>
            <a:prstGeom prst="rect">
              <a:avLst/>
            </a:prstGeom>
            <a:effectLst>
              <a:glow rad="228600">
                <a:schemeClr val="accent2">
                  <a:satMod val="175000"/>
                  <a:alpha val="40000"/>
                </a:schemeClr>
              </a:glow>
            </a:effectLst>
          </p:spPr>
        </p:pic>
        <p:sp>
          <p:nvSpPr>
            <p:cNvPr id="23" name="TextBox 22">
              <a:extLst>
                <a:ext uri="{FF2B5EF4-FFF2-40B4-BE49-F238E27FC236}">
                  <a16:creationId xmlns:a16="http://schemas.microsoft.com/office/drawing/2014/main" id="{D27D0380-C1B5-C544-88BF-E78613898CDF}"/>
                </a:ext>
              </a:extLst>
            </p:cNvPr>
            <p:cNvSpPr txBox="1"/>
            <p:nvPr/>
          </p:nvSpPr>
          <p:spPr>
            <a:xfrm>
              <a:off x="2067202" y="5365891"/>
              <a:ext cx="2255746" cy="584775"/>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Fact Sheet</a:t>
              </a:r>
            </a:p>
          </p:txBody>
        </p:sp>
      </p:grpSp>
      <p:sp>
        <p:nvSpPr>
          <p:cNvPr id="13" name="TextBox 12">
            <a:extLst>
              <a:ext uri="{FF2B5EF4-FFF2-40B4-BE49-F238E27FC236}">
                <a16:creationId xmlns:a16="http://schemas.microsoft.com/office/drawing/2014/main" id="{2592308D-5CAA-43F1-889C-E796344137B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48</a:t>
            </a:r>
          </a:p>
        </p:txBody>
      </p:sp>
    </p:spTree>
    <p:extLst>
      <p:ext uri="{BB962C8B-B14F-4D97-AF65-F5344CB8AC3E}">
        <p14:creationId xmlns:p14="http://schemas.microsoft.com/office/powerpoint/2010/main" val="20613560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D34C66-627A-BA41-9AD2-6048F7D89224}"/>
              </a:ext>
            </a:extLst>
          </p:cNvPr>
          <p:cNvSpPr>
            <a:spLocks noGrp="1"/>
          </p:cNvSpPr>
          <p:nvPr>
            <p:ph type="title"/>
          </p:nvPr>
        </p:nvSpPr>
        <p:spPr>
          <a:xfrm>
            <a:off x="0" y="22424"/>
            <a:ext cx="12192000" cy="1006561"/>
          </a:xfrm>
        </p:spPr>
        <p:txBody>
          <a:bodyPr>
            <a:normAutofit fontScale="90000"/>
          </a:bodyPr>
          <a:lstStyle/>
          <a:p>
            <a:pPr algn="ctr"/>
            <a:r>
              <a:rPr lang="en-US" sz="4000" dirty="0">
                <a:latin typeface="+mn-lt"/>
              </a:rPr>
              <a:t>Family Health History Social Media Campaign</a:t>
            </a:r>
            <a:br>
              <a:rPr lang="en-US" sz="3600" dirty="0">
                <a:latin typeface="+mn-lt"/>
              </a:rPr>
            </a:br>
            <a:r>
              <a:rPr lang="en-US" sz="3100" dirty="0">
                <a:solidFill>
                  <a:schemeClr val="tx1"/>
                </a:solidFill>
                <a:latin typeface="+mn-lt"/>
              </a:rPr>
              <a:t>#FamilyHealthDay2021</a:t>
            </a:r>
            <a:endParaRPr lang="en-US" sz="3600" dirty="0">
              <a:solidFill>
                <a:schemeClr val="tx1"/>
              </a:solidFill>
              <a:latin typeface="+mn-lt"/>
            </a:endParaRPr>
          </a:p>
        </p:txBody>
      </p:sp>
      <p:pic>
        <p:nvPicPr>
          <p:cNvPr id="6" name="Picture 5">
            <a:extLst>
              <a:ext uri="{FF2B5EF4-FFF2-40B4-BE49-F238E27FC236}">
                <a16:creationId xmlns:a16="http://schemas.microsoft.com/office/drawing/2014/main" id="{863A3DD0-7D40-41AB-8CE1-20E067BB5D83}"/>
              </a:ext>
            </a:extLst>
          </p:cNvPr>
          <p:cNvPicPr>
            <a:picLocks noChangeAspect="1"/>
          </p:cNvPicPr>
          <p:nvPr/>
        </p:nvPicPr>
        <p:blipFill rotWithShape="1">
          <a:blip r:embed="rId3"/>
          <a:srcRect r="1895"/>
          <a:stretch/>
        </p:blipFill>
        <p:spPr>
          <a:xfrm>
            <a:off x="6659249" y="3204739"/>
            <a:ext cx="5292120" cy="3059502"/>
          </a:xfrm>
          <a:prstGeom prst="rect">
            <a:avLst/>
          </a:prstGeom>
          <a:effectLst>
            <a:glow rad="228600">
              <a:schemeClr val="accent2">
                <a:satMod val="175000"/>
                <a:alpha val="40000"/>
              </a:schemeClr>
            </a:glow>
          </a:effectLst>
        </p:spPr>
      </p:pic>
      <p:pic>
        <p:nvPicPr>
          <p:cNvPr id="10" name="Picture 9">
            <a:extLst>
              <a:ext uri="{FF2B5EF4-FFF2-40B4-BE49-F238E27FC236}">
                <a16:creationId xmlns:a16="http://schemas.microsoft.com/office/drawing/2014/main" id="{AE555CD0-5EF7-4873-B913-C3EA1805C363}"/>
              </a:ext>
            </a:extLst>
          </p:cNvPr>
          <p:cNvPicPr>
            <a:picLocks noChangeAspect="1"/>
          </p:cNvPicPr>
          <p:nvPr/>
        </p:nvPicPr>
        <p:blipFill>
          <a:blip r:embed="rId4"/>
          <a:stretch>
            <a:fillRect/>
          </a:stretch>
        </p:blipFill>
        <p:spPr>
          <a:xfrm>
            <a:off x="221582" y="1466758"/>
            <a:ext cx="6037863" cy="3059502"/>
          </a:xfrm>
          <a:prstGeom prst="rect">
            <a:avLst/>
          </a:prstGeom>
          <a:effectLst>
            <a:glow rad="228600">
              <a:schemeClr val="accent2">
                <a:satMod val="175000"/>
                <a:alpha val="40000"/>
              </a:schemeClr>
            </a:glow>
          </a:effectLst>
        </p:spPr>
      </p:pic>
      <p:sp>
        <p:nvSpPr>
          <p:cNvPr id="7" name="TextBox 6">
            <a:extLst>
              <a:ext uri="{FF2B5EF4-FFF2-40B4-BE49-F238E27FC236}">
                <a16:creationId xmlns:a16="http://schemas.microsoft.com/office/drawing/2014/main" id="{7167E901-4A69-45E3-9EEE-257C2116C43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49</a:t>
            </a:r>
          </a:p>
        </p:txBody>
      </p:sp>
    </p:spTree>
    <p:extLst>
      <p:ext uri="{BB962C8B-B14F-4D97-AF65-F5344CB8AC3E}">
        <p14:creationId xmlns:p14="http://schemas.microsoft.com/office/powerpoint/2010/main" val="273314779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EDCF96-54E2-0146-BF79-DFCC8E7224CA}"/>
              </a:ext>
            </a:extLst>
          </p:cNvPr>
          <p:cNvSpPr>
            <a:spLocks noGrp="1"/>
          </p:cNvSpPr>
          <p:nvPr>
            <p:ph type="title"/>
          </p:nvPr>
        </p:nvSpPr>
        <p:spPr>
          <a:xfrm>
            <a:off x="0" y="37583"/>
            <a:ext cx="12192000" cy="1568952"/>
          </a:xfrm>
        </p:spPr>
        <p:txBody>
          <a:bodyPr>
            <a:noAutofit/>
          </a:bodyPr>
          <a:lstStyle/>
          <a:p>
            <a:pPr algn="ctr"/>
            <a:r>
              <a:rPr lang="en-US" sz="3600" dirty="0">
                <a:solidFill>
                  <a:srgbClr val="5FE0D4"/>
                </a:solidFill>
                <a:latin typeface="Arial" charset="0"/>
                <a:cs typeface="Arial" charset="0"/>
              </a:rPr>
              <a:t>Inter-Society Coordinating Committee for Practitioner Education in Genomics (ISCC-PEG) Scholars</a:t>
            </a:r>
            <a:br>
              <a:rPr lang="en-US" sz="3600" dirty="0">
                <a:solidFill>
                  <a:srgbClr val="5FE0D4"/>
                </a:solidFill>
                <a:latin typeface="Arial" charset="0"/>
                <a:cs typeface="Arial" charset="0"/>
              </a:rPr>
            </a:br>
            <a:endParaRPr lang="en-US" sz="3600" dirty="0">
              <a:solidFill>
                <a:schemeClr val="tx1"/>
              </a:solidFill>
            </a:endParaRPr>
          </a:p>
        </p:txBody>
      </p:sp>
      <p:sp>
        <p:nvSpPr>
          <p:cNvPr id="12" name="TextBox 11">
            <a:extLst>
              <a:ext uri="{FF2B5EF4-FFF2-40B4-BE49-F238E27FC236}">
                <a16:creationId xmlns:a16="http://schemas.microsoft.com/office/drawing/2014/main" id="{7EAAA4A3-35C6-4204-8778-72C817DC44A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50</a:t>
            </a:r>
          </a:p>
        </p:txBody>
      </p:sp>
      <p:grpSp>
        <p:nvGrpSpPr>
          <p:cNvPr id="2" name="Group 1">
            <a:extLst>
              <a:ext uri="{FF2B5EF4-FFF2-40B4-BE49-F238E27FC236}">
                <a16:creationId xmlns:a16="http://schemas.microsoft.com/office/drawing/2014/main" id="{A1E4D8E0-C31E-42FC-90A9-055F4E97D904}"/>
              </a:ext>
            </a:extLst>
          </p:cNvPr>
          <p:cNvGrpSpPr/>
          <p:nvPr/>
        </p:nvGrpSpPr>
        <p:grpSpPr>
          <a:xfrm>
            <a:off x="509380" y="1828543"/>
            <a:ext cx="10912905" cy="3788793"/>
            <a:chOff x="206709" y="1828543"/>
            <a:chExt cx="10912905" cy="3788793"/>
          </a:xfrm>
        </p:grpSpPr>
        <p:sp>
          <p:nvSpPr>
            <p:cNvPr id="7" name="Rectangle 6">
              <a:extLst>
                <a:ext uri="{FF2B5EF4-FFF2-40B4-BE49-F238E27FC236}">
                  <a16:creationId xmlns:a16="http://schemas.microsoft.com/office/drawing/2014/main" id="{3B7A7AEE-10E7-2A49-988A-71C39F8EAE02}"/>
                </a:ext>
              </a:extLst>
            </p:cNvPr>
            <p:cNvSpPr/>
            <p:nvPr/>
          </p:nvSpPr>
          <p:spPr>
            <a:xfrm>
              <a:off x="2799991" y="4903006"/>
              <a:ext cx="2993338" cy="707886"/>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2000" b="1" i="0" u="none" strike="noStrike" kern="1200" cap="none" spc="0" normalizeH="0" baseline="0" noProof="0" dirty="0">
                  <a:ln>
                    <a:noFill/>
                  </a:ln>
                  <a:solidFill>
                    <a:prstClr val="white"/>
                  </a:solidFill>
                  <a:effectLst/>
                  <a:uLnTx/>
                  <a:uFillTx/>
                  <a:latin typeface="Arial" charset="0"/>
                  <a:ea typeface="+mn-ea"/>
                  <a:cs typeface="+mn-cs"/>
                </a:rPr>
                <a:t>Abimbola </a:t>
              </a:r>
              <a:r>
                <a:rPr kumimoji="0" lang="en-US" sz="2000" b="1" i="0" u="none" strike="noStrike" kern="1200" cap="none" spc="0" normalizeH="0" baseline="0" noProof="0" dirty="0" err="1">
                  <a:ln>
                    <a:noFill/>
                  </a:ln>
                  <a:solidFill>
                    <a:prstClr val="white"/>
                  </a:solidFill>
                  <a:effectLst/>
                  <a:uLnTx/>
                  <a:uFillTx/>
                  <a:latin typeface="Arial" charset="0"/>
                  <a:ea typeface="+mn-ea"/>
                  <a:cs typeface="+mn-cs"/>
                </a:rPr>
                <a:t>Oladayo</a:t>
              </a:r>
              <a:r>
                <a:rPr kumimoji="0" lang="en-US" sz="2000" b="1" i="0" u="none" strike="noStrike" kern="1200" cap="none" spc="0" normalizeH="0" baseline="0" noProof="0" dirty="0">
                  <a:ln>
                    <a:noFill/>
                  </a:ln>
                  <a:solidFill>
                    <a:prstClr val="white"/>
                  </a:solidFill>
                  <a:effectLst/>
                  <a:uLnTx/>
                  <a:uFillTx/>
                  <a:latin typeface="Arial" charset="0"/>
                  <a:ea typeface="+mn-ea"/>
                  <a:cs typeface="+mn-cs"/>
                </a:rPr>
                <a:t>, B.D.S., M.P.H.</a:t>
              </a:r>
            </a:p>
          </p:txBody>
        </p:sp>
        <p:sp>
          <p:nvSpPr>
            <p:cNvPr id="20" name="Rectangle 19">
              <a:extLst>
                <a:ext uri="{FF2B5EF4-FFF2-40B4-BE49-F238E27FC236}">
                  <a16:creationId xmlns:a16="http://schemas.microsoft.com/office/drawing/2014/main" id="{0E4702F1-79A8-3F4A-8E83-7F832DBA6E7F}"/>
                </a:ext>
              </a:extLst>
            </p:cNvPr>
            <p:cNvSpPr/>
            <p:nvPr/>
          </p:nvSpPr>
          <p:spPr>
            <a:xfrm>
              <a:off x="8884872" y="4909450"/>
              <a:ext cx="1978990" cy="707886"/>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2000" b="1" i="0" u="none" strike="noStrike" kern="1200" cap="none" spc="0" normalizeH="0" baseline="0" noProof="0" dirty="0">
                  <a:ln>
                    <a:noFill/>
                  </a:ln>
                  <a:solidFill>
                    <a:prstClr val="white"/>
                  </a:solidFill>
                  <a:effectLst/>
                  <a:uLnTx/>
                  <a:uFillTx/>
                  <a:latin typeface="Arial" charset="0"/>
                  <a:ea typeface="+mn-ea"/>
                  <a:cs typeface="+mn-cs"/>
                </a:rPr>
                <a:t>Sarah Roth, M.A.</a:t>
              </a:r>
            </a:p>
          </p:txBody>
        </p:sp>
        <p:sp>
          <p:nvSpPr>
            <p:cNvPr id="21" name="Rectangle 20">
              <a:extLst>
                <a:ext uri="{FF2B5EF4-FFF2-40B4-BE49-F238E27FC236}">
                  <a16:creationId xmlns:a16="http://schemas.microsoft.com/office/drawing/2014/main" id="{38B09C30-ADEF-834C-B4E7-C5B380C67373}"/>
                </a:ext>
              </a:extLst>
            </p:cNvPr>
            <p:cNvSpPr/>
            <p:nvPr/>
          </p:nvSpPr>
          <p:spPr>
            <a:xfrm>
              <a:off x="5535285" y="4903006"/>
              <a:ext cx="2993338" cy="707886"/>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2000" b="1" i="0" u="none" strike="noStrike" kern="1200" cap="none" spc="0" normalizeH="0" baseline="0" noProof="0" dirty="0">
                  <a:ln>
                    <a:noFill/>
                  </a:ln>
                  <a:solidFill>
                    <a:prstClr val="white"/>
                  </a:solidFill>
                  <a:effectLst/>
                  <a:uLnTx/>
                  <a:uFillTx/>
                  <a:latin typeface="Arial" charset="0"/>
                  <a:ea typeface="+mn-ea"/>
                  <a:cs typeface="+mn-cs"/>
                </a:rPr>
                <a:t>Katharine Press (KP) Callahan, M.D.</a:t>
              </a:r>
            </a:p>
          </p:txBody>
        </p:sp>
        <p:sp>
          <p:nvSpPr>
            <p:cNvPr id="22" name="Rectangle 21">
              <a:extLst>
                <a:ext uri="{FF2B5EF4-FFF2-40B4-BE49-F238E27FC236}">
                  <a16:creationId xmlns:a16="http://schemas.microsoft.com/office/drawing/2014/main" id="{92D6C369-A11F-0E42-B76D-E8E470FF53D0}"/>
                </a:ext>
              </a:extLst>
            </p:cNvPr>
            <p:cNvSpPr/>
            <p:nvPr/>
          </p:nvSpPr>
          <p:spPr>
            <a:xfrm>
              <a:off x="206709" y="4885862"/>
              <a:ext cx="2993338" cy="707886"/>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2000" b="1" i="0" u="none" strike="noStrike" kern="1200" cap="none" spc="0" normalizeH="0" baseline="0" noProof="0" dirty="0">
                  <a:ln>
                    <a:noFill/>
                  </a:ln>
                  <a:solidFill>
                    <a:prstClr val="white"/>
                  </a:solidFill>
                  <a:effectLst/>
                  <a:uLnTx/>
                  <a:uFillTx/>
                  <a:latin typeface="Arial" charset="0"/>
                  <a:ea typeface="+mn-ea"/>
                  <a:cs typeface="+mn-cs"/>
                </a:rPr>
                <a:t>Lisa Ferrand, MSA, CRNA, APRN</a:t>
              </a:r>
            </a:p>
          </p:txBody>
        </p:sp>
        <p:pic>
          <p:nvPicPr>
            <p:cNvPr id="9" name="Picture 8">
              <a:extLst>
                <a:ext uri="{FF2B5EF4-FFF2-40B4-BE49-F238E27FC236}">
                  <a16:creationId xmlns:a16="http://schemas.microsoft.com/office/drawing/2014/main" id="{E3082F79-F353-458F-892A-D5860CD9235F}"/>
                </a:ext>
              </a:extLst>
            </p:cNvPr>
            <p:cNvPicPr>
              <a:picLocks noChangeAspect="1"/>
            </p:cNvPicPr>
            <p:nvPr/>
          </p:nvPicPr>
          <p:blipFill rotWithShape="1">
            <a:blip r:embed="rId3"/>
            <a:srcRect l="7295" r="-1"/>
            <a:stretch/>
          </p:blipFill>
          <p:spPr>
            <a:xfrm>
              <a:off x="5793329" y="1834987"/>
              <a:ext cx="2568321" cy="2952480"/>
            </a:xfrm>
            <a:prstGeom prst="rect">
              <a:avLst/>
            </a:prstGeom>
          </p:spPr>
        </p:pic>
        <p:pic>
          <p:nvPicPr>
            <p:cNvPr id="8" name="Picture 7">
              <a:extLst>
                <a:ext uri="{FF2B5EF4-FFF2-40B4-BE49-F238E27FC236}">
                  <a16:creationId xmlns:a16="http://schemas.microsoft.com/office/drawing/2014/main" id="{FB262489-A9BC-4B28-84B0-B030EAD0B5FC}"/>
                </a:ext>
              </a:extLst>
            </p:cNvPr>
            <p:cNvPicPr>
              <a:picLocks noChangeAspect="1"/>
            </p:cNvPicPr>
            <p:nvPr/>
          </p:nvPicPr>
          <p:blipFill>
            <a:blip r:embed="rId4"/>
            <a:stretch>
              <a:fillRect/>
            </a:stretch>
          </p:blipFill>
          <p:spPr>
            <a:xfrm>
              <a:off x="680257" y="1828543"/>
              <a:ext cx="2191238" cy="2952480"/>
            </a:xfrm>
            <a:prstGeom prst="rect">
              <a:avLst/>
            </a:prstGeom>
          </p:spPr>
        </p:pic>
        <p:pic>
          <p:nvPicPr>
            <p:cNvPr id="19" name="Picture 18">
              <a:extLst>
                <a:ext uri="{FF2B5EF4-FFF2-40B4-BE49-F238E27FC236}">
                  <a16:creationId xmlns:a16="http://schemas.microsoft.com/office/drawing/2014/main" id="{056A864F-4064-40E9-A56A-FEEF14AAC4F7}"/>
                </a:ext>
              </a:extLst>
            </p:cNvPr>
            <p:cNvPicPr>
              <a:picLocks noChangeAspect="1"/>
            </p:cNvPicPr>
            <p:nvPr/>
          </p:nvPicPr>
          <p:blipFill rotWithShape="1">
            <a:blip r:embed="rId5"/>
            <a:srcRect t="2477"/>
            <a:stretch/>
          </p:blipFill>
          <p:spPr>
            <a:xfrm>
              <a:off x="3114322" y="1828543"/>
              <a:ext cx="2420963" cy="2952480"/>
            </a:xfrm>
            <a:prstGeom prst="rect">
              <a:avLst/>
            </a:prstGeom>
          </p:spPr>
        </p:pic>
        <p:pic>
          <p:nvPicPr>
            <p:cNvPr id="6" name="Picture 5">
              <a:extLst>
                <a:ext uri="{FF2B5EF4-FFF2-40B4-BE49-F238E27FC236}">
                  <a16:creationId xmlns:a16="http://schemas.microsoft.com/office/drawing/2014/main" id="{7EE9B04D-42AE-43DB-A4E4-9A8221B6339E}"/>
                </a:ext>
              </a:extLst>
            </p:cNvPr>
            <p:cNvPicPr>
              <a:picLocks noChangeAspect="1"/>
            </p:cNvPicPr>
            <p:nvPr/>
          </p:nvPicPr>
          <p:blipFill>
            <a:blip r:embed="rId6"/>
            <a:stretch>
              <a:fillRect/>
            </a:stretch>
          </p:blipFill>
          <p:spPr>
            <a:xfrm>
              <a:off x="8646263" y="1847876"/>
              <a:ext cx="2473351" cy="2939591"/>
            </a:xfrm>
            <a:prstGeom prst="rect">
              <a:avLst/>
            </a:prstGeom>
          </p:spPr>
        </p:pic>
      </p:grpSp>
    </p:spTree>
    <p:extLst>
      <p:ext uri="{BB962C8B-B14F-4D97-AF65-F5344CB8AC3E}">
        <p14:creationId xmlns:p14="http://schemas.microsoft.com/office/powerpoint/2010/main" val="3061848706"/>
      </p:ext>
    </p:extLst>
  </p:cSld>
  <p:clrMapOvr>
    <a:masterClrMapping/>
  </p:clrMapOvr>
  <p:transition spd="slow">
    <p:wipe dir="d"/>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9E66A6-BECE-0249-96C6-3A7D294CA9DE}"/>
              </a:ext>
            </a:extLst>
          </p:cNvPr>
          <p:cNvSpPr>
            <a:spLocks noGrp="1"/>
          </p:cNvSpPr>
          <p:nvPr>
            <p:ph type="title"/>
          </p:nvPr>
        </p:nvSpPr>
        <p:spPr>
          <a:xfrm>
            <a:off x="0" y="-42581"/>
            <a:ext cx="12192000" cy="1138687"/>
          </a:xfrm>
        </p:spPr>
        <p:txBody>
          <a:bodyPr>
            <a:normAutofit/>
          </a:bodyPr>
          <a:lstStyle/>
          <a:p>
            <a:pPr algn="ctr"/>
            <a:r>
              <a:rPr lang="en-US" sz="3600" i="1" dirty="0"/>
              <a:t>Genome: Unlocking Life’s Code </a:t>
            </a:r>
            <a:r>
              <a:rPr lang="en-US" sz="3600" dirty="0"/>
              <a:t>Exhibition</a:t>
            </a:r>
            <a:br>
              <a:rPr lang="en-US" sz="3600" dirty="0"/>
            </a:br>
            <a:r>
              <a:rPr lang="en-US" sz="2800" dirty="0">
                <a:solidFill>
                  <a:schemeClr val="tx1"/>
                </a:solidFill>
              </a:rPr>
              <a:t>Return to the Smithsonian</a:t>
            </a:r>
            <a:endParaRPr lang="en-US" sz="3600" i="1" dirty="0">
              <a:solidFill>
                <a:schemeClr val="tx1"/>
              </a:solidFill>
            </a:endParaRPr>
          </a:p>
        </p:txBody>
      </p:sp>
      <p:sp>
        <p:nvSpPr>
          <p:cNvPr id="16" name="TextBox 15">
            <a:extLst>
              <a:ext uri="{FF2B5EF4-FFF2-40B4-BE49-F238E27FC236}">
                <a16:creationId xmlns:a16="http://schemas.microsoft.com/office/drawing/2014/main" id="{A75D242F-EE16-1144-AE57-EFD1D0256010}"/>
              </a:ext>
            </a:extLst>
          </p:cNvPr>
          <p:cNvSpPr txBox="1"/>
          <p:nvPr/>
        </p:nvSpPr>
        <p:spPr>
          <a:xfrm>
            <a:off x="8035047" y="4961106"/>
            <a:ext cx="184731" cy="29745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sp>
        <p:nvSpPr>
          <p:cNvPr id="7" name="TextBox 6">
            <a:extLst>
              <a:ext uri="{FF2B5EF4-FFF2-40B4-BE49-F238E27FC236}">
                <a16:creationId xmlns:a16="http://schemas.microsoft.com/office/drawing/2014/main" id="{867C26D7-F50A-4F3D-813F-D1198F8C451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51</a:t>
            </a:r>
          </a:p>
        </p:txBody>
      </p:sp>
      <p:pic>
        <p:nvPicPr>
          <p:cNvPr id="8194" name="Picture 2" descr="Genome: Unlocking Life&amp;#39;s Code – Orange County Regional History Center">
            <a:extLst>
              <a:ext uri="{FF2B5EF4-FFF2-40B4-BE49-F238E27FC236}">
                <a16:creationId xmlns:a16="http://schemas.microsoft.com/office/drawing/2014/main" id="{CEEA4F86-851D-40AA-8D91-F0D93FDD3A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302" y="2242546"/>
            <a:ext cx="4667250" cy="311150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9B33EFF9-5735-443D-945D-D78757C70932}"/>
              </a:ext>
            </a:extLst>
          </p:cNvPr>
          <p:cNvGrpSpPr/>
          <p:nvPr/>
        </p:nvGrpSpPr>
        <p:grpSpPr>
          <a:xfrm>
            <a:off x="6360448" y="1944096"/>
            <a:ext cx="4667250" cy="3708400"/>
            <a:chOff x="6539256" y="1944088"/>
            <a:chExt cx="4667250" cy="3708400"/>
          </a:xfrm>
          <a:effectLst>
            <a:glow rad="228600">
              <a:schemeClr val="accent3">
                <a:satMod val="175000"/>
                <a:alpha val="40000"/>
              </a:schemeClr>
            </a:glow>
          </a:effectLst>
        </p:grpSpPr>
        <p:sp>
          <p:nvSpPr>
            <p:cNvPr id="6" name="Rectangle 5">
              <a:extLst>
                <a:ext uri="{FF2B5EF4-FFF2-40B4-BE49-F238E27FC236}">
                  <a16:creationId xmlns:a16="http://schemas.microsoft.com/office/drawing/2014/main" id="{2C915C76-501B-4C94-A993-E2430ED450DC}"/>
                </a:ext>
              </a:extLst>
            </p:cNvPr>
            <p:cNvSpPr/>
            <p:nvPr/>
          </p:nvSpPr>
          <p:spPr>
            <a:xfrm>
              <a:off x="6539256" y="2242538"/>
              <a:ext cx="4667250" cy="3111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8198" name="Picture 6" descr="Bringing a Sense of Wonder to the Museum Goers Online | Forum One | Turn  Ideas Into Impact.">
              <a:extLst>
                <a:ext uri="{FF2B5EF4-FFF2-40B4-BE49-F238E27FC236}">
                  <a16:creationId xmlns:a16="http://schemas.microsoft.com/office/drawing/2014/main" id="{92B4D878-8E50-4D03-A75A-6A1ED5F511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5640" y="1944088"/>
              <a:ext cx="3954482" cy="3708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16640796"/>
      </p:ext>
    </p:extLst>
  </p:cSld>
  <p:clrMapOvr>
    <a:masterClrMapping/>
  </p:clrMapOvr>
  <p:transition spd="slow">
    <p:wipe dir="d"/>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844780365"/>
      </p:ext>
    </p:extLst>
  </p:cSld>
  <p:clrMapOvr>
    <a:masterClrMapping/>
  </p:clrMapOvr>
  <p:transition spd="slow">
    <p:wipe dir="d"/>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753246E-A08C-4DB2-93FC-10473722E8BE}"/>
              </a:ext>
            </a:extLst>
          </p:cNvPr>
          <p:cNvSpPr txBox="1">
            <a:spLocks/>
          </p:cNvSpPr>
          <p:nvPr/>
        </p:nvSpPr>
        <p:spPr>
          <a:xfrm>
            <a:off x="0" y="-13594"/>
            <a:ext cx="12192000" cy="638488"/>
          </a:xfrm>
          <a:prstGeom prst="rect">
            <a:avLst/>
          </a:prstGeom>
        </p:spPr>
        <p:txBody>
          <a:bodyPr vert="horz" lIns="0" tIns="45720" rIns="91440" bIns="45720" rtlCol="0" anchor="b" anchorCtr="0">
            <a:noAutofit/>
          </a:bodyPr>
          <a:lstStyle>
            <a:lvl1pPr algn="ctr" defTabSz="1219170" rtl="0" eaLnBrk="1" latinLnBrk="0" hangingPunct="1">
              <a:lnSpc>
                <a:spcPct val="90000"/>
              </a:lnSpc>
              <a:spcBef>
                <a:spcPct val="0"/>
              </a:spcBef>
              <a:buNone/>
              <a:defRPr sz="80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Chair, National Cancer Advisory Board </a:t>
            </a:r>
          </a:p>
        </p:txBody>
      </p:sp>
      <p:sp>
        <p:nvSpPr>
          <p:cNvPr id="7" name="Title 1">
            <a:extLst>
              <a:ext uri="{FF2B5EF4-FFF2-40B4-BE49-F238E27FC236}">
                <a16:creationId xmlns:a16="http://schemas.microsoft.com/office/drawing/2014/main" id="{26D7BA68-BC96-490D-8C31-BA0CF446BB62}"/>
              </a:ext>
            </a:extLst>
          </p:cNvPr>
          <p:cNvSpPr txBox="1">
            <a:spLocks/>
          </p:cNvSpPr>
          <p:nvPr/>
        </p:nvSpPr>
        <p:spPr>
          <a:xfrm>
            <a:off x="0" y="5506122"/>
            <a:ext cx="12192000"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John </a:t>
            </a:r>
            <a:r>
              <a:rPr kumimoji="0" lang="en-US" sz="3200" b="1" i="0" u="none" strike="noStrike" kern="1200" cap="none" spc="-100" normalizeH="0" baseline="0" noProof="0" dirty="0" err="1">
                <a:ln>
                  <a:noFill/>
                </a:ln>
                <a:solidFill>
                  <a:srgbClr val="FFFFFF"/>
                </a:solidFill>
                <a:effectLst/>
                <a:uLnTx/>
                <a:uFillTx/>
                <a:latin typeface="Arial" panose="020B0604020202020204"/>
                <a:ea typeface="+mn-ea"/>
                <a:cs typeface="Arial" charset="0"/>
              </a:rPr>
              <a:t>Carpten</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 Ph.D.</a:t>
            </a:r>
          </a:p>
        </p:txBody>
      </p:sp>
      <p:sp>
        <p:nvSpPr>
          <p:cNvPr id="10" name="TextBox 9">
            <a:extLst>
              <a:ext uri="{FF2B5EF4-FFF2-40B4-BE49-F238E27FC236}">
                <a16:creationId xmlns:a16="http://schemas.microsoft.com/office/drawing/2014/main" id="{F46C19DB-D6D6-4C8D-89F9-4328EAD68FD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52</a:t>
            </a:r>
          </a:p>
        </p:txBody>
      </p:sp>
      <p:pic>
        <p:nvPicPr>
          <p:cNvPr id="4098" name="Picture 2" descr="Biden selects USC&amp;#39;s John Carpten to chair cancer advisory board">
            <a:extLst>
              <a:ext uri="{FF2B5EF4-FFF2-40B4-BE49-F238E27FC236}">
                <a16:creationId xmlns:a16="http://schemas.microsoft.com/office/drawing/2014/main" id="{80F681B6-1BC2-42C7-85D2-70A64DBAA6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2707" y="1300858"/>
            <a:ext cx="6246586" cy="4161864"/>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417310"/>
      </p:ext>
    </p:extLst>
  </p:cSld>
  <p:clrMapOvr>
    <a:masterClrMapping/>
  </p:clrMapOvr>
  <p:transition spd="slow">
    <p:wipe dir="d"/>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544964C-3F7B-B248-9144-6073609A606C}"/>
              </a:ext>
            </a:extLst>
          </p:cNvPr>
          <p:cNvSpPr/>
          <p:nvPr/>
        </p:nvSpPr>
        <p:spPr>
          <a:xfrm>
            <a:off x="3162460" y="1692989"/>
            <a:ext cx="7477693" cy="92333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1956"/>
                </a:solidFill>
                <a:effectLst/>
                <a:uLnTx/>
                <a:uFillTx/>
                <a:latin typeface="Arial" panose="020B0604020202020204"/>
                <a:ea typeface="+mn-ea"/>
                <a:cs typeface="+mn-cs"/>
              </a:rPr>
              <a:t>Mutations that prevent caspase cleavage of RIPK1 cause autoinflammatory disease</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C04E5BA5-5878-804C-BEA8-01F76636A4D5}"/>
              </a:ext>
            </a:extLst>
          </p:cNvPr>
          <p:cNvSpPr>
            <a:spLocks noGrp="1"/>
          </p:cNvSpPr>
          <p:nvPr>
            <p:ph type="title"/>
          </p:nvPr>
        </p:nvSpPr>
        <p:spPr>
          <a:xfrm>
            <a:off x="0" y="25465"/>
            <a:ext cx="12591705" cy="612116"/>
          </a:xfrm>
        </p:spPr>
        <p:txBody>
          <a:bodyPr>
            <a:normAutofit/>
          </a:bodyPr>
          <a:lstStyle/>
          <a:p>
            <a:pPr algn="ctr"/>
            <a:r>
              <a:rPr lang="en-US" sz="3600" dirty="0"/>
              <a:t>History of Population Descriptors in Genetics</a:t>
            </a:r>
          </a:p>
        </p:txBody>
      </p:sp>
      <p:sp>
        <p:nvSpPr>
          <p:cNvPr id="14" name="TextBox 13">
            <a:extLst>
              <a:ext uri="{FF2B5EF4-FFF2-40B4-BE49-F238E27FC236}">
                <a16:creationId xmlns:a16="http://schemas.microsoft.com/office/drawing/2014/main" id="{52CEED42-AA59-47C4-AFA8-0CE9188E5CB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53</a:t>
            </a:r>
          </a:p>
        </p:txBody>
      </p:sp>
      <p:pic>
        <p:nvPicPr>
          <p:cNvPr id="3" name="Picture 2">
            <a:extLst>
              <a:ext uri="{FF2B5EF4-FFF2-40B4-BE49-F238E27FC236}">
                <a16:creationId xmlns:a16="http://schemas.microsoft.com/office/drawing/2014/main" id="{0EBA86A4-AFD0-4EBE-B12B-874A6B460AE6}"/>
              </a:ext>
            </a:extLst>
          </p:cNvPr>
          <p:cNvPicPr>
            <a:picLocks noChangeAspect="1"/>
          </p:cNvPicPr>
          <p:nvPr/>
        </p:nvPicPr>
        <p:blipFill rotWithShape="1">
          <a:blip r:embed="rId3"/>
          <a:srcRect l="6653" t="16352" r="6746"/>
          <a:stretch/>
        </p:blipFill>
        <p:spPr>
          <a:xfrm>
            <a:off x="1836073" y="914205"/>
            <a:ext cx="8543925" cy="1909696"/>
          </a:xfrm>
          <a:prstGeom prst="rect">
            <a:avLst/>
          </a:prstGeom>
          <a:ln w="38100">
            <a:solidFill>
              <a:schemeClr val="accent2"/>
            </a:solidFill>
          </a:ln>
          <a:effectLst/>
        </p:spPr>
      </p:pic>
      <p:pic>
        <p:nvPicPr>
          <p:cNvPr id="5" name="Picture 4">
            <a:extLst>
              <a:ext uri="{FF2B5EF4-FFF2-40B4-BE49-F238E27FC236}">
                <a16:creationId xmlns:a16="http://schemas.microsoft.com/office/drawing/2014/main" id="{0BDDDDE5-D36E-4B20-B0E8-6384A570EF9E}"/>
              </a:ext>
            </a:extLst>
          </p:cNvPr>
          <p:cNvPicPr>
            <a:picLocks noChangeAspect="1"/>
          </p:cNvPicPr>
          <p:nvPr/>
        </p:nvPicPr>
        <p:blipFill rotWithShape="1">
          <a:blip r:embed="rId4"/>
          <a:srcRect l="6936" t="27191" r="7134" b="14791"/>
          <a:stretch/>
        </p:blipFill>
        <p:spPr>
          <a:xfrm>
            <a:off x="1380172" y="3214347"/>
            <a:ext cx="9431655" cy="2985106"/>
          </a:xfrm>
          <a:prstGeom prst="rect">
            <a:avLst/>
          </a:prstGeom>
          <a:solidFill>
            <a:srgbClr val="FFFFFF">
              <a:shade val="85000"/>
            </a:srgbClr>
          </a:solidFill>
          <a:ln w="381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966699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1646A4-69F3-1745-9684-060D9CF658F7}"/>
              </a:ext>
            </a:extLst>
          </p:cNvPr>
          <p:cNvSpPr>
            <a:spLocks noGrp="1"/>
          </p:cNvSpPr>
          <p:nvPr>
            <p:ph type="title"/>
          </p:nvPr>
        </p:nvSpPr>
        <p:spPr>
          <a:xfrm>
            <a:off x="0" y="-16618"/>
            <a:ext cx="12192000" cy="700088"/>
          </a:xfrm>
        </p:spPr>
        <p:txBody>
          <a:bodyPr>
            <a:normAutofit/>
          </a:bodyPr>
          <a:lstStyle/>
          <a:p>
            <a:pPr algn="ctr"/>
            <a:r>
              <a:rPr lang="en-US" sz="3600" dirty="0"/>
              <a:t>High-Profile Intramural Research Program Highlights</a:t>
            </a:r>
          </a:p>
        </p:txBody>
      </p:sp>
      <p:sp>
        <p:nvSpPr>
          <p:cNvPr id="7" name="TextBox 6">
            <a:extLst>
              <a:ext uri="{FF2B5EF4-FFF2-40B4-BE49-F238E27FC236}">
                <a16:creationId xmlns:a16="http://schemas.microsoft.com/office/drawing/2014/main" id="{50A1AD0E-E495-4014-A93D-46BD79F51FB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54</a:t>
            </a:r>
          </a:p>
        </p:txBody>
      </p:sp>
      <p:pic>
        <p:nvPicPr>
          <p:cNvPr id="2" name="Picture 1">
            <a:extLst>
              <a:ext uri="{FF2B5EF4-FFF2-40B4-BE49-F238E27FC236}">
                <a16:creationId xmlns:a16="http://schemas.microsoft.com/office/drawing/2014/main" id="{B0A090C7-A063-4C20-A977-7E5A3FAEEFF4}"/>
              </a:ext>
            </a:extLst>
          </p:cNvPr>
          <p:cNvPicPr>
            <a:picLocks noChangeAspect="1"/>
          </p:cNvPicPr>
          <p:nvPr/>
        </p:nvPicPr>
        <p:blipFill>
          <a:blip r:embed="rId3"/>
          <a:stretch>
            <a:fillRect/>
          </a:stretch>
        </p:blipFill>
        <p:spPr>
          <a:xfrm>
            <a:off x="8040169" y="1203516"/>
            <a:ext cx="3469974" cy="4501983"/>
          </a:xfrm>
          <a:prstGeom prst="rect">
            <a:avLst/>
          </a:prstGeom>
          <a:effectLst>
            <a:glow rad="228600">
              <a:schemeClr val="tx1">
                <a:alpha val="40000"/>
              </a:schemeClr>
            </a:glow>
          </a:effectLst>
        </p:spPr>
      </p:pic>
      <p:pic>
        <p:nvPicPr>
          <p:cNvPr id="16" name="Picture 15">
            <a:extLst>
              <a:ext uri="{FF2B5EF4-FFF2-40B4-BE49-F238E27FC236}">
                <a16:creationId xmlns:a16="http://schemas.microsoft.com/office/drawing/2014/main" id="{1E112860-85B7-4A66-9E3C-10CB22C3236D}"/>
              </a:ext>
            </a:extLst>
          </p:cNvPr>
          <p:cNvPicPr>
            <a:picLocks noChangeAspect="1"/>
          </p:cNvPicPr>
          <p:nvPr/>
        </p:nvPicPr>
        <p:blipFill rotWithShape="1">
          <a:blip r:embed="rId4"/>
          <a:srcRect l="7381" t="27527" r="5287" b="25358"/>
          <a:stretch/>
        </p:blipFill>
        <p:spPr>
          <a:xfrm>
            <a:off x="667343" y="1195053"/>
            <a:ext cx="7003305" cy="2046514"/>
          </a:xfrm>
          <a:prstGeom prst="rect">
            <a:avLst/>
          </a:prstGeom>
          <a:effectLst>
            <a:glow rad="228600">
              <a:schemeClr val="tx1">
                <a:alpha val="40000"/>
              </a:schemeClr>
            </a:glow>
          </a:effectLst>
        </p:spPr>
      </p:pic>
      <p:pic>
        <p:nvPicPr>
          <p:cNvPr id="22" name="Picture 21">
            <a:extLst>
              <a:ext uri="{FF2B5EF4-FFF2-40B4-BE49-F238E27FC236}">
                <a16:creationId xmlns:a16="http://schemas.microsoft.com/office/drawing/2014/main" id="{7C6D51D8-A25B-40D9-B707-2CB5ABE3DF89}"/>
              </a:ext>
            </a:extLst>
          </p:cNvPr>
          <p:cNvPicPr>
            <a:picLocks noChangeAspect="1"/>
          </p:cNvPicPr>
          <p:nvPr/>
        </p:nvPicPr>
        <p:blipFill>
          <a:blip r:embed="rId5"/>
          <a:stretch>
            <a:fillRect/>
          </a:stretch>
        </p:blipFill>
        <p:spPr>
          <a:xfrm>
            <a:off x="667343" y="3649628"/>
            <a:ext cx="6986622" cy="2048434"/>
          </a:xfrm>
          <a:prstGeom prst="rect">
            <a:avLst/>
          </a:prstGeom>
          <a:effectLst>
            <a:glow rad="228600">
              <a:schemeClr val="tx1">
                <a:alpha val="40000"/>
              </a:schemeClr>
            </a:glow>
          </a:effectLst>
        </p:spPr>
      </p:pic>
    </p:spTree>
    <p:extLst>
      <p:ext uri="{BB962C8B-B14F-4D97-AF65-F5344CB8AC3E}">
        <p14:creationId xmlns:p14="http://schemas.microsoft.com/office/powerpoint/2010/main" val="407863439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EEDD36-DE99-4BC8-83E4-29D6E9C20C7E}"/>
              </a:ext>
            </a:extLst>
          </p:cNvPr>
          <p:cNvPicPr>
            <a:picLocks noChangeAspect="1"/>
          </p:cNvPicPr>
          <p:nvPr/>
        </p:nvPicPr>
        <p:blipFill>
          <a:blip r:embed="rId3"/>
          <a:stretch>
            <a:fillRect/>
          </a:stretch>
        </p:blipFill>
        <p:spPr>
          <a:xfrm>
            <a:off x="1073253" y="1544448"/>
            <a:ext cx="10045494" cy="4732765"/>
          </a:xfrm>
          <a:prstGeom prst="rect">
            <a:avLst/>
          </a:prstGeom>
        </p:spPr>
      </p:pic>
      <p:sp>
        <p:nvSpPr>
          <p:cNvPr id="4" name="Title 3">
            <a:extLst>
              <a:ext uri="{FF2B5EF4-FFF2-40B4-BE49-F238E27FC236}">
                <a16:creationId xmlns:a16="http://schemas.microsoft.com/office/drawing/2014/main" id="{63AFFA5B-30B7-46CC-ADB2-41113CB171F6}"/>
              </a:ext>
            </a:extLst>
          </p:cNvPr>
          <p:cNvSpPr txBox="1">
            <a:spLocks/>
          </p:cNvSpPr>
          <p:nvPr/>
        </p:nvSpPr>
        <p:spPr>
          <a:xfrm>
            <a:off x="223666" y="53009"/>
            <a:ext cx="12192000" cy="1479762"/>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‘One-Stop-Shop’ to Stay Connected</a:t>
            </a:r>
          </a:p>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charset="0"/>
                <a:ea typeface="+mj-ea"/>
                <a:cs typeface="Arial" charset="0"/>
              </a:rPr>
              <a:t>genome.gov/</a:t>
            </a:r>
            <a:r>
              <a:rPr kumimoji="0" lang="en-US" sz="2800" b="1" i="0" u="none" strike="noStrike" kern="1200" cap="none" spc="0" normalizeH="0" baseline="0" noProof="0" dirty="0" err="1">
                <a:ln>
                  <a:noFill/>
                </a:ln>
                <a:solidFill>
                  <a:srgbClr val="FFFFFF"/>
                </a:solidFill>
                <a:effectLst/>
                <a:uLnTx/>
                <a:uFillTx/>
                <a:latin typeface="Arial" charset="0"/>
                <a:ea typeface="+mj-ea"/>
                <a:cs typeface="Arial" charset="0"/>
              </a:rPr>
              <a:t>stayconnected</a:t>
            </a:r>
            <a:endParaRPr kumimoji="0" lang="en-US" sz="2800" b="1" i="0" u="none" strike="noStrike" kern="1200" cap="none" spc="0" normalizeH="0" baseline="0" noProof="0" dirty="0">
              <a:ln>
                <a:noFill/>
              </a:ln>
              <a:solidFill>
                <a:srgbClr val="FFFFFF"/>
              </a:solidFill>
              <a:effectLst/>
              <a:uLnTx/>
              <a:uFillTx/>
              <a:latin typeface="Arial" charset="0"/>
              <a:ea typeface="+mj-ea"/>
              <a:cs typeface="Arial" charset="0"/>
            </a:endParaRPr>
          </a:p>
          <a:p>
            <a:pPr marL="0" marR="0" lvl="0" indent="0" algn="ctr" defTabSz="121917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pic>
        <p:nvPicPr>
          <p:cNvPr id="6" name="Picture 5">
            <a:extLst>
              <a:ext uri="{FF2B5EF4-FFF2-40B4-BE49-F238E27FC236}">
                <a16:creationId xmlns:a16="http://schemas.microsoft.com/office/drawing/2014/main" id="{D1979825-A300-4CC8-B95F-DE752E92F8D5}"/>
              </a:ext>
            </a:extLst>
          </p:cNvPr>
          <p:cNvPicPr>
            <a:picLocks noChangeAspect="1"/>
          </p:cNvPicPr>
          <p:nvPr/>
        </p:nvPicPr>
        <p:blipFill>
          <a:blip r:embed="rId4"/>
          <a:stretch>
            <a:fillRect/>
          </a:stretch>
        </p:blipFill>
        <p:spPr>
          <a:xfrm>
            <a:off x="3759888" y="1401945"/>
            <a:ext cx="4562966" cy="5282251"/>
          </a:xfrm>
          <a:prstGeom prst="rect">
            <a:avLst/>
          </a:prstGeom>
        </p:spPr>
      </p:pic>
      <p:sp>
        <p:nvSpPr>
          <p:cNvPr id="12" name="Rectangle 11">
            <a:extLst>
              <a:ext uri="{FF2B5EF4-FFF2-40B4-BE49-F238E27FC236}">
                <a16:creationId xmlns:a16="http://schemas.microsoft.com/office/drawing/2014/main" id="{F4CB12A9-A638-474E-B29C-CD20FDFF6FFF}"/>
              </a:ext>
            </a:extLst>
          </p:cNvPr>
          <p:cNvSpPr/>
          <p:nvPr/>
        </p:nvSpPr>
        <p:spPr>
          <a:xfrm>
            <a:off x="5281631" y="1448327"/>
            <a:ext cx="2994841" cy="1584784"/>
          </a:xfrm>
          <a:prstGeom prst="rect">
            <a:avLst/>
          </a:prstGeom>
          <a:noFill/>
          <a:ln w="698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2FDDE102-A0B0-4563-BDBF-3AEC152441D1}"/>
              </a:ext>
            </a:extLst>
          </p:cNvPr>
          <p:cNvSpPr/>
          <p:nvPr/>
        </p:nvSpPr>
        <p:spPr>
          <a:xfrm>
            <a:off x="3793716" y="3111104"/>
            <a:ext cx="2994841" cy="1662994"/>
          </a:xfrm>
          <a:prstGeom prst="rect">
            <a:avLst/>
          </a:prstGeom>
          <a:noFill/>
          <a:ln w="698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A5D737DD-C0D7-4F0F-BFF6-3B9856DAA049}"/>
              </a:ext>
            </a:extLst>
          </p:cNvPr>
          <p:cNvSpPr/>
          <p:nvPr/>
        </p:nvSpPr>
        <p:spPr>
          <a:xfrm>
            <a:off x="3793716" y="1448327"/>
            <a:ext cx="1487915" cy="1584784"/>
          </a:xfrm>
          <a:prstGeom prst="rect">
            <a:avLst/>
          </a:prstGeom>
          <a:noFill/>
          <a:ln w="698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075070C7-68F2-4361-B786-993B3FB29290}"/>
              </a:ext>
            </a:extLst>
          </p:cNvPr>
          <p:cNvSpPr/>
          <p:nvPr/>
        </p:nvSpPr>
        <p:spPr>
          <a:xfrm>
            <a:off x="5281408" y="4961422"/>
            <a:ext cx="2994841" cy="1662994"/>
          </a:xfrm>
          <a:prstGeom prst="rect">
            <a:avLst/>
          </a:prstGeom>
          <a:noFill/>
          <a:ln w="698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9" name="Picture 8">
            <a:extLst>
              <a:ext uri="{FF2B5EF4-FFF2-40B4-BE49-F238E27FC236}">
                <a16:creationId xmlns:a16="http://schemas.microsoft.com/office/drawing/2014/main" id="{1D065EA0-917E-48D4-B3FB-62715382F9D2}"/>
              </a:ext>
            </a:extLst>
          </p:cNvPr>
          <p:cNvPicPr>
            <a:picLocks noChangeAspect="1"/>
          </p:cNvPicPr>
          <p:nvPr/>
        </p:nvPicPr>
        <p:blipFill>
          <a:blip r:embed="rId5"/>
          <a:stretch>
            <a:fillRect/>
          </a:stretch>
        </p:blipFill>
        <p:spPr>
          <a:xfrm>
            <a:off x="2859685" y="1302165"/>
            <a:ext cx="6725044" cy="5466116"/>
          </a:xfrm>
          <a:prstGeom prst="rect">
            <a:avLst/>
          </a:prstGeom>
        </p:spPr>
      </p:pic>
      <p:sp>
        <p:nvSpPr>
          <p:cNvPr id="13" name="TextBox 12">
            <a:extLst>
              <a:ext uri="{FF2B5EF4-FFF2-40B4-BE49-F238E27FC236}">
                <a16:creationId xmlns:a16="http://schemas.microsoft.com/office/drawing/2014/main" id="{4F7AD8FE-D794-4CDD-9037-C44642F6D29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55</a:t>
            </a:r>
          </a:p>
        </p:txBody>
      </p:sp>
      <p:pic>
        <p:nvPicPr>
          <p:cNvPr id="16" name="Picture 15">
            <a:extLst>
              <a:ext uri="{FF2B5EF4-FFF2-40B4-BE49-F238E27FC236}">
                <a16:creationId xmlns:a16="http://schemas.microsoft.com/office/drawing/2014/main" id="{9B74BA2E-A751-4299-8048-6CFDA0354A9A}"/>
              </a:ext>
            </a:extLst>
          </p:cNvPr>
          <p:cNvPicPr>
            <a:picLocks noChangeAspect="1"/>
          </p:cNvPicPr>
          <p:nvPr/>
        </p:nvPicPr>
        <p:blipFill>
          <a:blip r:embed="rId6"/>
          <a:stretch>
            <a:fillRect/>
          </a:stretch>
        </p:blipFill>
        <p:spPr>
          <a:xfrm>
            <a:off x="2015175" y="1274159"/>
            <a:ext cx="8296449" cy="5583841"/>
          </a:xfrm>
          <a:prstGeom prst="rect">
            <a:avLst/>
          </a:prstGeom>
        </p:spPr>
      </p:pic>
    </p:spTree>
    <p:extLst>
      <p:ext uri="{BB962C8B-B14F-4D97-AF65-F5344CB8AC3E}">
        <p14:creationId xmlns:p14="http://schemas.microsoft.com/office/powerpoint/2010/main" val="340006021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up)">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P spid="1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1" y="1318657"/>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Thanks!</a:t>
            </a:r>
          </a:p>
        </p:txBody>
      </p:sp>
      <p:sp>
        <p:nvSpPr>
          <p:cNvPr id="94214" name="Rectangle 6"/>
          <p:cNvSpPr>
            <a:spLocks noChangeArrowheads="1"/>
          </p:cNvSpPr>
          <p:nvPr/>
        </p:nvSpPr>
        <p:spPr bwMode="auto">
          <a:xfrm>
            <a:off x="1" y="6078104"/>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Special Thanks!</a:t>
            </a:r>
          </a:p>
        </p:txBody>
      </p:sp>
      <p:grpSp>
        <p:nvGrpSpPr>
          <p:cNvPr id="5" name="Group 4">
            <a:extLst>
              <a:ext uri="{FF2B5EF4-FFF2-40B4-BE49-F238E27FC236}">
                <a16:creationId xmlns:a16="http://schemas.microsoft.com/office/drawing/2014/main" id="{A5B8CF7F-5231-4656-831C-EE27A7837668}"/>
              </a:ext>
            </a:extLst>
          </p:cNvPr>
          <p:cNvGrpSpPr/>
          <p:nvPr/>
        </p:nvGrpSpPr>
        <p:grpSpPr>
          <a:xfrm>
            <a:off x="0" y="-26894"/>
            <a:ext cx="12191998" cy="1336421"/>
            <a:chOff x="0" y="-26894"/>
            <a:chExt cx="12191998" cy="1336421"/>
          </a:xfrm>
        </p:grpSpPr>
        <p:sp>
          <p:nvSpPr>
            <p:cNvPr id="4" name="Rectangle 3">
              <a:extLst>
                <a:ext uri="{FF2B5EF4-FFF2-40B4-BE49-F238E27FC236}">
                  <a16:creationId xmlns:a16="http://schemas.microsoft.com/office/drawing/2014/main" id="{1B7E9B2F-2370-4D7D-A91B-B77753E89B20}"/>
                </a:ext>
              </a:extLst>
            </p:cNvPr>
            <p:cNvSpPr/>
            <p:nvPr/>
          </p:nvSpPr>
          <p:spPr>
            <a:xfrm>
              <a:off x="0" y="-26894"/>
              <a:ext cx="12191998" cy="133642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pic>
          <p:nvPicPr>
            <p:cNvPr id="9" name="Picture 8" descr="/Volumes/CPLB_Digital_Media_Archive/Art Archive/__NHGRI BRANDED PROJECTS/_Reference source files/OUR Design tools/Logos/NHGRI logo/PNG logo/NHGRI_Logo_color.png">
              <a:extLst>
                <a:ext uri="{FF2B5EF4-FFF2-40B4-BE49-F238E27FC236}">
                  <a16:creationId xmlns:a16="http://schemas.microsoft.com/office/drawing/2014/main" id="{08C3C052-2670-4F2B-85AC-F20F1D95110E}"/>
                </a:ext>
              </a:extLst>
            </p:cNvPr>
            <p:cNvPicPr>
              <a:picLocks noChangeAspect="1"/>
            </p:cNvPicPr>
            <p:nvPr/>
          </p:nvPicPr>
          <p:blipFill rotWithShape="1">
            <a:blip r:embed="rId3">
              <a:extLst>
                <a:ext uri="{28A0092B-C50C-407E-A947-70E740481C1C}">
                  <a14:useLocalDpi xmlns:a14="http://schemas.microsoft.com/office/drawing/2010/main" val="0"/>
                </a:ext>
              </a:extLst>
            </a:blip>
            <a:srcRect l="4134" t="17940" r="4663" b="23199"/>
            <a:stretch/>
          </p:blipFill>
          <p:spPr bwMode="auto">
            <a:xfrm>
              <a:off x="3130794" y="19728"/>
              <a:ext cx="5890376" cy="1289799"/>
            </a:xfrm>
            <a:prstGeom prst="rect">
              <a:avLst/>
            </a:prstGeom>
            <a:noFill/>
            <a:ln>
              <a:noFill/>
            </a:ln>
            <a:effectLst/>
          </p:spPr>
        </p:pic>
      </p:grpSp>
      <p:grpSp>
        <p:nvGrpSpPr>
          <p:cNvPr id="14" name="Group 13">
            <a:extLst>
              <a:ext uri="{FF2B5EF4-FFF2-40B4-BE49-F238E27FC236}">
                <a16:creationId xmlns:a16="http://schemas.microsoft.com/office/drawing/2014/main" id="{6E4CDF3E-F023-4F50-AF60-522E5B1CD175}"/>
              </a:ext>
            </a:extLst>
          </p:cNvPr>
          <p:cNvGrpSpPr/>
          <p:nvPr/>
        </p:nvGrpSpPr>
        <p:grpSpPr>
          <a:xfrm>
            <a:off x="6838952" y="2097725"/>
            <a:ext cx="5248272" cy="3828466"/>
            <a:chOff x="6943726" y="2272643"/>
            <a:chExt cx="4905373" cy="3653548"/>
          </a:xfrm>
        </p:grpSpPr>
        <p:grpSp>
          <p:nvGrpSpPr>
            <p:cNvPr id="12" name="Group 11">
              <a:extLst>
                <a:ext uri="{FF2B5EF4-FFF2-40B4-BE49-F238E27FC236}">
                  <a16:creationId xmlns:a16="http://schemas.microsoft.com/office/drawing/2014/main" id="{C0B08152-9F7B-4954-825F-95164166249F}"/>
                </a:ext>
              </a:extLst>
            </p:cNvPr>
            <p:cNvGrpSpPr/>
            <p:nvPr/>
          </p:nvGrpSpPr>
          <p:grpSpPr>
            <a:xfrm>
              <a:off x="6943726" y="2274548"/>
              <a:ext cx="4905373" cy="3651643"/>
              <a:chOff x="6943726" y="2274548"/>
              <a:chExt cx="4905373" cy="3651643"/>
            </a:xfrm>
          </p:grpSpPr>
          <p:grpSp>
            <p:nvGrpSpPr>
              <p:cNvPr id="8" name="Group 7">
                <a:extLst>
                  <a:ext uri="{FF2B5EF4-FFF2-40B4-BE49-F238E27FC236}">
                    <a16:creationId xmlns:a16="http://schemas.microsoft.com/office/drawing/2014/main" id="{75104A28-C86D-4B8A-A95D-4CDEA8D1FDF0}"/>
                  </a:ext>
                </a:extLst>
              </p:cNvPr>
              <p:cNvGrpSpPr/>
              <p:nvPr/>
            </p:nvGrpSpPr>
            <p:grpSpPr>
              <a:xfrm>
                <a:off x="6943726" y="2274548"/>
                <a:ext cx="4905373" cy="3651643"/>
                <a:chOff x="6734177" y="2253322"/>
                <a:chExt cx="4905373" cy="3651643"/>
              </a:xfrm>
            </p:grpSpPr>
            <p:pic>
              <p:nvPicPr>
                <p:cNvPr id="5123" name="Picture 2">
                  <a:extLst>
                    <a:ext uri="{FF2B5EF4-FFF2-40B4-BE49-F238E27FC236}">
                      <a16:creationId xmlns:a16="http://schemas.microsoft.com/office/drawing/2014/main" id="{75DEB50F-A92D-4C7C-81BF-41CF0B582F6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535" t="9266" r="7397" b="6402"/>
                <a:stretch/>
              </p:blipFill>
              <p:spPr bwMode="auto">
                <a:xfrm>
                  <a:off x="6734177" y="2261733"/>
                  <a:ext cx="4905373" cy="3643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DB4AF14E-9FEC-4BA5-985E-AD0E7AE79263}"/>
                    </a:ext>
                  </a:extLst>
                </p:cNvPr>
                <p:cNvSpPr/>
                <p:nvPr/>
              </p:nvSpPr>
              <p:spPr>
                <a:xfrm>
                  <a:off x="9972674" y="2253322"/>
                  <a:ext cx="1581150" cy="897278"/>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sp>
            <p:nvSpPr>
              <p:cNvPr id="16" name="Rectangle 15">
                <a:extLst>
                  <a:ext uri="{FF2B5EF4-FFF2-40B4-BE49-F238E27FC236}">
                    <a16:creationId xmlns:a16="http://schemas.microsoft.com/office/drawing/2014/main" id="{A45E0DA9-81D6-4521-B603-2C7D60E428A0}"/>
                  </a:ext>
                </a:extLst>
              </p:cNvPr>
              <p:cNvSpPr/>
              <p:nvPr/>
            </p:nvSpPr>
            <p:spPr>
              <a:xfrm>
                <a:off x="6943726" y="5029200"/>
                <a:ext cx="1609723" cy="896991"/>
              </a:xfrm>
              <a:prstGeom prst="rect">
                <a:avLst/>
              </a:prstGeom>
              <a:no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pic>
          <p:nvPicPr>
            <p:cNvPr id="5124" name="Picture 3">
              <a:extLst>
                <a:ext uri="{FF2B5EF4-FFF2-40B4-BE49-F238E27FC236}">
                  <a16:creationId xmlns:a16="http://schemas.microsoft.com/office/drawing/2014/main" id="{C37539D9-0456-45D8-A1B8-37254A02A06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515" t="8475" r="36033" b="48901"/>
            <a:stretch/>
          </p:blipFill>
          <p:spPr bwMode="auto">
            <a:xfrm>
              <a:off x="6943726" y="2272643"/>
              <a:ext cx="3205865" cy="182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extLst>
                <a:ext uri="{FF2B5EF4-FFF2-40B4-BE49-F238E27FC236}">
                  <a16:creationId xmlns:a16="http://schemas.microsoft.com/office/drawing/2014/main" id="{D101C039-D747-442C-80E6-07612D074C0D}"/>
                </a:ext>
              </a:extLst>
            </p:cNvPr>
            <p:cNvSpPr/>
            <p:nvPr/>
          </p:nvSpPr>
          <p:spPr>
            <a:xfrm>
              <a:off x="8553449" y="3217673"/>
              <a:ext cx="1581150" cy="896991"/>
            </a:xfrm>
            <a:prstGeom prst="rect">
              <a:avLst/>
            </a:prstGeom>
            <a:no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grpSp>
        <p:nvGrpSpPr>
          <p:cNvPr id="15" name="Group 14">
            <a:extLst>
              <a:ext uri="{FF2B5EF4-FFF2-40B4-BE49-F238E27FC236}">
                <a16:creationId xmlns:a16="http://schemas.microsoft.com/office/drawing/2014/main" id="{8317B480-937A-4118-9FD5-1D56F6C49D50}"/>
              </a:ext>
            </a:extLst>
          </p:cNvPr>
          <p:cNvGrpSpPr/>
          <p:nvPr/>
        </p:nvGrpSpPr>
        <p:grpSpPr>
          <a:xfrm>
            <a:off x="104775" y="2549496"/>
            <a:ext cx="6622075" cy="2879754"/>
            <a:chOff x="104776" y="2549496"/>
            <a:chExt cx="6448424" cy="2749540"/>
          </a:xfrm>
        </p:grpSpPr>
        <p:grpSp>
          <p:nvGrpSpPr>
            <p:cNvPr id="7" name="Group 6">
              <a:extLst>
                <a:ext uri="{FF2B5EF4-FFF2-40B4-BE49-F238E27FC236}">
                  <a16:creationId xmlns:a16="http://schemas.microsoft.com/office/drawing/2014/main" id="{72D4F1E7-1085-42A9-AA54-AC46E72A813B}"/>
                </a:ext>
              </a:extLst>
            </p:cNvPr>
            <p:cNvGrpSpPr/>
            <p:nvPr/>
          </p:nvGrpSpPr>
          <p:grpSpPr>
            <a:xfrm>
              <a:off x="104776" y="2549496"/>
              <a:ext cx="6448424" cy="2749540"/>
              <a:chOff x="114301" y="2549496"/>
              <a:chExt cx="6448424" cy="2749540"/>
            </a:xfrm>
          </p:grpSpPr>
          <p:pic>
            <p:nvPicPr>
              <p:cNvPr id="5122" name="Picture 6">
                <a:extLst>
                  <a:ext uri="{FF2B5EF4-FFF2-40B4-BE49-F238E27FC236}">
                    <a16:creationId xmlns:a16="http://schemas.microsoft.com/office/drawing/2014/main" id="{58027A53-5F3B-4BEF-9FA1-10036E81BF2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05" t="9392" r="20771" b="28562"/>
              <a:stretch/>
            </p:blipFill>
            <p:spPr bwMode="auto">
              <a:xfrm>
                <a:off x="114301" y="2549496"/>
                <a:ext cx="6448424" cy="274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15F93355-ED2F-4E1F-B7F1-9A9F5D34EABA}"/>
                  </a:ext>
                </a:extLst>
              </p:cNvPr>
              <p:cNvSpPr/>
              <p:nvPr/>
            </p:nvSpPr>
            <p:spPr>
              <a:xfrm>
                <a:off x="4981575" y="2549496"/>
                <a:ext cx="1581150" cy="946179"/>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pic>
          <p:nvPicPr>
            <p:cNvPr id="5125" name="Picture 1">
              <a:extLst>
                <a:ext uri="{FF2B5EF4-FFF2-40B4-BE49-F238E27FC236}">
                  <a16:creationId xmlns:a16="http://schemas.microsoft.com/office/drawing/2014/main" id="{05C24CB7-DF63-4EFB-A651-F1BCFEA27E0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8105" t="26793" r="11160" b="56896"/>
            <a:stretch/>
          </p:blipFill>
          <p:spPr bwMode="auto">
            <a:xfrm>
              <a:off x="1748543" y="3507685"/>
              <a:ext cx="3190875" cy="913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0216077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4214"/>
                                        </p:tgtEl>
                                        <p:attrNameLst>
                                          <p:attrName>style.visibility</p:attrName>
                                        </p:attrNameLst>
                                      </p:cBhvr>
                                      <p:to>
                                        <p:strVal val="visible"/>
                                      </p:to>
                                    </p:set>
                                    <p:anim calcmode="lin" valueType="num">
                                      <p:cBhvr additive="base">
                                        <p:cTn id="7" dur="500" fill="hold"/>
                                        <p:tgtEl>
                                          <p:spTgt spid="94214"/>
                                        </p:tgtEl>
                                        <p:attrNameLst>
                                          <p:attrName>ppt_x</p:attrName>
                                        </p:attrNameLst>
                                      </p:cBhvr>
                                      <p:tavLst>
                                        <p:tav tm="0">
                                          <p:val>
                                            <p:strVal val="#ppt_x"/>
                                          </p:val>
                                        </p:tav>
                                        <p:tav tm="100000">
                                          <p:val>
                                            <p:strVal val="#ppt_x"/>
                                          </p:val>
                                        </p:tav>
                                      </p:tavLst>
                                    </p:anim>
                                    <p:anim calcmode="lin" valueType="num">
                                      <p:cBhvr additive="base">
                                        <p:cTn id="8" dur="500" fill="hold"/>
                                        <p:tgtEl>
                                          <p:spTgt spid="942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ox(out)">
                                      <p:cBhvr>
                                        <p:cTn id="13" dur="500"/>
                                        <p:tgtEl>
                                          <p:spTgt spid="15"/>
                                        </p:tgtEl>
                                      </p:cBhvr>
                                    </p:animEffect>
                                  </p:childTnLst>
                                </p:cTn>
                              </p:par>
                              <p:par>
                                <p:cTn id="14" presetID="4" presetClass="entr" presetSubtype="32"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out)">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60723"/>
      </p:ext>
    </p:extLst>
  </p:cSld>
  <p:clrMapOvr>
    <a:masterClrMapping/>
  </p:clrMapOvr>
  <p:transition spd="slow">
    <p:wipe dir="d"/>
  </p:transition>
</p:sld>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9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0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NHGRI colors theme">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NHGRI colors theme" id="{8752773C-8A7D-4641-8B94-8920AC8DE6CD}" vid="{0116F72E-E8DE-354D-BDB1-65205802C2BB}"/>
    </a:ext>
  </a:extLst>
</a:theme>
</file>

<file path=ppt/theme/theme12.xml><?xml version="1.0" encoding="utf-8"?>
<a:theme xmlns:a="http://schemas.openxmlformats.org/drawingml/2006/main" name="11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4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22907</TotalTime>
  <Words>12432</Words>
  <Application>Microsoft Office PowerPoint</Application>
  <PresentationFormat>Widescreen</PresentationFormat>
  <Paragraphs>840</Paragraphs>
  <Slides>82</Slides>
  <Notes>82</Notes>
  <HiddenSlides>0</HiddenSlides>
  <MMClips>0</MMClips>
  <ScaleCrop>false</ScaleCrop>
  <HeadingPairs>
    <vt:vector size="6" baseType="variant">
      <vt:variant>
        <vt:lpstr>Fonts Used</vt:lpstr>
      </vt:variant>
      <vt:variant>
        <vt:i4>5</vt:i4>
      </vt:variant>
      <vt:variant>
        <vt:lpstr>Theme</vt:lpstr>
      </vt:variant>
      <vt:variant>
        <vt:i4>16</vt:i4>
      </vt:variant>
      <vt:variant>
        <vt:lpstr>Slide Titles</vt:lpstr>
      </vt:variant>
      <vt:variant>
        <vt:i4>82</vt:i4>
      </vt:variant>
    </vt:vector>
  </HeadingPairs>
  <TitlesOfParts>
    <vt:vector size="103" baseType="lpstr">
      <vt:lpstr>Arial</vt:lpstr>
      <vt:lpstr>Calibri</vt:lpstr>
      <vt:lpstr>Calibri Light</vt:lpstr>
      <vt:lpstr>Roboto</vt:lpstr>
      <vt:lpstr>Wingdings</vt:lpstr>
      <vt:lpstr>2_Custom Design</vt:lpstr>
      <vt:lpstr>3_Custom Design</vt:lpstr>
      <vt:lpstr>Custom Design</vt:lpstr>
      <vt:lpstr>4_Custom Design</vt:lpstr>
      <vt:lpstr>5_Custom Design</vt:lpstr>
      <vt:lpstr>6_Custom Design</vt:lpstr>
      <vt:lpstr>7_Custom Design</vt:lpstr>
      <vt:lpstr>8_Custom Design</vt:lpstr>
      <vt:lpstr>9_Custom Design</vt:lpstr>
      <vt:lpstr>10_Custom Design</vt:lpstr>
      <vt:lpstr>NHGRI colors theme</vt:lpstr>
      <vt:lpstr>11_Custom Design</vt:lpstr>
      <vt:lpstr>12_Custom Design</vt:lpstr>
      <vt:lpstr>13_Custom Design</vt:lpstr>
      <vt:lpstr>14_Custom Design</vt:lpstr>
      <vt:lpstr>15_Custom Design</vt:lpstr>
      <vt:lpstr>PowerPoint Presentation</vt:lpstr>
      <vt:lpstr>PowerPoint Presentation</vt:lpstr>
      <vt:lpstr>Open Session Presentations</vt:lpstr>
      <vt:lpstr>Open Session Presentations</vt:lpstr>
      <vt:lpstr>Director’s Report Outline</vt:lpstr>
      <vt:lpstr>Director’s Report Outline</vt:lpstr>
      <vt:lpstr> Happy Institute’ness, NHGRI!</vt:lpstr>
      <vt:lpstr>New Chief Data Science Strategist &amp;  Director, Office of Genomic Data Science</vt:lpstr>
      <vt:lpstr>New Scientific Review Officer </vt:lpstr>
      <vt:lpstr>PowerPoint Presentation</vt:lpstr>
      <vt:lpstr>PowerPoint Presentation</vt:lpstr>
      <vt:lpstr>New Lead Extramural Training Program Director</vt:lpstr>
      <vt:lpstr>New Health Equity and Workforce  Diversity Program Director</vt:lpstr>
      <vt:lpstr>New Partnerships and Engagement Officer </vt:lpstr>
      <vt:lpstr>Industry Roundtables</vt:lpstr>
      <vt:lpstr>NASEM Consensus Study</vt:lpstr>
      <vt:lpstr>Genomics and Health Disparities Lecture Series</vt:lpstr>
      <vt:lpstr> Presidential Rank Award</vt:lpstr>
      <vt:lpstr>PowerPoint Presentation</vt:lpstr>
      <vt:lpstr>PowerPoint Presentation</vt:lpstr>
      <vt:lpstr>Director’s Report Outline</vt:lpstr>
      <vt:lpstr>PowerPoint Presentation</vt:lpstr>
      <vt:lpstr>PowerPoint Presentation</vt:lpstr>
      <vt:lpstr> President Biden Visits NIH</vt:lpstr>
      <vt:lpstr>PowerPoint Presentation</vt:lpstr>
      <vt:lpstr>PowerPoint Presentation</vt:lpstr>
      <vt:lpstr>Fiscal Year 2022 Appropriations</vt:lpstr>
      <vt:lpstr>Director’s Report Outline</vt:lpstr>
      <vt:lpstr>Mourning the Loss of Debbie Nickerson</vt:lpstr>
      <vt:lpstr>Mourning the Loss of Tom Caskey</vt:lpstr>
      <vt:lpstr>Mourning the Loss of Haig Kazazian</vt:lpstr>
      <vt:lpstr>Mourning the Loss of Robert Murray</vt:lpstr>
      <vt:lpstr>2021 American Society of Human Genetics Awards</vt:lpstr>
      <vt:lpstr> Elected to National Academy of Medicine</vt:lpstr>
      <vt:lpstr> Elected to AAAS</vt:lpstr>
      <vt:lpstr> New HHMI Investigators</vt:lpstr>
      <vt:lpstr>New President, The Jackson Laboratory</vt:lpstr>
      <vt:lpstr>Science’s 2021 Breakthrough of the Year &amp; Runners Up</vt:lpstr>
      <vt:lpstr>The Scientist’s Top Technical Advances of 2021</vt:lpstr>
      <vt:lpstr>Nature’s Seven Technologies to Watch in 2022</vt:lpstr>
      <vt:lpstr>Director’s Report Outline</vt:lpstr>
      <vt:lpstr>PowerPoint Presentation</vt:lpstr>
      <vt:lpstr>PowerPoint Presentation</vt:lpstr>
      <vt:lpstr>PowerPoint Presentation</vt:lpstr>
      <vt:lpstr>Technology Development Program</vt:lpstr>
      <vt:lpstr>PowerPoint Presentation</vt:lpstr>
      <vt:lpstr>PowerPoint Presentation</vt:lpstr>
      <vt:lpstr>PowerPoint Presentation</vt:lpstr>
      <vt:lpstr>Impact of Genomic Variation on Function (IGVF) Consortium Kick-Off Meeting: November 2021 </vt:lpstr>
      <vt:lpstr>PowerPoint Presentation</vt:lpstr>
      <vt:lpstr>NHGRI Analysis, Visualization, and  Informatics Lab-space (AnVIL)</vt:lpstr>
      <vt:lpstr>Phenotypes and Exposures (PhenX) Toolkit</vt:lpstr>
      <vt:lpstr>PowerPoint Presentation</vt:lpstr>
      <vt:lpstr>Clinical Sequencing Evidence-Generating  Research (CSER) Program</vt:lpstr>
      <vt:lpstr>PowerPoint Presentation</vt:lpstr>
      <vt:lpstr>PowerPoint Presentation</vt:lpstr>
      <vt:lpstr>Polygenic Risk Methods in Diverse Populations (PRIMED) Consortium </vt:lpstr>
      <vt:lpstr>International 100K+ Cohort Consortium (IHCC)</vt:lpstr>
      <vt:lpstr>PowerPoint Presentation</vt:lpstr>
      <vt:lpstr>PowerPoint Presentation</vt:lpstr>
      <vt:lpstr>Director’s Report Outline</vt:lpstr>
      <vt:lpstr>PowerPoint Presentation</vt:lpstr>
      <vt:lpstr>PowerPoint Presentation</vt:lpstr>
      <vt:lpstr>4D Nucleome (4DN)</vt:lpstr>
      <vt:lpstr>PowerPoint Presentation</vt:lpstr>
      <vt:lpstr>Director’s Report Outline</vt:lpstr>
      <vt:lpstr>PowerPoint Presentation</vt:lpstr>
      <vt:lpstr>PowerPoint Presentation</vt:lpstr>
      <vt:lpstr>PowerPoint Presentation</vt:lpstr>
      <vt:lpstr>PowerPoint Presentation</vt:lpstr>
      <vt:lpstr>PowerPoint Presentation</vt:lpstr>
      <vt:lpstr>PowerPoint Presentation</vt:lpstr>
      <vt:lpstr>Family Health History Social Media Campaign #FamilyHealthDay2021</vt:lpstr>
      <vt:lpstr>Inter-Society Coordinating Committee for Practitioner Education in Genomics (ISCC-PEG) Scholars </vt:lpstr>
      <vt:lpstr>Genome: Unlocking Life’s Code Exhibition Return to the Smithsonian</vt:lpstr>
      <vt:lpstr>Director’s Report Outline</vt:lpstr>
      <vt:lpstr>PowerPoint Presentation</vt:lpstr>
      <vt:lpstr>History of Population Descriptors in Genetics</vt:lpstr>
      <vt:lpstr>High-Profile Intramural Research Program Highlights</vt:lpstr>
      <vt:lpstr>PowerPoint Presentation</vt:lpstr>
      <vt:lpstr>PowerPoint Presentation</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September 2021 NHGRI Director's Report</dc:title>
  <dc:subject>National Advisory Council for Human Genome Research</dc:subject>
  <dc:creator>Eric Green</dc:creator>
  <cp:lastModifiedBy>Wetterstrand, Kris (NIH/NHGRI) [E]</cp:lastModifiedBy>
  <cp:revision>1519</cp:revision>
  <cp:lastPrinted>2022-02-06T15:55:41Z</cp:lastPrinted>
  <dcterms:created xsi:type="dcterms:W3CDTF">2016-02-09T15:15:29Z</dcterms:created>
  <dcterms:modified xsi:type="dcterms:W3CDTF">2022-02-24T17:24:55Z</dcterms:modified>
</cp:coreProperties>
</file>