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2.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3.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4.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3" r:id="rId4"/>
    <p:sldMasterId id="2147483789" r:id="rId5"/>
    <p:sldMasterId id="2147483807" r:id="rId6"/>
    <p:sldMasterId id="2147483819" r:id="rId7"/>
    <p:sldMasterId id="2147483831" r:id="rId8"/>
  </p:sldMasterIdLst>
  <p:notesMasterIdLst>
    <p:notesMasterId r:id="rId82"/>
  </p:notesMasterIdLst>
  <p:handoutMasterIdLst>
    <p:handoutMasterId r:id="rId83"/>
  </p:handoutMasterIdLst>
  <p:sldIdLst>
    <p:sldId id="327" r:id="rId9"/>
    <p:sldId id="2145706260" r:id="rId10"/>
    <p:sldId id="2145706204" r:id="rId11"/>
    <p:sldId id="2145706205" r:id="rId12"/>
    <p:sldId id="2145706206" r:id="rId13"/>
    <p:sldId id="336" r:id="rId14"/>
    <p:sldId id="333" r:id="rId15"/>
    <p:sldId id="2145706207" r:id="rId16"/>
    <p:sldId id="2145706202" r:id="rId17"/>
    <p:sldId id="2145706208" r:id="rId18"/>
    <p:sldId id="303" r:id="rId19"/>
    <p:sldId id="2145706209" r:id="rId20"/>
    <p:sldId id="2145706267" r:id="rId21"/>
    <p:sldId id="334" r:id="rId22"/>
    <p:sldId id="2145706170" r:id="rId23"/>
    <p:sldId id="2145706187" r:id="rId24"/>
    <p:sldId id="2145706169" r:id="rId25"/>
    <p:sldId id="2145706172" r:id="rId26"/>
    <p:sldId id="2145706188" r:id="rId27"/>
    <p:sldId id="259" r:id="rId28"/>
    <p:sldId id="335" r:id="rId29"/>
    <p:sldId id="4180" r:id="rId30"/>
    <p:sldId id="2145706257" r:id="rId31"/>
    <p:sldId id="2145706171" r:id="rId32"/>
    <p:sldId id="2145706149" r:id="rId33"/>
    <p:sldId id="2145706173" r:id="rId34"/>
    <p:sldId id="2145706147" r:id="rId35"/>
    <p:sldId id="2145706213" r:id="rId36"/>
    <p:sldId id="2145706268" r:id="rId37"/>
    <p:sldId id="304" r:id="rId38"/>
    <p:sldId id="305" r:id="rId39"/>
    <p:sldId id="2145706215" r:id="rId40"/>
    <p:sldId id="2145706219" r:id="rId41"/>
    <p:sldId id="2145706220" r:id="rId42"/>
    <p:sldId id="3889" r:id="rId43"/>
    <p:sldId id="323" r:id="rId44"/>
    <p:sldId id="2145706176" r:id="rId45"/>
    <p:sldId id="2145706177" r:id="rId46"/>
    <p:sldId id="513" r:id="rId47"/>
    <p:sldId id="2145706175" r:id="rId48"/>
    <p:sldId id="2145706235" r:id="rId49"/>
    <p:sldId id="2145706227" r:id="rId50"/>
    <p:sldId id="2145706231" r:id="rId51"/>
    <p:sldId id="2145706228" r:id="rId52"/>
    <p:sldId id="2145706229" r:id="rId53"/>
    <p:sldId id="2145706230" r:id="rId54"/>
    <p:sldId id="2145706233" r:id="rId55"/>
    <p:sldId id="2145706234" r:id="rId56"/>
    <p:sldId id="338" r:id="rId57"/>
    <p:sldId id="2145706236" r:id="rId58"/>
    <p:sldId id="2145706237" r:id="rId59"/>
    <p:sldId id="2145706238" r:id="rId60"/>
    <p:sldId id="2145706239" r:id="rId61"/>
    <p:sldId id="339" r:id="rId62"/>
    <p:sldId id="2145706240" r:id="rId63"/>
    <p:sldId id="2145706241" r:id="rId64"/>
    <p:sldId id="2145706258" r:id="rId65"/>
    <p:sldId id="4280" r:id="rId66"/>
    <p:sldId id="4279" r:id="rId67"/>
    <p:sldId id="2145706178" r:id="rId68"/>
    <p:sldId id="2145706179" r:id="rId69"/>
    <p:sldId id="2145706246" r:id="rId70"/>
    <p:sldId id="340" r:id="rId71"/>
    <p:sldId id="2145706252" r:id="rId72"/>
    <p:sldId id="2145706251" r:id="rId73"/>
    <p:sldId id="2145706248" r:id="rId74"/>
    <p:sldId id="2145706069" r:id="rId75"/>
    <p:sldId id="2145706250" r:id="rId76"/>
    <p:sldId id="2145706211" r:id="rId77"/>
    <p:sldId id="2145706253" r:id="rId78"/>
    <p:sldId id="2145706033" r:id="rId79"/>
    <p:sldId id="2145706255" r:id="rId80"/>
    <p:sldId id="2145706256" r:id="rId81"/>
  </p:sldIdLst>
  <p:sldSz cx="12192000" cy="6858000"/>
  <p:notesSz cx="7010400" cy="9296400"/>
  <p:defaultText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2" userDrawn="1">
          <p15:clr>
            <a:srgbClr val="A4A3A4"/>
          </p15:clr>
        </p15:guide>
        <p15:guide id="2" pos="6600" userDrawn="1">
          <p15:clr>
            <a:srgbClr val="A4A3A4"/>
          </p15:clr>
        </p15:guide>
      </p15:sldGuideLst>
    </p:ext>
    <p:ext uri="{2D200454-40CA-4A62-9FC3-DE9A4176ACB9}">
      <p15:notesGuideLst xmlns:p15="http://schemas.microsoft.com/office/powerpoint/2012/main">
        <p15:guide id="2" pos="4293" userDrawn="1">
          <p15:clr>
            <a:srgbClr val="A4A3A4"/>
          </p15:clr>
        </p15:guide>
        <p15:guide id="3" orient="horz" pos="2928"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5D6C624-3F8B-FE68-3890-D0FF2B168CB9}" name="Bardsley, Katie (NIH/NHGRI) [C]" initials="BK([" userId="S::bardsleyka@nih.gov::ed8c5ba0-d63f-46e2-8afd-64934f26a466" providerId="AD"/>
  <p188:author id="{47B1E14D-E73F-5B60-43D7-FA8585BC894F}" name="Bonham, Vence (NIH/NHGRI) [E]" initials="BV([" userId="S::bonhamv@nih.gov::7c902bd1-918b-4798-b4c8-2345e8de10bd" providerId="AD"/>
  <p188:author id="{1CB39961-A1B6-DC47-D4B5-1A9D09327EF7}" name="Hutter, Carolyn (NIH/NHGRI) [E]" initials="HC([" userId="S::huttercm@nih.gov::ae6be142-16ee-492b-abf9-42b7c9e18b79" providerId="AD"/>
  <p188:author id="{518A7B6C-546E-093F-CC90-6CD2810EEE32}" name="Vasquez, Susan (NIH/NHGRI) [E]" initials="V[" userId="S::vasquezs@nih.gov::7521323c-b3e1-436d-a09f-b2e9d9c08154" providerId="AD"/>
  <p188:author id="{2532F4E9-2DBE-03AD-1AA9-25701F2E5A1C}" name="Safi, Ismail (NIH/NHGRI) [C]" initials="SI([" userId="S::safiim@nih.gov::d08c7e2e-6f8b-4c5c-a6f9-dc1dfe51054e" providerId="AD"/>
  <p188:author id="{2A59EBF0-2FAB-710B-5C0F-671DDF2BE601}" name="Baroch, Jake (NIH/NHGRI) [C]" initials="BJ([" userId="S::barochjj@nih.gov::5912a425-6dd0-4b5a-8676-de6e182e86ea"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66"/>
    <a:srgbClr val="5FE0D4"/>
    <a:srgbClr val="3F3F17"/>
    <a:srgbClr val="FFCCFF"/>
    <a:srgbClr val="006666"/>
    <a:srgbClr val="996600"/>
    <a:srgbClr val="FFFFCC"/>
    <a:srgbClr val="FFCC99"/>
    <a:srgbClr val="800080"/>
    <a:srgbClr val="CC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82004FB-E5B8-4065-A2DC-42A5453174D9}" v="1300" dt="2023-09-07T05:16:10.47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0370" autoAdjust="0"/>
    <p:restoredTop sz="40175" autoAdjust="0"/>
  </p:normalViewPr>
  <p:slideViewPr>
    <p:cSldViewPr snapToGrid="0">
      <p:cViewPr varScale="1">
        <p:scale>
          <a:sx n="32" d="100"/>
          <a:sy n="32" d="100"/>
        </p:scale>
        <p:origin x="2335" y="26"/>
      </p:cViewPr>
      <p:guideLst>
        <p:guide orient="horz" pos="312"/>
        <p:guide pos="6600"/>
      </p:guideLst>
    </p:cSldViewPr>
  </p:slideViewPr>
  <p:notesTextViewPr>
    <p:cViewPr>
      <p:scale>
        <a:sx n="3" d="2"/>
        <a:sy n="3" d="2"/>
      </p:scale>
      <p:origin x="0" y="0"/>
    </p:cViewPr>
  </p:notesTextViewPr>
  <p:sorterViewPr>
    <p:cViewPr varScale="1">
      <p:scale>
        <a:sx n="1" d="1"/>
        <a:sy n="1" d="1"/>
      </p:scale>
      <p:origin x="0" y="-22862"/>
    </p:cViewPr>
  </p:sorterViewPr>
  <p:notesViewPr>
    <p:cSldViewPr snapToGrid="0">
      <p:cViewPr varScale="1">
        <p:scale>
          <a:sx n="63" d="100"/>
          <a:sy n="63" d="100"/>
        </p:scale>
        <p:origin x="3106" y="19"/>
      </p:cViewPr>
      <p:guideLst>
        <p:guide pos="4293"/>
        <p:guide orient="horz" pos="292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slide" Target="slides/slide39.xml"/><Relationship Id="rId50" Type="http://schemas.openxmlformats.org/officeDocument/2006/relationships/slide" Target="slides/slide42.xml"/><Relationship Id="rId55" Type="http://schemas.openxmlformats.org/officeDocument/2006/relationships/slide" Target="slides/slide47.xml"/><Relationship Id="rId63" Type="http://schemas.openxmlformats.org/officeDocument/2006/relationships/slide" Target="slides/slide55.xml"/><Relationship Id="rId68" Type="http://schemas.openxmlformats.org/officeDocument/2006/relationships/slide" Target="slides/slide60.xml"/><Relationship Id="rId76" Type="http://schemas.openxmlformats.org/officeDocument/2006/relationships/slide" Target="slides/slide68.xml"/><Relationship Id="rId84" Type="http://schemas.openxmlformats.org/officeDocument/2006/relationships/presProps" Target="presProps.xml"/><Relationship Id="rId89" Type="http://schemas.microsoft.com/office/2018/10/relationships/authors" Target="authors.xml"/><Relationship Id="rId7" Type="http://schemas.openxmlformats.org/officeDocument/2006/relationships/slideMaster" Target="slideMasters/slideMaster4.xml"/><Relationship Id="rId71" Type="http://schemas.openxmlformats.org/officeDocument/2006/relationships/slide" Target="slides/slide63.xml"/><Relationship Id="rId2" Type="http://schemas.openxmlformats.org/officeDocument/2006/relationships/customXml" Target="../customXml/item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slide" Target="slides/slide45.xml"/><Relationship Id="rId58" Type="http://schemas.openxmlformats.org/officeDocument/2006/relationships/slide" Target="slides/slide50.xml"/><Relationship Id="rId66" Type="http://schemas.openxmlformats.org/officeDocument/2006/relationships/slide" Target="slides/slide58.xml"/><Relationship Id="rId74" Type="http://schemas.openxmlformats.org/officeDocument/2006/relationships/slide" Target="slides/slide66.xml"/><Relationship Id="rId79" Type="http://schemas.openxmlformats.org/officeDocument/2006/relationships/slide" Target="slides/slide71.xml"/><Relationship Id="rId87" Type="http://schemas.openxmlformats.org/officeDocument/2006/relationships/tableStyles" Target="tableStyles.xml"/><Relationship Id="rId5" Type="http://schemas.openxmlformats.org/officeDocument/2006/relationships/slideMaster" Target="slideMasters/slideMaster2.xml"/><Relationship Id="rId61" Type="http://schemas.openxmlformats.org/officeDocument/2006/relationships/slide" Target="slides/slide53.xml"/><Relationship Id="rId82" Type="http://schemas.openxmlformats.org/officeDocument/2006/relationships/notesMaster" Target="notesMasters/notesMaster1.xml"/><Relationship Id="rId19" Type="http://schemas.openxmlformats.org/officeDocument/2006/relationships/slide" Target="slides/slide11.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slide" Target="slides/slide48.xml"/><Relationship Id="rId64" Type="http://schemas.openxmlformats.org/officeDocument/2006/relationships/slide" Target="slides/slide56.xml"/><Relationship Id="rId69" Type="http://schemas.openxmlformats.org/officeDocument/2006/relationships/slide" Target="slides/slide61.xml"/><Relationship Id="rId77" Type="http://schemas.openxmlformats.org/officeDocument/2006/relationships/slide" Target="slides/slide69.xml"/><Relationship Id="rId8" Type="http://schemas.openxmlformats.org/officeDocument/2006/relationships/slideMaster" Target="slideMasters/slideMaster5.xml"/><Relationship Id="rId51" Type="http://schemas.openxmlformats.org/officeDocument/2006/relationships/slide" Target="slides/slide43.xml"/><Relationship Id="rId72" Type="http://schemas.openxmlformats.org/officeDocument/2006/relationships/slide" Target="slides/slide64.xml"/><Relationship Id="rId80" Type="http://schemas.openxmlformats.org/officeDocument/2006/relationships/slide" Target="slides/slide72.xml"/><Relationship Id="rId85"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slide" Target="slides/slide51.xml"/><Relationship Id="rId67" Type="http://schemas.openxmlformats.org/officeDocument/2006/relationships/slide" Target="slides/slide59.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slide" Target="slides/slide46.xml"/><Relationship Id="rId62" Type="http://schemas.openxmlformats.org/officeDocument/2006/relationships/slide" Target="slides/slide54.xml"/><Relationship Id="rId70" Type="http://schemas.openxmlformats.org/officeDocument/2006/relationships/slide" Target="slides/slide62.xml"/><Relationship Id="rId75" Type="http://schemas.openxmlformats.org/officeDocument/2006/relationships/slide" Target="slides/slide67.xml"/><Relationship Id="rId83" Type="http://schemas.openxmlformats.org/officeDocument/2006/relationships/handoutMaster" Target="handoutMasters/handoutMaster1.xml"/><Relationship Id="rId88"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slide" Target="slides/slide49.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slide" Target="slides/slide52.xml"/><Relationship Id="rId65" Type="http://schemas.openxmlformats.org/officeDocument/2006/relationships/slide" Target="slides/slide57.xml"/><Relationship Id="rId73" Type="http://schemas.openxmlformats.org/officeDocument/2006/relationships/slide" Target="slides/slide65.xml"/><Relationship Id="rId78" Type="http://schemas.openxmlformats.org/officeDocument/2006/relationships/slide" Target="slides/slide70.xml"/><Relationship Id="rId81" Type="http://schemas.openxmlformats.org/officeDocument/2006/relationships/slide" Target="slides/slide73.xml"/><Relationship Id="rId86"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43C9039C-FAAB-964A-8F3E-CCE540E90DCA}" type="datetimeFigureOut">
              <a:rPr lang="en-US" smtClean="0"/>
              <a:t>9/17/2023</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r>
              <a:rPr lang="en-US"/>
              <a:t>Page</a:t>
            </a:r>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B7259673-AA67-854A-A18B-D6B0120892BF}" type="slidenum">
              <a:rPr lang="en-US" smtClean="0"/>
              <a:t>‹#›</a:t>
            </a:fld>
            <a:endParaRPr lang="en-US"/>
          </a:p>
        </p:txBody>
      </p:sp>
    </p:spTree>
    <p:extLst>
      <p:ext uri="{BB962C8B-B14F-4D97-AF65-F5344CB8AC3E}">
        <p14:creationId xmlns:p14="http://schemas.microsoft.com/office/powerpoint/2010/main" val="1734462704"/>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396240" y="502400"/>
            <a:ext cx="6217920" cy="356616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2C3BDF3D-447E-6AB2-4881-1F16F5B4F39E}"/>
              </a:ext>
            </a:extLst>
          </p:cNvPr>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BD337426-8CA0-FB42-A549-23182BFE3B0F}" type="slidenum">
              <a:rPr lang="en-US" smtClean="0"/>
              <a:t>‹#›</a:t>
            </a:fld>
            <a:endParaRPr lang="en-US"/>
          </a:p>
        </p:txBody>
      </p:sp>
    </p:spTree>
    <p:extLst>
      <p:ext uri="{BB962C8B-B14F-4D97-AF65-F5344CB8AC3E}">
        <p14:creationId xmlns:p14="http://schemas.microsoft.com/office/powerpoint/2010/main" val="308064526"/>
      </p:ext>
    </p:extLst>
  </p:cSld>
  <p:clrMap bg1="lt1" tx1="dk1" bg2="lt2" tx2="dk2" accent1="accent1" accent2="accent2" accent3="accent3" accent4="accent4" accent5="accent5" accent6="accent6" hlink="hlink" folHlink="folHlink"/>
  <p:hf hdr="0" dt="0"/>
  <p:notesStyle>
    <a:lvl1pPr marL="0" algn="l" defTabSz="609585" rtl="0" eaLnBrk="1" latinLnBrk="0" hangingPunct="1">
      <a:lnSpc>
        <a:spcPct val="100000"/>
      </a:lnSpc>
      <a:defRPr sz="1200" kern="1200" baseline="0">
        <a:solidFill>
          <a:schemeClr val="tx1"/>
        </a:solidFill>
        <a:latin typeface="Arial" panose="020B0604020202020204" pitchFamily="34" charset="0"/>
        <a:ea typeface="+mn-ea"/>
        <a:cs typeface="+mn-cs"/>
      </a:defRPr>
    </a:lvl1pPr>
    <a:lvl2pPr marL="609585" algn="l" defTabSz="609585" rtl="0" eaLnBrk="1" latinLnBrk="0" hangingPunct="1">
      <a:lnSpc>
        <a:spcPct val="100000"/>
      </a:lnSpc>
      <a:defRPr sz="1200" kern="1200" baseline="0">
        <a:solidFill>
          <a:schemeClr val="tx1"/>
        </a:solidFill>
        <a:latin typeface="Arial" panose="020B0604020202020204" pitchFamily="34" charset="0"/>
        <a:ea typeface="+mn-ea"/>
        <a:cs typeface="+mn-cs"/>
      </a:defRPr>
    </a:lvl2pPr>
    <a:lvl3pPr marL="1219170" algn="l" defTabSz="609585" rtl="0" eaLnBrk="1" latinLnBrk="0" hangingPunct="1">
      <a:lnSpc>
        <a:spcPct val="100000"/>
      </a:lnSpc>
      <a:defRPr sz="1200" kern="1200" baseline="0">
        <a:solidFill>
          <a:schemeClr val="tx1"/>
        </a:solidFill>
        <a:latin typeface="Arial" panose="020B0604020202020204" pitchFamily="34" charset="0"/>
        <a:ea typeface="+mn-ea"/>
        <a:cs typeface="+mn-cs"/>
      </a:defRPr>
    </a:lvl3pPr>
    <a:lvl4pPr marL="1828754" algn="l" defTabSz="609585" rtl="0" eaLnBrk="1" latinLnBrk="0" hangingPunct="1">
      <a:lnSpc>
        <a:spcPct val="100000"/>
      </a:lnSpc>
      <a:defRPr sz="1200" kern="1200" baseline="0">
        <a:solidFill>
          <a:schemeClr val="tx1"/>
        </a:solidFill>
        <a:latin typeface="Arial" panose="020B0604020202020204" pitchFamily="34" charset="0"/>
        <a:ea typeface="+mn-ea"/>
        <a:cs typeface="+mn-cs"/>
      </a:defRPr>
    </a:lvl4pPr>
    <a:lvl5pPr marL="2438339" algn="l" defTabSz="609585" rtl="0" eaLnBrk="1" latinLnBrk="0" hangingPunct="1">
      <a:lnSpc>
        <a:spcPct val="100000"/>
      </a:lnSpc>
      <a:defRPr sz="1200" kern="1200" baseline="0">
        <a:solidFill>
          <a:schemeClr val="tx1"/>
        </a:solidFill>
        <a:latin typeface="Arial" panose="020B0604020202020204" pitchFamily="34" charset="0"/>
        <a:ea typeface="+mn-ea"/>
        <a:cs typeface="+mn-cs"/>
      </a:defRPr>
    </a:lvl5pPr>
    <a:lvl6pPr marL="3047924" algn="l" defTabSz="609585" rtl="0" eaLnBrk="1" latinLnBrk="0" hangingPunct="1">
      <a:defRPr sz="1600" kern="1200">
        <a:solidFill>
          <a:schemeClr val="tx1"/>
        </a:solidFill>
        <a:latin typeface="+mn-lt"/>
        <a:ea typeface="+mn-ea"/>
        <a:cs typeface="+mn-cs"/>
      </a:defRPr>
    </a:lvl6pPr>
    <a:lvl7pPr marL="3657509" algn="l" defTabSz="609585" rtl="0" eaLnBrk="1" latinLnBrk="0" hangingPunct="1">
      <a:defRPr sz="1600" kern="1200">
        <a:solidFill>
          <a:schemeClr val="tx1"/>
        </a:solidFill>
        <a:latin typeface="+mn-lt"/>
        <a:ea typeface="+mn-ea"/>
        <a:cs typeface="+mn-cs"/>
      </a:defRPr>
    </a:lvl7pPr>
    <a:lvl8pPr marL="4267093" algn="l" defTabSz="609585" rtl="0" eaLnBrk="1" latinLnBrk="0" hangingPunct="1">
      <a:defRPr sz="1600" kern="1200">
        <a:solidFill>
          <a:schemeClr val="tx1"/>
        </a:solidFill>
        <a:latin typeface="+mn-lt"/>
        <a:ea typeface="+mn-ea"/>
        <a:cs typeface="+mn-cs"/>
      </a:defRPr>
    </a:lvl8pPr>
    <a:lvl9pPr marL="4876678" algn="l" defTabSz="609585"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4963" y="457200"/>
            <a:ext cx="6338887" cy="3567113"/>
          </a:xfrm>
        </p:spPr>
      </p:sp>
      <p:sp>
        <p:nvSpPr>
          <p:cNvPr id="3" name="Notes Placeholder 2"/>
          <p:cNvSpPr>
            <a:spLocks noGrp="1"/>
          </p:cNvSpPr>
          <p:nvPr>
            <p:ph type="body" idx="1"/>
          </p:nvPr>
        </p:nvSpPr>
        <p:spPr>
          <a:xfrm>
            <a:off x="761206" y="4024313"/>
            <a:ext cx="5486400" cy="4114800"/>
          </a:xfrm>
        </p:spPr>
        <p:txBody>
          <a:bodyPr/>
          <a:lstStyle/>
          <a:p>
            <a:pPr defTabSz="1010978">
              <a:defRPr/>
            </a:pPr>
            <a:r>
              <a:rPr lang="en-US" dirty="0"/>
              <a:t>I would again like to welcome all of you to this Open Session of the National Advisory Council for Human Genome Research meeting, including those who are here with me in person and those who are joining remotely. </a:t>
            </a:r>
          </a:p>
          <a:p>
            <a:pPr defTabSz="1010978">
              <a:defRPr/>
            </a:pPr>
            <a:endParaRPr lang="en-US" dirty="0"/>
          </a:p>
          <a:p>
            <a:pPr defTabSz="1010978">
              <a:defRPr/>
            </a:pPr>
            <a:r>
              <a:rPr lang="en-US" dirty="0"/>
              <a:t>As with the rest of the Open Session, my Director’s Report presentation is being videorecorded, and that recording will be made available as a permanent archive on NHGRI’s website (genome.gov).</a:t>
            </a:r>
          </a:p>
        </p:txBody>
      </p:sp>
      <p:sp>
        <p:nvSpPr>
          <p:cNvPr id="5" name="Slide Number Placeholder 3">
            <a:extLst>
              <a:ext uri="{FF2B5EF4-FFF2-40B4-BE49-F238E27FC236}">
                <a16:creationId xmlns:a16="http://schemas.microsoft.com/office/drawing/2014/main" id="{1B36BC11-8BCE-4366-BC61-38990AEB2DAD}"/>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1</a:t>
            </a:fld>
            <a:endParaRPr lang="en-US" b="1">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450234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Slide Image Placeholder 1"/>
          <p:cNvSpPr>
            <a:spLocks noGrp="1" noRot="1" noChangeAspect="1" noTextEdit="1"/>
          </p:cNvSpPr>
          <p:nvPr>
            <p:ph type="sldImg"/>
          </p:nvPr>
        </p:nvSpPr>
        <p:spPr>
          <a:xfrm>
            <a:off x="336550" y="457200"/>
            <a:ext cx="6337300" cy="3565525"/>
          </a:xfrm>
          <a:prstGeom prst="rect">
            <a:avLst/>
          </a:prstGeom>
          <a:ln/>
        </p:spPr>
      </p:sp>
      <p:sp>
        <p:nvSpPr>
          <p:cNvPr id="132099" name="Notes Placeholder 2"/>
          <p:cNvSpPr>
            <a:spLocks noGrp="1"/>
          </p:cNvSpPr>
          <p:nvPr>
            <p:ph type="body" idx="1"/>
          </p:nvPr>
        </p:nvSpPr>
        <p:spPr>
          <a:xfrm>
            <a:off x="762000" y="4022725"/>
            <a:ext cx="5486400" cy="4114800"/>
          </a:xfrm>
          <a:noFill/>
          <a:ln w="9525">
            <a:noFill/>
            <a:miter lim="800000"/>
            <a:headEnd/>
            <a:tailEnd/>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5467" tIns="52732" rIns="105467" bIns="52732" numCol="1" anchor="t" anchorCtr="0" compatLnSpc="1">
            <a:prstTxWarp prst="textNoShape">
              <a:avLst/>
            </a:prstTxWarp>
          </a:bodyPr>
          <a:lstStyle/>
          <a:p>
            <a:r>
              <a:rPr lang="en-US" dirty="0"/>
              <a:t>For those who are new to our Council meetings, I want to make you aware of the ‘electronic resource’ that has been developed for my Director’s Report. This resource, which is analogous to the supplemental materials of a published paper, can be accessed at the URL shown here.</a:t>
            </a:r>
          </a:p>
          <a:p>
            <a:endParaRPr lang="en-US" dirty="0"/>
          </a:p>
          <a:p>
            <a:r>
              <a:rPr lang="en-US" dirty="0"/>
              <a:t>The slides that I will show during my Director’s Report are also available electronically at this site – * in both PDF and PowerPoint formats.</a:t>
            </a:r>
          </a:p>
          <a:p>
            <a:endParaRPr lang="en-US" dirty="0"/>
          </a:p>
          <a:p>
            <a:r>
              <a:rPr lang="en-US" dirty="0"/>
              <a:t>* When there are documents or relevant websites associated with a particular slide, you will find a “Document #” indicated on the bottom right of that slide; that “Document #” references materials that can be accessed and/or downloaded from the webpage shown here. This dedicated webpage and all linked documents will be archived on genome.gov as part of the historical record of this Council meeting.</a:t>
            </a:r>
          </a:p>
        </p:txBody>
      </p:sp>
      <p:sp>
        <p:nvSpPr>
          <p:cNvPr id="8" name="Slide Number Placeholder 3">
            <a:extLst>
              <a:ext uri="{FF2B5EF4-FFF2-40B4-BE49-F238E27FC236}">
                <a16:creationId xmlns:a16="http://schemas.microsoft.com/office/drawing/2014/main" id="{73B9C36D-F4E6-4B95-A367-E5B8B2F3BD81}"/>
              </a:ext>
            </a:extLst>
          </p:cNvPr>
          <p:cNvSpPr>
            <a:spLocks noGrp="1"/>
          </p:cNvSpPr>
          <p:nvPr>
            <p:ph type="sldNum" sz="quarter" idx="5"/>
          </p:nvPr>
        </p:nvSpPr>
        <p:spPr>
          <a:xfrm>
            <a:off x="3970938" y="8829967"/>
            <a:ext cx="3037840" cy="466433"/>
          </a:xfrm>
          <a:noFill/>
        </p:spPr>
        <p:txBody>
          <a:bodyPr/>
          <a:lstStyle/>
          <a:p>
            <a:pPr marL="0" marR="0" lvl="0" indent="0" algn="r" defTabSz="924723"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24723" rtl="0" eaLnBrk="1" fontAlgn="auto" latinLnBrk="0" hangingPunct="1">
                <a:lnSpc>
                  <a:spcPct val="100000"/>
                </a:lnSpc>
                <a:spcBef>
                  <a:spcPts val="0"/>
                </a:spcBef>
                <a:spcAft>
                  <a:spcPts val="0"/>
                </a:spcAft>
                <a:buClrTx/>
                <a:buSzTx/>
                <a:buFontTx/>
                <a:buNone/>
                <a:tabLst/>
                <a:defRPr/>
              </a:pPr>
              <a:t>2</a:t>
            </a:fld>
            <a:endPar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074270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6550" y="457200"/>
            <a:ext cx="6337300" cy="3565525"/>
          </a:xfrm>
        </p:spPr>
      </p:sp>
      <p:sp>
        <p:nvSpPr>
          <p:cNvPr id="3" name="Notes Placeholder 2"/>
          <p:cNvSpPr>
            <a:spLocks noGrp="1"/>
          </p:cNvSpPr>
          <p:nvPr>
            <p:ph type="body" idx="1"/>
          </p:nvPr>
        </p:nvSpPr>
        <p:spPr>
          <a:xfrm>
            <a:off x="762000" y="4022725"/>
            <a:ext cx="5486400" cy="4114800"/>
          </a:xfrm>
        </p:spPr>
        <p:txBody>
          <a:bodyPr/>
          <a:lstStyle/>
          <a:p>
            <a:pPr marL="0" marR="0">
              <a:spcBef>
                <a:spcPts val="0"/>
              </a:spcBef>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pPr>
            <a:r>
              <a:rPr lang="en-US" dirty="0">
                <a:effectLst/>
                <a:ea typeface="Times New Roman" panose="02020603050405020304" pitchFamily="18" charset="0"/>
                <a:cs typeface="Arial" panose="020B0604020202020204" pitchFamily="34" charset="0"/>
              </a:rPr>
              <a:t>Following my Director’s Report, * we will have a brief celebration of the 100</a:t>
            </a:r>
            <a:r>
              <a:rPr lang="en-US" baseline="30000" dirty="0">
                <a:effectLst/>
                <a:ea typeface="Times New Roman" panose="02020603050405020304" pitchFamily="18" charset="0"/>
                <a:cs typeface="Arial" panose="020B0604020202020204" pitchFamily="34" charset="0"/>
              </a:rPr>
              <a:t>th </a:t>
            </a:r>
            <a:r>
              <a:rPr lang="en-US" dirty="0">
                <a:effectLst/>
                <a:ea typeface="Times New Roman" panose="02020603050405020304" pitchFamily="18" charset="0"/>
                <a:cs typeface="Arial" panose="020B0604020202020204" pitchFamily="34" charset="0"/>
              </a:rPr>
              <a:t>meeting of the National Advisory Council for Human Genome Research.</a:t>
            </a:r>
          </a:p>
          <a:p>
            <a:pPr marL="0" marR="0">
              <a:spcBef>
                <a:spcPts val="0"/>
              </a:spcBef>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pPr>
            <a:endParaRPr lang="en-US" dirty="0">
              <a:effectLst/>
              <a:ea typeface="Times New Roman" panose="02020603050405020304" pitchFamily="18" charset="0"/>
              <a:cs typeface="Arial" panose="020B0604020202020204" pitchFamily="34" charset="0"/>
            </a:endParaRPr>
          </a:p>
          <a:p>
            <a:pPr marL="0" marR="0" lvl="0" indent="0" algn="l" defTabSz="609585" rtl="0" eaLnBrk="1" fontAlgn="auto" latinLnBrk="0" hangingPunct="1">
              <a:lnSpc>
                <a:spcPct val="100000"/>
              </a:lnSpc>
              <a:spcBef>
                <a:spcPts val="0"/>
              </a:spcBef>
              <a:spcAft>
                <a:spcPts val="0"/>
              </a:spcAft>
              <a:buClrTx/>
              <a:buSz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defRPr/>
            </a:pPr>
            <a:r>
              <a:rPr lang="en-US" dirty="0">
                <a:effectLst/>
                <a:cs typeface="Arial" panose="020B0604020202020204" pitchFamily="34" charset="0"/>
              </a:rPr>
              <a:t>Then, t</a:t>
            </a:r>
            <a:r>
              <a:rPr lang="en-US" dirty="0">
                <a:cs typeface="Arial" panose="020B0604020202020204" pitchFamily="34" charset="0"/>
              </a:rPr>
              <a:t>here will be a number of other presentations during the rest of this Open Session. My Director’s Report is tailored around those presentations, and I will </a:t>
            </a:r>
            <a:r>
              <a:rPr lang="en-US" u="sng" dirty="0">
                <a:cs typeface="Arial" panose="020B0604020202020204" pitchFamily="34" charset="0"/>
              </a:rPr>
              <a:t>not</a:t>
            </a:r>
            <a:r>
              <a:rPr lang="en-US" dirty="0">
                <a:cs typeface="Arial" panose="020B0604020202020204" pitchFamily="34" charset="0"/>
              </a:rPr>
              <a:t> discuss in detail the topics that others will cover. </a:t>
            </a:r>
          </a:p>
          <a:p>
            <a:pPr marL="0" marR="0">
              <a:spcBef>
                <a:spcPts val="0"/>
              </a:spcBef>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pPr>
            <a:r>
              <a:rPr lang="en-US" dirty="0">
                <a:effectLst/>
                <a:ea typeface="Times New Roman" panose="02020603050405020304" pitchFamily="18" charset="0"/>
                <a:cs typeface="Arial" panose="020B0604020202020204" pitchFamily="34" charset="0"/>
              </a:rPr>
              <a:t>	 </a:t>
            </a:r>
          </a:p>
          <a:p>
            <a:pPr marL="0" marR="0">
              <a:spcBef>
                <a:spcPts val="0"/>
              </a:spcBef>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pPr>
            <a:r>
              <a:rPr lang="en-US" dirty="0">
                <a:effectLst/>
                <a:ea typeface="Times New Roman" panose="02020603050405020304" pitchFamily="18" charset="0"/>
                <a:cs typeface="Arial" panose="020B0604020202020204" pitchFamily="34" charset="0"/>
              </a:rPr>
              <a:t>* After lunch, Susan Gregurick, </a:t>
            </a:r>
            <a:r>
              <a:rPr lang="en-US" b="0" dirty="0">
                <a:effectLst/>
                <a:ea typeface="Times New Roman" panose="02020603050405020304" pitchFamily="18" charset="0"/>
                <a:cs typeface="Arial" panose="020B0604020202020204" pitchFamily="34" charset="0"/>
              </a:rPr>
              <a:t>Director of the NIH Office of Data Science Strategy, </a:t>
            </a:r>
            <a:r>
              <a:rPr lang="en-US" dirty="0">
                <a:effectLst/>
                <a:ea typeface="Times New Roman" panose="02020603050405020304" pitchFamily="18" charset="0"/>
                <a:cs typeface="Arial" panose="020B0604020202020204" pitchFamily="34" charset="0"/>
              </a:rPr>
              <a:t>will present on Research Priorities for Office of Data Science Strategy.</a:t>
            </a:r>
          </a:p>
          <a:p>
            <a:pPr marL="0" marR="0">
              <a:spcBef>
                <a:spcPts val="0"/>
              </a:spcBef>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pPr>
            <a:endParaRPr lang="en-US" dirty="0">
              <a:effectLst/>
              <a:ea typeface="Times New Roman" panose="02020603050405020304" pitchFamily="18" charset="0"/>
              <a:cs typeface="Arial" panose="020B0604020202020204" pitchFamily="34" charset="0"/>
            </a:endParaRPr>
          </a:p>
          <a:p>
            <a:pPr marL="0" marR="0">
              <a:spcBef>
                <a:spcPts val="0"/>
              </a:spcBef>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pPr>
            <a:r>
              <a:rPr lang="en-US" dirty="0">
                <a:effectLst/>
                <a:ea typeface="Times New Roman" panose="02020603050405020304" pitchFamily="18" charset="0"/>
                <a:cs typeface="Arial" panose="020B0604020202020204" pitchFamily="34" charset="0"/>
              </a:rPr>
              <a:t>This will be followed by five concept clearances presented by extramural program directors. </a:t>
            </a:r>
          </a:p>
          <a:p>
            <a:pPr marL="0" marR="0">
              <a:spcBef>
                <a:spcPts val="0"/>
              </a:spcBef>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pPr>
            <a:endParaRPr lang="en-US" dirty="0">
              <a:effectLst/>
              <a:ea typeface="Times New Roman" panose="02020603050405020304" pitchFamily="18" charset="0"/>
              <a:cs typeface="Arial" panose="020B0604020202020204" pitchFamily="34" charset="0"/>
            </a:endParaRPr>
          </a:p>
          <a:p>
            <a:pPr marL="0" marR="0">
              <a:spcBef>
                <a:spcPts val="0"/>
              </a:spcBef>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pPr>
            <a:r>
              <a:rPr lang="en-US" dirty="0">
                <a:effectLst/>
                <a:ea typeface="Times New Roman" panose="02020603050405020304" pitchFamily="18" charset="0"/>
                <a:cs typeface="Arial" panose="020B0604020202020204" pitchFamily="34" charset="0"/>
              </a:rPr>
              <a:t>* First, Sandhya Xirasagar will present a concept clearance entitled Machine Learning and Artificial Intelligence Tools to Advance Genomic Translational Research.</a:t>
            </a:r>
          </a:p>
        </p:txBody>
      </p:sp>
      <p:sp>
        <p:nvSpPr>
          <p:cNvPr id="5" name="Slide Number Placeholder 3">
            <a:extLst>
              <a:ext uri="{FF2B5EF4-FFF2-40B4-BE49-F238E27FC236}">
                <a16:creationId xmlns:a16="http://schemas.microsoft.com/office/drawing/2014/main" id="{B5BC287D-CEB6-4D84-9F2C-DEAB1B5A951C}"/>
              </a:ext>
            </a:extLst>
          </p:cNvPr>
          <p:cNvSpPr>
            <a:spLocks noGrp="1"/>
          </p:cNvSpPr>
          <p:nvPr>
            <p:ph type="sldNum" sz="quarter" idx="5"/>
          </p:nvPr>
        </p:nvSpPr>
        <p:spPr>
          <a:xfrm>
            <a:off x="3970938" y="8829967"/>
            <a:ext cx="3037840" cy="466433"/>
          </a:xfrm>
          <a:noFill/>
        </p:spPr>
        <p:txBody>
          <a:bodyPr/>
          <a:lstStyle/>
          <a:p>
            <a:pPr marL="0" marR="0" lvl="0" indent="0" algn="r" defTabSz="924723"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24723" rtl="0" eaLnBrk="1" fontAlgn="auto" latinLnBrk="0" hangingPunct="1">
                <a:lnSpc>
                  <a:spcPct val="100000"/>
                </a:lnSpc>
                <a:spcBef>
                  <a:spcPts val="0"/>
                </a:spcBef>
                <a:spcAft>
                  <a:spcPts val="0"/>
                </a:spcAft>
                <a:buClrTx/>
                <a:buSzTx/>
                <a:buFontTx/>
                <a:buNone/>
                <a:tabLst/>
                <a:defRPr/>
              </a:pPr>
              <a:t>3</a:t>
            </a:fld>
            <a:endPar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1740411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6550" y="457200"/>
            <a:ext cx="6337300" cy="3565525"/>
          </a:xfrm>
        </p:spPr>
      </p:sp>
      <p:sp>
        <p:nvSpPr>
          <p:cNvPr id="3" name="Notes Placeholder 2"/>
          <p:cNvSpPr>
            <a:spLocks noGrp="1"/>
          </p:cNvSpPr>
          <p:nvPr>
            <p:ph type="body" idx="1"/>
          </p:nvPr>
        </p:nvSpPr>
        <p:spPr>
          <a:xfrm>
            <a:off x="762000" y="4026343"/>
            <a:ext cx="5486400" cy="4114800"/>
          </a:xfrm>
        </p:spPr>
        <p:txBody>
          <a:bodyPr/>
          <a:lstStyle/>
          <a:p>
            <a:pPr marL="0" marR="0" lvl="0" indent="0" algn="l" defTabSz="609585" rtl="0" eaLnBrk="1" fontAlgn="auto" latinLnBrk="0" hangingPunct="1">
              <a:lnSpc>
                <a:spcPct val="100000"/>
              </a:lnSpc>
              <a:spcBef>
                <a:spcPts val="0"/>
              </a:spcBef>
              <a:spcAft>
                <a:spcPts val="0"/>
              </a:spcAft>
              <a:buClrTx/>
              <a:buSz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defRPr/>
            </a:pPr>
            <a:r>
              <a:rPr lang="en-US" dirty="0">
                <a:effectLst/>
                <a:ea typeface="Times New Roman" panose="02020603050405020304" pitchFamily="18" charset="0"/>
                <a:cs typeface="Arial" panose="020B0604020202020204" pitchFamily="34" charset="0"/>
              </a:rPr>
              <a:t>Next, * Stephanie Morris will present a concept clearance entitled NHGRI Technology Development Coordinating Center.</a:t>
            </a:r>
          </a:p>
          <a:p>
            <a:pPr marL="0" marR="0">
              <a:spcBef>
                <a:spcPts val="0"/>
              </a:spcBef>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pPr>
            <a:endParaRPr lang="en-US" sz="1200" dirty="0">
              <a:effectLst/>
              <a:ea typeface="Times New Roman" panose="02020603050405020304" pitchFamily="18" charset="0"/>
              <a:cs typeface="Arial" panose="020B0604020202020204" pitchFamily="34" charset="0"/>
            </a:endParaRPr>
          </a:p>
          <a:p>
            <a:pPr marL="0" marR="0">
              <a:spcBef>
                <a:spcPts val="0"/>
              </a:spcBef>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pPr>
            <a:r>
              <a:rPr lang="en-US" sz="1200" dirty="0">
                <a:effectLst/>
                <a:ea typeface="Times New Roman" panose="02020603050405020304" pitchFamily="18" charset="0"/>
                <a:cs typeface="Arial" panose="020B0604020202020204" pitchFamily="34" charset="0"/>
              </a:rPr>
              <a:t>* Then, Renee Rider will present </a:t>
            </a:r>
            <a:r>
              <a:rPr lang="en-US" dirty="0">
                <a:effectLst/>
                <a:ea typeface="Times New Roman" panose="02020603050405020304" pitchFamily="18" charset="0"/>
                <a:cs typeface="Arial" panose="020B0604020202020204" pitchFamily="34" charset="0"/>
              </a:rPr>
              <a:t>a concept clearance entitled </a:t>
            </a:r>
            <a:r>
              <a:rPr lang="en-US" sz="1200" dirty="0">
                <a:effectLst/>
                <a:ea typeface="Times New Roman" panose="02020603050405020304" pitchFamily="18" charset="0"/>
                <a:cs typeface="Arial" panose="020B0604020202020204" pitchFamily="34" charset="0"/>
              </a:rPr>
              <a:t>Genomic Medicine </a:t>
            </a:r>
            <a:r>
              <a:rPr lang="en-US" sz="1200" dirty="0" err="1">
                <a:effectLst/>
                <a:ea typeface="Times New Roman" panose="02020603050405020304" pitchFamily="18" charset="0"/>
                <a:cs typeface="Arial" panose="020B0604020202020204" pitchFamily="34" charset="0"/>
              </a:rPr>
              <a:t>eConsult</a:t>
            </a:r>
            <a:r>
              <a:rPr lang="en-US" sz="1200" dirty="0">
                <a:effectLst/>
                <a:ea typeface="Times New Roman" panose="02020603050405020304" pitchFamily="18" charset="0"/>
                <a:cs typeface="Arial" panose="020B0604020202020204" pitchFamily="34" charset="0"/>
              </a:rPr>
              <a:t> Service.</a:t>
            </a:r>
          </a:p>
          <a:p>
            <a:pPr marL="0" marR="0">
              <a:spcBef>
                <a:spcPts val="0"/>
              </a:spcBef>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pPr>
            <a:endParaRPr lang="en-US" sz="1200" dirty="0">
              <a:effectLst/>
              <a:ea typeface="Times New Roman" panose="02020603050405020304" pitchFamily="18" charset="0"/>
              <a:cs typeface="Arial" panose="020B0604020202020204" pitchFamily="34" charset="0"/>
            </a:endParaRPr>
          </a:p>
          <a:p>
            <a:pPr marL="0" marR="0">
              <a:spcBef>
                <a:spcPts val="0"/>
              </a:spcBef>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pPr>
            <a:r>
              <a:rPr lang="en-US" sz="1200" dirty="0">
                <a:effectLst/>
                <a:ea typeface="Times New Roman" panose="02020603050405020304" pitchFamily="18" charset="0"/>
                <a:cs typeface="Arial" panose="020B0604020202020204" pitchFamily="34" charset="0"/>
              </a:rPr>
              <a:t>* Then, Sandhya Xirasagar will present </a:t>
            </a:r>
            <a:r>
              <a:rPr lang="en-US" dirty="0">
                <a:effectLst/>
                <a:ea typeface="Times New Roman" panose="02020603050405020304" pitchFamily="18" charset="0"/>
                <a:cs typeface="Arial" panose="020B0604020202020204" pitchFamily="34" charset="0"/>
              </a:rPr>
              <a:t>a concept clearance entitled </a:t>
            </a:r>
            <a:r>
              <a:rPr lang="en-US" sz="1200" dirty="0">
                <a:effectLst/>
                <a:ea typeface="Times New Roman" panose="02020603050405020304" pitchFamily="18" charset="0"/>
                <a:cs typeface="Arial" panose="020B0604020202020204" pitchFamily="34" charset="0"/>
              </a:rPr>
              <a:t>Genomic Research Experiences for Data Scientists. </a:t>
            </a:r>
          </a:p>
          <a:p>
            <a:pPr marL="0" marR="0">
              <a:spcBef>
                <a:spcPts val="0"/>
              </a:spcBef>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pPr>
            <a:endParaRPr lang="en-US" sz="1200" dirty="0">
              <a:effectLst/>
              <a:ea typeface="Times New Roman" panose="02020603050405020304" pitchFamily="18" charset="0"/>
              <a:cs typeface="Arial" panose="020B0604020202020204" pitchFamily="34" charset="0"/>
            </a:endParaRPr>
          </a:p>
          <a:p>
            <a:pPr marL="0" marR="0">
              <a:spcBef>
                <a:spcPts val="0"/>
              </a:spcBef>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pPr>
            <a:r>
              <a:rPr lang="en-US" sz="1200" dirty="0">
                <a:effectLst/>
                <a:ea typeface="Times New Roman" panose="02020603050405020304" pitchFamily="18" charset="0"/>
                <a:cs typeface="Arial" panose="020B0604020202020204" pitchFamily="34" charset="0"/>
              </a:rPr>
              <a:t>* And finally, Heather Colley will present </a:t>
            </a:r>
            <a:r>
              <a:rPr lang="en-US" dirty="0">
                <a:effectLst/>
                <a:ea typeface="Times New Roman" panose="02020603050405020304" pitchFamily="18" charset="0"/>
                <a:cs typeface="Arial" panose="020B0604020202020204" pitchFamily="34" charset="0"/>
              </a:rPr>
              <a:t>a concept clearance entitled </a:t>
            </a:r>
            <a:r>
              <a:rPr lang="en-US" sz="1200" dirty="0">
                <a:effectLst/>
                <a:ea typeface="Times New Roman" panose="02020603050405020304" pitchFamily="18" charset="0"/>
                <a:cs typeface="Arial" panose="020B0604020202020204" pitchFamily="34" charset="0"/>
              </a:rPr>
              <a:t>Research Experiences in Genomic Research for Genetic Counselors.</a:t>
            </a:r>
          </a:p>
          <a:p>
            <a:pPr marL="0" marR="0" lvl="0" indent="0" algn="l" defTabSz="609585" rtl="0" eaLnBrk="1" fontAlgn="auto" latinLnBrk="0" hangingPunct="1">
              <a:lnSpc>
                <a:spcPct val="100000"/>
              </a:lnSpc>
              <a:spcBef>
                <a:spcPts val="0"/>
              </a:spcBef>
              <a:spcAft>
                <a:spcPts val="0"/>
              </a:spcAft>
              <a:buClrTx/>
              <a:buSz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defRPr/>
            </a:pPr>
            <a:r>
              <a:rPr lang="en-US" sz="1200" i="0" dirty="0">
                <a:solidFill>
                  <a:srgbClr val="000000"/>
                </a:solidFill>
                <a:effectLst/>
                <a:ea typeface="Times New Roman" panose="02020603050405020304" pitchFamily="18" charset="0"/>
                <a:cs typeface="Arial" panose="020B0604020202020204" pitchFamily="34" charset="0"/>
              </a:rPr>
              <a:t>		</a:t>
            </a:r>
            <a:r>
              <a:rPr lang="en-US" sz="1200" dirty="0">
                <a:solidFill>
                  <a:srgbClr val="000000"/>
                </a:solidFill>
                <a:effectLst/>
                <a:ea typeface="Times New Roman" panose="02020603050405020304" pitchFamily="18" charset="0"/>
                <a:cs typeface="Arial" panose="020B0604020202020204" pitchFamily="34" charset="0"/>
              </a:rPr>
              <a:t>					</a:t>
            </a:r>
            <a:endParaRPr lang="en-US" dirty="0">
              <a:effectLst/>
              <a:ea typeface="Calibri" panose="020F0502020204030204" pitchFamily="34" charset="0"/>
              <a:cs typeface="Arial" panose="020B0604020202020204" pitchFamily="34" charset="0"/>
            </a:endParaRPr>
          </a:p>
        </p:txBody>
      </p:sp>
      <p:sp>
        <p:nvSpPr>
          <p:cNvPr id="5" name="Slide Number Placeholder 3">
            <a:extLst>
              <a:ext uri="{FF2B5EF4-FFF2-40B4-BE49-F238E27FC236}">
                <a16:creationId xmlns:a16="http://schemas.microsoft.com/office/drawing/2014/main" id="{C6B60C47-F4B0-48C9-8809-D26FD87A0026}"/>
              </a:ext>
            </a:extLst>
          </p:cNvPr>
          <p:cNvSpPr>
            <a:spLocks noGrp="1"/>
          </p:cNvSpPr>
          <p:nvPr>
            <p:ph type="sldNum" sz="quarter" idx="5"/>
          </p:nvPr>
        </p:nvSpPr>
        <p:spPr>
          <a:xfrm>
            <a:off x="3970938" y="8829967"/>
            <a:ext cx="3037840" cy="466433"/>
          </a:xfrm>
          <a:noFill/>
        </p:spPr>
        <p:txBody>
          <a:bodyPr/>
          <a:lstStyle/>
          <a:p>
            <a:pPr marL="0" marR="0" lvl="0" indent="0" algn="r" defTabSz="924723"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24723" rtl="0" eaLnBrk="1" fontAlgn="auto" latinLnBrk="0" hangingPunct="1">
                <a:lnSpc>
                  <a:spcPct val="100000"/>
                </a:lnSpc>
                <a:spcBef>
                  <a:spcPts val="0"/>
                </a:spcBef>
                <a:spcAft>
                  <a:spcPts val="0"/>
                </a:spcAft>
                <a:buClrTx/>
                <a:buSzTx/>
                <a:buFontTx/>
                <a:buNone/>
                <a:tabLst/>
                <a:defRPr/>
              </a:pPr>
              <a:t>4</a:t>
            </a:fld>
            <a:endPar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0862049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6550" y="457200"/>
            <a:ext cx="6337300" cy="3565525"/>
          </a:xfrm>
        </p:spPr>
      </p:sp>
      <p:sp>
        <p:nvSpPr>
          <p:cNvPr id="3" name="Notes Placeholder 2"/>
          <p:cNvSpPr>
            <a:spLocks noGrp="1"/>
          </p:cNvSpPr>
          <p:nvPr>
            <p:ph type="body" idx="1"/>
          </p:nvPr>
        </p:nvSpPr>
        <p:spPr>
          <a:xfrm>
            <a:off x="762000" y="4026343"/>
            <a:ext cx="5486400" cy="4114800"/>
          </a:xfrm>
        </p:spPr>
        <p:txBody>
          <a:bodyPr/>
          <a:lstStyle/>
          <a:p>
            <a:pPr marL="0" marR="0" lvl="0" indent="0" algn="l" defTabSz="609585" rtl="0" eaLnBrk="1" fontAlgn="auto" latinLnBrk="0" hangingPunct="1">
              <a:lnSpc>
                <a:spcPct val="100000"/>
              </a:lnSpc>
              <a:spcBef>
                <a:spcPts val="0"/>
              </a:spcBef>
              <a:spcAft>
                <a:spcPts val="0"/>
              </a:spcAft>
              <a:buClrTx/>
              <a:buSz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defRPr/>
            </a:pPr>
            <a:r>
              <a:rPr lang="en-US" sz="1200" dirty="0">
                <a:effectLst/>
                <a:ea typeface="Times New Roman" panose="02020603050405020304" pitchFamily="18" charset="0"/>
                <a:cs typeface="Arial" panose="020B0604020202020204" pitchFamily="34" charset="0"/>
              </a:rPr>
              <a:t>Following the concept clearances</a:t>
            </a:r>
            <a:r>
              <a:rPr lang="en-US" sz="1200" b="0" dirty="0">
                <a:solidFill>
                  <a:srgbClr val="000000"/>
                </a:solidFill>
                <a:effectLst/>
                <a:ea typeface="Times New Roman" panose="02020603050405020304" pitchFamily="18" charset="0"/>
                <a:cs typeface="Arial" panose="020B0604020202020204" pitchFamily="34" charset="0"/>
              </a:rPr>
              <a:t>, * we will hear from </a:t>
            </a:r>
            <a:r>
              <a:rPr lang="en-US" sz="1200" dirty="0">
                <a:effectLst/>
                <a:ea typeface="Times New Roman" panose="02020603050405020304" pitchFamily="18" charset="0"/>
                <a:cs typeface="Arial" panose="020B0604020202020204" pitchFamily="34" charset="0"/>
              </a:rPr>
              <a:t>Malia Fullerton</a:t>
            </a:r>
            <a:r>
              <a:rPr lang="en-US" sz="1200" dirty="0">
                <a:effectLst/>
                <a:ea typeface="Calibri" panose="020F0502020204030204" pitchFamily="34" charset="0"/>
                <a:cs typeface="Arial" panose="020B0604020202020204" pitchFamily="34" charset="0"/>
              </a:rPr>
              <a:t>, Chair of the Genomics &amp; Society Working Group of this Council</a:t>
            </a:r>
            <a:r>
              <a:rPr lang="en-US" sz="1200" b="0" dirty="0">
                <a:effectLst/>
                <a:ea typeface="Calibri" panose="020F0502020204030204" pitchFamily="34" charset="0"/>
                <a:cs typeface="Arial" panose="020B0604020202020204" pitchFamily="34" charset="0"/>
              </a:rPr>
              <a:t>,</a:t>
            </a:r>
            <a:r>
              <a:rPr lang="en-US" sz="1200" dirty="0">
                <a:effectLst/>
                <a:ea typeface="Calibri" panose="020F0502020204030204" pitchFamily="34" charset="0"/>
                <a:cs typeface="Arial" panose="020B0604020202020204" pitchFamily="34" charset="0"/>
              </a:rPr>
              <a:t> who will </a:t>
            </a:r>
            <a:r>
              <a:rPr lang="en-US" sz="1200" dirty="0">
                <a:ea typeface="Calibri" panose="020F0502020204030204" pitchFamily="34" charset="0"/>
                <a:cs typeface="Arial" panose="020B0604020202020204" pitchFamily="34" charset="0"/>
              </a:rPr>
              <a:t>provide an annual report from </a:t>
            </a:r>
            <a:r>
              <a:rPr lang="en-US" sz="1200" i="0" dirty="0">
                <a:effectLst/>
                <a:ea typeface="Times New Roman" panose="02020603050405020304" pitchFamily="18" charset="0"/>
                <a:cs typeface="Arial" panose="020B0604020202020204" pitchFamily="34" charset="0"/>
              </a:rPr>
              <a:t>that working group.</a:t>
            </a:r>
            <a:endParaRPr lang="en-US" sz="1200" i="0" dirty="0">
              <a:effectLst/>
              <a:ea typeface="Calibri" panose="020F0502020204030204" pitchFamily="34" charset="0"/>
              <a:cs typeface="Arial" panose="020B0604020202020204" pitchFamily="34" charset="0"/>
            </a:endParaRPr>
          </a:p>
          <a:p>
            <a:pPr marL="0" marR="0" lvl="0" indent="0" algn="l" defTabSz="609585" rtl="0" eaLnBrk="1" fontAlgn="auto" latinLnBrk="0" hangingPunct="1">
              <a:lnSpc>
                <a:spcPct val="100000"/>
              </a:lnSpc>
              <a:spcBef>
                <a:spcPts val="0"/>
              </a:spcBef>
              <a:spcAft>
                <a:spcPts val="0"/>
              </a:spcAft>
              <a:buClrTx/>
              <a:buSz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defRPr/>
            </a:pPr>
            <a:endParaRPr lang="en-US" sz="1200" dirty="0">
              <a:solidFill>
                <a:srgbClr val="000000"/>
              </a:solidFill>
              <a:effectLst/>
              <a:ea typeface="Times New Roman" panose="02020603050405020304" pitchFamily="18" charset="0"/>
              <a:cs typeface="Arial" panose="020B0604020202020204" pitchFamily="34" charset="0"/>
            </a:endParaRPr>
          </a:p>
          <a:p>
            <a:pPr marL="0" marR="0" lvl="0" indent="0" algn="l" defTabSz="609585" rtl="0" eaLnBrk="1" fontAlgn="auto" latinLnBrk="0" hangingPunct="1">
              <a:lnSpc>
                <a:spcPct val="100000"/>
              </a:lnSpc>
              <a:spcBef>
                <a:spcPts val="0"/>
              </a:spcBef>
              <a:spcAft>
                <a:spcPts val="0"/>
              </a:spcAft>
              <a:buClrTx/>
              <a:buSz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defRPr/>
            </a:pPr>
            <a:r>
              <a:rPr lang="en-US" sz="1200" dirty="0">
                <a:solidFill>
                  <a:srgbClr val="000000"/>
                </a:solidFill>
                <a:effectLst/>
                <a:ea typeface="Times New Roman" panose="02020603050405020304" pitchFamily="18" charset="0"/>
                <a:cs typeface="Arial" panose="020B0604020202020204" pitchFamily="34" charset="0"/>
              </a:rPr>
              <a:t>* Then, Sarah Bate</a:t>
            </a:r>
            <a:r>
              <a:rPr lang="en-US" sz="1200" b="0" dirty="0">
                <a:solidFill>
                  <a:srgbClr val="000000"/>
                </a:solidFill>
                <a:effectLst/>
                <a:ea typeface="Times New Roman" panose="02020603050405020304" pitchFamily="18" charset="0"/>
                <a:cs typeface="Arial" panose="020B0604020202020204" pitchFamily="34" charset="0"/>
              </a:rPr>
              <a:t>s, NHGRI Communications Director, and Christopher Donohue, NHGRI Historian, will present on the activities of the NHGRI </a:t>
            </a:r>
            <a:r>
              <a:rPr lang="en-US" sz="1200" b="0" i="0" dirty="0">
                <a:solidFill>
                  <a:srgbClr val="000000"/>
                </a:solidFill>
                <a:effectLst/>
                <a:ea typeface="Times New Roman" panose="02020603050405020304" pitchFamily="18" charset="0"/>
                <a:cs typeface="Arial" panose="020B0604020202020204" pitchFamily="34" charset="0"/>
              </a:rPr>
              <a:t>Office of Communications and History of Genomics Program, respectively.</a:t>
            </a:r>
            <a:endParaRPr lang="en-US" sz="1200" b="0" i="0" dirty="0">
              <a:effectLst/>
              <a:ea typeface="Times New Roman" panose="02020603050405020304" pitchFamily="18" charset="0"/>
              <a:cs typeface="Arial" panose="020B0604020202020204" pitchFamily="34" charset="0"/>
            </a:endParaRPr>
          </a:p>
          <a:p>
            <a:pPr marL="0" marR="0">
              <a:spcBef>
                <a:spcPts val="0"/>
              </a:spcBef>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pPr>
            <a:r>
              <a:rPr lang="en-US" sz="1200" i="1" dirty="0">
                <a:solidFill>
                  <a:srgbClr val="000000"/>
                </a:solidFill>
                <a:effectLst/>
                <a:ea typeface="Times New Roman" panose="02020603050405020304" pitchFamily="18" charset="0"/>
                <a:cs typeface="Arial" panose="020B0604020202020204" pitchFamily="34" charset="0"/>
              </a:rPr>
              <a:t>					</a:t>
            </a:r>
            <a:r>
              <a:rPr lang="en-US" sz="1200" dirty="0">
                <a:solidFill>
                  <a:srgbClr val="000000"/>
                </a:solidFill>
                <a:effectLst/>
                <a:ea typeface="Times New Roman" panose="02020603050405020304" pitchFamily="18" charset="0"/>
                <a:cs typeface="Arial" panose="020B0604020202020204" pitchFamily="34" charset="0"/>
              </a:rPr>
              <a:t>	</a:t>
            </a:r>
            <a:endParaRPr lang="en-US" sz="1200" dirty="0">
              <a:effectLst/>
              <a:ea typeface="Times New Roman" panose="02020603050405020304" pitchFamily="18" charset="0"/>
              <a:cs typeface="Arial" panose="020B0604020202020204" pitchFamily="34" charset="0"/>
            </a:endParaRPr>
          </a:p>
          <a:p>
            <a:pPr marL="0" marR="0">
              <a:spcBef>
                <a:spcPts val="0"/>
              </a:spcBef>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pPr>
            <a:r>
              <a:rPr lang="en-US" sz="1200" b="1" dirty="0">
                <a:solidFill>
                  <a:srgbClr val="000000"/>
                </a:solidFill>
                <a:effectLst/>
                <a:ea typeface="Times New Roman" panose="02020603050405020304" pitchFamily="18" charset="0"/>
                <a:cs typeface="Arial" panose="020B0604020202020204" pitchFamily="34" charset="0"/>
              </a:rPr>
              <a:t>* </a:t>
            </a:r>
            <a:r>
              <a:rPr lang="en-US" sz="1200" b="0" dirty="0">
                <a:solidFill>
                  <a:srgbClr val="000000"/>
                </a:solidFill>
                <a:effectLst/>
                <a:ea typeface="Times New Roman" panose="02020603050405020304" pitchFamily="18" charset="0"/>
                <a:cs typeface="Arial" panose="020B0604020202020204" pitchFamily="34" charset="0"/>
              </a:rPr>
              <a:t>We will then delve deeper into genomics history with </a:t>
            </a:r>
            <a:r>
              <a:rPr lang="en-US" sz="1200" dirty="0">
                <a:solidFill>
                  <a:srgbClr val="000000"/>
                </a:solidFill>
                <a:effectLst/>
                <a:ea typeface="Times New Roman" panose="02020603050405020304" pitchFamily="18" charset="0"/>
                <a:cs typeface="Arial" panose="020B0604020202020204" pitchFamily="34" charset="0"/>
              </a:rPr>
              <a:t>Spencer Hong, a graduate student in Luís Nunes Amaral’s research group at Northwestern University, and Thomas </a:t>
            </a:r>
            <a:r>
              <a:rPr lang="en-US" sz="1200" dirty="0" err="1">
                <a:solidFill>
                  <a:srgbClr val="000000"/>
                </a:solidFill>
                <a:effectLst/>
                <a:ea typeface="Times New Roman" panose="02020603050405020304" pitchFamily="18" charset="0"/>
                <a:cs typeface="Arial" panose="020B0604020202020204" pitchFamily="34" charset="0"/>
              </a:rPr>
              <a:t>Stoeger</a:t>
            </a:r>
            <a:r>
              <a:rPr lang="en-US" sz="1200" dirty="0">
                <a:solidFill>
                  <a:srgbClr val="000000"/>
                </a:solidFill>
                <a:effectLst/>
                <a:ea typeface="Times New Roman" panose="02020603050405020304" pitchFamily="18" charset="0"/>
                <a:cs typeface="Arial" panose="020B0604020202020204" pitchFamily="34" charset="0"/>
              </a:rPr>
              <a:t>, </a:t>
            </a:r>
            <a:r>
              <a:rPr lang="en-US" sz="1200" b="0" dirty="0">
                <a:solidFill>
                  <a:srgbClr val="000000"/>
                </a:solidFill>
                <a:effectLst/>
                <a:ea typeface="Times New Roman" panose="02020603050405020304" pitchFamily="18" charset="0"/>
                <a:cs typeface="Arial" panose="020B0604020202020204" pitchFamily="34" charset="0"/>
              </a:rPr>
              <a:t>a postdoctoral fellow also in the Amaral lab, </a:t>
            </a:r>
            <a:r>
              <a:rPr lang="en-US" sz="1200" dirty="0">
                <a:solidFill>
                  <a:srgbClr val="000000"/>
                </a:solidFill>
                <a:effectLst/>
                <a:ea typeface="Times New Roman" panose="02020603050405020304" pitchFamily="18" charset="0"/>
                <a:cs typeface="Arial" panose="020B0604020202020204" pitchFamily="34" charset="0"/>
              </a:rPr>
              <a:t>who will present on </a:t>
            </a:r>
            <a:r>
              <a:rPr lang="en-US" sz="1200" i="0" dirty="0">
                <a:solidFill>
                  <a:srgbClr val="000000"/>
                </a:solidFill>
                <a:effectLst/>
                <a:ea typeface="Times New Roman" panose="02020603050405020304" pitchFamily="18" charset="0"/>
                <a:cs typeface="Arial" panose="020B0604020202020204" pitchFamily="34" charset="0"/>
              </a:rPr>
              <a:t>Using Machine Learning and Artificial Intelligence Methods in History of Genomics Archival Research.</a:t>
            </a:r>
          </a:p>
          <a:p>
            <a:pPr marL="0" marR="0">
              <a:spcBef>
                <a:spcPts val="0"/>
              </a:spcBef>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pPr>
            <a:r>
              <a:rPr lang="en-US" sz="1200" i="1" dirty="0">
                <a:solidFill>
                  <a:srgbClr val="000000"/>
                </a:solidFill>
                <a:effectLst/>
                <a:ea typeface="Times New Roman" panose="02020603050405020304" pitchFamily="18" charset="0"/>
                <a:cs typeface="Arial" panose="020B0604020202020204" pitchFamily="34" charset="0"/>
              </a:rPr>
              <a:t>			</a:t>
            </a:r>
            <a:r>
              <a:rPr lang="en-US" sz="1200" dirty="0">
                <a:solidFill>
                  <a:srgbClr val="000000"/>
                </a:solidFill>
                <a:effectLst/>
                <a:ea typeface="Times New Roman" panose="02020603050405020304" pitchFamily="18" charset="0"/>
                <a:cs typeface="Arial" panose="020B0604020202020204" pitchFamily="34" charset="0"/>
              </a:rPr>
              <a:t>				</a:t>
            </a:r>
            <a:endParaRPr lang="en-US" sz="1200" dirty="0">
              <a:effectLst/>
              <a:ea typeface="Times New Roman" panose="02020603050405020304" pitchFamily="18" charset="0"/>
              <a:cs typeface="Arial" panose="020B0604020202020204" pitchFamily="34" charset="0"/>
            </a:endParaRPr>
          </a:p>
          <a:p>
            <a:pPr marL="0" marR="0">
              <a:spcBef>
                <a:spcPts val="0"/>
              </a:spcBef>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pPr>
            <a:r>
              <a:rPr lang="en-US" sz="1200" dirty="0">
                <a:solidFill>
                  <a:srgbClr val="000000"/>
                </a:solidFill>
                <a:effectLst/>
                <a:ea typeface="Times New Roman" panose="02020603050405020304" pitchFamily="18" charset="0"/>
                <a:cs typeface="Arial" panose="020B0604020202020204" pitchFamily="34" charset="0"/>
              </a:rPr>
              <a:t>* Finally, </a:t>
            </a:r>
            <a:r>
              <a:rPr lang="en-US" sz="1200" dirty="0">
                <a:effectLst/>
                <a:ea typeface="Times New Roman" panose="02020603050405020304" pitchFamily="18" charset="0"/>
                <a:cs typeface="Arial" panose="020B0604020202020204" pitchFamily="34" charset="0"/>
              </a:rPr>
              <a:t>Gail Jarvik, and </a:t>
            </a:r>
            <a:r>
              <a:rPr lang="en-US" sz="1200" dirty="0">
                <a:solidFill>
                  <a:srgbClr val="000000"/>
                </a:solidFill>
                <a:effectLst/>
                <a:ea typeface="Times New Roman" panose="02020603050405020304" pitchFamily="18" charset="0"/>
                <a:cs typeface="Arial" panose="020B0604020202020204" pitchFamily="34" charset="0"/>
              </a:rPr>
              <a:t>Kyle Brothers, both investigators in the </a:t>
            </a:r>
            <a:r>
              <a:rPr lang="en-US" sz="1200" i="0" dirty="0">
                <a:effectLst/>
                <a:ea typeface="Times New Roman" panose="02020603050405020304" pitchFamily="18" charset="0"/>
                <a:cs typeface="Arial" panose="020B0604020202020204" pitchFamily="34" charset="0"/>
              </a:rPr>
              <a:t>Clinical Sequencing Evidence-Generating Research program</a:t>
            </a:r>
            <a:r>
              <a:rPr lang="en-US" sz="1200" dirty="0">
                <a:solidFill>
                  <a:srgbClr val="000000"/>
                </a:solidFill>
                <a:effectLst/>
                <a:ea typeface="Times New Roman" panose="02020603050405020304" pitchFamily="18" charset="0"/>
                <a:cs typeface="Arial" panose="020B0604020202020204" pitchFamily="34" charset="0"/>
              </a:rPr>
              <a:t>, will provide a final report from that </a:t>
            </a:r>
            <a:r>
              <a:rPr lang="en-US" sz="1200" dirty="0">
                <a:effectLst/>
                <a:ea typeface="Calibri" panose="020F0502020204030204" pitchFamily="34" charset="0"/>
                <a:cs typeface="Arial" panose="020B0604020202020204" pitchFamily="34" charset="0"/>
              </a:rPr>
              <a:t>program</a:t>
            </a:r>
            <a:r>
              <a:rPr lang="en-US" sz="1200" i="0" dirty="0">
                <a:effectLst/>
                <a:ea typeface="Times New Roman" panose="02020603050405020304" pitchFamily="18" charset="0"/>
                <a:cs typeface="Arial" panose="020B0604020202020204" pitchFamily="34" charset="0"/>
              </a:rPr>
              <a:t>. 	</a:t>
            </a:r>
            <a:endParaRPr lang="en-US" sz="1200" dirty="0">
              <a:cs typeface="Arial" panose="020B0604020202020204" pitchFamily="34" charset="0"/>
            </a:endParaRPr>
          </a:p>
        </p:txBody>
      </p:sp>
      <p:sp>
        <p:nvSpPr>
          <p:cNvPr id="5" name="Slide Number Placeholder 3">
            <a:extLst>
              <a:ext uri="{FF2B5EF4-FFF2-40B4-BE49-F238E27FC236}">
                <a16:creationId xmlns:a16="http://schemas.microsoft.com/office/drawing/2014/main" id="{C6B60C47-F4B0-48C9-8809-D26FD87A0026}"/>
              </a:ext>
            </a:extLst>
          </p:cNvPr>
          <p:cNvSpPr>
            <a:spLocks noGrp="1"/>
          </p:cNvSpPr>
          <p:nvPr>
            <p:ph type="sldNum" sz="quarter" idx="5"/>
          </p:nvPr>
        </p:nvSpPr>
        <p:spPr>
          <a:xfrm>
            <a:off x="3970938" y="8829967"/>
            <a:ext cx="3037840" cy="466433"/>
          </a:xfrm>
          <a:noFill/>
        </p:spPr>
        <p:txBody>
          <a:bodyPr/>
          <a:lstStyle/>
          <a:p>
            <a:pPr marL="0" marR="0" lvl="0" indent="0" algn="r" defTabSz="924723"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24723" rtl="0" eaLnBrk="1" fontAlgn="auto" latinLnBrk="0" hangingPunct="1">
                <a:lnSpc>
                  <a:spcPct val="100000"/>
                </a:lnSpc>
                <a:spcBef>
                  <a:spcPts val="0"/>
                </a:spcBef>
                <a:spcAft>
                  <a:spcPts val="0"/>
                </a:spcAft>
                <a:buClrTx/>
                <a:buSzTx/>
                <a:buFontTx/>
                <a:buNone/>
                <a:tabLst/>
                <a:defRPr/>
              </a:pPr>
              <a:t>5</a:t>
            </a:fld>
            <a:endPar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149132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6550" y="457200"/>
            <a:ext cx="6337300" cy="3565525"/>
          </a:xfrm>
        </p:spPr>
      </p:sp>
      <p:sp>
        <p:nvSpPr>
          <p:cNvPr id="3" name="Notes Placeholder 2"/>
          <p:cNvSpPr>
            <a:spLocks noGrp="1"/>
          </p:cNvSpPr>
          <p:nvPr>
            <p:ph type="body" idx="1"/>
          </p:nvPr>
        </p:nvSpPr>
        <p:spPr>
          <a:xfrm>
            <a:off x="762000" y="4022725"/>
            <a:ext cx="5486400" cy="4114800"/>
          </a:xfrm>
        </p:spPr>
        <p:txBody>
          <a:bodyPr/>
          <a:lstStyle/>
          <a:p>
            <a:r>
              <a:rPr lang="en-US" dirty="0"/>
              <a:t>For the rest of my Director’s Report, I will cover the seven areas listed here, which reliably provide a useful framework for reviewing the relevant topics.</a:t>
            </a:r>
          </a:p>
          <a:p>
            <a:endParaRPr lang="en-US" dirty="0"/>
          </a:p>
          <a:p>
            <a:endParaRPr lang="en-US" dirty="0"/>
          </a:p>
        </p:txBody>
      </p:sp>
      <p:sp>
        <p:nvSpPr>
          <p:cNvPr id="5" name="Slide Number Placeholder 3">
            <a:extLst>
              <a:ext uri="{FF2B5EF4-FFF2-40B4-BE49-F238E27FC236}">
                <a16:creationId xmlns:a16="http://schemas.microsoft.com/office/drawing/2014/main" id="{9CB7B1B2-EC55-4BC0-B53D-6018A92E3BA7}"/>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6</a:t>
            </a:fld>
            <a:endParaRPr lang="en-US" b="1">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522550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6550" y="457200"/>
            <a:ext cx="6337300" cy="3565525"/>
          </a:xfrm>
        </p:spPr>
      </p:sp>
      <p:sp>
        <p:nvSpPr>
          <p:cNvPr id="3" name="Notes Placeholder 2"/>
          <p:cNvSpPr>
            <a:spLocks noGrp="1"/>
          </p:cNvSpPr>
          <p:nvPr>
            <p:ph type="body" idx="1"/>
          </p:nvPr>
        </p:nvSpPr>
        <p:spPr>
          <a:xfrm>
            <a:off x="762000" y="4022725"/>
            <a:ext cx="5486400" cy="4114800"/>
          </a:xfrm>
        </p:spPr>
        <p:txBody>
          <a:bodyPr/>
          <a:lstStyle/>
          <a:p>
            <a:pPr defTabSz="621167">
              <a:defRPr/>
            </a:pPr>
            <a:r>
              <a:rPr lang="en-US" dirty="0"/>
              <a:t>And I will start with some general NHGRI updates.</a:t>
            </a:r>
          </a:p>
          <a:p>
            <a:endParaRPr lang="en-US" dirty="0"/>
          </a:p>
        </p:txBody>
      </p:sp>
      <p:sp>
        <p:nvSpPr>
          <p:cNvPr id="5" name="Slide Number Placeholder 3">
            <a:extLst>
              <a:ext uri="{FF2B5EF4-FFF2-40B4-BE49-F238E27FC236}">
                <a16:creationId xmlns:a16="http://schemas.microsoft.com/office/drawing/2014/main" id="{421E3739-8C1E-4A74-9316-10F2218205CA}"/>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7</a:t>
            </a:fld>
            <a:endParaRPr lang="en-US"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67057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336550" y="458788"/>
            <a:ext cx="6337300" cy="3565525"/>
          </a:xfrm>
          <a:prstGeom prst="rect">
            <a:avLst/>
          </a:prstGeom>
          <a:ln/>
        </p:spPr>
      </p:sp>
      <p:sp>
        <p:nvSpPr>
          <p:cNvPr id="119811" name="Notes Placeholder 2"/>
          <p:cNvSpPr>
            <a:spLocks noGrp="1"/>
          </p:cNvSpPr>
          <p:nvPr>
            <p:ph type="body" idx="1"/>
          </p:nvPr>
        </p:nvSpPr>
        <p:spPr>
          <a:xfrm>
            <a:off x="912236" y="4024313"/>
            <a:ext cx="5486400" cy="4114800"/>
          </a:xfrm>
          <a:noFill/>
          <a:ln w="9525">
            <a:noFill/>
            <a:miter lim="800000"/>
            <a:headEnd/>
            <a:tailEnd/>
          </a:ln>
          <a:effectLst/>
        </p:spPr>
        <p:txBody>
          <a:bodyPr vert="horz" wrap="square" lIns="91166" tIns="45583" rIns="91166" bIns="45583" numCol="1" anchor="t" anchorCtr="0" compatLnSpc="1">
            <a:prstTxWarp prst="textNoShape">
              <a:avLst/>
            </a:prstTxWarp>
            <a:noAutofit/>
          </a:bodyPr>
          <a:lstStyle/>
          <a:p>
            <a:pPr marL="0" lvl="1" defTabSz="587579">
              <a:defRPr/>
            </a:pPr>
            <a:r>
              <a:rPr lang="en-US" dirty="0">
                <a:cs typeface="Arial" panose="020B0604020202020204" pitchFamily="34" charset="0"/>
              </a:rPr>
              <a:t>After more than 50 years of service in the U.S. government and 34 years at what is now NHGRI, Bettie Graham will be retiring at the end of 2023. * Bettie began her scientific career at Baylor College of Medicine, from which she was the first person of color to earn a Ph.D.; her government service then began with her time in the Peace Core teaching in Nigeria. </a:t>
            </a:r>
            <a:r>
              <a:rPr lang="en-US" dirty="0">
                <a:effectLst/>
                <a:ea typeface="Times New Roman" panose="02020603050405020304" pitchFamily="18" charset="0"/>
                <a:cs typeface="Arial" panose="020B0604020202020204" pitchFamily="34" charset="0"/>
              </a:rPr>
              <a:t>In 1989, she joined the then NIH Office of Genome Research, which would become NHGRI, and has since led the </a:t>
            </a:r>
            <a:r>
              <a:rPr lang="en-US" dirty="0">
                <a:cs typeface="Arial" panose="020B0604020202020204" pitchFamily="34" charset="0"/>
              </a:rPr>
              <a:t>institute in developing and managing many programs relevant to genomics. In addition, the entire NIH community has benefitted from her wisdom and dedication in serving the extramural training programs. </a:t>
            </a:r>
          </a:p>
          <a:p>
            <a:pPr marL="0" lvl="1" defTabSz="587579">
              <a:defRPr/>
            </a:pPr>
            <a:endParaRPr lang="en-US" dirty="0">
              <a:cs typeface="Arial" panose="020B0604020202020204" pitchFamily="34" charset="0"/>
            </a:endParaRPr>
          </a:p>
          <a:p>
            <a:pPr marL="0" marR="0" lvl="1" indent="0" algn="l" defTabSz="587579" rtl="0" eaLnBrk="1" fontAlgn="auto" latinLnBrk="0" hangingPunct="1">
              <a:lnSpc>
                <a:spcPct val="100000"/>
              </a:lnSpc>
              <a:spcBef>
                <a:spcPts val="0"/>
              </a:spcBef>
              <a:spcAft>
                <a:spcPts val="0"/>
              </a:spcAft>
              <a:buClrTx/>
              <a:buSzTx/>
              <a:buFontTx/>
              <a:buNone/>
              <a:tabLst/>
              <a:defRPr/>
            </a:pPr>
            <a:r>
              <a:rPr lang="en-US" dirty="0">
                <a:cs typeface="Arial" panose="020B0604020202020204" pitchFamily="34" charset="0"/>
              </a:rPr>
              <a:t>That only begins to touch on the full list of contributions to NHGRI (totaling well beyond her number of years of federal service!). While we all believe that Bettie deserves some rest and relaxation, she is a person who is happiest when doing things, so we know she will be taking time to enjoy her many other pursuits, among them * winning medals in fencing on the international stage. </a:t>
            </a:r>
          </a:p>
          <a:p>
            <a:pPr marL="0" lvl="1" defTabSz="587579">
              <a:defRPr/>
            </a:pPr>
            <a:endParaRPr lang="en-US" dirty="0">
              <a:cs typeface="Arial" panose="020B0604020202020204" pitchFamily="34" charset="0"/>
            </a:endParaRPr>
          </a:p>
          <a:p>
            <a:pPr marL="0" lvl="1" defTabSz="587579">
              <a:defRPr/>
            </a:pPr>
            <a:r>
              <a:rPr lang="en-US" dirty="0">
                <a:cs typeface="Arial" panose="020B0604020202020204" pitchFamily="34" charset="0"/>
              </a:rPr>
              <a:t>From now until her retirement at the end of the year, Bettie will serve as Outgoing Director of the NHGRI Division of Extramural Operation, helping to train her successor. </a:t>
            </a:r>
          </a:p>
        </p:txBody>
      </p:sp>
      <p:sp>
        <p:nvSpPr>
          <p:cNvPr id="119812" name="Slide Number Placeholder 3"/>
          <p:cNvSpPr>
            <a:spLocks noGrp="1"/>
          </p:cNvSpPr>
          <p:nvPr>
            <p:ph type="sldNum" sz="quarter" idx="5"/>
          </p:nvPr>
        </p:nvSpPr>
        <p:spPr>
          <a:noFill/>
        </p:spPr>
        <p:txBody>
          <a:bodyPr/>
          <a:lstStyle/>
          <a:p>
            <a:pPr marL="0" marR="0" lvl="0" indent="0" algn="r" defTabSz="907481"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07481" rtl="0" eaLnBrk="1" fontAlgn="auto" latinLnBrk="0" hangingPunct="1">
                <a:lnSpc>
                  <a:spcPct val="100000"/>
                </a:lnSpc>
                <a:spcBef>
                  <a:spcPts val="0"/>
                </a:spcBef>
                <a:spcAft>
                  <a:spcPts val="0"/>
                </a:spcAft>
                <a:buClrTx/>
                <a:buSzTx/>
                <a:buFontTx/>
                <a:buNone/>
                <a:tabLst/>
                <a:defRPr/>
              </a:pPr>
              <a:t>8</a:t>
            </a:fld>
            <a:endPar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5600632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336550" y="458788"/>
            <a:ext cx="6337300" cy="3565525"/>
          </a:xfrm>
          <a:prstGeom prst="rect">
            <a:avLst/>
          </a:prstGeom>
          <a:ln/>
        </p:spPr>
      </p:sp>
      <p:sp>
        <p:nvSpPr>
          <p:cNvPr id="119811" name="Notes Placeholder 2"/>
          <p:cNvSpPr>
            <a:spLocks noGrp="1"/>
          </p:cNvSpPr>
          <p:nvPr>
            <p:ph type="body" idx="1"/>
          </p:nvPr>
        </p:nvSpPr>
        <p:spPr>
          <a:xfrm>
            <a:off x="912236" y="4024313"/>
            <a:ext cx="5486400" cy="4114800"/>
          </a:xfrm>
          <a:noFill/>
          <a:ln w="9525">
            <a:noFill/>
            <a:miter lim="800000"/>
            <a:headEnd/>
            <a:tailEnd/>
          </a:ln>
          <a:effectLst/>
        </p:spPr>
        <p:txBody>
          <a:bodyPr vert="horz" wrap="square" lIns="91166" tIns="45583" rIns="91166" bIns="45583" numCol="1" anchor="t" anchorCtr="0" compatLnSpc="1">
            <a:prstTxWarp prst="textNoShape">
              <a:avLst/>
            </a:prstTxWarp>
            <a:noAutofit/>
          </a:bodyPr>
          <a:lstStyle/>
          <a:p>
            <a:pPr marL="0" lvl="1" defTabSz="587579">
              <a:defRPr/>
            </a:pPr>
            <a:r>
              <a:rPr lang="en-US" dirty="0">
                <a:cs typeface="Arial" panose="020B0604020202020204" pitchFamily="34" charset="0"/>
              </a:rPr>
              <a:t>And that successor is Jennifer Troyer. For the past 10 years, Jen has worked as a program director in NHGRI’s Division of Genome Sciences. During that time, she managed grant portfolios related to comparative genomics and methods for studying genome structure and function. She served as the NIH lead for the NIH Common Fund’s Human Heredity and Health in Africa (or H3Africa) initiative, which facilitated fundamental research into diseases in Africa and helped develop infrastructure, resources, training, and ethical guidelines to support sustainable African research. She also co-managed the Developmental Genotype-Tissue Expression (or </a:t>
            </a:r>
            <a:r>
              <a:rPr lang="en-US" dirty="0" err="1">
                <a:cs typeface="Arial" panose="020B0604020202020204" pitchFamily="34" charset="0"/>
              </a:rPr>
              <a:t>dGTEx</a:t>
            </a:r>
            <a:r>
              <a:rPr lang="en-US" dirty="0">
                <a:cs typeface="Arial" panose="020B0604020202020204" pitchFamily="34" charset="0"/>
              </a:rPr>
              <a:t>) program, which is establishing a resource database and tissue bank for studying gene expression during human development. </a:t>
            </a:r>
          </a:p>
          <a:p>
            <a:pPr marL="0" lvl="1" defTabSz="587579">
              <a:defRPr/>
            </a:pPr>
            <a:endParaRPr lang="en-US" dirty="0">
              <a:cs typeface="Arial" panose="020B0604020202020204" pitchFamily="34" charset="0"/>
            </a:endParaRPr>
          </a:p>
          <a:p>
            <a:pPr marL="0" marR="0">
              <a:spcBef>
                <a:spcPts val="0"/>
              </a:spcBef>
              <a:spcAft>
                <a:spcPts val="0"/>
              </a:spcAft>
            </a:pPr>
            <a:r>
              <a:rPr lang="en-US" dirty="0">
                <a:effectLst/>
                <a:ea typeface="Calibri" panose="020F0502020204030204" pitchFamily="34" charset="0"/>
                <a:cs typeface="Arial" panose="020B0604020202020204" pitchFamily="34" charset="0"/>
              </a:rPr>
              <a:t>Before joining NHGRI, Jen was the technology development project lead for the Genomics Core at the National Cancer Institute (or NCI). Prior to that, she directed a research program at NCI, in which she studied the genetics and evolution of viral-host interactions. She completed a postdoctoral fellowship at NCI and at Colorado State University after receiving a B.A. in biology from Earlham College and a Ph.D. in genetics from the University of Connecticut. </a:t>
            </a:r>
            <a:endParaRPr lang="en-US" b="0" i="0" dirty="0">
              <a:solidFill>
                <a:srgbClr val="000000"/>
              </a:solidFill>
              <a:effectLst/>
              <a:cs typeface="Arial" panose="020B0604020202020204" pitchFamily="34" charset="0"/>
            </a:endParaRPr>
          </a:p>
        </p:txBody>
      </p:sp>
      <p:sp>
        <p:nvSpPr>
          <p:cNvPr id="119812" name="Slide Number Placeholder 3"/>
          <p:cNvSpPr>
            <a:spLocks noGrp="1"/>
          </p:cNvSpPr>
          <p:nvPr>
            <p:ph type="sldNum" sz="quarter" idx="5"/>
          </p:nvPr>
        </p:nvSpPr>
        <p:spPr>
          <a:noFill/>
        </p:spPr>
        <p:txBody>
          <a:bodyPr/>
          <a:lstStyle/>
          <a:p>
            <a:pPr marL="0" marR="0" lvl="0" indent="0" algn="r" defTabSz="907481"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07481" rtl="0" eaLnBrk="1" fontAlgn="auto" latinLnBrk="0" hangingPunct="1">
                <a:lnSpc>
                  <a:spcPct val="100000"/>
                </a:lnSpc>
                <a:spcBef>
                  <a:spcPts val="0"/>
                </a:spcBef>
                <a:spcAft>
                  <a:spcPts val="0"/>
                </a:spcAft>
                <a:buClrTx/>
                <a:buSzTx/>
                <a:buFontTx/>
                <a:buNone/>
                <a:tabLst/>
                <a:defRPr/>
              </a:pPr>
              <a:t>9</a:t>
            </a:fld>
            <a:endPar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1866704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336550" y="458788"/>
            <a:ext cx="6337300" cy="3565525"/>
          </a:xfrm>
          <a:prstGeom prst="rect">
            <a:avLst/>
          </a:prstGeom>
          <a:ln/>
        </p:spPr>
      </p:sp>
      <p:sp>
        <p:nvSpPr>
          <p:cNvPr id="119811" name="Notes Placeholder 2"/>
          <p:cNvSpPr>
            <a:spLocks noGrp="1"/>
          </p:cNvSpPr>
          <p:nvPr>
            <p:ph type="body" idx="1"/>
          </p:nvPr>
        </p:nvSpPr>
        <p:spPr>
          <a:xfrm>
            <a:off x="912236" y="4024313"/>
            <a:ext cx="5486400" cy="4114800"/>
          </a:xfrm>
          <a:noFill/>
          <a:ln w="9525">
            <a:noFill/>
            <a:miter lim="800000"/>
            <a:headEnd/>
            <a:tailEnd/>
          </a:ln>
          <a:effectLst/>
        </p:spPr>
        <p:txBody>
          <a:bodyPr vert="horz" wrap="square" lIns="91166" tIns="45583" rIns="91166" bIns="45583" numCol="1" anchor="t" anchorCtr="0" compatLnSpc="1">
            <a:prstTxWarp prst="textNoShape">
              <a:avLst/>
            </a:prstTxWarp>
            <a:noAutofit/>
          </a:bodyPr>
          <a:lstStyle/>
          <a:p>
            <a:pPr marL="0" lvl="1" defTabSz="587579">
              <a:defRPr/>
            </a:pPr>
            <a:r>
              <a:rPr lang="en-US" dirty="0">
                <a:latin typeface="Arial"/>
                <a:cs typeface="Arial"/>
              </a:rPr>
              <a:t>In June, Ian Nova joined NHGRI as an extramural program director in the Division of Genome Sciences. Ian oversees a portfolio of grants in genomic technology development, focusing on novel tools for nucleic acid sequencing, as well as grants in NHGRI’s Small Business Program. </a:t>
            </a:r>
            <a:endParaRPr lang="en-US" dirty="0">
              <a:latin typeface="Arial" panose="020B0604020202020204" pitchFamily="34" charset="0"/>
              <a:cs typeface="Arial" panose="020B0604020202020204" pitchFamily="34" charset="0"/>
            </a:endParaRPr>
          </a:p>
          <a:p>
            <a:pPr marL="0" lvl="1" defTabSz="587579">
              <a:defRPr/>
            </a:pPr>
            <a:endParaRPr lang="en-US" dirty="0">
              <a:latin typeface="Arial" panose="020B0604020202020204" pitchFamily="34" charset="0"/>
              <a:cs typeface="Arial" panose="020B0604020202020204" pitchFamily="34" charset="0"/>
            </a:endParaRPr>
          </a:p>
          <a:p>
            <a:pPr marL="0" lvl="1" defTabSz="587579">
              <a:defRPr/>
            </a:pPr>
            <a:r>
              <a:rPr lang="en-US" dirty="0">
                <a:latin typeface="Arial"/>
                <a:cs typeface="Arial"/>
              </a:rPr>
              <a:t>Prior to joining NHGRI, Ian was a postdoctoral researcher at Delft University of Technology in the Netherlands, where he worked on the development of technologies for protein sequencing, and at the University of Washington, where he worked on developing technologies for nucleic acid sequencing and single-molecule enzymology. </a:t>
            </a:r>
            <a:endParaRPr lang="en-US" dirty="0">
              <a:latin typeface="Arial" panose="020B0604020202020204" pitchFamily="34" charset="0"/>
              <a:cs typeface="Arial" panose="020B0604020202020204" pitchFamily="34" charset="0"/>
            </a:endParaRPr>
          </a:p>
          <a:p>
            <a:pPr marL="0" lvl="1" defTabSz="587579">
              <a:defRPr/>
            </a:pPr>
            <a:endParaRPr lang="en-US" dirty="0">
              <a:latin typeface="Arial" panose="020B0604020202020204" pitchFamily="34" charset="0"/>
              <a:cs typeface="Arial" panose="020B0604020202020204" pitchFamily="34" charset="0"/>
            </a:endParaRPr>
          </a:p>
          <a:p>
            <a:pPr marL="0" lvl="1" defTabSz="587579">
              <a:defRPr/>
            </a:pPr>
            <a:r>
              <a:rPr lang="en-US" dirty="0">
                <a:solidFill>
                  <a:srgbClr val="000000"/>
                </a:solidFill>
                <a:latin typeface="Arial"/>
                <a:cs typeface="Arial"/>
              </a:rPr>
              <a:t>Ian</a:t>
            </a:r>
            <a:r>
              <a:rPr lang="en-US" b="0" i="0" dirty="0">
                <a:solidFill>
                  <a:srgbClr val="000000"/>
                </a:solidFill>
                <a:effectLst/>
                <a:latin typeface="Arial"/>
                <a:cs typeface="Arial"/>
              </a:rPr>
              <a:t> received a B.S. in bioengineering from Santa Clara University and a Ph.D. in molecular engineering and sciences from the University of Washington. </a:t>
            </a:r>
            <a:endParaRPr lang="en-US" dirty="0">
              <a:latin typeface="Arial"/>
              <a:cs typeface="Arial"/>
            </a:endParaRPr>
          </a:p>
          <a:p>
            <a:pPr marL="0" lvl="1" defTabSz="587579">
              <a:defRPr/>
            </a:pPr>
            <a:endParaRPr lang="en-US" dirty="0">
              <a:latin typeface="Arial" panose="020B0604020202020204" pitchFamily="34" charset="0"/>
              <a:cs typeface="Arial" panose="020B0604020202020204" pitchFamily="34" charset="0"/>
            </a:endParaRPr>
          </a:p>
        </p:txBody>
      </p:sp>
      <p:sp>
        <p:nvSpPr>
          <p:cNvPr id="119812" name="Slide Number Placeholder 3"/>
          <p:cNvSpPr>
            <a:spLocks noGrp="1"/>
          </p:cNvSpPr>
          <p:nvPr>
            <p:ph type="sldNum" sz="quarter" idx="5"/>
          </p:nvPr>
        </p:nvSpPr>
        <p:spPr>
          <a:noFill/>
        </p:spPr>
        <p:txBody>
          <a:bodyPr/>
          <a:lstStyle/>
          <a:p>
            <a:pPr marL="0" marR="0" lvl="0" indent="0" algn="r" defTabSz="907481"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07481" rtl="0" eaLnBrk="1" fontAlgn="auto" latinLnBrk="0" hangingPunct="1">
                <a:lnSpc>
                  <a:spcPct val="100000"/>
                </a:lnSpc>
                <a:spcBef>
                  <a:spcPts val="0"/>
                </a:spcBef>
                <a:spcAft>
                  <a:spcPts val="0"/>
                </a:spcAft>
                <a:buClrTx/>
                <a:buSzTx/>
                <a:buFontTx/>
                <a:buNone/>
                <a:tabLst/>
                <a:defRPr/>
              </a:pPr>
              <a:t>10</a:t>
            </a:fld>
            <a:endPar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0834632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352425" y="446088"/>
            <a:ext cx="6337300" cy="3565525"/>
          </a:xfrm>
          <a:prstGeom prst="rect">
            <a:avLst/>
          </a:prstGeom>
          <a:ln/>
        </p:spPr>
      </p:sp>
      <p:sp>
        <p:nvSpPr>
          <p:cNvPr id="119811" name="Notes Placeholder 2"/>
          <p:cNvSpPr>
            <a:spLocks noGrp="1"/>
          </p:cNvSpPr>
          <p:nvPr>
            <p:ph type="body" idx="1"/>
          </p:nvPr>
        </p:nvSpPr>
        <p:spPr>
          <a:xfrm>
            <a:off x="862594" y="4011612"/>
            <a:ext cx="6002032" cy="5139013"/>
          </a:xfrm>
          <a:noFill/>
          <a:ln w="9525">
            <a:noFill/>
            <a:miter lim="800000"/>
            <a:headEnd/>
            <a:tailEnd/>
          </a:ln>
          <a:effectLst/>
        </p:spPr>
        <p:txBody>
          <a:bodyPr vert="horz" wrap="square" lIns="94580" tIns="47290" rIns="94580" bIns="47290" numCol="1" anchor="t" anchorCtr="0" compatLnSpc="1">
            <a:prstTxWarp prst="textNoShape">
              <a:avLst/>
            </a:prstTxWarp>
            <a:noAutofit/>
          </a:bodyPr>
          <a:lstStyle/>
          <a:p>
            <a:pPr marL="0" marR="0">
              <a:spcBef>
                <a:spcPts val="0"/>
              </a:spcBef>
              <a:spcAft>
                <a:spcPts val="0"/>
              </a:spcAft>
            </a:pPr>
            <a:r>
              <a:rPr lang="en-US" sz="1200" kern="1200" dirty="0">
                <a:solidFill>
                  <a:schemeClr val="tx1"/>
                </a:solidFill>
                <a:latin typeface="Arial" panose="020B0604020202020204" pitchFamily="34" charset="0"/>
                <a:cs typeface="Arial" panose="020B0604020202020204" pitchFamily="34" charset="0"/>
              </a:rPr>
              <a:t>The NIH-ACMG Genomic Medicine Program Management Fellowship is a partnership involving NHGRI; the National Heart, Lung, and Blood Institute; the National Institute on Minority Health and Health Disparities; the </a:t>
            </a:r>
            <a:r>
              <a:rPr lang="en-US" sz="1200" i="1" kern="1200" dirty="0">
                <a:solidFill>
                  <a:schemeClr val="tx1"/>
                </a:solidFill>
                <a:latin typeface="Arial" panose="020B0604020202020204" pitchFamily="34" charset="0"/>
                <a:cs typeface="Arial" panose="020B0604020202020204" pitchFamily="34" charset="0"/>
              </a:rPr>
              <a:t>All of Us </a:t>
            </a:r>
            <a:r>
              <a:rPr lang="en-US" sz="1200" kern="1200" dirty="0">
                <a:solidFill>
                  <a:schemeClr val="tx1"/>
                </a:solidFill>
                <a:latin typeface="Arial" panose="020B0604020202020204" pitchFamily="34" charset="0"/>
                <a:cs typeface="Arial" panose="020B0604020202020204" pitchFamily="34" charset="0"/>
              </a:rPr>
              <a:t>Research Program; and the American College of Medical Genetics and Genomics (or ACMG). The fellowship prepares health practitioners (such as physicians, physician associates, genetic counselors, and nurse practitioners) to manage research and implementation programs in genomic medicine. The two new NIH-ACMG Fellows for 2023-2025 are Jessica Chong and Karyn Roberts.</a:t>
            </a:r>
            <a:endParaRPr lang="en-US" sz="1200" dirty="0">
              <a:effectLst/>
              <a:latin typeface="Arial" panose="020B0604020202020204" pitchFamily="34" charset="0"/>
              <a:ea typeface="Times New Roman" panose="02020603050405020304" pitchFamily="18" charset="0"/>
              <a:cs typeface="Arial" panose="020B0604020202020204" pitchFamily="34" charset="0"/>
            </a:endParaRPr>
          </a:p>
          <a:p>
            <a:pPr marL="0" marR="0">
              <a:spcBef>
                <a:spcPts val="0"/>
              </a:spcBef>
              <a:spcAft>
                <a:spcPts val="0"/>
              </a:spcAft>
            </a:pPr>
            <a:endParaRPr lang="en-US" sz="1200" dirty="0">
              <a:effectLst/>
              <a:latin typeface="Arial" panose="020B0604020202020204" pitchFamily="34" charset="0"/>
              <a:ea typeface="Times New Roman" panose="02020603050405020304" pitchFamily="18" charset="0"/>
              <a:cs typeface="Arial" panose="020B0604020202020204" pitchFamily="34" charset="0"/>
            </a:endParaRPr>
          </a:p>
          <a:p>
            <a:r>
              <a:rPr lang="en-US" sz="1200" dirty="0">
                <a:effectLst/>
                <a:latin typeface="Arial"/>
                <a:ea typeface="Times New Roman" panose="02020603050405020304" pitchFamily="18" charset="0"/>
                <a:cs typeface="Arial"/>
              </a:rPr>
              <a:t>Jessica attended North Carolina State University. She then completed her physician assistant studies and obtained a </a:t>
            </a:r>
            <a:r>
              <a:rPr lang="en-US" dirty="0">
                <a:latin typeface="Arial"/>
                <a:ea typeface="Times New Roman" panose="02020603050405020304" pitchFamily="18" charset="0"/>
                <a:cs typeface="Arial"/>
              </a:rPr>
              <a:t>M.S. degree </a:t>
            </a:r>
            <a:r>
              <a:rPr lang="en-US" sz="1200" dirty="0">
                <a:effectLst/>
                <a:latin typeface="Arial"/>
                <a:ea typeface="Times New Roman" panose="02020603050405020304" pitchFamily="18" charset="0"/>
                <a:cs typeface="Arial"/>
              </a:rPr>
              <a:t>in Health Sciences at George Washington University. She has worked in pediatric medicine for ten years, with a special interest in neuromuscular and genetic diseases. </a:t>
            </a:r>
            <a:r>
              <a:rPr lang="en-US" dirty="0">
                <a:latin typeface="Arial"/>
                <a:ea typeface="Times New Roman" panose="02020603050405020304" pitchFamily="18" charset="0"/>
                <a:cs typeface="Arial"/>
              </a:rPr>
              <a:t>Jessica</a:t>
            </a:r>
            <a:r>
              <a:rPr lang="en-US" sz="1200" dirty="0">
                <a:effectLst/>
                <a:latin typeface="Arial"/>
                <a:ea typeface="Times New Roman" panose="02020603050405020304" pitchFamily="18" charset="0"/>
                <a:cs typeface="Arial"/>
              </a:rPr>
              <a:t> has been </a:t>
            </a:r>
            <a:r>
              <a:rPr lang="en-US" dirty="0">
                <a:latin typeface="Arial"/>
                <a:ea typeface="Times New Roman" panose="02020603050405020304" pitchFamily="18" charset="0"/>
                <a:cs typeface="Arial"/>
              </a:rPr>
              <a:t>a sub-investigator</a:t>
            </a:r>
            <a:r>
              <a:rPr lang="en-US" sz="1200" dirty="0">
                <a:effectLst/>
                <a:latin typeface="Arial"/>
                <a:ea typeface="Times New Roman" panose="02020603050405020304" pitchFamily="18" charset="0"/>
                <a:cs typeface="Arial"/>
              </a:rPr>
              <a:t> in multiple clinical trials; she has also treated and managed patients receiving disease-modifying therapies, including gene therapy and anti-sense oligonucleotide therapies.</a:t>
            </a:r>
            <a:r>
              <a:rPr lang="en-US" dirty="0">
                <a:latin typeface="Arial"/>
                <a:ea typeface="Times New Roman" panose="02020603050405020304" pitchFamily="18" charset="0"/>
                <a:cs typeface="Arial"/>
              </a:rPr>
              <a:t> </a:t>
            </a:r>
            <a:endParaRPr lang="en-US" sz="1200" dirty="0">
              <a:effectLst/>
              <a:latin typeface="Arial" panose="020B0604020202020204" pitchFamily="34" charset="0"/>
              <a:ea typeface="Times New Roman" panose="02020603050405020304" pitchFamily="18" charset="0"/>
              <a:cs typeface="Arial" panose="020B0604020202020204" pitchFamily="34" charset="0"/>
            </a:endParaRPr>
          </a:p>
          <a:p>
            <a:pPr marL="0" marR="0">
              <a:spcBef>
                <a:spcPts val="0"/>
              </a:spcBef>
              <a:spcAft>
                <a:spcPts val="0"/>
              </a:spcAft>
            </a:pPr>
            <a:endParaRPr lang="en-US" sz="1200" b="0" dirty="0">
              <a:effectLst/>
              <a:latin typeface="Arial" panose="020B0604020202020204" pitchFamily="34" charset="0"/>
              <a:ea typeface="Times New Roman" panose="02020603050405020304" pitchFamily="18" charset="0"/>
              <a:cs typeface="Arial" panose="020B0604020202020204" pitchFamily="34" charset="0"/>
            </a:endParaRPr>
          </a:p>
          <a:p>
            <a:r>
              <a:rPr lang="en-US" sz="1200" b="0" dirty="0">
                <a:effectLst/>
                <a:latin typeface="Arial"/>
                <a:ea typeface="Times New Roman" panose="02020603050405020304" pitchFamily="18" charset="0"/>
                <a:cs typeface="Arial"/>
              </a:rPr>
              <a:t>Karyn is a pediatric nurse, previously practicing in the emergency department. She obtained her Ph.D. in Nursing Science in 2019 from the University of Illinois at Chicago. Working in academia since 2012, </a:t>
            </a:r>
            <a:r>
              <a:rPr lang="en-US" dirty="0">
                <a:latin typeface="Arial"/>
                <a:ea typeface="Times New Roman" panose="02020603050405020304" pitchFamily="18" charset="0"/>
                <a:cs typeface="Arial"/>
              </a:rPr>
              <a:t>Karyn </a:t>
            </a:r>
            <a:r>
              <a:rPr lang="en-US" sz="1200" b="0" dirty="0">
                <a:effectLst/>
                <a:latin typeface="Arial"/>
                <a:ea typeface="Times New Roman" panose="02020603050405020304" pitchFamily="18" charset="0"/>
                <a:cs typeface="Arial"/>
              </a:rPr>
              <a:t>was most recently an Assistant Professor at the University of Wisconsin-Milwaukee School of Nursing and as an Adjunct Assistant Professor at Northwestern Feinberg School of Medicine’s Department of Pediatrics.</a:t>
            </a:r>
            <a:r>
              <a:rPr lang="en-US" dirty="0">
                <a:latin typeface="Arial"/>
                <a:ea typeface="Times New Roman" panose="02020603050405020304" pitchFamily="18" charset="0"/>
                <a:cs typeface="Arial"/>
              </a:rPr>
              <a:t> </a:t>
            </a:r>
            <a:endParaRPr lang="en-US" sz="1200" b="0" dirty="0">
              <a:effectLst/>
              <a:latin typeface="Arial" panose="020B0604020202020204" pitchFamily="34" charset="0"/>
              <a:ea typeface="Times New Roman" panose="02020603050405020304" pitchFamily="18" charset="0"/>
              <a:cs typeface="Arial" panose="020B0604020202020204" pitchFamily="34" charset="0"/>
            </a:endParaRPr>
          </a:p>
        </p:txBody>
      </p:sp>
      <p:sp>
        <p:nvSpPr>
          <p:cNvPr id="2" name="Slide Number Placeholder 3">
            <a:extLst>
              <a:ext uri="{FF2B5EF4-FFF2-40B4-BE49-F238E27FC236}">
                <a16:creationId xmlns:a16="http://schemas.microsoft.com/office/drawing/2014/main" id="{D2C6D09D-3EC9-7AD1-D24D-65A0329827DE}"/>
              </a:ext>
            </a:extLst>
          </p:cNvPr>
          <p:cNvSpPr>
            <a:spLocks noGrp="1"/>
          </p:cNvSpPr>
          <p:nvPr>
            <p:ph type="sldNum" sz="quarter" idx="5"/>
          </p:nvPr>
        </p:nvSpPr>
        <p:spPr>
          <a:xfrm>
            <a:off x="3972560" y="8829967"/>
            <a:ext cx="3037840" cy="466433"/>
          </a:xfrm>
          <a:noFill/>
        </p:spPr>
        <p:txBody>
          <a:bodyPr/>
          <a:lstStyle/>
          <a:p>
            <a:pPr marL="0" marR="0" lvl="0" indent="0" algn="r" defTabSz="941468"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rPr>
              <a:pPr marL="0" marR="0" lvl="0" indent="0" algn="r" defTabSz="941468" rtl="0" eaLnBrk="1" fontAlgn="auto" latinLnBrk="0" hangingPunct="1">
                <a:lnSpc>
                  <a:spcPct val="100000"/>
                </a:lnSpc>
                <a:spcBef>
                  <a:spcPts val="0"/>
                </a:spcBef>
                <a:spcAft>
                  <a:spcPts val="0"/>
                </a:spcAft>
                <a:buClrTx/>
                <a:buSzTx/>
                <a:buFontTx/>
                <a:buNone/>
                <a:tabLst/>
                <a:defRPr/>
              </a:pPr>
              <a:t>11</a:t>
            </a:fld>
            <a:endParaRPr kumimoji="0" lang="en-US" sz="1200" b="1"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245720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336550" y="458788"/>
            <a:ext cx="6337300" cy="3565525"/>
          </a:xfrm>
          <a:prstGeom prst="rect">
            <a:avLst/>
          </a:prstGeom>
          <a:ln/>
        </p:spPr>
      </p:sp>
      <p:sp>
        <p:nvSpPr>
          <p:cNvPr id="119811" name="Notes Placeholder 2"/>
          <p:cNvSpPr>
            <a:spLocks noGrp="1"/>
          </p:cNvSpPr>
          <p:nvPr>
            <p:ph type="body" idx="1"/>
          </p:nvPr>
        </p:nvSpPr>
        <p:spPr>
          <a:xfrm>
            <a:off x="912236" y="4024313"/>
            <a:ext cx="5486400" cy="4114800"/>
          </a:xfrm>
          <a:noFill/>
          <a:ln w="9525">
            <a:noFill/>
            <a:miter lim="800000"/>
            <a:headEnd/>
            <a:tailEnd/>
          </a:ln>
          <a:effectLst/>
        </p:spPr>
        <p:txBody>
          <a:bodyPr vert="horz" wrap="square" lIns="91166" tIns="45583" rIns="91166" bIns="45583" numCol="1" anchor="t" anchorCtr="0" compatLnSpc="1">
            <a:prstTxWarp prst="textNoShape">
              <a:avLst/>
            </a:prstTxWarp>
            <a:noAutofit/>
          </a:bodyPr>
          <a:lstStyle/>
          <a:p>
            <a:r>
              <a:rPr lang="en-US" dirty="0"/>
              <a:t>NIH partners with the American Association for the Advancement of Science (or AAAS) to provide one- to two-year Science and Technology Policy Fellowships at NIH. The fellowship provides opportunities for scientists and engineers to learn first-hand about policymaking and contribute their knowledge and analytical skills in the policy realm.</a:t>
            </a:r>
          </a:p>
          <a:p>
            <a:endParaRPr lang="en-US" dirty="0"/>
          </a:p>
          <a:p>
            <a:r>
              <a:rPr lang="en-US" dirty="0"/>
              <a:t>Molly Bird recently joined NHGRI as a AAAS Fellow. Molly completed her Ph.D. in Biological Engineering from MIT. She will be working with Chris Gunter in NHGRI’s Office of the Director to perform grant program evaluations and map NHGRI’s activities onto the 2020 NHGRI Strategic Vision. She will also be working with Cristina Kapustij in the Policy and Program Analysis Branch to assist in program analysis, drafting the institute’s Congressional Justification, and studying state legislation related to genomics.</a:t>
            </a:r>
            <a:endParaRPr lang="en-US" dirty="0">
              <a:cs typeface="Calibri"/>
            </a:endParaRPr>
          </a:p>
        </p:txBody>
      </p:sp>
      <p:sp>
        <p:nvSpPr>
          <p:cNvPr id="119812" name="Slide Number Placeholder 3"/>
          <p:cNvSpPr>
            <a:spLocks noGrp="1"/>
          </p:cNvSpPr>
          <p:nvPr>
            <p:ph type="sldNum" sz="quarter" idx="5"/>
          </p:nvPr>
        </p:nvSpPr>
        <p:spPr>
          <a:noFill/>
        </p:spPr>
        <p:txBody>
          <a:bodyPr/>
          <a:lstStyle/>
          <a:p>
            <a:pPr marL="0" marR="0" lvl="0" indent="0" algn="r" defTabSz="907481"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07481" rtl="0" eaLnBrk="1" fontAlgn="auto" latinLnBrk="0" hangingPunct="1">
                <a:lnSpc>
                  <a:spcPct val="100000"/>
                </a:lnSpc>
                <a:spcBef>
                  <a:spcPts val="0"/>
                </a:spcBef>
                <a:spcAft>
                  <a:spcPts val="0"/>
                </a:spcAft>
                <a:buClrTx/>
                <a:buSzTx/>
                <a:buFontTx/>
                <a:buNone/>
                <a:tabLst/>
                <a:defRPr/>
              </a:pPr>
              <a:t>12</a:t>
            </a:fld>
            <a:endPar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1115235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349250" y="485775"/>
            <a:ext cx="6337300" cy="3565525"/>
          </a:xfrm>
          <a:prstGeom prst="rect">
            <a:avLst/>
          </a:prstGeom>
          <a:ln/>
        </p:spPr>
      </p:sp>
      <p:sp>
        <p:nvSpPr>
          <p:cNvPr id="119811" name="Notes Placeholder 2"/>
          <p:cNvSpPr>
            <a:spLocks noGrp="1"/>
          </p:cNvSpPr>
          <p:nvPr>
            <p:ph type="body" idx="1"/>
          </p:nvPr>
        </p:nvSpPr>
        <p:spPr>
          <a:xfrm>
            <a:off x="874712" y="4051300"/>
            <a:ext cx="5786437" cy="4662004"/>
          </a:xfrm>
          <a:noFill/>
          <a:ln w="9525">
            <a:noFill/>
            <a:miter lim="800000"/>
            <a:headEnd/>
            <a:tailEnd/>
          </a:ln>
          <a:effectLst/>
        </p:spPr>
        <p:txBody>
          <a:bodyPr vert="horz" wrap="square" lIns="91166" tIns="45583" rIns="91166" bIns="45583" numCol="1" anchor="t" anchorCtr="0" compatLnSpc="1">
            <a:prstTxWarp prst="textNoShape">
              <a:avLst/>
            </a:prstTxWarp>
            <a:noAutofit/>
          </a:bodyPr>
          <a:lstStyle/>
          <a:p>
            <a:r>
              <a:rPr lang="en-US" b="0" i="0" dirty="0">
                <a:solidFill>
                  <a:srgbClr val="000000"/>
                </a:solidFill>
                <a:effectLst/>
                <a:cs typeface="Arial" panose="020B0604020202020204" pitchFamily="34" charset="0"/>
              </a:rPr>
              <a:t>As was announced in June of this year, NHGRI has awarded the American Society of Human Genetics (or ASHG) a five-year, $7.1-million contract to support a new Genomics and Public Service Fellowship Program, which will provide early stage professionals with experiences relevant to a range of genomics careers. Through this program, participants will embark on experiences at ASHG, NHGRI, and/or additional locations to gain valuable skills for various careers in genetics and genomics. The program is designed for two groups of fellows, one for those at the graduate level and one for those at the postbaccalaureate level.</a:t>
            </a:r>
          </a:p>
          <a:p>
            <a:endParaRPr lang="en-US" b="0" i="0" dirty="0">
              <a:solidFill>
                <a:srgbClr val="000000"/>
              </a:solidFill>
              <a:effectLst/>
              <a:cs typeface="Arial" panose="020B0604020202020204" pitchFamily="34" charset="0"/>
            </a:endParaRPr>
          </a:p>
          <a:p>
            <a:pPr algn="l" fontAlgn="base"/>
            <a:r>
              <a:rPr lang="en-US" b="0" i="0" dirty="0">
                <a:solidFill>
                  <a:srgbClr val="000000"/>
                </a:solidFill>
                <a:effectLst/>
                <a:cs typeface="Arial" panose="020B0604020202020204" pitchFamily="34" charset="0"/>
              </a:rPr>
              <a:t>* The graduate-level fellowships will build upon an existing partnership with ASHG, involving the Genetics and Public Policy Fellowship and the Genetics Education and Engagement Fellowship, which have already trained dozens of fellows. Now, a new component, the Genomics Communications Fellowship, will be added to offer experiences in the swiftly changing science media landscape that is relevant to genomics. </a:t>
            </a:r>
          </a:p>
          <a:p>
            <a:pPr algn="l" fontAlgn="base"/>
            <a:endParaRPr lang="en-US" b="0" i="0" dirty="0">
              <a:solidFill>
                <a:srgbClr val="000000"/>
              </a:solidFill>
              <a:effectLst/>
              <a:cs typeface="Arial" panose="020B0604020202020204" pitchFamily="34" charset="0"/>
            </a:endParaRPr>
          </a:p>
          <a:p>
            <a:pPr algn="l" fontAlgn="base"/>
            <a:r>
              <a:rPr lang="en-US" b="0" i="0" dirty="0">
                <a:solidFill>
                  <a:srgbClr val="000000"/>
                </a:solidFill>
                <a:effectLst/>
                <a:ea typeface="Open Sans"/>
                <a:cs typeface="Arial" panose="020B0604020202020204" pitchFamily="34" charset="0"/>
              </a:rPr>
              <a:t>* The new postbaccalaureate group will involve a new ASHG-NHGRI Postbaccalaureate Genomics Analyst Fellowship, which will provide recent college graduates with training in the oversight and administration of research-funding programs at the forefront of genomics and in the leadership of the fields of human genetics and genomics at ASHG.</a:t>
            </a:r>
          </a:p>
          <a:p>
            <a:endParaRPr lang="en-US" b="0" i="0" dirty="0">
              <a:solidFill>
                <a:srgbClr val="000000"/>
              </a:solidFill>
              <a:effectLst/>
              <a:cs typeface="Arial" panose="020B0604020202020204" pitchFamily="34" charset="0"/>
            </a:endParaRPr>
          </a:p>
          <a:p>
            <a:r>
              <a:rPr lang="en-US" b="0" i="0" dirty="0">
                <a:solidFill>
                  <a:srgbClr val="000000"/>
                </a:solidFill>
                <a:effectLst/>
                <a:cs typeface="Arial" panose="020B0604020202020204" pitchFamily="34" charset="0"/>
              </a:rPr>
              <a:t>* Applications for all of these fellowships will open on October 1, 2023.</a:t>
            </a:r>
          </a:p>
        </p:txBody>
      </p:sp>
      <p:sp>
        <p:nvSpPr>
          <p:cNvPr id="2" name="Slide Number Placeholder 3">
            <a:extLst>
              <a:ext uri="{FF2B5EF4-FFF2-40B4-BE49-F238E27FC236}">
                <a16:creationId xmlns:a16="http://schemas.microsoft.com/office/drawing/2014/main" id="{E317E796-D0B7-B43C-2AA2-D614E56C76FE}"/>
              </a:ext>
            </a:extLst>
          </p:cNvPr>
          <p:cNvSpPr>
            <a:spLocks noGrp="1"/>
          </p:cNvSpPr>
          <p:nvPr>
            <p:ph type="sldNum" sz="quarter" idx="5"/>
          </p:nvPr>
        </p:nvSpPr>
        <p:spPr>
          <a:xfrm>
            <a:off x="3970938" y="8829967"/>
            <a:ext cx="3037840" cy="466433"/>
          </a:xfrm>
          <a:noFill/>
        </p:spPr>
        <p:txBody>
          <a:bodyPr/>
          <a:lstStyle/>
          <a:p>
            <a:pPr marL="0" marR="0" lvl="0" indent="0" algn="r" defTabSz="907481"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07481" rtl="0" eaLnBrk="1" fontAlgn="auto" latinLnBrk="0" hangingPunct="1">
                <a:lnSpc>
                  <a:spcPct val="100000"/>
                </a:lnSpc>
                <a:spcBef>
                  <a:spcPts val="0"/>
                </a:spcBef>
                <a:spcAft>
                  <a:spcPts val="0"/>
                </a:spcAft>
                <a:buClrTx/>
                <a:buSzTx/>
                <a:buFontTx/>
                <a:buNone/>
                <a:tabLst/>
                <a:defRPr/>
              </a:pPr>
              <a:t>13</a:t>
            </a:fld>
            <a:endPar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5070561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6550" y="457200"/>
            <a:ext cx="6337300" cy="3565525"/>
          </a:xfrm>
        </p:spPr>
      </p:sp>
      <p:sp>
        <p:nvSpPr>
          <p:cNvPr id="3" name="Notes Placeholder 2"/>
          <p:cNvSpPr>
            <a:spLocks noGrp="1"/>
          </p:cNvSpPr>
          <p:nvPr>
            <p:ph type="body" idx="1"/>
          </p:nvPr>
        </p:nvSpPr>
        <p:spPr>
          <a:xfrm>
            <a:off x="807720" y="4022725"/>
            <a:ext cx="5394960" cy="4114800"/>
          </a:xfrm>
        </p:spPr>
        <p:txBody>
          <a:bodyPr/>
          <a:lstStyle/>
          <a:p>
            <a:r>
              <a:rPr lang="en-US" dirty="0"/>
              <a:t>Moving on to general NIH updates.</a:t>
            </a:r>
          </a:p>
        </p:txBody>
      </p:sp>
      <p:sp>
        <p:nvSpPr>
          <p:cNvPr id="5" name="Slide Number Placeholder 3">
            <a:extLst>
              <a:ext uri="{FF2B5EF4-FFF2-40B4-BE49-F238E27FC236}">
                <a16:creationId xmlns:a16="http://schemas.microsoft.com/office/drawing/2014/main" id="{03769DE7-4267-4BA7-BDA2-4C01AA69CC59}"/>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14</a:t>
            </a:fld>
            <a:endParaRPr lang="en-US" b="1">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668029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6550" y="457200"/>
            <a:ext cx="6337300" cy="3565525"/>
          </a:xfrm>
        </p:spPr>
      </p:sp>
      <p:sp>
        <p:nvSpPr>
          <p:cNvPr id="3" name="Notes Placeholder 2"/>
          <p:cNvSpPr>
            <a:spLocks noGrp="1"/>
          </p:cNvSpPr>
          <p:nvPr>
            <p:ph type="body" idx="1"/>
          </p:nvPr>
        </p:nvSpPr>
        <p:spPr>
          <a:xfrm>
            <a:off x="807720" y="4022725"/>
            <a:ext cx="5486400" cy="4114800"/>
          </a:xfrm>
        </p:spPr>
        <p:txBody>
          <a:bodyPr/>
          <a:lstStyle/>
          <a:p>
            <a:r>
              <a:rPr lang="en-US" b="0" i="0" dirty="0">
                <a:solidFill>
                  <a:srgbClr val="000000"/>
                </a:solidFill>
                <a:effectLst/>
                <a:cs typeface="Arial" panose="020B0604020202020204" pitchFamily="34" charset="0"/>
              </a:rPr>
              <a:t>In July, Mandy Cohen, a physician and former North Carolina Health Secretary, was appointed Director of the Centers for Disease Control and Prevention (or CDC). Mandy is one of the nation’s top physicians and health leaders, with experience leading large and complex organizations. She was a senior official in the Obama Administration and previously worked with current Surgeon General Vivek Murthy.</a:t>
            </a:r>
          </a:p>
        </p:txBody>
      </p:sp>
      <p:sp>
        <p:nvSpPr>
          <p:cNvPr id="5" name="Slide Number Placeholder 3">
            <a:extLst>
              <a:ext uri="{FF2B5EF4-FFF2-40B4-BE49-F238E27FC236}">
                <a16:creationId xmlns:a16="http://schemas.microsoft.com/office/drawing/2014/main" id="{03769DE7-4267-4BA7-BDA2-4C01AA69CC59}"/>
              </a:ext>
            </a:extLst>
          </p:cNvPr>
          <p:cNvSpPr>
            <a:spLocks noGrp="1"/>
          </p:cNvSpPr>
          <p:nvPr>
            <p:ph type="sldNum" sz="quarter" idx="5"/>
          </p:nvPr>
        </p:nvSpPr>
        <p:spPr>
          <a:xfrm>
            <a:off x="3970938" y="8829967"/>
            <a:ext cx="3037840" cy="466433"/>
          </a:xfrm>
          <a:noFill/>
        </p:spPr>
        <p:txBody>
          <a:bodyPr/>
          <a:lstStyle/>
          <a:p>
            <a:pPr marL="0" marR="0" lvl="0" indent="0" algn="r" defTabSz="924723"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24723" rtl="0" eaLnBrk="1" fontAlgn="auto" latinLnBrk="0" hangingPunct="1">
                <a:lnSpc>
                  <a:spcPct val="100000"/>
                </a:lnSpc>
                <a:spcBef>
                  <a:spcPts val="0"/>
                </a:spcBef>
                <a:spcAft>
                  <a:spcPts val="0"/>
                </a:spcAft>
                <a:buClrTx/>
                <a:buSzTx/>
                <a:buFontTx/>
                <a:buNone/>
                <a:tabLst/>
                <a:defRPr/>
              </a:pPr>
              <a:t>15</a:t>
            </a:fld>
            <a:endPar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5775024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6550" y="457200"/>
            <a:ext cx="6337300" cy="3565525"/>
          </a:xfrm>
        </p:spPr>
      </p:sp>
      <p:sp>
        <p:nvSpPr>
          <p:cNvPr id="3" name="Notes Placeholder 2"/>
          <p:cNvSpPr>
            <a:spLocks noGrp="1"/>
          </p:cNvSpPr>
          <p:nvPr>
            <p:ph type="body" idx="1"/>
          </p:nvPr>
        </p:nvSpPr>
        <p:spPr>
          <a:xfrm>
            <a:off x="807720" y="4022725"/>
            <a:ext cx="5486400" cy="4114800"/>
          </a:xfrm>
        </p:spPr>
        <p:txBody>
          <a:bodyPr/>
          <a:lstStyle/>
          <a:p>
            <a:pPr defTabSz="621167">
              <a:defRPr/>
            </a:pPr>
            <a:r>
              <a:rPr lang="en-US" dirty="0"/>
              <a:t>Patti Brennan will retire from NIH and her role as Director of the National Library of Medicine (or NLM) on September 30, 2023. For the past seven years, Patti has served as the NLM Director, during which NLM extended access to health information and further acquired and preserved globally available biomedical literature using modernized approaches. </a:t>
            </a:r>
          </a:p>
          <a:p>
            <a:pPr defTabSz="621167">
              <a:defRPr/>
            </a:pPr>
            <a:endParaRPr lang="en-US" dirty="0"/>
          </a:p>
          <a:p>
            <a:pPr defTabSz="621167">
              <a:defRPr/>
            </a:pPr>
            <a:r>
              <a:rPr lang="en-US" dirty="0"/>
              <a:t>* While NIH conducts a search for the next NLM Director, Stephen Sherry, who currently serves as Director of NLM’s National Center for Biotechnology Information and NLM Associate Director for Scientific Data Resources, will serve as the Acting NLM Director.</a:t>
            </a:r>
          </a:p>
          <a:p>
            <a:pPr defTabSz="621167">
              <a:defRPr/>
            </a:pPr>
            <a:endParaRPr lang="en-US" dirty="0"/>
          </a:p>
        </p:txBody>
      </p:sp>
      <p:sp>
        <p:nvSpPr>
          <p:cNvPr id="5" name="Slide Number Placeholder 3">
            <a:extLst>
              <a:ext uri="{FF2B5EF4-FFF2-40B4-BE49-F238E27FC236}">
                <a16:creationId xmlns:a16="http://schemas.microsoft.com/office/drawing/2014/main" id="{03769DE7-4267-4BA7-BDA2-4C01AA69CC59}"/>
              </a:ext>
            </a:extLst>
          </p:cNvPr>
          <p:cNvSpPr>
            <a:spLocks noGrp="1"/>
          </p:cNvSpPr>
          <p:nvPr>
            <p:ph type="sldNum" sz="quarter" idx="5"/>
          </p:nvPr>
        </p:nvSpPr>
        <p:spPr>
          <a:xfrm>
            <a:off x="3970938" y="8829967"/>
            <a:ext cx="3037840" cy="466433"/>
          </a:xfrm>
          <a:noFill/>
        </p:spPr>
        <p:txBody>
          <a:bodyPr/>
          <a:lstStyle/>
          <a:p>
            <a:pPr marL="0" marR="0" lvl="0" indent="0" algn="r" defTabSz="924723"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24723" rtl="0" eaLnBrk="1" fontAlgn="auto" latinLnBrk="0" hangingPunct="1">
                <a:lnSpc>
                  <a:spcPct val="100000"/>
                </a:lnSpc>
                <a:spcBef>
                  <a:spcPts val="0"/>
                </a:spcBef>
                <a:spcAft>
                  <a:spcPts val="0"/>
                </a:spcAft>
                <a:buClrTx/>
                <a:buSzTx/>
                <a:buFontTx/>
                <a:buNone/>
                <a:tabLst/>
                <a:defRPr/>
              </a:pPr>
              <a:t>16</a:t>
            </a:fld>
            <a:endPar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5357757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6550" y="457200"/>
            <a:ext cx="6337300" cy="3565525"/>
          </a:xfrm>
        </p:spPr>
      </p:sp>
      <p:sp>
        <p:nvSpPr>
          <p:cNvPr id="3" name="Notes Placeholder 2"/>
          <p:cNvSpPr>
            <a:spLocks noGrp="1"/>
          </p:cNvSpPr>
          <p:nvPr>
            <p:ph type="body" idx="1"/>
          </p:nvPr>
        </p:nvSpPr>
        <p:spPr>
          <a:xfrm>
            <a:off x="807720" y="4022725"/>
            <a:ext cx="5486400" cy="4114800"/>
          </a:xfrm>
        </p:spPr>
        <p:txBody>
          <a:bodyPr/>
          <a:lstStyle/>
          <a:p>
            <a:r>
              <a:rPr lang="en-US" b="0" i="0" dirty="0">
                <a:effectLst/>
                <a:latin typeface="Arial"/>
                <a:cs typeface="Arial"/>
              </a:rPr>
              <a:t>Jane Simoni</a:t>
            </a:r>
            <a:r>
              <a:rPr lang="en-US" dirty="0">
                <a:latin typeface="Arial"/>
                <a:cs typeface="Arial"/>
              </a:rPr>
              <a:t> </a:t>
            </a:r>
            <a:r>
              <a:rPr lang="en-US" b="0" i="0" dirty="0">
                <a:effectLst/>
                <a:latin typeface="Arial"/>
                <a:cs typeface="Arial"/>
              </a:rPr>
              <a:t>was recently appointed the NIH Associate Director for Behavioral and Social Sciences Research and Director of the NIH Office of Behavioral and Social Sciences Research (or OBSSR). Jane joins NIH after over two decades at the University of Washington, where she was Professor and Director of Clinical Training in the Department of Psychology.</a:t>
            </a:r>
            <a:r>
              <a:rPr lang="en-US" dirty="0">
                <a:latin typeface="Arial"/>
                <a:cs typeface="Arial"/>
              </a:rPr>
              <a:t> </a:t>
            </a:r>
            <a:endParaRPr lang="en-US" dirty="0">
              <a:cs typeface="Arial" panose="020B0604020202020204" pitchFamily="34" charset="0"/>
            </a:endParaRPr>
          </a:p>
        </p:txBody>
      </p:sp>
      <p:sp>
        <p:nvSpPr>
          <p:cNvPr id="5" name="Slide Number Placeholder 3">
            <a:extLst>
              <a:ext uri="{FF2B5EF4-FFF2-40B4-BE49-F238E27FC236}">
                <a16:creationId xmlns:a16="http://schemas.microsoft.com/office/drawing/2014/main" id="{03769DE7-4267-4BA7-BDA2-4C01AA69CC59}"/>
              </a:ext>
            </a:extLst>
          </p:cNvPr>
          <p:cNvSpPr>
            <a:spLocks noGrp="1"/>
          </p:cNvSpPr>
          <p:nvPr>
            <p:ph type="sldNum" sz="quarter" idx="5"/>
          </p:nvPr>
        </p:nvSpPr>
        <p:spPr>
          <a:xfrm>
            <a:off x="3970938" y="8829967"/>
            <a:ext cx="3037840" cy="466433"/>
          </a:xfrm>
          <a:noFill/>
        </p:spPr>
        <p:txBody>
          <a:bodyPr/>
          <a:lstStyle/>
          <a:p>
            <a:pPr marL="0" marR="0" lvl="0" indent="0" algn="r" defTabSz="924723"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24723" rtl="0" eaLnBrk="1" fontAlgn="auto" latinLnBrk="0" hangingPunct="1">
                <a:lnSpc>
                  <a:spcPct val="100000"/>
                </a:lnSpc>
                <a:spcBef>
                  <a:spcPts val="0"/>
                </a:spcBef>
                <a:spcAft>
                  <a:spcPts val="0"/>
                </a:spcAft>
                <a:buClrTx/>
                <a:buSzTx/>
                <a:buFontTx/>
                <a:buNone/>
                <a:tabLst/>
                <a:defRPr/>
              </a:pPr>
              <a:t>17</a:t>
            </a:fld>
            <a:endPar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215746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6550" y="457200"/>
            <a:ext cx="6337300" cy="3565525"/>
          </a:xfrm>
        </p:spPr>
      </p:sp>
      <p:sp>
        <p:nvSpPr>
          <p:cNvPr id="3" name="Notes Placeholder 2"/>
          <p:cNvSpPr>
            <a:spLocks noGrp="1"/>
          </p:cNvSpPr>
          <p:nvPr>
            <p:ph type="body" idx="1"/>
          </p:nvPr>
        </p:nvSpPr>
        <p:spPr>
          <a:xfrm>
            <a:off x="807720" y="4022725"/>
            <a:ext cx="5486400" cy="4114800"/>
          </a:xfrm>
        </p:spPr>
        <p:txBody>
          <a:bodyPr/>
          <a:lstStyle/>
          <a:p>
            <a:r>
              <a:rPr lang="en-US" dirty="0">
                <a:cs typeface="Arial" panose="020B0604020202020204" pitchFamily="34" charset="0"/>
              </a:rPr>
              <a:t>Jeanne </a:t>
            </a:r>
            <a:r>
              <a:rPr lang="en-US" dirty="0" err="1">
                <a:cs typeface="Arial" panose="020B0604020202020204" pitchFamily="34" charset="0"/>
              </a:rPr>
              <a:t>Marrazzo</a:t>
            </a:r>
            <a:r>
              <a:rPr lang="en-US" dirty="0">
                <a:cs typeface="Arial" panose="020B0604020202020204" pitchFamily="34" charset="0"/>
              </a:rPr>
              <a:t> was recently selected to be the next Director of the National Institute of Allergy and Infectious Diseases (or NIAID). Jeanne is an infectious disease specialist, joining NIH from the University of Alabama at Birmingham, where she served as the Director of the Division of Infectious Diseases since 2016. Prior to that role, she was a Professor of Medicine at the University of Washington. She is expected to begin her new role as NIAID Director later this Fall.</a:t>
            </a:r>
          </a:p>
        </p:txBody>
      </p:sp>
      <p:sp>
        <p:nvSpPr>
          <p:cNvPr id="5" name="Slide Number Placeholder 3">
            <a:extLst>
              <a:ext uri="{FF2B5EF4-FFF2-40B4-BE49-F238E27FC236}">
                <a16:creationId xmlns:a16="http://schemas.microsoft.com/office/drawing/2014/main" id="{03769DE7-4267-4BA7-BDA2-4C01AA69CC59}"/>
              </a:ext>
            </a:extLst>
          </p:cNvPr>
          <p:cNvSpPr>
            <a:spLocks noGrp="1"/>
          </p:cNvSpPr>
          <p:nvPr>
            <p:ph type="sldNum" sz="quarter" idx="5"/>
          </p:nvPr>
        </p:nvSpPr>
        <p:spPr>
          <a:xfrm>
            <a:off x="3970938" y="8829967"/>
            <a:ext cx="3037840" cy="466433"/>
          </a:xfrm>
          <a:noFill/>
        </p:spPr>
        <p:txBody>
          <a:bodyPr/>
          <a:lstStyle/>
          <a:p>
            <a:pPr marL="0" marR="0" lvl="0" indent="0" algn="r" defTabSz="924723"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24723" rtl="0" eaLnBrk="1" fontAlgn="auto" latinLnBrk="0" hangingPunct="1">
                <a:lnSpc>
                  <a:spcPct val="100000"/>
                </a:lnSpc>
                <a:spcBef>
                  <a:spcPts val="0"/>
                </a:spcBef>
                <a:spcAft>
                  <a:spcPts val="0"/>
                </a:spcAft>
                <a:buClrTx/>
                <a:buSzTx/>
                <a:buFontTx/>
                <a:buNone/>
                <a:tabLst/>
                <a:defRPr/>
              </a:pPr>
              <a:t>18</a:t>
            </a:fld>
            <a:endPar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6792550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6550" y="457200"/>
            <a:ext cx="6337300" cy="3565525"/>
          </a:xfrm>
        </p:spPr>
      </p:sp>
      <p:sp>
        <p:nvSpPr>
          <p:cNvPr id="3" name="Notes Placeholder 2"/>
          <p:cNvSpPr>
            <a:spLocks noGrp="1"/>
          </p:cNvSpPr>
          <p:nvPr>
            <p:ph type="body" idx="1"/>
          </p:nvPr>
        </p:nvSpPr>
        <p:spPr>
          <a:xfrm>
            <a:off x="787624" y="4022725"/>
            <a:ext cx="5486400" cy="4114800"/>
          </a:xfrm>
        </p:spPr>
        <p:txBody>
          <a:bodyPr/>
          <a:lstStyle/>
          <a:p>
            <a:pPr defTabSz="621167">
              <a:defRPr/>
            </a:pPr>
            <a:r>
              <a:rPr lang="en-US" dirty="0"/>
              <a:t>NIH recently issued a Request for Information (or RFI) inviting feedback on a proposed update to the NIH mission statement. As the largest public funder of biomedical and behavioral research in the world, it is important that NIH’s mission statement accurately reflects our goal of turning scientific discoveries into better health for all. </a:t>
            </a:r>
          </a:p>
          <a:p>
            <a:pPr defTabSz="621167">
              <a:defRPr/>
            </a:pPr>
            <a:endParaRPr lang="en-US" dirty="0"/>
          </a:p>
          <a:p>
            <a:pPr defTabSz="621167">
              <a:defRPr/>
            </a:pPr>
            <a:r>
              <a:rPr lang="en-US" dirty="0"/>
              <a:t>NIH is seeking input about this broadly from staff, NIH-funded institutions, scientific and professional societies, the clinical practice community, advocacy organizations, and the public. Responses will be accepted through November 24, 2023. </a:t>
            </a:r>
          </a:p>
          <a:p>
            <a:pPr defTabSz="621167">
              <a:defRPr/>
            </a:pPr>
            <a:endParaRPr lang="en-US" dirty="0"/>
          </a:p>
        </p:txBody>
      </p:sp>
      <p:sp>
        <p:nvSpPr>
          <p:cNvPr id="5" name="Slide Number Placeholder 3">
            <a:extLst>
              <a:ext uri="{FF2B5EF4-FFF2-40B4-BE49-F238E27FC236}">
                <a16:creationId xmlns:a16="http://schemas.microsoft.com/office/drawing/2014/main" id="{03769DE7-4267-4BA7-BDA2-4C01AA69CC59}"/>
              </a:ext>
            </a:extLst>
          </p:cNvPr>
          <p:cNvSpPr>
            <a:spLocks noGrp="1"/>
          </p:cNvSpPr>
          <p:nvPr>
            <p:ph type="sldNum" sz="quarter" idx="5"/>
          </p:nvPr>
        </p:nvSpPr>
        <p:spPr>
          <a:xfrm>
            <a:off x="3970938" y="8829967"/>
            <a:ext cx="3037840" cy="466433"/>
          </a:xfrm>
          <a:noFill/>
        </p:spPr>
        <p:txBody>
          <a:bodyPr/>
          <a:lstStyle/>
          <a:p>
            <a:pPr marL="0" marR="0" lvl="0" indent="0" algn="r" defTabSz="924723"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24723" rtl="0" eaLnBrk="1" fontAlgn="auto" latinLnBrk="0" hangingPunct="1">
                <a:lnSpc>
                  <a:spcPct val="100000"/>
                </a:lnSpc>
                <a:spcBef>
                  <a:spcPts val="0"/>
                </a:spcBef>
                <a:spcAft>
                  <a:spcPts val="0"/>
                </a:spcAft>
                <a:buClrTx/>
                <a:buSzTx/>
                <a:buFontTx/>
                <a:buNone/>
                <a:tabLst/>
                <a:defRPr/>
              </a:pPr>
              <a:t>19</a:t>
            </a:fld>
            <a:endPar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5842509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0350" y="501650"/>
            <a:ext cx="6337300" cy="3565525"/>
          </a:xfrm>
          <a:prstGeom prst="rect">
            <a:avLst/>
          </a:prstGeom>
        </p:spPr>
      </p:sp>
      <p:sp>
        <p:nvSpPr>
          <p:cNvPr id="3" name="Notes Placeholder 2"/>
          <p:cNvSpPr>
            <a:spLocks noGrp="1"/>
          </p:cNvSpPr>
          <p:nvPr>
            <p:ph type="body" idx="1"/>
          </p:nvPr>
        </p:nvSpPr>
        <p:spPr>
          <a:xfrm>
            <a:off x="668697" y="4067174"/>
            <a:ext cx="5486400" cy="4281695"/>
          </a:xfrm>
        </p:spPr>
        <p:txBody>
          <a:bodyPr/>
          <a:lstStyle/>
          <a:p>
            <a:pPr defTabSz="948368" fontAlgn="base">
              <a:defRPr/>
            </a:pPr>
            <a:r>
              <a:rPr lang="en-US" b="0" dirty="0"/>
              <a:t>Government funding will run out on September 30 unless a budget or a Continuing Resolution (or CR) is passed by the U.S. Congress.</a:t>
            </a:r>
            <a:r>
              <a:rPr lang="en-US" dirty="0"/>
              <a:t> </a:t>
            </a:r>
            <a:endParaRPr lang="en-US" b="0" dirty="0"/>
          </a:p>
          <a:p>
            <a:pPr defTabSz="948368" fontAlgn="base">
              <a:defRPr/>
            </a:pPr>
            <a:endParaRPr lang="en-US" b="0" dirty="0"/>
          </a:p>
          <a:p>
            <a:pPr defTabSz="948368">
              <a:defRPr/>
            </a:pPr>
            <a:r>
              <a:rPr lang="en-US" dirty="0"/>
              <a:t>As of now, a new budget is uncertain as the released House and Senate Labor Health and Human Services, Education, and related agencies (or L-HHS) bill shows quite different topline numbers, particularly for the Department of Health and Human Services and for NIH. * For NIH, the House proposed a $44 billion budget, a cut of $2.8 billion from Fiscal Year 2023 enacted levels, * while the Senate proposed $47.8 billion, $3.7 billion higher than the House and a $943 million increase from Fiscal Year 2023 funding levels. </a:t>
            </a:r>
          </a:p>
          <a:p>
            <a:pPr defTabSz="948368">
              <a:defRPr/>
            </a:pPr>
            <a:endParaRPr lang="en-US" dirty="0"/>
          </a:p>
          <a:p>
            <a:pPr defTabSz="948368">
              <a:defRPr/>
            </a:pPr>
            <a:r>
              <a:rPr lang="en-US" dirty="0"/>
              <a:t>* NHGRI specifically has the same allocation from the House and Senate, $663.2 million, a $2.69 million increase from Fiscal Year 2023’s $660.51 million budget. Considering inflation and likely increases in personnel costs, this is not really much of an increase. </a:t>
            </a:r>
          </a:p>
          <a:p>
            <a:pPr defTabSz="948368">
              <a:defRPr/>
            </a:pPr>
            <a:endParaRPr lang="en-US" dirty="0"/>
          </a:p>
          <a:p>
            <a:pPr defTabSz="948368">
              <a:defRPr/>
            </a:pPr>
            <a:r>
              <a:rPr lang="en-US" dirty="0"/>
              <a:t>The Senate and House are now back in session after their August recess. Prior to that recess, the Senate passed all 12 appropriations bills out of committee, while the House only passed 1. With just 11 working days for the House left, and quite different numbers released for major bills like L-HHS, a continuing resolution seems likely while the chambers decide on final numbers.</a:t>
            </a:r>
            <a:endParaRPr lang="en-US" dirty="0">
              <a:ea typeface="Calibri"/>
              <a:cs typeface="Calibri"/>
            </a:endParaRPr>
          </a:p>
          <a:p>
            <a:pPr defTabSz="948368" fontAlgn="base">
              <a:defRPr/>
            </a:pPr>
            <a:endParaRPr lang="en-US" b="0" dirty="0"/>
          </a:p>
        </p:txBody>
      </p:sp>
      <p:sp>
        <p:nvSpPr>
          <p:cNvPr id="4" name="Slide Number Placeholder 3">
            <a:extLst>
              <a:ext uri="{FF2B5EF4-FFF2-40B4-BE49-F238E27FC236}">
                <a16:creationId xmlns:a16="http://schemas.microsoft.com/office/drawing/2014/main" id="{3B315C40-CAD4-FBD8-DFA5-494D115E2B58}"/>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20</a:t>
            </a:fld>
            <a:endParaRPr lang="en-US" b="1">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366789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6550" y="457200"/>
            <a:ext cx="6337300" cy="3565525"/>
          </a:xfrm>
        </p:spPr>
      </p:sp>
      <p:sp>
        <p:nvSpPr>
          <p:cNvPr id="3" name="Notes Placeholder 2"/>
          <p:cNvSpPr>
            <a:spLocks noGrp="1"/>
          </p:cNvSpPr>
          <p:nvPr>
            <p:ph type="body" idx="1"/>
          </p:nvPr>
        </p:nvSpPr>
        <p:spPr>
          <a:xfrm>
            <a:off x="762000" y="4022725"/>
            <a:ext cx="5486400" cy="4114800"/>
          </a:xfrm>
        </p:spPr>
        <p:txBody>
          <a:bodyPr/>
          <a:lstStyle/>
          <a:p>
            <a:pPr defTabSz="621167">
              <a:defRPr/>
            </a:pPr>
            <a:r>
              <a:rPr lang="en-US" dirty="0"/>
              <a:t>Moving on to general genomics updates.</a:t>
            </a:r>
          </a:p>
          <a:p>
            <a:endParaRPr lang="en-US" dirty="0"/>
          </a:p>
          <a:p>
            <a:endParaRPr lang="en-US" dirty="0"/>
          </a:p>
        </p:txBody>
      </p:sp>
      <p:sp>
        <p:nvSpPr>
          <p:cNvPr id="5" name="Slide Number Placeholder 3">
            <a:extLst>
              <a:ext uri="{FF2B5EF4-FFF2-40B4-BE49-F238E27FC236}">
                <a16:creationId xmlns:a16="http://schemas.microsoft.com/office/drawing/2014/main" id="{A4C6B06E-61CB-4C3A-A838-22061C658C41}"/>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21</a:t>
            </a:fld>
            <a:endParaRPr lang="en-US" b="1">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98648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25438" y="457200"/>
            <a:ext cx="6337300" cy="3565525"/>
          </a:xfrm>
          <a:prstGeom prst="rect">
            <a:avLst/>
          </a:prstGeom>
        </p:spPr>
      </p:sp>
      <p:sp>
        <p:nvSpPr>
          <p:cNvPr id="3" name="Notes Placeholder 2"/>
          <p:cNvSpPr>
            <a:spLocks noGrp="1"/>
          </p:cNvSpPr>
          <p:nvPr>
            <p:ph type="body" idx="1"/>
          </p:nvPr>
        </p:nvSpPr>
        <p:spPr>
          <a:xfrm>
            <a:off x="681911" y="4022725"/>
            <a:ext cx="5486400" cy="4114800"/>
          </a:xfrm>
        </p:spPr>
        <p:txBody>
          <a:bodyPr/>
          <a:lstStyle/>
          <a:p>
            <a:pPr defTabSz="644337">
              <a:defRPr/>
            </a:pPr>
            <a:r>
              <a:rPr lang="en-US" b="0" i="0" dirty="0">
                <a:effectLst/>
                <a:cs typeface="Arial" panose="020B0604020202020204" pitchFamily="34" charset="0"/>
              </a:rPr>
              <a:t>Michael Ashburner</a:t>
            </a:r>
            <a:r>
              <a:rPr lang="en-US" b="0" i="0" dirty="0">
                <a:effectLst/>
                <a:ea typeface="Calibri" panose="020F0502020204030204" pitchFamily="34" charset="0"/>
                <a:cs typeface="Arial" panose="020B0604020202020204" pitchFamily="34" charset="0"/>
              </a:rPr>
              <a:t>, </a:t>
            </a:r>
            <a:r>
              <a:rPr lang="en-US" b="0" i="0" dirty="0">
                <a:effectLst/>
                <a:ea typeface="Roboto"/>
                <a:cs typeface="Arial" panose="020B0604020202020204" pitchFamily="34" charset="0"/>
              </a:rPr>
              <a:t>former Joint Head and Co-Founder of the European Bioinformatics Institute of the European Molecular Biology Laboratory,</a:t>
            </a:r>
            <a:r>
              <a:rPr lang="en-US" dirty="0">
                <a:ea typeface="Roboto"/>
                <a:cs typeface="Arial" panose="020B0604020202020204" pitchFamily="34" charset="0"/>
              </a:rPr>
              <a:t> passed away in July. Michael</a:t>
            </a:r>
            <a:r>
              <a:rPr lang="en-US" b="0" i="0" dirty="0">
                <a:effectLst/>
                <a:ea typeface="Roboto"/>
                <a:cs typeface="Arial" panose="020B0604020202020204" pitchFamily="34" charset="0"/>
              </a:rPr>
              <a:t> was an English biologist and Professor in the Department of Genetics at University of Cambridge. </a:t>
            </a:r>
            <a:r>
              <a:rPr lang="en-US" b="0" i="0" dirty="0">
                <a:effectLst/>
                <a:cs typeface="Arial" panose="020B0604020202020204" pitchFamily="34" charset="0"/>
              </a:rPr>
              <a:t>For most of his career, he analyzed the genetics of the </a:t>
            </a:r>
            <a:r>
              <a:rPr lang="en-US" dirty="0">
                <a:cs typeface="Arial" panose="020B0604020202020204" pitchFamily="34" charset="0"/>
              </a:rPr>
              <a:t>fruit fly</a:t>
            </a:r>
            <a:r>
              <a:rPr lang="en-US" b="0" i="0" dirty="0">
                <a:effectLst/>
                <a:cs typeface="Arial" panose="020B0604020202020204" pitchFamily="34" charset="0"/>
              </a:rPr>
              <a:t>, </a:t>
            </a:r>
            <a:r>
              <a:rPr lang="en-US" b="0" i="1" dirty="0">
                <a:effectLst/>
                <a:cs typeface="Arial" panose="020B0604020202020204" pitchFamily="34" charset="0"/>
              </a:rPr>
              <a:t>Drosophila melanogaster</a:t>
            </a:r>
            <a:r>
              <a:rPr lang="en-US" b="0" i="0" dirty="0">
                <a:effectLst/>
                <a:cs typeface="Arial" panose="020B0604020202020204" pitchFamily="34" charset="0"/>
              </a:rPr>
              <a:t>.</a:t>
            </a:r>
            <a:r>
              <a:rPr lang="en-US" dirty="0">
                <a:cs typeface="Arial" panose="020B0604020202020204" pitchFamily="34" charset="0"/>
              </a:rPr>
              <a:t> In 1989, he</a:t>
            </a:r>
            <a:r>
              <a:rPr lang="en-US" dirty="0">
                <a:ea typeface="verdana"/>
                <a:cs typeface="Arial" panose="020B0604020202020204" pitchFamily="34" charset="0"/>
              </a:rPr>
              <a:t> published the massive and highly regarded </a:t>
            </a:r>
            <a:r>
              <a:rPr lang="en-US" b="0" i="0" dirty="0">
                <a:effectLst/>
                <a:ea typeface="verdana"/>
                <a:cs typeface="Arial" panose="020B0604020202020204" pitchFamily="34" charset="0"/>
              </a:rPr>
              <a:t>“</a:t>
            </a:r>
            <a:r>
              <a:rPr lang="en-US" b="0" i="1" dirty="0">
                <a:effectLst/>
                <a:ea typeface="verdana"/>
                <a:cs typeface="Arial" panose="020B0604020202020204" pitchFamily="34" charset="0"/>
              </a:rPr>
              <a:t>Drosophila</a:t>
            </a:r>
            <a:r>
              <a:rPr lang="en-US" b="0" i="0" dirty="0">
                <a:effectLst/>
                <a:ea typeface="verdana"/>
                <a:cs typeface="Arial" panose="020B0604020202020204" pitchFamily="34" charset="0"/>
              </a:rPr>
              <a:t>: A Laboratory Handbook,” </a:t>
            </a:r>
            <a:r>
              <a:rPr lang="en-US" dirty="0">
                <a:ea typeface="verdana"/>
                <a:cs typeface="Arial" panose="020B0604020202020204" pitchFamily="34" charset="0"/>
              </a:rPr>
              <a:t>and he was </a:t>
            </a:r>
            <a:r>
              <a:rPr lang="en-US" b="0" i="0" dirty="0">
                <a:effectLst/>
                <a:cs typeface="Arial" panose="020B0604020202020204" pitchFamily="34" charset="0"/>
              </a:rPr>
              <a:t>part of the research group that first completed that organism’s genome sequence in 2000. </a:t>
            </a:r>
          </a:p>
          <a:p>
            <a:pPr defTabSz="644337">
              <a:defRPr/>
            </a:pPr>
            <a:endParaRPr lang="en-US" b="0" i="0" dirty="0">
              <a:effectLst/>
              <a:cs typeface="Arial" panose="020B0604020202020204" pitchFamily="34" charset="0"/>
            </a:endParaRPr>
          </a:p>
          <a:p>
            <a:pPr defTabSz="644337">
              <a:defRPr/>
            </a:pPr>
            <a:r>
              <a:rPr lang="en-US" b="0" i="0" dirty="0">
                <a:effectLst/>
                <a:cs typeface="Arial" panose="020B0604020202020204" pitchFamily="34" charset="0"/>
              </a:rPr>
              <a:t>Michael was also a Founder of </a:t>
            </a:r>
            <a:r>
              <a:rPr lang="en-US" b="0" i="0" dirty="0" err="1">
                <a:effectLst/>
                <a:cs typeface="Arial" panose="020B0604020202020204" pitchFamily="34" charset="0"/>
              </a:rPr>
              <a:t>FlyBase</a:t>
            </a:r>
            <a:r>
              <a:rPr lang="en-US" b="0" i="0" dirty="0">
                <a:effectLst/>
                <a:cs typeface="Arial" panose="020B0604020202020204" pitchFamily="34" charset="0"/>
              </a:rPr>
              <a:t>, a major database for researchers using </a:t>
            </a:r>
            <a:r>
              <a:rPr lang="en-US" b="0" i="1" dirty="0">
                <a:effectLst/>
                <a:cs typeface="Arial" panose="020B0604020202020204" pitchFamily="34" charset="0"/>
              </a:rPr>
              <a:t>Drosophila</a:t>
            </a:r>
            <a:r>
              <a:rPr lang="en-US" b="0" i="0" dirty="0">
                <a:effectLst/>
                <a:cs typeface="Arial" panose="020B0604020202020204" pitchFamily="34" charset="0"/>
              </a:rPr>
              <a:t>, and a Co-Founder of the Gene Ontology Consortium, a project to deﬁne the taxonomy of gene function.</a:t>
            </a:r>
            <a:r>
              <a:rPr lang="en-US" dirty="0">
                <a:cs typeface="Arial" panose="020B0604020202020204" pitchFamily="34" charset="0"/>
              </a:rPr>
              <a:t> He was an</a:t>
            </a:r>
            <a:r>
              <a:rPr lang="en-US" dirty="0">
                <a:ea typeface="verdana"/>
                <a:cs typeface="Arial" panose="020B0604020202020204" pitchFamily="34" charset="0"/>
              </a:rPr>
              <a:t> inspiration to thousands of scientists across the globe and will be greatly missed. </a:t>
            </a:r>
            <a:endParaRPr lang="en-US" b="0" i="0" dirty="0">
              <a:effectLst/>
              <a:ea typeface="verdana"/>
              <a:cs typeface="Arial" panose="020B0604020202020204" pitchFamily="34" charset="0"/>
            </a:endParaRPr>
          </a:p>
          <a:p>
            <a:pPr defTabSz="644337">
              <a:defRPr/>
            </a:pPr>
            <a:endParaRPr lang="en-US" b="0" i="0" dirty="0">
              <a:effectLst/>
              <a:ea typeface="Calibri" panose="020F0502020204030204" pitchFamily="34" charset="0"/>
              <a:cs typeface="Arial" panose="020B0604020202020204" pitchFamily="34" charset="0"/>
            </a:endParaRPr>
          </a:p>
        </p:txBody>
      </p:sp>
      <p:sp>
        <p:nvSpPr>
          <p:cNvPr id="5" name="Slide Number Placeholder 3">
            <a:extLst>
              <a:ext uri="{FF2B5EF4-FFF2-40B4-BE49-F238E27FC236}">
                <a16:creationId xmlns:a16="http://schemas.microsoft.com/office/drawing/2014/main" id="{FF10BC8F-291C-436D-B2FC-0728C782170D}"/>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22</a:t>
            </a:fld>
            <a:endParaRPr lang="en-US" b="1">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781850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25438" y="457200"/>
            <a:ext cx="6337300" cy="3565525"/>
          </a:xfrm>
          <a:prstGeom prst="rect">
            <a:avLst/>
          </a:prstGeom>
        </p:spPr>
      </p:sp>
      <p:sp>
        <p:nvSpPr>
          <p:cNvPr id="3" name="Notes Placeholder 2"/>
          <p:cNvSpPr>
            <a:spLocks noGrp="1"/>
          </p:cNvSpPr>
          <p:nvPr>
            <p:ph type="body" idx="1"/>
          </p:nvPr>
        </p:nvSpPr>
        <p:spPr>
          <a:xfrm>
            <a:off x="681911" y="4022725"/>
            <a:ext cx="5486400" cy="4114800"/>
          </a:xfrm>
        </p:spPr>
        <p:txBody>
          <a:bodyPr/>
          <a:lstStyle/>
          <a:p>
            <a:pPr defTabSz="644337">
              <a:defRPr/>
            </a:pPr>
            <a:r>
              <a:rPr lang="en-US" sz="1200" b="0" i="0" dirty="0">
                <a:effectLst/>
                <a:latin typeface="Arial" panose="020B0604020202020204" pitchFamily="34" charset="0"/>
                <a:cs typeface="Arial" panose="020B0604020202020204" pitchFamily="34" charset="0"/>
              </a:rPr>
              <a:t>Earlier this month, Sir Ian </a:t>
            </a:r>
            <a:r>
              <a:rPr lang="en-US" sz="1200" b="0" i="0" dirty="0" err="1">
                <a:effectLst/>
                <a:latin typeface="Arial" panose="020B0604020202020204" pitchFamily="34" charset="0"/>
                <a:cs typeface="Arial" panose="020B0604020202020204" pitchFamily="34" charset="0"/>
              </a:rPr>
              <a:t>Wilmut</a:t>
            </a:r>
            <a:r>
              <a:rPr lang="en-US" sz="1200" b="0" i="0" dirty="0">
                <a:effectLst/>
                <a:latin typeface="Arial" panose="020B0604020202020204" pitchFamily="34" charset="0"/>
                <a:cs typeface="Arial" panose="020B0604020202020204" pitchFamily="34" charset="0"/>
              </a:rPr>
              <a:t>, </a:t>
            </a:r>
            <a:r>
              <a:rPr lang="en-US" sz="1200" b="0" i="0" dirty="0">
                <a:solidFill>
                  <a:srgbClr val="222222"/>
                </a:solidFill>
                <a:effectLst/>
                <a:latin typeface="Arial" panose="020B0604020202020204" pitchFamily="34" charset="0"/>
                <a:cs typeface="Arial" panose="020B0604020202020204" pitchFamily="34" charset="0"/>
              </a:rPr>
              <a:t>the cloning pioneer whose work was critical to the creation of Dolly the sheep in 1996 (the first cloned adult mammal), </a:t>
            </a:r>
            <a:r>
              <a:rPr lang="en-US" sz="1200" b="0" i="0" dirty="0">
                <a:effectLst/>
                <a:latin typeface="Arial" panose="020B0604020202020204" pitchFamily="34" charset="0"/>
                <a:cs typeface="Arial" panose="020B0604020202020204" pitchFamily="34" charset="0"/>
              </a:rPr>
              <a:t>passed away. </a:t>
            </a:r>
            <a:r>
              <a:rPr lang="en-US" sz="1200" dirty="0">
                <a:effectLst/>
                <a:latin typeface="Arial" panose="020B0604020202020204" pitchFamily="34" charset="0"/>
                <a:ea typeface="Times New Roman" panose="02020603050405020304" pitchFamily="18" charset="0"/>
                <a:cs typeface="Arial" panose="020B0604020202020204" pitchFamily="34" charset="0"/>
              </a:rPr>
              <a:t>Dolly’s creation was not just a tremendous technological achievement, it also set off a global </a:t>
            </a:r>
            <a:r>
              <a:rPr lang="en-US" sz="1200" b="0" i="0" dirty="0">
                <a:solidFill>
                  <a:srgbClr val="222222"/>
                </a:solidFill>
                <a:effectLst/>
                <a:latin typeface="Arial" panose="020B0604020202020204" pitchFamily="34" charset="0"/>
                <a:cs typeface="Arial" panose="020B0604020202020204" pitchFamily="34" charset="0"/>
              </a:rPr>
              <a:t>discussion about the ethics of cloning. Trained in embryology, Ian</a:t>
            </a:r>
            <a:r>
              <a:rPr lang="en-US" sz="1200" b="0" i="0" dirty="0">
                <a:solidFill>
                  <a:srgbClr val="363636"/>
                </a:solidFill>
                <a:effectLst/>
                <a:latin typeface="Arial" panose="020B0604020202020204" pitchFamily="34" charset="0"/>
                <a:cs typeface="Arial" panose="020B0604020202020204" pitchFamily="34" charset="0"/>
              </a:rPr>
              <a:t> and a group of scientists also became the first to breed a calf from a frozen embryo in 1973. </a:t>
            </a:r>
            <a:r>
              <a:rPr lang="en-US" sz="1200" b="0" i="0" dirty="0">
                <a:solidFill>
                  <a:srgbClr val="222222"/>
                </a:solidFill>
                <a:effectLst/>
                <a:latin typeface="Arial" panose="020B0604020202020204" pitchFamily="34" charset="0"/>
                <a:cs typeface="Arial" panose="020B0604020202020204" pitchFamily="34" charset="0"/>
              </a:rPr>
              <a:t>His other research focused on using cloning techniques to make stem cells that could be used in regenerative medicine. He was knighted in 2008 and retired from research in 2012, though the legacy of his work in cloning Dolly the sheep continues to this day.</a:t>
            </a:r>
          </a:p>
        </p:txBody>
      </p:sp>
      <p:sp>
        <p:nvSpPr>
          <p:cNvPr id="5" name="Slide Number Placeholder 3">
            <a:extLst>
              <a:ext uri="{FF2B5EF4-FFF2-40B4-BE49-F238E27FC236}">
                <a16:creationId xmlns:a16="http://schemas.microsoft.com/office/drawing/2014/main" id="{FF10BC8F-291C-436D-B2FC-0728C782170D}"/>
              </a:ext>
            </a:extLst>
          </p:cNvPr>
          <p:cNvSpPr>
            <a:spLocks noGrp="1"/>
          </p:cNvSpPr>
          <p:nvPr>
            <p:ph type="sldNum" sz="quarter" idx="5"/>
          </p:nvPr>
        </p:nvSpPr>
        <p:spPr>
          <a:xfrm>
            <a:off x="3970938" y="8829967"/>
            <a:ext cx="3037840" cy="466433"/>
          </a:xfrm>
          <a:noFill/>
        </p:spPr>
        <p:txBody>
          <a:bodyPr/>
          <a:lstStyle/>
          <a:p>
            <a:pPr marL="0" marR="0" lvl="0" indent="0" algn="r" defTabSz="924723"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24723" rtl="0" eaLnBrk="1" fontAlgn="auto" latinLnBrk="0" hangingPunct="1">
                <a:lnSpc>
                  <a:spcPct val="100000"/>
                </a:lnSpc>
                <a:spcBef>
                  <a:spcPts val="0"/>
                </a:spcBef>
                <a:spcAft>
                  <a:spcPts val="0"/>
                </a:spcAft>
                <a:buClrTx/>
                <a:buSzTx/>
                <a:buFontTx/>
                <a:buNone/>
                <a:tabLst/>
                <a:defRPr/>
              </a:pPr>
              <a:t>23</a:t>
            </a:fld>
            <a:endPar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37818502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B4391F27-9FFE-470B-885D-1607C6C77565}"/>
              </a:ext>
            </a:extLst>
          </p:cNvPr>
          <p:cNvSpPr>
            <a:spLocks noGrp="1"/>
          </p:cNvSpPr>
          <p:nvPr>
            <p:ph type="body" idx="1"/>
          </p:nvPr>
        </p:nvSpPr>
        <p:spPr>
          <a:xfrm>
            <a:off x="762000" y="4033953"/>
            <a:ext cx="5486400" cy="4114800"/>
          </a:xfrm>
        </p:spPr>
        <p:txBody>
          <a:bodyPr/>
          <a:lstStyle/>
          <a:p>
            <a:r>
              <a:rPr lang="en-US" b="0" i="0" dirty="0">
                <a:effectLst/>
                <a:latin typeface="Arial"/>
                <a:cs typeface="Arial"/>
              </a:rPr>
              <a:t>The American Society of Human Genetics (or ASHG) has announced that after six years as Chief Executive Officer (or CEO), Mona Miller will step down from that role on November 15, shortly after the 2023 ASHG Annual Meeting. Mona joined ASHG in July 2017 and has led it through a period of substantial strategic growth and operational transformation, all while navigating the unprecedented challenges of the COVID-19 pandemic. She has been a great friend and partner to NHGRI generally and me personally. A search committee, chaired by ASHG President-Elect Bruce Gelb</a:t>
            </a:r>
            <a:r>
              <a:rPr lang="en-US" dirty="0">
                <a:latin typeface="Arial"/>
                <a:cs typeface="Arial"/>
              </a:rPr>
              <a:t>,</a:t>
            </a:r>
            <a:r>
              <a:rPr lang="en-US" b="0" i="0" dirty="0">
                <a:effectLst/>
                <a:latin typeface="Arial"/>
                <a:cs typeface="Arial"/>
              </a:rPr>
              <a:t> has been formed and will now work to identify the next ASHG CEO.</a:t>
            </a:r>
          </a:p>
        </p:txBody>
      </p:sp>
      <p:sp>
        <p:nvSpPr>
          <p:cNvPr id="3" name="Slide Image Placeholder 2">
            <a:extLst>
              <a:ext uri="{FF2B5EF4-FFF2-40B4-BE49-F238E27FC236}">
                <a16:creationId xmlns:a16="http://schemas.microsoft.com/office/drawing/2014/main" id="{FEBEAFD3-693F-42C1-93BE-E72F2DC876A5}"/>
              </a:ext>
            </a:extLst>
          </p:cNvPr>
          <p:cNvSpPr>
            <a:spLocks noGrp="1" noRot="1" noChangeAspect="1"/>
          </p:cNvSpPr>
          <p:nvPr>
            <p:ph type="sldImg"/>
          </p:nvPr>
        </p:nvSpPr>
        <p:spPr>
          <a:xfrm>
            <a:off x="336550" y="468313"/>
            <a:ext cx="6337300" cy="3565525"/>
          </a:xfrm>
        </p:spPr>
      </p:sp>
      <p:sp>
        <p:nvSpPr>
          <p:cNvPr id="5" name="Slide Number Placeholder 3">
            <a:extLst>
              <a:ext uri="{FF2B5EF4-FFF2-40B4-BE49-F238E27FC236}">
                <a16:creationId xmlns:a16="http://schemas.microsoft.com/office/drawing/2014/main" id="{44CBB1E6-05C4-40D6-AE7F-0F3BAF78922A}"/>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24</a:t>
            </a:fld>
            <a:endParaRPr lang="en-US" b="1">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1856053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B4391F27-9FFE-470B-885D-1607C6C77565}"/>
              </a:ext>
            </a:extLst>
          </p:cNvPr>
          <p:cNvSpPr>
            <a:spLocks noGrp="1"/>
          </p:cNvSpPr>
          <p:nvPr>
            <p:ph type="body" idx="1"/>
          </p:nvPr>
        </p:nvSpPr>
        <p:spPr>
          <a:xfrm>
            <a:off x="762000" y="4033838"/>
            <a:ext cx="5486400" cy="4114800"/>
          </a:xfrm>
        </p:spPr>
        <p:txBody>
          <a:bodyPr/>
          <a:lstStyle/>
          <a:p>
            <a:r>
              <a:rPr lang="en-US" dirty="0">
                <a:cs typeface="Arial" panose="020B0604020202020204" pitchFamily="34" charset="0"/>
              </a:rPr>
              <a:t>On the entertainment front, earlier this summer, a musical about Rosalind Franklin’s role in the discovery of DNA’s double-helical structure debuted at the </a:t>
            </a:r>
            <a:r>
              <a:rPr lang="en-US" b="0" i="0" dirty="0">
                <a:effectLst/>
                <a:cs typeface="Arial" panose="020B0604020202020204" pitchFamily="34" charset="0"/>
              </a:rPr>
              <a:t>Bay Street Theater in Sag Harbor, New York. Written by Madeline Myers and starring actress Samantha </a:t>
            </a:r>
            <a:r>
              <a:rPr lang="en-US" b="0" i="0" dirty="0" err="1">
                <a:effectLst/>
                <a:cs typeface="Arial" panose="020B0604020202020204" pitchFamily="34" charset="0"/>
              </a:rPr>
              <a:t>Massell</a:t>
            </a:r>
            <a:r>
              <a:rPr lang="en-US" b="0" i="0" dirty="0">
                <a:effectLst/>
                <a:cs typeface="Arial" panose="020B0604020202020204" pitchFamily="34" charset="0"/>
              </a:rPr>
              <a:t>, </a:t>
            </a:r>
            <a:r>
              <a:rPr lang="en-US" b="0" i="1" dirty="0">
                <a:effectLst/>
                <a:cs typeface="Arial" panose="020B0604020202020204" pitchFamily="34" charset="0"/>
              </a:rPr>
              <a:t>Double Helix </a:t>
            </a:r>
            <a:r>
              <a:rPr lang="en-US" b="0" i="0" dirty="0">
                <a:effectLst/>
                <a:cs typeface="Arial" panose="020B0604020202020204" pitchFamily="34" charset="0"/>
              </a:rPr>
              <a:t>tells the true story of the race to discover the structure of DNA in the 1950s and follows Rosalind Franklin as she contends with adversity, </a:t>
            </a:r>
            <a:r>
              <a:rPr lang="en-US" dirty="0">
                <a:cs typeface="Arial" panose="020B0604020202020204" pitchFamily="34" charset="0"/>
              </a:rPr>
              <a:t>misogyny, and</a:t>
            </a:r>
            <a:r>
              <a:rPr lang="en-US" b="0" i="0" dirty="0">
                <a:effectLst/>
                <a:cs typeface="Arial" panose="020B0604020202020204" pitchFamily="34" charset="0"/>
              </a:rPr>
              <a:t> antisemitism. </a:t>
            </a:r>
          </a:p>
          <a:p>
            <a:pPr algn="l"/>
            <a:endParaRPr lang="en-US" dirty="0">
              <a:effectLst/>
              <a:cs typeface="Arial" panose="020B0604020202020204" pitchFamily="34" charset="0"/>
            </a:endParaRPr>
          </a:p>
          <a:p>
            <a:endParaRPr lang="en-US" dirty="0">
              <a:cs typeface="Arial" panose="020B0604020202020204" pitchFamily="34" charset="0"/>
            </a:endParaRPr>
          </a:p>
        </p:txBody>
      </p:sp>
      <p:sp>
        <p:nvSpPr>
          <p:cNvPr id="3" name="Slide Image Placeholder 2">
            <a:extLst>
              <a:ext uri="{FF2B5EF4-FFF2-40B4-BE49-F238E27FC236}">
                <a16:creationId xmlns:a16="http://schemas.microsoft.com/office/drawing/2014/main" id="{FEBEAFD3-693F-42C1-93BE-E72F2DC876A5}"/>
              </a:ext>
            </a:extLst>
          </p:cNvPr>
          <p:cNvSpPr>
            <a:spLocks noGrp="1" noRot="1" noChangeAspect="1"/>
          </p:cNvSpPr>
          <p:nvPr>
            <p:ph type="sldImg"/>
          </p:nvPr>
        </p:nvSpPr>
        <p:spPr>
          <a:xfrm>
            <a:off x="336550" y="468313"/>
            <a:ext cx="6337300" cy="3565525"/>
          </a:xfrm>
        </p:spPr>
      </p:sp>
      <p:sp>
        <p:nvSpPr>
          <p:cNvPr id="5" name="Slide Number Placeholder 3">
            <a:extLst>
              <a:ext uri="{FF2B5EF4-FFF2-40B4-BE49-F238E27FC236}">
                <a16:creationId xmlns:a16="http://schemas.microsoft.com/office/drawing/2014/main" id="{44CBB1E6-05C4-40D6-AE7F-0F3BAF78922A}"/>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25</a:t>
            </a:fld>
            <a:endParaRPr lang="en-US" b="1">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4176833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B4391F27-9FFE-470B-885D-1607C6C77565}"/>
              </a:ext>
            </a:extLst>
          </p:cNvPr>
          <p:cNvSpPr>
            <a:spLocks noGrp="1"/>
          </p:cNvSpPr>
          <p:nvPr>
            <p:ph type="body" idx="1"/>
          </p:nvPr>
        </p:nvSpPr>
        <p:spPr>
          <a:xfrm>
            <a:off x="762000" y="4033953"/>
            <a:ext cx="5486400" cy="4114800"/>
          </a:xfrm>
        </p:spPr>
        <p:txBody>
          <a:bodyPr/>
          <a:lstStyle/>
          <a:p>
            <a:r>
              <a:rPr lang="en-US" dirty="0">
                <a:effectLst/>
                <a:ea typeface="Calibri" panose="020F0502020204030204" pitchFamily="34" charset="0"/>
                <a:cs typeface="Arial" panose="020B0604020202020204" pitchFamily="34" charset="0"/>
              </a:rPr>
              <a:t>With this being a special Council meeting (our 100</a:t>
            </a:r>
            <a:r>
              <a:rPr lang="en-US" baseline="30000" dirty="0">
                <a:effectLst/>
                <a:ea typeface="Calibri" panose="020F0502020204030204" pitchFamily="34" charset="0"/>
                <a:cs typeface="Arial" panose="020B0604020202020204" pitchFamily="34" charset="0"/>
              </a:rPr>
              <a:t>th</a:t>
            </a:r>
            <a:r>
              <a:rPr lang="en-US" dirty="0">
                <a:effectLst/>
                <a:ea typeface="Calibri" panose="020F0502020204030204" pitchFamily="34" charset="0"/>
                <a:cs typeface="Arial" panose="020B0604020202020204" pitchFamily="34" charset="0"/>
              </a:rPr>
              <a:t>), we decided to resurrect the highly popular “</a:t>
            </a:r>
            <a:r>
              <a:rPr lang="en-US" i="1" dirty="0">
                <a:effectLst/>
                <a:ea typeface="Calibri" panose="020F0502020204030204" pitchFamily="34" charset="0"/>
                <a:cs typeface="Arial" panose="020B0604020202020204" pitchFamily="34" charset="0"/>
              </a:rPr>
              <a:t>Genomes in the News</a:t>
            </a:r>
            <a:r>
              <a:rPr lang="en-US" dirty="0">
                <a:effectLst/>
                <a:ea typeface="Calibri" panose="020F0502020204030204" pitchFamily="34" charset="0"/>
                <a:cs typeface="Arial" panose="020B0604020202020204" pitchFamily="34" charset="0"/>
              </a:rPr>
              <a:t>…” slide, something not seen since before the COVID-19 pandemic. </a:t>
            </a:r>
            <a:r>
              <a:rPr lang="en-US" dirty="0">
                <a:ea typeface="Calibri" panose="020F0502020204030204" pitchFamily="34" charset="0"/>
                <a:cs typeface="Arial" panose="020B0604020202020204" pitchFamily="34" charset="0"/>
              </a:rPr>
              <a:t>Today, I have</a:t>
            </a:r>
            <a:r>
              <a:rPr lang="en-US" dirty="0">
                <a:effectLst/>
                <a:ea typeface="Calibri" panose="020F0502020204030204" pitchFamily="34" charset="0"/>
                <a:cs typeface="Arial" panose="020B0604020202020204" pitchFamily="34" charset="0"/>
              </a:rPr>
              <a:t> </a:t>
            </a:r>
            <a:r>
              <a:rPr lang="en-US" dirty="0">
                <a:ea typeface="Calibri" panose="020F0502020204030204" pitchFamily="34" charset="0"/>
                <a:cs typeface="Arial" panose="020B0604020202020204" pitchFamily="34" charset="0"/>
              </a:rPr>
              <a:t>two </a:t>
            </a:r>
            <a:r>
              <a:rPr lang="en-US" dirty="0">
                <a:effectLst/>
                <a:ea typeface="Calibri" panose="020F0502020204030204" pitchFamily="34" charset="0"/>
                <a:cs typeface="Arial" panose="020B0604020202020204" pitchFamily="34" charset="0"/>
              </a:rPr>
              <a:t>items to mention to you.</a:t>
            </a:r>
            <a:r>
              <a:rPr lang="en-US" dirty="0">
                <a:ea typeface="Calibri" panose="020F0502020204030204" pitchFamily="34" charset="0"/>
                <a:cs typeface="Arial" panose="020B0604020202020204" pitchFamily="34" charset="0"/>
              </a:rPr>
              <a:t> </a:t>
            </a:r>
            <a:endParaRPr lang="en-US" dirty="0">
              <a:effectLst/>
              <a:ea typeface="Calibri" panose="020F0502020204030204" pitchFamily="34" charset="0"/>
              <a:cs typeface="Arial" panose="020B0604020202020204" pitchFamily="34" charset="0"/>
            </a:endParaRPr>
          </a:p>
          <a:p>
            <a:pPr algn="l"/>
            <a:endParaRPr lang="en-US" dirty="0">
              <a:effectLst/>
              <a:ea typeface="Calibri" panose="020F0502020204030204" pitchFamily="34" charset="0"/>
              <a:cs typeface="Arial" panose="020B0604020202020204" pitchFamily="34" charset="0"/>
            </a:endParaRPr>
          </a:p>
          <a:p>
            <a:pPr algn="l"/>
            <a:r>
              <a:rPr lang="en-US" dirty="0">
                <a:effectLst/>
                <a:ea typeface="Calibri" panose="020F0502020204030204" pitchFamily="34" charset="0"/>
                <a:cs typeface="Arial" panose="020B0604020202020204" pitchFamily="34" charset="0"/>
              </a:rPr>
              <a:t>* A recent article published in </a:t>
            </a:r>
            <a:r>
              <a:rPr lang="en-US" i="1" dirty="0">
                <a:effectLst/>
                <a:ea typeface="Calibri" panose="020F0502020204030204" pitchFamily="34" charset="0"/>
                <a:cs typeface="Arial" panose="020B0604020202020204" pitchFamily="34" charset="0"/>
              </a:rPr>
              <a:t>The</a:t>
            </a:r>
            <a:r>
              <a:rPr lang="en-US" dirty="0">
                <a:effectLst/>
                <a:ea typeface="Calibri" panose="020F0502020204030204" pitchFamily="34" charset="0"/>
                <a:cs typeface="Arial" panose="020B0604020202020204" pitchFamily="34" charset="0"/>
              </a:rPr>
              <a:t> </a:t>
            </a:r>
            <a:r>
              <a:rPr lang="en-US" i="1" dirty="0">
                <a:effectLst/>
                <a:ea typeface="Calibri" panose="020F0502020204030204" pitchFamily="34" charset="0"/>
                <a:cs typeface="Arial" panose="020B0604020202020204" pitchFamily="34" charset="0"/>
              </a:rPr>
              <a:t>New Yorker </a:t>
            </a:r>
            <a:r>
              <a:rPr lang="en-US" dirty="0">
                <a:ea typeface="Calibri" panose="020F0502020204030204" pitchFamily="34" charset="0"/>
                <a:cs typeface="Arial" panose="020B0604020202020204" pitchFamily="34" charset="0"/>
              </a:rPr>
              <a:t>describes</a:t>
            </a:r>
            <a:r>
              <a:rPr lang="en-US" dirty="0">
                <a:effectLst/>
                <a:ea typeface="Calibri" panose="020F0502020204030204" pitchFamily="34" charset="0"/>
                <a:cs typeface="Arial" panose="020B0604020202020204" pitchFamily="34" charset="0"/>
              </a:rPr>
              <a:t> efforts of the </a:t>
            </a:r>
            <a:r>
              <a:rPr lang="en-US" b="0" i="0" dirty="0">
                <a:effectLst/>
                <a:cs typeface="Arial" panose="020B0604020202020204" pitchFamily="34" charset="0"/>
              </a:rPr>
              <a:t>Earth </a:t>
            </a:r>
            <a:r>
              <a:rPr lang="en-US" b="0" i="0" dirty="0" err="1">
                <a:effectLst/>
                <a:cs typeface="Arial" panose="020B0604020202020204" pitchFamily="34" charset="0"/>
              </a:rPr>
              <a:t>BioGenome</a:t>
            </a:r>
            <a:r>
              <a:rPr lang="en-US" b="0" i="0" dirty="0">
                <a:effectLst/>
                <a:cs typeface="Arial" panose="020B0604020202020204" pitchFamily="34" charset="0"/>
              </a:rPr>
              <a:t> Project t</a:t>
            </a:r>
            <a:r>
              <a:rPr lang="en-US" dirty="0">
                <a:effectLst/>
                <a:ea typeface="Calibri" panose="020F0502020204030204" pitchFamily="34" charset="0"/>
                <a:cs typeface="Arial" panose="020B0604020202020204" pitchFamily="34" charset="0"/>
              </a:rPr>
              <a:t>o </a:t>
            </a:r>
            <a:r>
              <a:rPr lang="en-US" b="0" i="0" dirty="0">
                <a:effectLst/>
                <a:cs typeface="Arial" panose="020B0604020202020204" pitchFamily="34" charset="0"/>
              </a:rPr>
              <a:t>sequence a genome from every plant, animal, and fungus species on the planet.</a:t>
            </a:r>
            <a:endParaRPr lang="en-US" dirty="0">
              <a:effectLst/>
              <a:ea typeface="Calibri" panose="020F0502020204030204" pitchFamily="34" charset="0"/>
              <a:cs typeface="Arial" panose="020B0604020202020204" pitchFamily="34" charset="0"/>
            </a:endParaRPr>
          </a:p>
          <a:p>
            <a:pPr algn="l"/>
            <a:endParaRPr lang="en-US" dirty="0">
              <a:effectLst/>
              <a:ea typeface="Calibri" panose="020F0502020204030204" pitchFamily="34" charset="0"/>
              <a:cs typeface="Arial" panose="020B0604020202020204" pitchFamily="34" charset="0"/>
            </a:endParaRPr>
          </a:p>
          <a:p>
            <a:pPr>
              <a:defRPr/>
            </a:pPr>
            <a:r>
              <a:rPr lang="en-US" b="0" dirty="0">
                <a:effectLst/>
                <a:cs typeface="Arial" panose="020B0604020202020204" pitchFamily="34" charset="0"/>
              </a:rPr>
              <a:t>* Also, an image of a </a:t>
            </a:r>
            <a:r>
              <a:rPr lang="en-US" dirty="0">
                <a:cs typeface="Arial" panose="020B0604020202020204" pitchFamily="34" charset="0"/>
              </a:rPr>
              <a:t>juvenile zebrafish</a:t>
            </a:r>
            <a:r>
              <a:rPr lang="en-US" b="0" dirty="0">
                <a:effectLst/>
                <a:cs typeface="Arial" panose="020B0604020202020204" pitchFamily="34" charset="0"/>
              </a:rPr>
              <a:t>, a common model for genetics and genomics research, was recently included as one of the U.S. Postal Service’s “Life Magnified” postage stamps.</a:t>
            </a:r>
            <a:r>
              <a:rPr lang="en-US" dirty="0">
                <a:cs typeface="Arial" panose="020B0604020202020204" pitchFamily="34" charset="0"/>
              </a:rPr>
              <a:t> The image was taken by Daniel Castranova, an aquatic research specialist, with assistance from former trainee Bakary </a:t>
            </a:r>
            <a:r>
              <a:rPr lang="en-US" dirty="0" err="1">
                <a:cs typeface="Arial" panose="020B0604020202020204" pitchFamily="34" charset="0"/>
              </a:rPr>
              <a:t>Samasa</a:t>
            </a:r>
            <a:r>
              <a:rPr lang="en-US" dirty="0">
                <a:cs typeface="Arial" panose="020B0604020202020204" pitchFamily="34" charset="0"/>
              </a:rPr>
              <a:t>, both from the </a:t>
            </a:r>
            <a:r>
              <a:rPr lang="en-US" i="1" dirty="0">
                <a:cs typeface="Arial" panose="020B0604020202020204" pitchFamily="34" charset="0"/>
              </a:rPr>
              <a:t>Eunice Kennedy Shriver </a:t>
            </a:r>
            <a:r>
              <a:rPr lang="en-US" dirty="0">
                <a:cs typeface="Arial" panose="020B0604020202020204" pitchFamily="34" charset="0"/>
              </a:rPr>
              <a:t>National Institute for Child Health and Development. </a:t>
            </a:r>
            <a:endParaRPr lang="en-US" dirty="0">
              <a:effectLst/>
              <a:cs typeface="Arial" panose="020B0604020202020204" pitchFamily="34" charset="0"/>
            </a:endParaRPr>
          </a:p>
        </p:txBody>
      </p:sp>
      <p:sp>
        <p:nvSpPr>
          <p:cNvPr id="3" name="Slide Image Placeholder 2">
            <a:extLst>
              <a:ext uri="{FF2B5EF4-FFF2-40B4-BE49-F238E27FC236}">
                <a16:creationId xmlns:a16="http://schemas.microsoft.com/office/drawing/2014/main" id="{FEBEAFD3-693F-42C1-93BE-E72F2DC876A5}"/>
              </a:ext>
            </a:extLst>
          </p:cNvPr>
          <p:cNvSpPr>
            <a:spLocks noGrp="1" noRot="1" noChangeAspect="1"/>
          </p:cNvSpPr>
          <p:nvPr>
            <p:ph type="sldImg"/>
          </p:nvPr>
        </p:nvSpPr>
        <p:spPr>
          <a:xfrm>
            <a:off x="336550" y="468313"/>
            <a:ext cx="6337300" cy="3565525"/>
          </a:xfrm>
        </p:spPr>
      </p:sp>
      <p:sp>
        <p:nvSpPr>
          <p:cNvPr id="5" name="Slide Number Placeholder 3">
            <a:extLst>
              <a:ext uri="{FF2B5EF4-FFF2-40B4-BE49-F238E27FC236}">
                <a16:creationId xmlns:a16="http://schemas.microsoft.com/office/drawing/2014/main" id="{44CBB1E6-05C4-40D6-AE7F-0F3BAF78922A}"/>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26</a:t>
            </a:fld>
            <a:endParaRPr lang="en-US" b="1">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714624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47663" y="457200"/>
            <a:ext cx="6337300" cy="3565525"/>
          </a:xfrm>
        </p:spPr>
      </p:sp>
      <p:sp>
        <p:nvSpPr>
          <p:cNvPr id="3" name="Notes Placeholder 2"/>
          <p:cNvSpPr>
            <a:spLocks noGrp="1"/>
          </p:cNvSpPr>
          <p:nvPr>
            <p:ph type="body" idx="1"/>
          </p:nvPr>
        </p:nvSpPr>
        <p:spPr>
          <a:xfrm>
            <a:off x="762000" y="4022725"/>
            <a:ext cx="5486400" cy="4114800"/>
          </a:xfrm>
        </p:spPr>
        <p:txBody>
          <a:bodyPr/>
          <a:lstStyle/>
          <a:p>
            <a:r>
              <a:rPr lang="en-US" dirty="0"/>
              <a:t>Moving on to the NHGRI Extramural Research Program.</a:t>
            </a:r>
          </a:p>
          <a:p>
            <a:endParaRPr lang="en-US" dirty="0"/>
          </a:p>
        </p:txBody>
      </p:sp>
      <p:sp>
        <p:nvSpPr>
          <p:cNvPr id="5" name="Slide Number Placeholder 3">
            <a:extLst>
              <a:ext uri="{FF2B5EF4-FFF2-40B4-BE49-F238E27FC236}">
                <a16:creationId xmlns:a16="http://schemas.microsoft.com/office/drawing/2014/main" id="{89FB5FC2-0336-425B-A760-90E8B2025489}"/>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27</a:t>
            </a:fld>
            <a:endParaRPr lang="en-US" b="1">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2035119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336550" y="458788"/>
            <a:ext cx="6337300" cy="3565525"/>
          </a:xfrm>
          <a:prstGeom prst="rect">
            <a:avLst/>
          </a:prstGeom>
          <a:ln/>
        </p:spPr>
      </p:sp>
      <p:sp>
        <p:nvSpPr>
          <p:cNvPr id="119811" name="Notes Placeholder 2"/>
          <p:cNvSpPr>
            <a:spLocks noGrp="1"/>
          </p:cNvSpPr>
          <p:nvPr>
            <p:ph type="body" idx="1"/>
          </p:nvPr>
        </p:nvSpPr>
        <p:spPr>
          <a:xfrm>
            <a:off x="912236" y="4024313"/>
            <a:ext cx="5486400" cy="4114800"/>
          </a:xfrm>
          <a:noFill/>
          <a:ln w="9525">
            <a:noFill/>
            <a:miter lim="800000"/>
            <a:headEnd/>
            <a:tailEnd/>
          </a:ln>
          <a:effectLst/>
        </p:spPr>
        <p:txBody>
          <a:bodyPr vert="horz" wrap="square" lIns="91166" tIns="45583" rIns="91166" bIns="45583" numCol="1" anchor="t" anchorCtr="0" compatLnSpc="1">
            <a:prstTxWarp prst="textNoShape">
              <a:avLst/>
            </a:prstTxWarp>
            <a:noAutofit/>
          </a:bodyPr>
          <a:lstStyle/>
          <a:p>
            <a:pPr marL="0" marR="0" lvl="1" indent="0" algn="l" defTabSz="587579"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I just returned from a whirlwind week in my hometown of St. Louis, where I attended three NHGRI extramural consortia meetings. The consortia were the Genomics Research Enhances Genetics of Rare Disease (or </a:t>
            </a:r>
            <a:r>
              <a:rPr lang="en-US" dirty="0" err="1">
                <a:latin typeface="Arial" panose="020B0604020202020204" pitchFamily="34" charset="0"/>
                <a:cs typeface="Arial" panose="020B0604020202020204" pitchFamily="34" charset="0"/>
              </a:rPr>
              <a:t>GREGoR</a:t>
            </a:r>
            <a:r>
              <a:rPr lang="en-US" dirty="0">
                <a:latin typeface="Arial" panose="020B0604020202020204" pitchFamily="34" charset="0"/>
                <a:cs typeface="Arial" panose="020B0604020202020204" pitchFamily="34" charset="0"/>
              </a:rPr>
              <a:t>) Consortium, the Human Pangenome Research Consortium (or HPRC), and the Impact of Genomic Variation on Function (or IGVF) Consortium. </a:t>
            </a:r>
          </a:p>
          <a:p>
            <a:pPr marL="0" marR="0" lvl="1" indent="0" algn="l" defTabSz="587579" rtl="0" eaLnBrk="1" fontAlgn="auto" latinLnBrk="0" hangingPunct="1">
              <a:lnSpc>
                <a:spcPct val="100000"/>
              </a:lnSpc>
              <a:spcBef>
                <a:spcPts val="0"/>
              </a:spcBef>
              <a:spcAft>
                <a:spcPts val="0"/>
              </a:spcAft>
              <a:buClrTx/>
              <a:buSzTx/>
              <a:buFontTx/>
              <a:buNone/>
              <a:tabLst/>
              <a:defRPr/>
            </a:pPr>
            <a:endParaRPr lang="en-US" dirty="0">
              <a:latin typeface="Arial" panose="020B0604020202020204" pitchFamily="34" charset="0"/>
              <a:cs typeface="Arial" panose="020B0604020202020204" pitchFamily="34" charset="0"/>
            </a:endParaRPr>
          </a:p>
          <a:p>
            <a:pPr marL="0" marR="0" lvl="1" indent="0" algn="l" defTabSz="587579"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The week included a “cross-consortium” day, where the agenda was specifically designed to facilitate data and information sharing and interaction among the consortia. </a:t>
            </a:r>
          </a:p>
          <a:p>
            <a:pPr marL="0" marR="0" lvl="1" indent="0" algn="l" defTabSz="587579" rtl="0" eaLnBrk="1" fontAlgn="auto" latinLnBrk="0" hangingPunct="1">
              <a:lnSpc>
                <a:spcPct val="100000"/>
              </a:lnSpc>
              <a:spcBef>
                <a:spcPts val="0"/>
              </a:spcBef>
              <a:spcAft>
                <a:spcPts val="0"/>
              </a:spcAft>
              <a:buClrTx/>
              <a:buSzTx/>
              <a:buFontTx/>
              <a:buNone/>
              <a:tabLst/>
              <a:defRPr/>
            </a:pPr>
            <a:endParaRPr lang="en-US" dirty="0">
              <a:latin typeface="Arial" panose="020B0604020202020204" pitchFamily="34" charset="0"/>
              <a:cs typeface="Arial" panose="020B0604020202020204" pitchFamily="34" charset="0"/>
            </a:endParaRPr>
          </a:p>
          <a:p>
            <a:pPr marL="0" marR="0" lvl="1" indent="0" algn="l" defTabSz="587579"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Given the recency of these meetings, extramural staff will provide proper reports from those gatherings at the February Council meeting. I personally found my week-long stay in St. Louis to be both exhilarating and exhausting. To give you a flavor of how much I packed into </a:t>
            </a:r>
            <a:r>
              <a:rPr lang="en-US" u="sng" dirty="0">
                <a:latin typeface="Arial" panose="020B0604020202020204" pitchFamily="34" charset="0"/>
                <a:cs typeface="Arial" panose="020B0604020202020204" pitchFamily="34" charset="0"/>
              </a:rPr>
              <a:t>one</a:t>
            </a:r>
            <a:r>
              <a:rPr lang="en-US" dirty="0">
                <a:latin typeface="Arial" panose="020B0604020202020204" pitchFamily="34" charset="0"/>
                <a:cs typeface="Arial" panose="020B0604020202020204" pitchFamily="34" charset="0"/>
              </a:rPr>
              <a:t> week, I will give you a brief visual tour.</a:t>
            </a:r>
          </a:p>
        </p:txBody>
      </p:sp>
      <p:sp>
        <p:nvSpPr>
          <p:cNvPr id="119812" name="Slide Number Placeholder 3"/>
          <p:cNvSpPr>
            <a:spLocks noGrp="1"/>
          </p:cNvSpPr>
          <p:nvPr>
            <p:ph type="sldNum" sz="quarter" idx="5"/>
          </p:nvPr>
        </p:nvSpPr>
        <p:spPr>
          <a:noFill/>
        </p:spPr>
        <p:txBody>
          <a:bodyPr/>
          <a:lstStyle/>
          <a:p>
            <a:pPr marL="0" marR="0" lvl="0" indent="0" algn="r" defTabSz="907481"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07481" rtl="0" eaLnBrk="1" fontAlgn="auto" latinLnBrk="0" hangingPunct="1">
                <a:lnSpc>
                  <a:spcPct val="100000"/>
                </a:lnSpc>
                <a:spcBef>
                  <a:spcPts val="0"/>
                </a:spcBef>
                <a:spcAft>
                  <a:spcPts val="0"/>
                </a:spcAft>
                <a:buClrTx/>
                <a:buSzTx/>
                <a:buFontTx/>
                <a:buNone/>
                <a:tabLst/>
                <a:defRPr/>
              </a:pPr>
              <a:t>28</a:t>
            </a:fld>
            <a:endPar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69519242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336550" y="369888"/>
            <a:ext cx="6337300" cy="3565525"/>
          </a:xfrm>
          <a:prstGeom prst="rect">
            <a:avLst/>
          </a:prstGeom>
          <a:ln/>
        </p:spPr>
      </p:sp>
      <p:sp>
        <p:nvSpPr>
          <p:cNvPr id="119811" name="Notes Placeholder 2"/>
          <p:cNvSpPr>
            <a:spLocks noGrp="1"/>
          </p:cNvSpPr>
          <p:nvPr>
            <p:ph type="body" idx="1"/>
          </p:nvPr>
        </p:nvSpPr>
        <p:spPr>
          <a:xfrm>
            <a:off x="761999" y="3935413"/>
            <a:ext cx="5486401" cy="4114800"/>
          </a:xfrm>
          <a:noFill/>
          <a:ln w="9525">
            <a:noFill/>
            <a:miter lim="800000"/>
            <a:headEnd/>
            <a:tailEnd/>
          </a:ln>
          <a:effectLst/>
        </p:spPr>
        <p:txBody>
          <a:bodyPr vert="horz" wrap="square" lIns="94580" tIns="47290" rIns="94580" bIns="47290" numCol="1" anchor="t" anchorCtr="0" compatLnSpc="1">
            <a:prstTxWarp prst="textNoShape">
              <a:avLst/>
            </a:prstTxWarp>
            <a:noAutofit/>
          </a:bodyPr>
          <a:lstStyle/>
          <a:p>
            <a:r>
              <a:rPr lang="en-US" dirty="0">
                <a:latin typeface="Arial" panose="020B0604020202020204" pitchFamily="34" charset="0"/>
                <a:cs typeface="Arial" panose="020B0604020202020204" pitchFamily="34" charset="0"/>
              </a:rPr>
              <a:t>The Human Genome Reference Program (or HGRP) represents NHGRI’s continued commitment to maintaining and advancing the reference human genome sequence. The program aims to generate at least 350 high-quality reference human genome sequences and incorporate them into a pangenome reference for the research community. Data from phased diploid genomes of 150 individuals, generated using multiple DNA-sequencing platforms, are available for download from multiple repositories.</a:t>
            </a:r>
          </a:p>
          <a:p>
            <a:pPr>
              <a:defRPr/>
            </a:pPr>
            <a:endParaRPr lang="en-US" dirty="0">
              <a:latin typeface="Arial" panose="020B0604020202020204" pitchFamily="34" charset="0"/>
              <a:cs typeface="Arial" panose="020B0604020202020204" pitchFamily="34" charset="0"/>
            </a:endParaRPr>
          </a:p>
          <a:p>
            <a:pPr>
              <a:defRPr/>
            </a:pPr>
            <a:r>
              <a:rPr lang="en-US" dirty="0">
                <a:latin typeface="Arial" panose="020B0604020202020204" pitchFamily="34" charset="0"/>
                <a:cs typeface="Arial" panose="020B0604020202020204" pitchFamily="34" charset="0"/>
              </a:rPr>
              <a:t>* Last February, Council approved the renewal of this program. This was followed by the release of three new funding announcements. Applications have now been received for two components of the planned program: a limited competition for the High-Quality Reference Genomes Production Center and for the Coordinating Center. </a:t>
            </a:r>
          </a:p>
          <a:p>
            <a:pPr>
              <a:defRPr/>
            </a:pPr>
            <a:endParaRPr lang="en-US" dirty="0">
              <a:cs typeface="Arial" panose="020B0604020202020204" pitchFamily="34" charset="0"/>
            </a:endParaRPr>
          </a:p>
          <a:p>
            <a:pPr>
              <a:defRPr/>
            </a:pPr>
            <a:r>
              <a:rPr lang="en-US" dirty="0">
                <a:latin typeface="Arial" panose="020B0604020202020204" pitchFamily="34" charset="0"/>
                <a:cs typeface="Arial" panose="020B0604020202020204" pitchFamily="34" charset="0"/>
              </a:rPr>
              <a:t>* The third component is an open competition for Informatics Tools for the Pangenome. </a:t>
            </a:r>
            <a:r>
              <a:rPr lang="en-US" b="0" i="0" dirty="0">
                <a:effectLst/>
                <a:latin typeface="Arial" panose="020B0604020202020204" pitchFamily="34" charset="0"/>
                <a:cs typeface="Arial" panose="020B0604020202020204" pitchFamily="34" charset="0"/>
              </a:rPr>
              <a:t>The emphasis of this funding opportunity is on the development of tools to advance compelling use cases of the human pangenome reference that are relevant to different sectors of the genomics community</a:t>
            </a:r>
            <a:r>
              <a:rPr lang="en-US" dirty="0">
                <a:latin typeface="Arial" panose="020B0604020202020204" pitchFamily="34" charset="0"/>
                <a:cs typeface="Arial" panose="020B0604020202020204" pitchFamily="34" charset="0"/>
              </a:rPr>
              <a:t>. The first application due date for this funding announcement is November 1.</a:t>
            </a:r>
          </a:p>
          <a:p>
            <a:pPr>
              <a:defRPr/>
            </a:pPr>
            <a:endParaRPr lang="en-US" dirty="0">
              <a:latin typeface="Arial" panose="020B0604020202020204" pitchFamily="34" charset="0"/>
              <a:cs typeface="Arial" panose="020B0604020202020204" pitchFamily="34" charset="0"/>
            </a:endParaRPr>
          </a:p>
        </p:txBody>
      </p:sp>
      <p:sp>
        <p:nvSpPr>
          <p:cNvPr id="2" name="Slide Number Placeholder 3">
            <a:extLst>
              <a:ext uri="{FF2B5EF4-FFF2-40B4-BE49-F238E27FC236}">
                <a16:creationId xmlns:a16="http://schemas.microsoft.com/office/drawing/2014/main" id="{F519EC66-B6AE-8011-951B-470DFBBF0E8D}"/>
              </a:ext>
            </a:extLst>
          </p:cNvPr>
          <p:cNvSpPr>
            <a:spLocks noGrp="1"/>
          </p:cNvSpPr>
          <p:nvPr>
            <p:ph type="sldNum" sz="quarter" idx="5"/>
          </p:nvPr>
        </p:nvSpPr>
        <p:spPr>
          <a:xfrm>
            <a:off x="3970938" y="8829967"/>
            <a:ext cx="3037840" cy="466433"/>
          </a:xfrm>
          <a:noFill/>
        </p:spPr>
        <p:txBody>
          <a:bodyPr/>
          <a:lstStyle/>
          <a:p>
            <a:pPr marL="0" marR="0" lvl="0" indent="0" algn="r" defTabSz="907481"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07481" rtl="0" eaLnBrk="1" fontAlgn="auto" latinLnBrk="0" hangingPunct="1">
                <a:lnSpc>
                  <a:spcPct val="100000"/>
                </a:lnSpc>
                <a:spcBef>
                  <a:spcPts val="0"/>
                </a:spcBef>
                <a:spcAft>
                  <a:spcPts val="0"/>
                </a:spcAft>
                <a:buClrTx/>
                <a:buSzTx/>
                <a:buFontTx/>
                <a:buNone/>
                <a:tabLst/>
                <a:defRPr/>
              </a:pPr>
              <a:t>29</a:t>
            </a:fld>
            <a:endPar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92982285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336550" y="457200"/>
            <a:ext cx="6337300" cy="3565525"/>
          </a:xfrm>
          <a:prstGeom prst="rect">
            <a:avLst/>
          </a:prstGeom>
          <a:ln/>
        </p:spPr>
      </p:sp>
      <p:sp>
        <p:nvSpPr>
          <p:cNvPr id="119811" name="Notes Placeholder 2"/>
          <p:cNvSpPr>
            <a:spLocks noGrp="1"/>
          </p:cNvSpPr>
          <p:nvPr>
            <p:ph type="body" idx="1"/>
          </p:nvPr>
        </p:nvSpPr>
        <p:spPr>
          <a:xfrm>
            <a:off x="761999" y="4022725"/>
            <a:ext cx="5486401" cy="4114800"/>
          </a:xfrm>
          <a:noFill/>
          <a:ln w="9525">
            <a:noFill/>
            <a:miter lim="800000"/>
            <a:headEnd/>
            <a:tailEnd/>
          </a:ln>
          <a:effectLst/>
        </p:spPr>
        <p:txBody>
          <a:bodyPr vert="horz" wrap="square" lIns="94580" tIns="47290" rIns="94580" bIns="47290" numCol="1" anchor="t" anchorCtr="0" compatLnSpc="1">
            <a:prstTxWarp prst="textNoShape">
              <a:avLst/>
            </a:prstTxWarp>
            <a:noAutofit/>
          </a:bodyPr>
          <a:lstStyle/>
          <a:p>
            <a:r>
              <a:rPr lang="en-US" sz="1200" dirty="0">
                <a:latin typeface="Arial"/>
                <a:cs typeface="Arial"/>
              </a:rPr>
              <a:t>The Developmental Genotype-Tissue Expression Consortium (or dGTEx) aims to establish a resource database and associated tissue bank to study gene-expression patterns in multiple different tissues during human and non-human primate development.</a:t>
            </a:r>
          </a:p>
          <a:p>
            <a:pPr marL="0" indent="0">
              <a:buFont typeface="Arial" panose="020B0604020202020204" pitchFamily="34" charset="0"/>
              <a:buNone/>
            </a:pPr>
            <a:endParaRPr lang="en-US" sz="1200" dirty="0">
              <a:latin typeface="Arial"/>
              <a:cs typeface="Arial"/>
            </a:endParaRPr>
          </a:p>
          <a:p>
            <a:r>
              <a:rPr lang="en-US" sz="1200" dirty="0">
                <a:latin typeface="Arial"/>
                <a:cs typeface="Arial"/>
              </a:rPr>
              <a:t>* For the human </a:t>
            </a:r>
            <a:r>
              <a:rPr lang="en-US" sz="1200" dirty="0" err="1">
                <a:latin typeface="Arial"/>
                <a:cs typeface="Arial"/>
              </a:rPr>
              <a:t>dGTEx</a:t>
            </a:r>
            <a:r>
              <a:rPr lang="en-US" sz="1200" dirty="0">
                <a:latin typeface="Arial"/>
                <a:cs typeface="Arial"/>
              </a:rPr>
              <a:t> effort, the National Disease Research Interchange, in partnership with multiple Organ Procurement Organizations (or OPOs) across the U.S., began to approach families </a:t>
            </a:r>
            <a:r>
              <a:rPr lang="en-US" dirty="0">
                <a:latin typeface="Arial"/>
                <a:cs typeface="Arial"/>
              </a:rPr>
              <a:t>to learn</a:t>
            </a:r>
            <a:r>
              <a:rPr lang="en-US" sz="1200" dirty="0">
                <a:latin typeface="Arial"/>
                <a:cs typeface="Arial"/>
              </a:rPr>
              <a:t> whether they may be interested in pediatric tissue donation for the </a:t>
            </a:r>
            <a:r>
              <a:rPr lang="en-US" sz="1200" dirty="0" err="1">
                <a:latin typeface="Arial"/>
                <a:cs typeface="Arial"/>
              </a:rPr>
              <a:t>dGTEx</a:t>
            </a:r>
            <a:r>
              <a:rPr lang="en-US" sz="1200" dirty="0">
                <a:latin typeface="Arial"/>
                <a:cs typeface="Arial"/>
              </a:rPr>
              <a:t> project. OPOs are organized into eleven regions across the U.S., with each region containing one to ten OPOs. </a:t>
            </a:r>
            <a:r>
              <a:rPr lang="en-US" sz="1200" dirty="0" err="1">
                <a:latin typeface="Arial"/>
                <a:cs typeface="Arial"/>
              </a:rPr>
              <a:t>dGTEx</a:t>
            </a:r>
            <a:r>
              <a:rPr lang="en-US" sz="1200" dirty="0">
                <a:latin typeface="Arial"/>
                <a:cs typeface="Arial"/>
              </a:rPr>
              <a:t> is partnering with at least one OPO in four of these regions, as circled on the map.</a:t>
            </a:r>
          </a:p>
          <a:p>
            <a:pPr>
              <a:buFont typeface="Arial" panose="020B0604020202020204" pitchFamily="34" charset="0"/>
            </a:pPr>
            <a:endParaRPr lang="en-US" sz="1200" dirty="0">
              <a:latin typeface="Arial"/>
              <a:cs typeface="Arial"/>
            </a:endParaRPr>
          </a:p>
          <a:p>
            <a:r>
              <a:rPr lang="en-US" sz="1200" b="0" dirty="0">
                <a:latin typeface="Arial"/>
                <a:cs typeface="Arial"/>
              </a:rPr>
              <a:t>* Donor screening aims to recruit at least 120 donors, with approximately 30 donors from the following </a:t>
            </a:r>
            <a:r>
              <a:rPr lang="en-US" sz="1200" dirty="0">
                <a:latin typeface="Arial"/>
                <a:cs typeface="Arial"/>
              </a:rPr>
              <a:t>developmental </a:t>
            </a:r>
            <a:r>
              <a:rPr lang="en-US" sz="1200" b="0" dirty="0">
                <a:latin typeface="Arial"/>
                <a:cs typeface="Arial"/>
              </a:rPr>
              <a:t>age groups: post-natal, early childhood, pre-pubertal, and post-pubertal.</a:t>
            </a:r>
            <a:r>
              <a:rPr lang="en-US" sz="1200" dirty="0">
                <a:latin typeface="Arial"/>
                <a:cs typeface="Arial"/>
              </a:rPr>
              <a:t> The goal is to collect approximately 30 tissue types from each donor.</a:t>
            </a:r>
          </a:p>
          <a:p>
            <a:pPr marL="0" indent="0">
              <a:buFont typeface="Arial" panose="020B0604020202020204" pitchFamily="34" charset="0"/>
              <a:buNone/>
            </a:pPr>
            <a:endParaRPr lang="en-US" sz="1200" dirty="0">
              <a:latin typeface="Arial"/>
              <a:cs typeface="Arial"/>
            </a:endParaRPr>
          </a:p>
        </p:txBody>
      </p:sp>
      <p:sp>
        <p:nvSpPr>
          <p:cNvPr id="119812" name="Slide Number Placeholder 3"/>
          <p:cNvSpPr>
            <a:spLocks noGrp="1"/>
          </p:cNvSpPr>
          <p:nvPr>
            <p:ph type="sldNum" sz="quarter" idx="5"/>
          </p:nvPr>
        </p:nvSpPr>
        <p:spPr>
          <a:noFill/>
        </p:spPr>
        <p:txBody>
          <a:bodyPr/>
          <a:lstStyle/>
          <a:p>
            <a:pPr defTabSz="941468"/>
            <a:fld id="{3F3096A7-7907-4AE4-8BBC-4643BE8BB0EA}" type="slidenum">
              <a:rPr lang="en-US" b="1" smtClean="0">
                <a:solidFill>
                  <a:srgbClr val="000000"/>
                </a:solidFill>
                <a:latin typeface="Arial" panose="020B0604020202020204" pitchFamily="34" charset="0"/>
                <a:cs typeface="Arial" panose="020B0604020202020204" pitchFamily="34" charset="0"/>
              </a:rPr>
              <a:pPr defTabSz="941468"/>
              <a:t>30</a:t>
            </a:fld>
            <a:endParaRPr lang="en-US" b="1">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2457206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336550" y="457200"/>
            <a:ext cx="6337300" cy="3565525"/>
          </a:xfrm>
          <a:prstGeom prst="rect">
            <a:avLst/>
          </a:prstGeom>
          <a:ln/>
        </p:spPr>
      </p:sp>
      <p:sp>
        <p:nvSpPr>
          <p:cNvPr id="119811" name="Notes Placeholder 2"/>
          <p:cNvSpPr>
            <a:spLocks noGrp="1"/>
          </p:cNvSpPr>
          <p:nvPr>
            <p:ph type="body" idx="1"/>
          </p:nvPr>
        </p:nvSpPr>
        <p:spPr>
          <a:xfrm>
            <a:off x="761999" y="4022725"/>
            <a:ext cx="5486401" cy="4114800"/>
          </a:xfrm>
          <a:noFill/>
          <a:ln w="9525">
            <a:noFill/>
            <a:miter lim="800000"/>
            <a:headEnd/>
            <a:tailEnd/>
          </a:ln>
          <a:effectLst/>
        </p:spPr>
        <p:txBody>
          <a:bodyPr vert="horz" wrap="square" lIns="94580" tIns="47290" rIns="94580" bIns="47290" numCol="1" anchor="t" anchorCtr="0" compatLnSpc="1">
            <a:prstTxWarp prst="textNoShape">
              <a:avLst/>
            </a:prstTxWarp>
            <a:noAutofit/>
          </a:bodyPr>
          <a:lstStyle/>
          <a:p>
            <a:r>
              <a:rPr lang="en-US" sz="1200" dirty="0">
                <a:latin typeface="Arial"/>
                <a:cs typeface="Arial"/>
              </a:rPr>
              <a:t>In parallel, the non-human primate </a:t>
            </a:r>
            <a:r>
              <a:rPr lang="en-US" sz="1200" dirty="0" err="1">
                <a:latin typeface="Arial"/>
                <a:cs typeface="Arial"/>
              </a:rPr>
              <a:t>dGTEx</a:t>
            </a:r>
            <a:r>
              <a:rPr lang="en-US" sz="1200" dirty="0">
                <a:latin typeface="Arial"/>
                <a:cs typeface="Arial"/>
              </a:rPr>
              <a:t> effort aims to catalog and analyze transcriptional profiles from a wide variety of tissues at multiple developmental stages from two species of non-human primates: the rhesus macaque (an old-world monkey) and the common marmoset (a new-world monkey). In comparison to human dGTEx, macaque tissue samples are being collected from nine developmental stages, ranging from early fetus to adult. Marmoset tissue samples are being collected from eight stages, ranging from first trimester to adult.</a:t>
            </a:r>
          </a:p>
          <a:p>
            <a:endParaRPr lang="en-US" sz="1200" dirty="0">
              <a:latin typeface="Arial"/>
              <a:cs typeface="Arial"/>
            </a:endParaRPr>
          </a:p>
          <a:p>
            <a:r>
              <a:rPr lang="en-US" sz="1200" dirty="0">
                <a:latin typeface="Arial"/>
                <a:cs typeface="Arial"/>
              </a:rPr>
              <a:t>* To date, the non-human primate effort has sampled 18 macaques across seven of the nine developmental stages, with about 766 samples total from 54 distinct tissues. Marmoset sampling is expected to begin soon.</a:t>
            </a:r>
            <a:endParaRPr lang="en-US" dirty="0">
              <a:latin typeface="Arial"/>
              <a:cs typeface="Arial"/>
            </a:endParaRPr>
          </a:p>
        </p:txBody>
      </p:sp>
      <p:sp>
        <p:nvSpPr>
          <p:cNvPr id="119812" name="Slide Number Placeholder 3"/>
          <p:cNvSpPr>
            <a:spLocks noGrp="1"/>
          </p:cNvSpPr>
          <p:nvPr>
            <p:ph type="sldNum" sz="quarter" idx="5"/>
          </p:nvPr>
        </p:nvSpPr>
        <p:spPr>
          <a:noFill/>
        </p:spPr>
        <p:txBody>
          <a:bodyPr/>
          <a:lstStyle/>
          <a:p>
            <a:pPr defTabSz="941468"/>
            <a:fld id="{3F3096A7-7907-4AE4-8BBC-4643BE8BB0EA}" type="slidenum">
              <a:rPr lang="en-US" b="1" smtClean="0">
                <a:solidFill>
                  <a:srgbClr val="000000"/>
                </a:solidFill>
                <a:latin typeface="Arial" panose="020B0604020202020204" pitchFamily="34" charset="0"/>
                <a:cs typeface="Arial" panose="020B0604020202020204" pitchFamily="34" charset="0"/>
              </a:rPr>
              <a:pPr defTabSz="941468"/>
              <a:t>31</a:t>
            </a:fld>
            <a:endParaRPr lang="en-US"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3402235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4963" y="409575"/>
            <a:ext cx="6340475" cy="3567113"/>
          </a:xfrm>
        </p:spPr>
      </p:sp>
      <p:sp>
        <p:nvSpPr>
          <p:cNvPr id="3" name="Notes Placeholder 2"/>
          <p:cNvSpPr>
            <a:spLocks noGrp="1"/>
          </p:cNvSpPr>
          <p:nvPr>
            <p:ph type="body" idx="1"/>
          </p:nvPr>
        </p:nvSpPr>
        <p:spPr>
          <a:xfrm>
            <a:off x="762000" y="3976688"/>
            <a:ext cx="5486400" cy="4114800"/>
          </a:xfrm>
        </p:spPr>
        <p:txBody>
          <a:bodyPr/>
          <a:lstStyle/>
          <a:p>
            <a:pPr algn="l" rtl="0" fontAlgn="base"/>
            <a:r>
              <a:rPr lang="en-US" b="0" i="0" u="none" strike="noStrike" dirty="0">
                <a:effectLst/>
                <a:latin typeface="Arial"/>
                <a:cs typeface="Arial"/>
              </a:rPr>
              <a:t>NHGRI’s Genomics Research Elucidates Genetics of Rare Disease (or </a:t>
            </a:r>
            <a:r>
              <a:rPr lang="en-US" b="0" i="0" u="none" strike="noStrike" dirty="0" err="1">
                <a:effectLst/>
                <a:latin typeface="Arial"/>
                <a:cs typeface="Arial"/>
              </a:rPr>
              <a:t>GREGoR</a:t>
            </a:r>
            <a:r>
              <a:rPr lang="en-US" b="0" i="0" u="none" strike="noStrike" dirty="0">
                <a:effectLst/>
                <a:latin typeface="Arial"/>
                <a:cs typeface="Arial"/>
              </a:rPr>
              <a:t>) Consortium aims to increase the proportion of Mendelian disorders with an identified genetic cause. Past efforts in discovering the genetic causes of rare diseases have primarily focused on whole-exome sequencing. While this has generally been successful, the causes of more than half of rare disease cases have not been elucidated using this approach. </a:t>
            </a:r>
            <a:r>
              <a:rPr lang="en-US" b="0" i="0" u="none" strike="noStrike" dirty="0" err="1">
                <a:effectLst/>
                <a:latin typeface="Arial"/>
                <a:cs typeface="Arial"/>
              </a:rPr>
              <a:t>GREGoR</a:t>
            </a:r>
            <a:r>
              <a:rPr lang="en-US" b="0" i="0" u="none" strike="noStrike" dirty="0">
                <a:effectLst/>
                <a:latin typeface="Arial"/>
                <a:cs typeface="Arial"/>
              </a:rPr>
              <a:t> is developing new ways to tackle those more difficult cases</a:t>
            </a:r>
            <a:r>
              <a:rPr lang="en-US" dirty="0">
                <a:latin typeface="Arial"/>
                <a:cs typeface="Arial"/>
              </a:rPr>
              <a:t> and </a:t>
            </a:r>
            <a:r>
              <a:rPr lang="en-US" b="0" i="0" u="none" strike="noStrike" dirty="0">
                <a:effectLst/>
                <a:latin typeface="Arial"/>
                <a:cs typeface="Arial"/>
              </a:rPr>
              <a:t>create a new paradigm for approaching rare disease gene discovery.</a:t>
            </a:r>
            <a:r>
              <a:rPr lang="en-US" b="0" i="0" dirty="0">
                <a:effectLst/>
                <a:latin typeface="Arial"/>
                <a:cs typeface="Arial"/>
              </a:rPr>
              <a:t>​</a:t>
            </a:r>
          </a:p>
          <a:p>
            <a:pPr algn="l" rtl="0" fontAlgn="base"/>
            <a:r>
              <a:rPr lang="en-US" b="0" i="0" dirty="0">
                <a:effectLst/>
                <a:latin typeface="Arial"/>
                <a:cs typeface="Arial"/>
              </a:rPr>
              <a:t>​</a:t>
            </a:r>
          </a:p>
          <a:p>
            <a:pPr fontAlgn="base"/>
            <a:r>
              <a:rPr lang="en-US" b="0" i="0" dirty="0">
                <a:effectLst/>
                <a:latin typeface="Arial"/>
                <a:cs typeface="Arial"/>
              </a:rPr>
              <a:t>In May, the </a:t>
            </a:r>
            <a:r>
              <a:rPr lang="en-US" b="0" i="0" dirty="0" err="1">
                <a:effectLst/>
                <a:latin typeface="Arial"/>
                <a:cs typeface="Arial"/>
              </a:rPr>
              <a:t>GREGoR</a:t>
            </a:r>
            <a:r>
              <a:rPr lang="en-US" b="0" i="0" dirty="0">
                <a:effectLst/>
                <a:latin typeface="Arial"/>
                <a:cs typeface="Arial"/>
              </a:rPr>
              <a:t> Consortium hosted its first in-person meeting at the Stanford University School of Medicine. During the meeting,</a:t>
            </a:r>
            <a:r>
              <a:rPr lang="en-US" dirty="0">
                <a:latin typeface="Arial"/>
                <a:cs typeface="Arial"/>
              </a:rPr>
              <a:t> the group discussed several high-priority research themes. These included making </a:t>
            </a:r>
            <a:r>
              <a:rPr lang="en-US" dirty="0" err="1">
                <a:latin typeface="Arial"/>
                <a:cs typeface="Arial"/>
              </a:rPr>
              <a:t>GREGoR</a:t>
            </a:r>
            <a:r>
              <a:rPr lang="en-US" dirty="0">
                <a:latin typeface="Arial"/>
                <a:cs typeface="Arial"/>
              </a:rPr>
              <a:t> data more useful to the research community; the impact of reference genome sequences on diagnosis; how to effectively apply long-read DNA sequencing, RNA-seq, and other –</a:t>
            </a:r>
            <a:r>
              <a:rPr lang="en-US" dirty="0" err="1">
                <a:latin typeface="Arial"/>
                <a:cs typeface="Arial"/>
              </a:rPr>
              <a:t>omic</a:t>
            </a:r>
            <a:r>
              <a:rPr lang="en-US" dirty="0">
                <a:latin typeface="Arial"/>
                <a:cs typeface="Arial"/>
              </a:rPr>
              <a:t> technologies for rare disease diagnoses; and how to most effectively share information about candidate genes and genomic variants, both internally and externally. </a:t>
            </a:r>
          </a:p>
          <a:p>
            <a:pPr fontAlgn="base"/>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1174985" rtl="0" eaLnBrk="1" fontAlgn="auto" latinLnBrk="0" hangingPunct="1">
              <a:lnSpc>
                <a:spcPct val="100000"/>
              </a:lnSpc>
              <a:spcBef>
                <a:spcPts val="0"/>
              </a:spcBef>
              <a:spcAft>
                <a:spcPts val="0"/>
              </a:spcAft>
              <a:buClrTx/>
              <a:buSzTx/>
              <a:buFontTx/>
              <a:buNone/>
              <a:tabLst/>
              <a:defRPr/>
            </a:pPr>
            <a:fld id="{8278BAFF-ADEB-4744-BC7F-43E9D31D4077}" type="slidenum">
              <a:rPr kumimoji="0" lang="en-US" sz="1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1174985" rtl="0" eaLnBrk="1" fontAlgn="auto" latinLnBrk="0" hangingPunct="1">
                <a:lnSpc>
                  <a:spcPct val="100000"/>
                </a:lnSpc>
                <a:spcBef>
                  <a:spcPts val="0"/>
                </a:spcBef>
                <a:spcAft>
                  <a:spcPts val="0"/>
                </a:spcAft>
                <a:buClrTx/>
                <a:buSzTx/>
                <a:buFontTx/>
                <a:buNone/>
                <a:tabLst/>
                <a:defRPr/>
              </a:pPr>
              <a:t>32</a:t>
            </a:fld>
            <a:endParaRPr kumimoji="0" lang="en-US" sz="1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20244781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336550" y="447675"/>
            <a:ext cx="6337300" cy="3565525"/>
          </a:xfrm>
          <a:prstGeom prst="rect">
            <a:avLst/>
          </a:prstGeom>
          <a:ln/>
        </p:spPr>
      </p:sp>
      <p:sp>
        <p:nvSpPr>
          <p:cNvPr id="119811" name="Notes Placeholder 2"/>
          <p:cNvSpPr>
            <a:spLocks noGrp="1"/>
          </p:cNvSpPr>
          <p:nvPr>
            <p:ph type="body" idx="1"/>
          </p:nvPr>
        </p:nvSpPr>
        <p:spPr>
          <a:xfrm>
            <a:off x="761999" y="4013199"/>
            <a:ext cx="5486401" cy="4816767"/>
          </a:xfrm>
          <a:noFill/>
          <a:ln w="9525">
            <a:noFill/>
            <a:miter lim="800000"/>
            <a:headEnd/>
            <a:tailEnd/>
          </a:ln>
          <a:effectLst/>
        </p:spPr>
        <p:txBody>
          <a:bodyPr vert="horz" wrap="square" lIns="94580" tIns="47290" rIns="94580" bIns="47290" numCol="1" anchor="t" anchorCtr="0" compatLnSpc="1">
            <a:prstTxWarp prst="textNoShape">
              <a:avLst/>
            </a:prstTxWarp>
            <a:noAutofit/>
          </a:bodyPr>
          <a:lstStyle/>
          <a:p>
            <a:pPr marL="0" lvl="1" defTabSz="632323">
              <a:defRPr/>
            </a:pPr>
            <a:r>
              <a:rPr lang="en-US" dirty="0">
                <a:cs typeface="Arial" panose="020B0604020202020204" pitchFamily="34" charset="0"/>
              </a:rPr>
              <a:t>Earlier this month, NHGRI launched the Educational Hub for Enhancing Diversity in Computational Genomics and Data Science (or “The Hub” for short). The program is led by NHGRI, with co-funding from the Office of Data Science Strategy, the National Institute of Minority Health and Health Disparities, and the </a:t>
            </a:r>
            <a:r>
              <a:rPr lang="en-US" i="1" dirty="0">
                <a:cs typeface="Arial" panose="020B0604020202020204" pitchFamily="34" charset="0"/>
              </a:rPr>
              <a:t>All of Us </a:t>
            </a:r>
            <a:r>
              <a:rPr lang="en-US" dirty="0">
                <a:cs typeface="Arial" panose="020B0604020202020204" pitchFamily="34" charset="0"/>
              </a:rPr>
              <a:t>Research Program. Its goal is to leverage </a:t>
            </a:r>
            <a:r>
              <a:rPr lang="en-US" dirty="0" err="1">
                <a:cs typeface="Arial" panose="020B0604020202020204" pitchFamily="34" charset="0"/>
              </a:rPr>
              <a:t>AnVIL</a:t>
            </a:r>
            <a:r>
              <a:rPr lang="en-US" dirty="0">
                <a:cs typeface="Arial" panose="020B0604020202020204" pitchFamily="34" charset="0"/>
              </a:rPr>
              <a:t> and </a:t>
            </a:r>
            <a:r>
              <a:rPr lang="en-US" i="1" dirty="0">
                <a:cs typeface="Arial" panose="020B0604020202020204" pitchFamily="34" charset="0"/>
              </a:rPr>
              <a:t>All of Us </a:t>
            </a:r>
            <a:r>
              <a:rPr lang="en-US" dirty="0">
                <a:cs typeface="Arial" panose="020B0604020202020204" pitchFamily="34" charset="0"/>
              </a:rPr>
              <a:t>platforms to increase access to educational and research opportunities in computational genomics and data science for undergraduate and masters’ degree students enrolled at institutions that serve students from backgrounds historically underrepresented in genomics research. This includes Historically Black Colleges and Universities, Hispanic-Serving Institutions, Tribal Colleges and Universities, and women’s colleges. The </a:t>
            </a:r>
            <a:r>
              <a:rPr lang="en-US" b="0" i="0" dirty="0">
                <a:effectLst/>
                <a:cs typeface="Arial" panose="020B0604020202020204" pitchFamily="34" charset="0"/>
              </a:rPr>
              <a:t>Hub grant </a:t>
            </a:r>
            <a:r>
              <a:rPr lang="en-US" dirty="0">
                <a:cs typeface="Arial" panose="020B0604020202020204" pitchFamily="34" charset="0"/>
              </a:rPr>
              <a:t>was awarded to North Carolina Agricultural and Technical State University, </a:t>
            </a:r>
            <a:r>
              <a:rPr lang="en-US" dirty="0">
                <a:effectLst/>
                <a:ea typeface="Times New Roman" panose="02020603050405020304" pitchFamily="18" charset="0"/>
                <a:cs typeface="Arial" panose="020B0604020202020204" pitchFamily="34" charset="0"/>
              </a:rPr>
              <a:t>one of the nation’s largest historically Black universities.</a:t>
            </a:r>
            <a:endParaRPr lang="en-US" dirty="0">
              <a:cs typeface="Arial" panose="020B0604020202020204" pitchFamily="34" charset="0"/>
            </a:endParaRPr>
          </a:p>
          <a:p>
            <a:pPr marL="0" lvl="1" defTabSz="632323">
              <a:defRPr/>
            </a:pPr>
            <a:endParaRPr lang="en-US" dirty="0">
              <a:cs typeface="Arial" panose="020B0604020202020204" pitchFamily="34" charset="0"/>
            </a:endParaRPr>
          </a:p>
          <a:p>
            <a:pPr marL="0" lvl="1" defTabSz="632323">
              <a:defRPr/>
            </a:pPr>
            <a:r>
              <a:rPr lang="en-US" dirty="0">
                <a:cs typeface="Arial" panose="020B0604020202020204" pitchFamily="34" charset="0"/>
              </a:rPr>
              <a:t>* In a parallel effort, NHGRI intends to solicit applications to broaden opportunities for computational genomics and data science education.</a:t>
            </a:r>
            <a:r>
              <a:rPr lang="en-US" b="1" dirty="0">
                <a:cs typeface="Arial" panose="020B0604020202020204" pitchFamily="34" charset="0"/>
              </a:rPr>
              <a:t> </a:t>
            </a:r>
            <a:r>
              <a:rPr lang="en-US" dirty="0">
                <a:cs typeface="Arial" panose="020B0604020202020204" pitchFamily="34" charset="0"/>
              </a:rPr>
              <a:t>Specifically, a new Notice of Funding Opportunity will support faculty members at institutions </a:t>
            </a:r>
            <a:r>
              <a:rPr lang="en-US" b="0" i="0" dirty="0">
                <a:effectLst/>
                <a:cs typeface="Arial" panose="020B0604020202020204" pitchFamily="34" charset="0"/>
              </a:rPr>
              <a:t>with a historic mission to serve underrepresented populations in biomedical research to develop computational genomics and data science educational content that makes use of cloud-computing resources. </a:t>
            </a:r>
            <a:r>
              <a:rPr lang="en-US" dirty="0">
                <a:cs typeface="Arial" panose="020B0604020202020204" pitchFamily="34" charset="0"/>
              </a:rPr>
              <a:t>These institutions will be referred to as "The Partner Sites."</a:t>
            </a:r>
            <a:r>
              <a:rPr lang="en-US" b="1" dirty="0">
                <a:cs typeface="Arial" panose="020B0604020202020204" pitchFamily="34" charset="0"/>
              </a:rPr>
              <a:t> </a:t>
            </a:r>
            <a:r>
              <a:rPr lang="en-US" dirty="0">
                <a:cs typeface="Arial" panose="020B0604020202020204" pitchFamily="34" charset="0"/>
              </a:rPr>
              <a:t>Together</a:t>
            </a:r>
            <a:r>
              <a:rPr lang="en-US" b="0" i="0" dirty="0">
                <a:effectLst/>
                <a:cs typeface="Arial" panose="020B0604020202020204" pitchFamily="34" charset="0"/>
              </a:rPr>
              <a:t>, The Hub and</a:t>
            </a:r>
            <a:r>
              <a:rPr lang="en-US" dirty="0">
                <a:cs typeface="Arial" panose="020B0604020202020204" pitchFamily="34" charset="0"/>
              </a:rPr>
              <a:t> The Partner</a:t>
            </a:r>
            <a:r>
              <a:rPr lang="en-US" b="0" i="0" dirty="0">
                <a:effectLst/>
                <a:cs typeface="Arial" panose="020B0604020202020204" pitchFamily="34" charset="0"/>
              </a:rPr>
              <a:t> Sites will create a community of institutions working collectively to define, develop, and test educational content that integrates computational genomics and data science into their existing biomedical science curricula.</a:t>
            </a:r>
            <a:r>
              <a:rPr lang="en-US" dirty="0">
                <a:cs typeface="Arial" panose="020B0604020202020204" pitchFamily="34" charset="0"/>
              </a:rPr>
              <a:t> </a:t>
            </a:r>
          </a:p>
          <a:p>
            <a:pPr marL="0" lvl="1" defTabSz="632323">
              <a:defRPr/>
            </a:pPr>
            <a:endParaRPr lang="en-US" dirty="0">
              <a:cs typeface="Arial" panose="020B0604020202020204" pitchFamily="34" charset="0"/>
            </a:endParaRPr>
          </a:p>
        </p:txBody>
      </p:sp>
      <p:sp>
        <p:nvSpPr>
          <p:cNvPr id="2" name="Slide Number Placeholder 3">
            <a:extLst>
              <a:ext uri="{FF2B5EF4-FFF2-40B4-BE49-F238E27FC236}">
                <a16:creationId xmlns:a16="http://schemas.microsoft.com/office/drawing/2014/main" id="{827750E4-259D-CB48-FCFD-C10530BFA461}"/>
              </a:ext>
            </a:extLst>
          </p:cNvPr>
          <p:cNvSpPr>
            <a:spLocks noGrp="1"/>
          </p:cNvSpPr>
          <p:nvPr>
            <p:ph type="sldNum" sz="quarter" idx="5"/>
          </p:nvPr>
        </p:nvSpPr>
        <p:spPr>
          <a:xfrm>
            <a:off x="3970938" y="8829967"/>
            <a:ext cx="3037840" cy="466433"/>
          </a:xfrm>
          <a:noFill/>
        </p:spPr>
        <p:txBody>
          <a:bodyPr/>
          <a:lstStyle/>
          <a:p>
            <a:pPr marL="0" marR="0" lvl="0" indent="0" algn="r" defTabSz="907481"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07481" rtl="0" eaLnBrk="1" fontAlgn="auto" latinLnBrk="0" hangingPunct="1">
                <a:lnSpc>
                  <a:spcPct val="100000"/>
                </a:lnSpc>
                <a:spcBef>
                  <a:spcPts val="0"/>
                </a:spcBef>
                <a:spcAft>
                  <a:spcPts val="0"/>
                </a:spcAft>
                <a:buClrTx/>
                <a:buSzTx/>
                <a:buFontTx/>
                <a:buNone/>
                <a:tabLst/>
                <a:defRPr/>
              </a:pPr>
              <a:t>33</a:t>
            </a:fld>
            <a:endPar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70961219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336550" y="439738"/>
            <a:ext cx="6337300" cy="3565525"/>
          </a:xfrm>
          <a:prstGeom prst="rect">
            <a:avLst/>
          </a:prstGeom>
          <a:ln/>
        </p:spPr>
      </p:sp>
      <p:sp>
        <p:nvSpPr>
          <p:cNvPr id="119811" name="Notes Placeholder 2"/>
          <p:cNvSpPr>
            <a:spLocks noGrp="1"/>
          </p:cNvSpPr>
          <p:nvPr>
            <p:ph type="body" idx="1"/>
          </p:nvPr>
        </p:nvSpPr>
        <p:spPr>
          <a:xfrm>
            <a:off x="761999" y="4005263"/>
            <a:ext cx="5486401" cy="4114800"/>
          </a:xfrm>
          <a:noFill/>
          <a:ln w="9525">
            <a:noFill/>
            <a:miter lim="800000"/>
            <a:headEnd/>
            <a:tailEnd/>
          </a:ln>
          <a:effectLst/>
        </p:spPr>
        <p:txBody>
          <a:bodyPr vert="horz" wrap="square" lIns="94580" tIns="47290" rIns="94580" bIns="47290" numCol="1" anchor="t" anchorCtr="0" compatLnSpc="1">
            <a:prstTxWarp prst="textNoShape">
              <a:avLst/>
            </a:prstTxWarp>
            <a:noAutofit/>
          </a:bodyPr>
          <a:lstStyle/>
          <a:p>
            <a:pPr marL="0" lvl="1" defTabSz="609585">
              <a:defRPr/>
            </a:pPr>
            <a:r>
              <a:rPr lang="en-US" dirty="0">
                <a:latin typeface="Arial"/>
                <a:cs typeface="Arial"/>
              </a:rPr>
              <a:t>The NHGRI Genomic Data Science Analysis, Visualization, and Informatics Lab-space (or </a:t>
            </a:r>
            <a:r>
              <a:rPr lang="en-US" dirty="0" err="1">
                <a:latin typeface="Arial"/>
                <a:cs typeface="Arial"/>
              </a:rPr>
              <a:t>AnVIL</a:t>
            </a:r>
            <a:r>
              <a:rPr lang="en-US" dirty="0">
                <a:latin typeface="Arial"/>
                <a:cs typeface="Arial"/>
              </a:rPr>
              <a:t>) is a federated cloud-based infrastructure and software platform that provides an analysis and computing environment for genomics research.</a:t>
            </a:r>
            <a:endParaRPr lang="en-US" dirty="0"/>
          </a:p>
          <a:p>
            <a:pPr marL="0" lvl="1" defTabSz="609585">
              <a:defRPr/>
            </a:pPr>
            <a:endParaRPr lang="en-US" dirty="0">
              <a:latin typeface="Arial"/>
              <a:cs typeface="Arial"/>
            </a:endParaRPr>
          </a:p>
          <a:p>
            <a:pPr marL="0" lvl="1" defTabSz="609585">
              <a:defRPr/>
            </a:pPr>
            <a:r>
              <a:rPr lang="en-US" dirty="0">
                <a:latin typeface="Arial"/>
                <a:cs typeface="Arial"/>
              </a:rPr>
              <a:t>* The </a:t>
            </a:r>
            <a:r>
              <a:rPr lang="en-US" dirty="0" err="1">
                <a:latin typeface="Arial"/>
                <a:cs typeface="Arial"/>
              </a:rPr>
              <a:t>AnVIL</a:t>
            </a:r>
            <a:r>
              <a:rPr lang="en-US" dirty="0">
                <a:latin typeface="Arial"/>
                <a:cs typeface="Arial"/>
              </a:rPr>
              <a:t> program, led by Michael Schatz of Johns Hopkins University and Anthony Philippakis at the Broad Institute, was recently renewed, marking the launch of its second phase. During the next five years, the groups will continue to enhance and expand the </a:t>
            </a:r>
            <a:r>
              <a:rPr lang="en-US" dirty="0" err="1">
                <a:latin typeface="Arial"/>
                <a:cs typeface="Arial"/>
              </a:rPr>
              <a:t>AnVIL</a:t>
            </a:r>
            <a:r>
              <a:rPr lang="en-US" dirty="0">
                <a:latin typeface="Arial"/>
                <a:cs typeface="Arial"/>
              </a:rPr>
              <a:t> platform. Key objectives include adding analysis tools and workflows, improving interoperability with other cloud-based resources, and providing more educational offerings. </a:t>
            </a:r>
            <a:endParaRPr lang="en-US" dirty="0">
              <a:latin typeface="Calibri" panose="020F0502020204030204"/>
              <a:ea typeface="Calibri" panose="020F0502020204030204"/>
              <a:cs typeface="Calibri" panose="020F0502020204030204"/>
            </a:endParaRPr>
          </a:p>
          <a:p>
            <a:pPr marL="0" lvl="1" defTabSz="609585">
              <a:defRPr/>
            </a:pPr>
            <a:endParaRPr lang="en-US" dirty="0">
              <a:latin typeface="Arial"/>
              <a:cs typeface="Arial"/>
            </a:endParaRPr>
          </a:p>
          <a:p>
            <a:pPr marL="0" lvl="1" defTabSz="609585">
              <a:defRPr/>
            </a:pPr>
            <a:r>
              <a:rPr lang="en-US" dirty="0">
                <a:latin typeface="Arial"/>
                <a:cs typeface="Arial"/>
              </a:rPr>
              <a:t>* This renewal also includes the introduction of the </a:t>
            </a:r>
            <a:r>
              <a:rPr lang="en-US" dirty="0" err="1">
                <a:latin typeface="Arial"/>
                <a:cs typeface="Arial"/>
              </a:rPr>
              <a:t>AnVIL</a:t>
            </a:r>
            <a:r>
              <a:rPr lang="en-US" dirty="0">
                <a:latin typeface="Arial"/>
                <a:cs typeface="Arial"/>
              </a:rPr>
              <a:t> Clinical Resource (or ACR), which is led by Robert Carrol at Vanderbilt University Medical Center. The ACR will bring together a broad range of experts to integrate a suite of genomics-based clinical tools into the existing </a:t>
            </a:r>
            <a:r>
              <a:rPr lang="en-US" dirty="0" err="1">
                <a:latin typeface="Arial"/>
                <a:cs typeface="Arial"/>
              </a:rPr>
              <a:t>AnVIL</a:t>
            </a:r>
            <a:r>
              <a:rPr lang="en-US" dirty="0">
                <a:latin typeface="Arial"/>
                <a:cs typeface="Arial"/>
              </a:rPr>
              <a:t> ecosystem. The ACR will help </a:t>
            </a:r>
            <a:r>
              <a:rPr lang="en-US" dirty="0" err="1">
                <a:latin typeface="Arial"/>
                <a:cs typeface="Arial"/>
              </a:rPr>
              <a:t>AnVIL</a:t>
            </a:r>
            <a:r>
              <a:rPr lang="en-US" dirty="0">
                <a:latin typeface="Arial"/>
                <a:cs typeface="Arial"/>
              </a:rPr>
              <a:t> reduce barriers to genomic medicine research in cloud environments.</a:t>
            </a:r>
            <a:endParaRPr lang="en-US" dirty="0">
              <a:latin typeface="Arial"/>
              <a:ea typeface="Calibri"/>
              <a:cs typeface="Arial"/>
            </a:endParaRPr>
          </a:p>
          <a:p>
            <a:pPr marL="0" lvl="1" defTabSz="609585">
              <a:defRPr/>
            </a:pPr>
            <a:endParaRPr lang="en-US" dirty="0">
              <a:latin typeface="Arial" panose="020B0604020202020204" pitchFamily="34" charset="0"/>
              <a:cs typeface="Arial" panose="020B0604020202020204" pitchFamily="34" charset="0"/>
            </a:endParaRPr>
          </a:p>
          <a:p>
            <a:pPr marL="0" lvl="1" defTabSz="609585">
              <a:defRPr/>
            </a:pPr>
            <a:r>
              <a:rPr lang="en-US" dirty="0">
                <a:latin typeface="Arial"/>
                <a:cs typeface="Arial"/>
              </a:rPr>
              <a:t>With these new features, </a:t>
            </a:r>
            <a:r>
              <a:rPr lang="en-US" dirty="0" err="1">
                <a:latin typeface="Arial"/>
                <a:cs typeface="Arial"/>
              </a:rPr>
              <a:t>AnVIL</a:t>
            </a:r>
            <a:r>
              <a:rPr lang="en-US" dirty="0">
                <a:latin typeface="Arial"/>
                <a:cs typeface="Arial"/>
              </a:rPr>
              <a:t> is working towards its goals of creating a multi-functional platform for genomic data science. </a:t>
            </a:r>
            <a:endParaRPr lang="en-US" dirty="0">
              <a:latin typeface="Arial" panose="020B0604020202020204" pitchFamily="34" charset="0"/>
              <a:cs typeface="Arial" panose="020B0604020202020204" pitchFamily="34" charset="0"/>
            </a:endParaRPr>
          </a:p>
          <a:p>
            <a:pPr defTabSz="609585">
              <a:defRPr/>
            </a:pPr>
            <a:endParaRPr lang="en-US" dirty="0">
              <a:latin typeface="Arial" panose="020B0604020202020204" pitchFamily="34" charset="0"/>
              <a:cs typeface="Arial" panose="020B0604020202020204" pitchFamily="34" charset="0"/>
            </a:endParaRPr>
          </a:p>
        </p:txBody>
      </p:sp>
      <p:sp>
        <p:nvSpPr>
          <p:cNvPr id="2" name="Slide Number Placeholder 3">
            <a:extLst>
              <a:ext uri="{FF2B5EF4-FFF2-40B4-BE49-F238E27FC236}">
                <a16:creationId xmlns:a16="http://schemas.microsoft.com/office/drawing/2014/main" id="{46A2BA82-EB8D-4182-A2DA-7970A3E7804D}"/>
              </a:ext>
            </a:extLst>
          </p:cNvPr>
          <p:cNvSpPr>
            <a:spLocks noGrp="1"/>
          </p:cNvSpPr>
          <p:nvPr>
            <p:ph type="sldNum" sz="quarter" idx="5"/>
          </p:nvPr>
        </p:nvSpPr>
        <p:spPr>
          <a:xfrm>
            <a:off x="3970938" y="8829967"/>
            <a:ext cx="3037840" cy="466433"/>
          </a:xfrm>
          <a:noFill/>
        </p:spPr>
        <p:txBody>
          <a:bodyPr/>
          <a:lstStyle/>
          <a:p>
            <a:pPr marL="0" marR="0" lvl="0" indent="0" algn="r" defTabSz="907481"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07481" rtl="0" eaLnBrk="1" fontAlgn="auto" latinLnBrk="0" hangingPunct="1">
                <a:lnSpc>
                  <a:spcPct val="100000"/>
                </a:lnSpc>
                <a:spcBef>
                  <a:spcPts val="0"/>
                </a:spcBef>
                <a:spcAft>
                  <a:spcPts val="0"/>
                </a:spcAft>
                <a:buClrTx/>
                <a:buSzTx/>
                <a:buFontTx/>
                <a:buNone/>
                <a:tabLst/>
                <a:defRPr/>
              </a:pPr>
              <a:t>34</a:t>
            </a:fld>
            <a:endPar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69119512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336550" y="481013"/>
            <a:ext cx="6337300" cy="3565525"/>
          </a:xfrm>
          <a:prstGeom prst="rect">
            <a:avLst/>
          </a:prstGeom>
          <a:ln/>
        </p:spPr>
      </p:sp>
      <p:sp>
        <p:nvSpPr>
          <p:cNvPr id="119811" name="Notes Placeholder 2"/>
          <p:cNvSpPr>
            <a:spLocks noGrp="1"/>
          </p:cNvSpPr>
          <p:nvPr>
            <p:ph type="body" idx="1"/>
          </p:nvPr>
        </p:nvSpPr>
        <p:spPr>
          <a:xfrm>
            <a:off x="761999" y="4047314"/>
            <a:ext cx="5596411" cy="4636457"/>
          </a:xfrm>
          <a:noFill/>
          <a:ln w="9525">
            <a:noFill/>
            <a:miter lim="800000"/>
            <a:headEnd/>
            <a:tailEnd/>
          </a:ln>
          <a:effectLst/>
        </p:spPr>
        <p:txBody>
          <a:bodyPr vert="horz" wrap="square" lIns="91152" tIns="45576" rIns="91152" bIns="45576" numCol="1" anchor="t" anchorCtr="0" compatLnSpc="1">
            <a:prstTxWarp prst="textNoShape">
              <a:avLst/>
            </a:prstTxWarp>
            <a:noAutofit/>
          </a:bodyPr>
          <a:lstStyle/>
          <a:p>
            <a:pPr algn="l" rtl="0" fontAlgn="base"/>
            <a:r>
              <a:rPr lang="en-US" b="0" i="0" u="none" strike="noStrike" dirty="0">
                <a:solidFill>
                  <a:srgbClr val="000000"/>
                </a:solidFill>
                <a:effectLst/>
                <a:latin typeface="Arial" panose="020B0604020202020204" pitchFamily="34" charset="0"/>
                <a:cs typeface="Arial" panose="020B0604020202020204" pitchFamily="34" charset="0"/>
              </a:rPr>
              <a:t>On September 12, NHGRI, in collaboration with the National Cancer and Institute the National Institute of Environmental Health Sciences, funded the Multi-Omics for Health and Disease Consortium, with the goal of advancing the application of multi-</a:t>
            </a:r>
            <a:r>
              <a:rPr lang="en-US" b="0" i="0" u="none" strike="noStrike" dirty="0" err="1">
                <a:solidFill>
                  <a:srgbClr val="000000"/>
                </a:solidFill>
                <a:effectLst/>
                <a:latin typeface="Arial" panose="020B0604020202020204" pitchFamily="34" charset="0"/>
                <a:cs typeface="Arial" panose="020B0604020202020204" pitchFamily="34" charset="0"/>
              </a:rPr>
              <a:t>omic</a:t>
            </a:r>
            <a:r>
              <a:rPr lang="en-US" b="0" i="0" u="none" strike="noStrike" dirty="0">
                <a:solidFill>
                  <a:srgbClr val="000000"/>
                </a:solidFill>
                <a:effectLst/>
                <a:latin typeface="Arial" panose="020B0604020202020204" pitchFamily="34" charset="0"/>
                <a:cs typeface="Arial" panose="020B0604020202020204" pitchFamily="34" charset="0"/>
              </a:rPr>
              <a:t> technologies to study health and disease in ancestrally diverse populations.</a:t>
            </a:r>
            <a:r>
              <a:rPr lang="en-US" b="0" i="0" dirty="0">
                <a:solidFill>
                  <a:srgbClr val="000000"/>
                </a:solidFill>
                <a:effectLst/>
                <a:latin typeface="Arial" panose="020B0604020202020204" pitchFamily="34" charset="0"/>
                <a:cs typeface="Arial" panose="020B0604020202020204" pitchFamily="34" charset="0"/>
              </a:rPr>
              <a:t>​</a:t>
            </a:r>
            <a:endParaRPr lang="en-US" b="0" i="0" dirty="0">
              <a:solidFill>
                <a:srgbClr val="444444"/>
              </a:solidFill>
              <a:effectLst/>
              <a:latin typeface="Arial" panose="020B0604020202020204" pitchFamily="34" charset="0"/>
              <a:cs typeface="Arial" panose="020B0604020202020204" pitchFamily="34" charset="0"/>
            </a:endParaRPr>
          </a:p>
          <a:p>
            <a:pPr algn="l" rtl="0" fontAlgn="base"/>
            <a:r>
              <a:rPr lang="en-US" b="0" i="0" dirty="0">
                <a:solidFill>
                  <a:srgbClr val="000000"/>
                </a:solidFill>
                <a:effectLst/>
                <a:latin typeface="Arial" panose="020B0604020202020204" pitchFamily="34" charset="0"/>
                <a:cs typeface="Arial" panose="020B0604020202020204" pitchFamily="34" charset="0"/>
              </a:rPr>
              <a:t>​</a:t>
            </a:r>
            <a:endParaRPr lang="en-US" b="0" i="0" dirty="0">
              <a:solidFill>
                <a:srgbClr val="444444"/>
              </a:solidFill>
              <a:effectLst/>
              <a:latin typeface="Arial" panose="020B0604020202020204" pitchFamily="34" charset="0"/>
              <a:cs typeface="Arial" panose="020B0604020202020204" pitchFamily="34" charset="0"/>
            </a:endParaRPr>
          </a:p>
          <a:p>
            <a:pPr algn="l" rtl="0" fontAlgn="base"/>
            <a:r>
              <a:rPr lang="en-US" b="0" i="0" u="none" strike="noStrike" dirty="0">
                <a:solidFill>
                  <a:srgbClr val="000000"/>
                </a:solidFill>
                <a:effectLst/>
                <a:latin typeface="Arial" panose="020B0604020202020204" pitchFamily="34" charset="0"/>
                <a:cs typeface="Arial" panose="020B0604020202020204" pitchFamily="34" charset="0"/>
              </a:rPr>
              <a:t>The consortium will have three components. * First, the six Disease Study Sites will enroll participants and capture phenotypic and environmental exposure data to define associations with healthy and disease states in a number of clinical conditions. The Disease Study Sites are located at Columbia University, University of Texas Health Science Center in Houston, University of Southern California, University of Illinois at Chicago, and University of California (</a:t>
            </a:r>
            <a:r>
              <a:rPr lang="en-US" dirty="0">
                <a:solidFill>
                  <a:srgbClr val="000000"/>
                </a:solidFill>
                <a:latin typeface="Arial" panose="020B0604020202020204" pitchFamily="34" charset="0"/>
                <a:cs typeface="Arial" panose="020B0604020202020204" pitchFamily="34" charset="0"/>
              </a:rPr>
              <a:t>with sites at both the</a:t>
            </a:r>
            <a:r>
              <a:rPr lang="en-US" b="0" i="0" u="none" strike="noStrike" dirty="0">
                <a:solidFill>
                  <a:srgbClr val="000000"/>
                </a:solidFill>
                <a:effectLst/>
                <a:latin typeface="Arial" panose="020B0604020202020204" pitchFamily="34" charset="0"/>
                <a:cs typeface="Arial" panose="020B0604020202020204" pitchFamily="34" charset="0"/>
              </a:rPr>
              <a:t> San Diego and San Francisco campuses). </a:t>
            </a:r>
          </a:p>
          <a:p>
            <a:pPr algn="l" rtl="0" fontAlgn="base"/>
            <a:endParaRPr lang="en-US" b="0" i="0" u="none" strike="noStrike" dirty="0">
              <a:solidFill>
                <a:srgbClr val="000000"/>
              </a:solidFill>
              <a:effectLst/>
              <a:latin typeface="Arial" panose="020B0604020202020204" pitchFamily="34" charset="0"/>
              <a:cs typeface="Arial" panose="020B0604020202020204" pitchFamily="34" charset="0"/>
            </a:endParaRPr>
          </a:p>
          <a:p>
            <a:pPr algn="l" rtl="0" fontAlgn="base"/>
            <a:r>
              <a:rPr lang="en-US" b="0" i="0" u="none" strike="noStrike" dirty="0">
                <a:solidFill>
                  <a:srgbClr val="000000"/>
                </a:solidFill>
                <a:effectLst/>
                <a:latin typeface="Arial" panose="020B0604020202020204" pitchFamily="34" charset="0"/>
                <a:cs typeface="Arial" panose="020B0604020202020204" pitchFamily="34" charset="0"/>
              </a:rPr>
              <a:t>* Second, the ‘Omics Production Center, located at Washington University, will utilize high-throughput molecular assays to produce genomic, epigenomic, transcriptomic, proteomic, and metabolomic data. * Third, the Data Analysis and Coordination Center, located at the University of Massachusetts Chan Medical School, will focus on coordinating protocol development, data analysis, consortium logistics, and the production and release of a multi-dimensional dataset that will be made freely available to the scientific community.</a:t>
            </a:r>
            <a:r>
              <a:rPr lang="en-US" b="0" i="0" dirty="0">
                <a:solidFill>
                  <a:srgbClr val="000000"/>
                </a:solidFill>
                <a:effectLst/>
                <a:latin typeface="Arial" panose="020B0604020202020204" pitchFamily="34" charset="0"/>
                <a:cs typeface="Arial" panose="020B0604020202020204" pitchFamily="34" charset="0"/>
              </a:rPr>
              <a:t>​</a:t>
            </a:r>
            <a:endParaRPr lang="en-US" b="0" i="0" dirty="0">
              <a:solidFill>
                <a:srgbClr val="444444"/>
              </a:solidFill>
              <a:effectLst/>
              <a:latin typeface="Arial" panose="020B0604020202020204" pitchFamily="34" charset="0"/>
              <a:cs typeface="Arial" panose="020B0604020202020204" pitchFamily="34" charset="0"/>
            </a:endParaRPr>
          </a:p>
        </p:txBody>
      </p:sp>
      <p:sp>
        <p:nvSpPr>
          <p:cNvPr id="2" name="Slide Number Placeholder 3">
            <a:extLst>
              <a:ext uri="{FF2B5EF4-FFF2-40B4-BE49-F238E27FC236}">
                <a16:creationId xmlns:a16="http://schemas.microsoft.com/office/drawing/2014/main" id="{7B3A7FE2-4EE9-D98D-F70C-F67FEE324DAF}"/>
              </a:ext>
            </a:extLst>
          </p:cNvPr>
          <p:cNvSpPr>
            <a:spLocks noGrp="1"/>
          </p:cNvSpPr>
          <p:nvPr>
            <p:ph type="sldNum" sz="quarter" idx="5"/>
          </p:nvPr>
        </p:nvSpPr>
        <p:spPr>
          <a:xfrm>
            <a:off x="3970938" y="8829967"/>
            <a:ext cx="3037840" cy="466433"/>
          </a:xfrm>
          <a:noFill/>
        </p:spPr>
        <p:txBody>
          <a:bodyPr/>
          <a:lstStyle/>
          <a:p>
            <a:pPr defTabSz="941468"/>
            <a:fld id="{3F3096A7-7907-4AE4-8BBC-4643BE8BB0EA}" type="slidenum">
              <a:rPr lang="en-US" b="1" smtClean="0">
                <a:solidFill>
                  <a:srgbClr val="000000"/>
                </a:solidFill>
                <a:latin typeface="Arial" panose="020B0604020202020204" pitchFamily="34" charset="0"/>
                <a:cs typeface="Arial" panose="020B0604020202020204" pitchFamily="34" charset="0"/>
              </a:rPr>
              <a:pPr defTabSz="941468"/>
              <a:t>35</a:t>
            </a:fld>
            <a:endParaRPr lang="en-US"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7674601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4963" y="501650"/>
            <a:ext cx="6340475" cy="3567113"/>
          </a:xfrm>
        </p:spPr>
      </p:sp>
      <p:sp>
        <p:nvSpPr>
          <p:cNvPr id="3" name="Notes Placeholder 2"/>
          <p:cNvSpPr>
            <a:spLocks noGrp="1"/>
          </p:cNvSpPr>
          <p:nvPr>
            <p:ph type="body" idx="1"/>
          </p:nvPr>
        </p:nvSpPr>
        <p:spPr>
          <a:xfrm>
            <a:off x="761999" y="4068762"/>
            <a:ext cx="5738191" cy="4644541"/>
          </a:xfrm>
        </p:spPr>
        <p:txBody>
          <a:bodyPr/>
          <a:lstStyle/>
          <a:p>
            <a:pPr indent="-620"/>
            <a:r>
              <a:rPr lang="en-US" dirty="0">
                <a:latin typeface="Arial"/>
                <a:cs typeface="Arial"/>
              </a:rPr>
              <a:t>The Clinical Genome Resource (or ClinGen) evaluates and disseminates information about the clinical relevance of genes and genomic variants for use in precision medicine and research. </a:t>
            </a:r>
          </a:p>
          <a:p>
            <a:pPr indent="-620"/>
            <a:endParaRPr lang="en-US" dirty="0">
              <a:latin typeface="Arial"/>
              <a:cs typeface="Arial"/>
            </a:endParaRPr>
          </a:p>
          <a:p>
            <a:r>
              <a:rPr lang="en-US" dirty="0" err="1">
                <a:latin typeface="Arial"/>
                <a:cs typeface="Arial"/>
              </a:rPr>
              <a:t>ClinGen</a:t>
            </a:r>
            <a:r>
              <a:rPr lang="en-US" dirty="0">
                <a:latin typeface="Arial"/>
                <a:cs typeface="Arial"/>
              </a:rPr>
              <a:t> was launched in 2013, and so we are now celebrating its 10</a:t>
            </a:r>
            <a:r>
              <a:rPr lang="en-US" baseline="30000" dirty="0">
                <a:latin typeface="Arial"/>
                <a:cs typeface="Arial"/>
              </a:rPr>
              <a:t>th</a:t>
            </a:r>
            <a:r>
              <a:rPr lang="en-US" dirty="0">
                <a:latin typeface="Arial"/>
                <a:cs typeface="Arial"/>
              </a:rPr>
              <a:t> anniversary. </a:t>
            </a:r>
            <a:r>
              <a:rPr lang="en-US" sz="1200" dirty="0">
                <a:latin typeface="Arial"/>
                <a:cs typeface="Arial"/>
              </a:rPr>
              <a:t>With roughly 40 consortium members and a partnership with </a:t>
            </a:r>
            <a:r>
              <a:rPr lang="en-US" sz="1200" dirty="0" err="1">
                <a:latin typeface="Arial"/>
                <a:cs typeface="Arial"/>
              </a:rPr>
              <a:t>ClinVar</a:t>
            </a:r>
            <a:r>
              <a:rPr lang="en-US" sz="1200" dirty="0">
                <a:latin typeface="Arial"/>
                <a:cs typeface="Arial"/>
              </a:rPr>
              <a:t>, </a:t>
            </a:r>
            <a:r>
              <a:rPr lang="en-US" dirty="0" err="1">
                <a:latin typeface="Arial"/>
                <a:cs typeface="Arial"/>
              </a:rPr>
              <a:t>ClinGen</a:t>
            </a:r>
            <a:r>
              <a:rPr lang="en-US" dirty="0">
                <a:latin typeface="Arial"/>
                <a:cs typeface="Arial"/>
              </a:rPr>
              <a:t> set out to improve data sharing of genomic variant interpretations; create standard frameworks to curate clinically relevant genes and variants; and disseminate the curated results and training materials through clinicalgenome.org. Now 10 years later, </a:t>
            </a:r>
            <a:r>
              <a:rPr lang="en-US" dirty="0" err="1">
                <a:latin typeface="Arial"/>
                <a:cs typeface="Arial"/>
              </a:rPr>
              <a:t>ClinGen</a:t>
            </a:r>
            <a:r>
              <a:rPr lang="en-US" dirty="0">
                <a:latin typeface="Arial"/>
                <a:cs typeface="Arial"/>
              </a:rPr>
              <a:t> is associated with over 2,000 disease experts, laboratory directors, genetic counselors, and other research members from over 50 countries, all contributing to </a:t>
            </a:r>
            <a:r>
              <a:rPr lang="en-US" dirty="0" err="1">
                <a:latin typeface="Arial"/>
                <a:cs typeface="Arial"/>
              </a:rPr>
              <a:t>ClinGen</a:t>
            </a:r>
            <a:r>
              <a:rPr lang="en-US" dirty="0">
                <a:latin typeface="Arial"/>
                <a:cs typeface="Arial"/>
              </a:rPr>
              <a:t> data sharing and curation efforts. </a:t>
            </a:r>
          </a:p>
          <a:p>
            <a:pPr indent="-620"/>
            <a:endParaRPr lang="en-US" dirty="0">
              <a:latin typeface="Arial"/>
              <a:cs typeface="Arial"/>
            </a:endParaRPr>
          </a:p>
          <a:p>
            <a:r>
              <a:rPr lang="en-US" dirty="0">
                <a:latin typeface="Arial"/>
                <a:cs typeface="Arial"/>
              </a:rPr>
              <a:t>For its 10</a:t>
            </a:r>
            <a:r>
              <a:rPr lang="en-US" baseline="30000" dirty="0">
                <a:latin typeface="Arial"/>
                <a:cs typeface="Arial"/>
              </a:rPr>
              <a:t>th</a:t>
            </a:r>
            <a:r>
              <a:rPr lang="en-US" dirty="0">
                <a:latin typeface="Arial"/>
                <a:cs typeface="Arial"/>
              </a:rPr>
              <a:t> anniversary, </a:t>
            </a:r>
            <a:r>
              <a:rPr lang="en-US" dirty="0" err="1">
                <a:latin typeface="Arial"/>
                <a:cs typeface="Arial"/>
              </a:rPr>
              <a:t>ClinGen</a:t>
            </a:r>
            <a:r>
              <a:rPr lang="en-US" dirty="0">
                <a:latin typeface="Arial"/>
                <a:cs typeface="Arial"/>
              </a:rPr>
              <a:t> is holding a number of celebratory events. The kick-off event, a lunch reception, will take place at this Fall’s American Society of Human Genetics meeting (here in Washington, D.C.) on November 2. Additional events are being planned for the American College of Medical Genetics and Genomics annual meeting in March 2024 and the Curating the Clinical Genome meeting in May 2024.</a:t>
            </a:r>
          </a:p>
          <a:p>
            <a:pPr indent="-620"/>
            <a:endParaRPr lang="en-US" dirty="0">
              <a:latin typeface="Arial"/>
              <a:cs typeface="Arial"/>
            </a:endParaRPr>
          </a:p>
          <a:p>
            <a:r>
              <a:rPr lang="en-US" dirty="0">
                <a:latin typeface="Arial"/>
                <a:cs typeface="Arial"/>
              </a:rPr>
              <a:t>Please visit </a:t>
            </a:r>
            <a:r>
              <a:rPr lang="en-US" dirty="0" err="1">
                <a:latin typeface="Arial"/>
                <a:cs typeface="Arial"/>
              </a:rPr>
              <a:t>ClinGen's</a:t>
            </a:r>
            <a:r>
              <a:rPr lang="en-US" dirty="0">
                <a:latin typeface="Arial"/>
                <a:cs typeface="Arial"/>
              </a:rPr>
              <a:t> website to stay informed about these events and look for other updates on </a:t>
            </a:r>
            <a:r>
              <a:rPr lang="en-US" dirty="0" err="1">
                <a:latin typeface="Arial"/>
                <a:cs typeface="Arial"/>
              </a:rPr>
              <a:t>ClinGen's</a:t>
            </a:r>
            <a:r>
              <a:rPr lang="en-US" dirty="0">
                <a:latin typeface="Arial"/>
                <a:cs typeface="Arial"/>
              </a:rPr>
              <a:t> progress. Happy 10</a:t>
            </a:r>
            <a:r>
              <a:rPr lang="en-US" baseline="30000" dirty="0">
                <a:latin typeface="Arial"/>
                <a:cs typeface="Arial"/>
              </a:rPr>
              <a:t>th</a:t>
            </a:r>
            <a:r>
              <a:rPr lang="en-US" dirty="0">
                <a:latin typeface="Arial"/>
                <a:cs typeface="Arial"/>
              </a:rPr>
              <a:t> Birthday, </a:t>
            </a:r>
            <a:r>
              <a:rPr lang="en-US" dirty="0" err="1">
                <a:latin typeface="Arial"/>
                <a:cs typeface="Arial"/>
              </a:rPr>
              <a:t>ClinGen</a:t>
            </a:r>
            <a:r>
              <a:rPr lang="en-US" dirty="0">
                <a:latin typeface="Arial"/>
                <a:cs typeface="Arial"/>
              </a:rPr>
              <a:t>!</a:t>
            </a:r>
          </a:p>
          <a:p>
            <a:pPr indent="-620"/>
            <a:endParaRPr lang="en-US" b="1" dirty="0">
              <a:latin typeface="Arial" panose="020B0604020202020204" pitchFamily="34" charset="0"/>
              <a:cs typeface="Calibri"/>
            </a:endParaRPr>
          </a:p>
        </p:txBody>
      </p:sp>
      <p:sp>
        <p:nvSpPr>
          <p:cNvPr id="5" name="Slide Number Placeholder 3">
            <a:extLst>
              <a:ext uri="{FF2B5EF4-FFF2-40B4-BE49-F238E27FC236}">
                <a16:creationId xmlns:a16="http://schemas.microsoft.com/office/drawing/2014/main" id="{F714C4D2-593E-1D5F-B2B8-5746140E8F2C}"/>
              </a:ext>
            </a:extLst>
          </p:cNvPr>
          <p:cNvSpPr>
            <a:spLocks noGrp="1"/>
          </p:cNvSpPr>
          <p:nvPr>
            <p:ph type="sldNum" sz="quarter" idx="5"/>
          </p:nvPr>
        </p:nvSpPr>
        <p:spPr>
          <a:xfrm>
            <a:off x="3970938" y="8829967"/>
            <a:ext cx="3037840" cy="466433"/>
          </a:xfrm>
          <a:noFill/>
        </p:spPr>
        <p:txBody>
          <a:bodyPr/>
          <a:lstStyle/>
          <a:p>
            <a:pPr defTabSz="941468"/>
            <a:fld id="{3F3096A7-7907-4AE4-8BBC-4643BE8BB0EA}" type="slidenum">
              <a:rPr lang="en-US" b="1" smtClean="0">
                <a:solidFill>
                  <a:srgbClr val="000000"/>
                </a:solidFill>
                <a:latin typeface="Arial" panose="020B0604020202020204" pitchFamily="34" charset="0"/>
                <a:cs typeface="Arial" panose="020B0604020202020204" pitchFamily="34" charset="0"/>
              </a:rPr>
              <a:pPr defTabSz="941468"/>
              <a:t>36</a:t>
            </a:fld>
            <a:endParaRPr lang="en-US"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0554056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237ab552ecf_0_0:notes"/>
          <p:cNvSpPr>
            <a:spLocks noGrp="1" noRot="1" noChangeAspect="1"/>
          </p:cNvSpPr>
          <p:nvPr>
            <p:ph type="sldImg" idx="2"/>
          </p:nvPr>
        </p:nvSpPr>
        <p:spPr bwMode="gray">
          <a:xfrm>
            <a:off x="336550" y="457200"/>
            <a:ext cx="6337300" cy="3565525"/>
          </a:xfrm>
          <a:custGeom>
            <a:avLst/>
            <a:gdLst/>
            <a:ahLst/>
            <a:cxnLst/>
            <a:rect l="l" t="t" r="r" b="b"/>
            <a:pathLst>
              <a:path w="120000" h="120000" extrusionOk="0">
                <a:moveTo>
                  <a:pt x="0" y="0"/>
                </a:moveTo>
                <a:lnTo>
                  <a:pt x="120000" y="0"/>
                </a:lnTo>
                <a:lnTo>
                  <a:pt x="120000" y="120000"/>
                </a:lnTo>
                <a:lnTo>
                  <a:pt x="0" y="120000"/>
                </a:lnTo>
                <a:close/>
              </a:path>
            </a:pathLst>
          </a:custGeom>
          <a:noFill/>
          <a:ln w="12700">
            <a:solidFill>
              <a:prstClr val="black"/>
            </a:solidFill>
          </a:ln>
        </p:spPr>
      </p:sp>
      <p:sp>
        <p:nvSpPr>
          <p:cNvPr id="195" name="Google Shape;195;g237ab552ecf_0_0:notes"/>
          <p:cNvSpPr txBox="1">
            <a:spLocks noGrp="1"/>
          </p:cNvSpPr>
          <p:nvPr>
            <p:ph type="body" idx="1"/>
          </p:nvPr>
        </p:nvSpPr>
        <p:spPr>
          <a:xfrm>
            <a:off x="761999" y="4047608"/>
            <a:ext cx="5486400" cy="4114800"/>
          </a:xfrm>
          <a:prstGeom prst="rect">
            <a:avLst/>
          </a:prstGeom>
          <a:noFill/>
          <a:ln>
            <a:noFill/>
          </a:ln>
        </p:spPr>
        <p:txBody>
          <a:bodyPr spcFirstLastPara="1" wrap="square" lIns="94575" tIns="47275" rIns="94575" bIns="47275" anchor="t" anchorCtr="0">
            <a:noAutofit/>
          </a:bodyPr>
          <a:lstStyle/>
          <a:p>
            <a:pPr marL="0" lvl="0" indent="0" algn="l" rtl="0">
              <a:spcBef>
                <a:spcPts val="0"/>
              </a:spcBef>
              <a:spcAft>
                <a:spcPts val="0"/>
              </a:spcAft>
              <a:buNone/>
            </a:pPr>
            <a:r>
              <a:rPr lang="en-US" dirty="0">
                <a:latin typeface="Arial"/>
                <a:ea typeface="Arial"/>
                <a:cs typeface="Arial"/>
                <a:sym typeface="Arial"/>
              </a:rPr>
              <a:t>The Polygenic Risk Methods in Diverse Populations (or PRIMED) Consortium is developing and refining methods for polygenic risk scores (or PRS) to improve the prediction of disease risk in ancestrally diverse populations. </a:t>
            </a:r>
          </a:p>
          <a:p>
            <a:pPr marL="0" lvl="0" indent="0" algn="l" rtl="0">
              <a:spcBef>
                <a:spcPts val="0"/>
              </a:spcBef>
              <a:spcAft>
                <a:spcPts val="0"/>
              </a:spcAft>
              <a:buNone/>
            </a:pPr>
            <a:endParaRPr lang="en-US" dirty="0">
              <a:latin typeface="Arial"/>
              <a:ea typeface="Arial"/>
              <a:cs typeface="Arial"/>
              <a:sym typeface="Arial"/>
            </a:endParaRPr>
          </a:p>
          <a:p>
            <a:r>
              <a:rPr lang="en-US" dirty="0">
                <a:latin typeface="Arial"/>
                <a:ea typeface="Arial"/>
                <a:cs typeface="Arial"/>
                <a:sym typeface="Arial"/>
              </a:rPr>
              <a:t>* Multiple PRIMED Sites are developing and evaluating PRS models for various traits, including cardiovascular disease, diabetes, and cancer. These efforts demonstrate the benefit of using data from diverse populations to build models with better predictions. The bar graph shown here, which is from the Diabetes Polygenic Risk Scores in Multiple ancestries (or D-PRISM) Site, demonstrates that including Latino populations improved prediction of type 2 diabetes incidence. </a:t>
            </a:r>
          </a:p>
          <a:p>
            <a:pPr marL="0" lvl="0" indent="0" algn="l" rtl="0">
              <a:spcBef>
                <a:spcPts val="0"/>
              </a:spcBef>
              <a:spcAft>
                <a:spcPts val="0"/>
              </a:spcAft>
              <a:buNone/>
            </a:pPr>
            <a:endParaRPr lang="en-US" dirty="0">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latin typeface="Arial"/>
                <a:ea typeface="Arial"/>
                <a:cs typeface="Arial"/>
                <a:sym typeface="Arial"/>
              </a:rPr>
              <a:t>* A cross-consortium paper was recently published in </a:t>
            </a:r>
            <a:r>
              <a:rPr lang="en-US" i="1" u="none" dirty="0">
                <a:latin typeface="Arial"/>
                <a:ea typeface="Arial"/>
                <a:cs typeface="Arial"/>
                <a:sym typeface="Arial"/>
              </a:rPr>
              <a:t>Nature Reviews Genetics</a:t>
            </a:r>
            <a:r>
              <a:rPr lang="en-US" dirty="0">
                <a:latin typeface="Arial"/>
                <a:ea typeface="Arial"/>
                <a:cs typeface="Arial"/>
                <a:sym typeface="Arial"/>
              </a:rPr>
              <a:t>, entitled “Principles and methods for transferring polygenic risk scores across global populations." This review summarizes genetic and non-genetic factors that affect the transferability of polygenic risk scores across populations. This diagram illustrates the complex relationship among risk factors for health outcomes, including environmental, social, and genomic factors.</a:t>
            </a:r>
          </a:p>
          <a:p>
            <a:pPr marL="0" lvl="0" indent="0" algn="l" rtl="0">
              <a:spcBef>
                <a:spcPts val="0"/>
              </a:spcBef>
              <a:spcAft>
                <a:spcPts val="0"/>
              </a:spcAft>
              <a:buNone/>
            </a:pPr>
            <a:br>
              <a:rPr lang="en-US" dirty="0">
                <a:latin typeface="Arial"/>
                <a:ea typeface="Arial"/>
                <a:cs typeface="Arial"/>
                <a:sym typeface="Arial"/>
              </a:rPr>
            </a:br>
            <a:endParaRPr dirty="0">
              <a:latin typeface="Arial"/>
              <a:ea typeface="Arial"/>
              <a:cs typeface="Arial"/>
              <a:sym typeface="Arial"/>
            </a:endParaRPr>
          </a:p>
        </p:txBody>
      </p:sp>
      <p:sp>
        <p:nvSpPr>
          <p:cNvPr id="196" name="Google Shape;196;g237ab552ecf_0_0:notes"/>
          <p:cNvSpPr txBox="1">
            <a:spLocks noGrp="1"/>
          </p:cNvSpPr>
          <p:nvPr>
            <p:ph type="sldNum" idx="12"/>
          </p:nvPr>
        </p:nvSpPr>
        <p:spPr>
          <a:xfrm>
            <a:off x="4038600" y="8837700"/>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US" sz="1200" b="1" i="0" u="none" strike="noStrike" kern="0" cap="none" spc="0" normalizeH="0" baseline="0" noProof="0">
                <a:ln>
                  <a:noFill/>
                </a:ln>
                <a:solidFill>
                  <a:srgbClr val="000000"/>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37</a:t>
            </a:fld>
            <a:endParaRPr kumimoji="0" sz="1200" b="1" i="0" u="none" strike="noStrike" kern="0" cap="none" spc="0" normalizeH="0" baseline="0" noProof="0" dirty="0">
              <a:ln>
                <a:noFill/>
              </a:ln>
              <a:solidFill>
                <a:srgbClr val="000000"/>
              </a:solidFill>
              <a:effectLst/>
              <a:uLnTx/>
              <a:uFillTx/>
              <a:latin typeface="Arial"/>
              <a:ea typeface="Arial"/>
              <a:cs typeface="Arial"/>
              <a:sym typeface="Aria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237ab552ecf_0_0:notes"/>
          <p:cNvSpPr>
            <a:spLocks noGrp="1" noRot="1" noChangeAspect="1"/>
          </p:cNvSpPr>
          <p:nvPr>
            <p:ph type="sldImg" idx="2"/>
          </p:nvPr>
        </p:nvSpPr>
        <p:spPr>
          <a:xfrm>
            <a:off x="336550" y="457200"/>
            <a:ext cx="6337300" cy="3565525"/>
          </a:xfrm>
          <a:custGeom>
            <a:avLst/>
            <a:gdLst/>
            <a:ahLst/>
            <a:cxnLst/>
            <a:rect l="l" t="t" r="r" b="b"/>
            <a:pathLst>
              <a:path w="120000" h="120000" extrusionOk="0">
                <a:moveTo>
                  <a:pt x="0" y="0"/>
                </a:moveTo>
                <a:lnTo>
                  <a:pt x="120000" y="0"/>
                </a:lnTo>
                <a:lnTo>
                  <a:pt x="120000" y="120000"/>
                </a:lnTo>
                <a:lnTo>
                  <a:pt x="0" y="120000"/>
                </a:lnTo>
                <a:close/>
              </a:path>
            </a:pathLst>
          </a:custGeom>
          <a:noFill/>
          <a:ln w="12700">
            <a:solidFill>
              <a:prstClr val="black"/>
            </a:solidFill>
          </a:ln>
        </p:spPr>
      </p:sp>
      <p:sp>
        <p:nvSpPr>
          <p:cNvPr id="195" name="Google Shape;195;g237ab552ecf_0_0:notes"/>
          <p:cNvSpPr txBox="1">
            <a:spLocks noGrp="1"/>
          </p:cNvSpPr>
          <p:nvPr>
            <p:ph type="body" idx="1"/>
          </p:nvPr>
        </p:nvSpPr>
        <p:spPr>
          <a:xfrm>
            <a:off x="761999" y="4047608"/>
            <a:ext cx="5486400" cy="4114800"/>
          </a:xfrm>
          <a:prstGeom prst="rect">
            <a:avLst/>
          </a:prstGeom>
          <a:noFill/>
          <a:ln>
            <a:noFill/>
          </a:ln>
        </p:spPr>
        <p:txBody>
          <a:bodyPr spcFirstLastPara="1" wrap="square" lIns="94575" tIns="47275" rIns="94575" bIns="47275" anchor="t" anchorCtr="0">
            <a:noAutofit/>
          </a:bodyPr>
          <a:lstStyle/>
          <a:p>
            <a:pPr marL="0" lvl="0" indent="0" algn="l" rtl="0">
              <a:spcBef>
                <a:spcPts val="0"/>
              </a:spcBef>
              <a:spcAft>
                <a:spcPts val="0"/>
              </a:spcAft>
              <a:buFont typeface="Arial" panose="020B0604020202020204" pitchFamily="34" charset="0"/>
              <a:buNone/>
            </a:pPr>
            <a:r>
              <a:rPr lang="en-US" dirty="0">
                <a:latin typeface="Arial"/>
                <a:ea typeface="Arial"/>
                <a:cs typeface="Arial"/>
                <a:sym typeface="Arial"/>
              </a:rPr>
              <a:t>PRIMED is also advancing PRS methods to recognize the continuous nature of genomic variation. The scatterplot shown here illustrates how PRS prediction accuracy varies among individuals across a continuum of genetic ancestry. This conceptual shift aligns PRIMED findings with the recent National Academies of Science, Engineering, and Medicine recommendations on the use of population descriptors in genetics research. </a:t>
            </a:r>
          </a:p>
          <a:p>
            <a:pPr marL="171450" lvl="0" indent="-171450" algn="l" rtl="0">
              <a:spcBef>
                <a:spcPts val="0"/>
              </a:spcBef>
              <a:spcAft>
                <a:spcPts val="0"/>
              </a:spcAft>
              <a:buFont typeface="Arial" panose="020B0604020202020204" pitchFamily="34" charset="0"/>
              <a:buChar char="•"/>
            </a:pPr>
            <a:endParaRPr lang="en-US" dirty="0">
              <a:latin typeface="Arial"/>
              <a:ea typeface="Arial"/>
              <a:cs typeface="Arial"/>
              <a:sym typeface="Arial"/>
            </a:endParaRPr>
          </a:p>
          <a:p>
            <a:pPr marL="0" lvl="0" indent="0" algn="l" rtl="0">
              <a:spcBef>
                <a:spcPts val="0"/>
              </a:spcBef>
              <a:spcAft>
                <a:spcPts val="0"/>
              </a:spcAft>
              <a:buNone/>
            </a:pPr>
            <a:r>
              <a:rPr lang="en-US" dirty="0">
                <a:latin typeface="Arial"/>
                <a:ea typeface="Arial"/>
                <a:cs typeface="Arial"/>
                <a:sym typeface="Arial"/>
              </a:rPr>
              <a:t>* Finally, PRIMED is pioneering consortium secondary use of data in </a:t>
            </a:r>
            <a:r>
              <a:rPr lang="en-US" dirty="0" err="1">
                <a:latin typeface="Arial"/>
                <a:ea typeface="Arial"/>
                <a:cs typeface="Arial"/>
                <a:sym typeface="Arial"/>
              </a:rPr>
              <a:t>AnVIL</a:t>
            </a:r>
            <a:r>
              <a:rPr lang="en-US" dirty="0">
                <a:latin typeface="Arial"/>
                <a:ea typeface="Arial"/>
                <a:cs typeface="Arial"/>
                <a:sym typeface="Arial"/>
              </a:rPr>
              <a:t>, with a number of technical and policy innovations that enable the consortium’s ability to manage data access and collaborative analysis in AnVIL workspaces.</a:t>
            </a:r>
          </a:p>
        </p:txBody>
      </p:sp>
      <p:sp>
        <p:nvSpPr>
          <p:cNvPr id="196" name="Google Shape;196;g237ab552ecf_0_0:notes"/>
          <p:cNvSpPr txBox="1">
            <a:spLocks noGrp="1"/>
          </p:cNvSpPr>
          <p:nvPr>
            <p:ph type="sldNum" idx="12"/>
          </p:nvPr>
        </p:nvSpPr>
        <p:spPr>
          <a:xfrm>
            <a:off x="4038600" y="8839200"/>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US" sz="1200" b="1" i="0" u="none" strike="noStrike" kern="0" cap="none" spc="0" normalizeH="0" baseline="0" noProof="0">
                <a:ln>
                  <a:noFill/>
                </a:ln>
                <a:solidFill>
                  <a:srgbClr val="000000"/>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38</a:t>
            </a:fld>
            <a:endParaRPr kumimoji="0" sz="1200" b="1" i="0" u="none" strike="noStrike" kern="0" cap="none" spc="0" normalizeH="0" baseline="0" noProof="0">
              <a:ln>
                <a:noFill/>
              </a:ln>
              <a:solidFill>
                <a:srgbClr val="000000"/>
              </a:solidFill>
              <a:effectLst/>
              <a:uLnTx/>
              <a:uFillTx/>
              <a:latin typeface="Arial"/>
              <a:ea typeface="Arial"/>
              <a:cs typeface="Arial"/>
              <a:sym typeface="Arial"/>
            </a:endParaRPr>
          </a:p>
        </p:txBody>
      </p:sp>
    </p:spTree>
    <p:extLst>
      <p:ext uri="{BB962C8B-B14F-4D97-AF65-F5344CB8AC3E}">
        <p14:creationId xmlns:p14="http://schemas.microsoft.com/office/powerpoint/2010/main" val="48951382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4963" y="501650"/>
            <a:ext cx="6340475" cy="3567113"/>
          </a:xfrm>
        </p:spPr>
      </p:sp>
      <p:sp>
        <p:nvSpPr>
          <p:cNvPr id="3" name="Notes Placeholder 2"/>
          <p:cNvSpPr>
            <a:spLocks noGrp="1"/>
          </p:cNvSpPr>
          <p:nvPr>
            <p:ph type="body" idx="1"/>
          </p:nvPr>
        </p:nvSpPr>
        <p:spPr>
          <a:xfrm>
            <a:off x="762000" y="4068763"/>
            <a:ext cx="5486400" cy="4114800"/>
          </a:xfrm>
        </p:spPr>
        <p:txBody>
          <a:bodyPr/>
          <a:lstStyle/>
          <a:p>
            <a:r>
              <a:rPr lang="en-US" dirty="0"/>
              <a:t>The Advancing Genomic Medicine Research (or AGMR) program recently completed its third year. AGMR encourages applications that “</a:t>
            </a:r>
            <a:r>
              <a:rPr lang="en-US" b="0" i="0" dirty="0">
                <a:effectLst/>
                <a:latin typeface="Helvetica Neue" panose="02000503000000020004" pitchFamily="2" charset="0"/>
              </a:rPr>
              <a:t>stimulate innovation and advance understanding of when, where, and how best to implement the use of genomic information and technologies in clinical care” that are broadly applicable to genomic medicine and are significant beyond a single disease. </a:t>
            </a:r>
          </a:p>
          <a:p>
            <a:endParaRPr lang="en-US" b="0" i="0" dirty="0">
              <a:effectLst/>
              <a:latin typeface="Helvetica Neue" panose="02000503000000020004" pitchFamily="2" charset="0"/>
            </a:endParaRPr>
          </a:p>
          <a:p>
            <a:r>
              <a:rPr lang="en-US" b="0" i="0" dirty="0">
                <a:effectLst/>
                <a:latin typeface="Helvetica Neue" panose="02000503000000020004" pitchFamily="2" charset="0"/>
              </a:rPr>
              <a:t>The funded research has already resulted in 31 publications. Some characteristics of those papers are shown in the table on the left. For example, those 31 papers distribute themselves across multiple scientific areas. Furthermore, most of the publications listed several NIH grants as their funding sources; however, five were solely funded by NHGRI. The word cloud on the right was created using the titles of those 31 publications.</a:t>
            </a:r>
          </a:p>
        </p:txBody>
      </p:sp>
      <p:sp>
        <p:nvSpPr>
          <p:cNvPr id="5" name="Slide Number Placeholder 3">
            <a:extLst>
              <a:ext uri="{FF2B5EF4-FFF2-40B4-BE49-F238E27FC236}">
                <a16:creationId xmlns:a16="http://schemas.microsoft.com/office/drawing/2014/main" id="{E333EE8E-6756-EE96-EBBC-714A3FB45693}"/>
              </a:ext>
            </a:extLst>
          </p:cNvPr>
          <p:cNvSpPr>
            <a:spLocks noGrp="1"/>
          </p:cNvSpPr>
          <p:nvPr>
            <p:ph type="sldNum" sz="quarter" idx="5"/>
          </p:nvPr>
        </p:nvSpPr>
        <p:spPr>
          <a:xfrm>
            <a:off x="3972560" y="8829967"/>
            <a:ext cx="3037840" cy="466433"/>
          </a:xfrm>
          <a:noFill/>
        </p:spPr>
        <p:txBody>
          <a:bodyPr/>
          <a:lstStyle/>
          <a:p>
            <a:pPr marL="0" marR="0" lvl="0" indent="0" algn="r" defTabSz="941468"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rPr>
              <a:pPr marL="0" marR="0" lvl="0" indent="0" algn="r" defTabSz="941468" rtl="0" eaLnBrk="1" fontAlgn="auto" latinLnBrk="0" hangingPunct="1">
                <a:lnSpc>
                  <a:spcPct val="100000"/>
                </a:lnSpc>
                <a:spcBef>
                  <a:spcPts val="0"/>
                </a:spcBef>
                <a:spcAft>
                  <a:spcPts val="0"/>
                </a:spcAft>
                <a:buClrTx/>
                <a:buSzTx/>
                <a:buFontTx/>
                <a:buNone/>
                <a:tabLst/>
                <a:defRPr/>
              </a:pPr>
              <a:t>39</a:t>
            </a:fld>
            <a:endParaRPr kumimoji="0" lang="en-US" sz="1200" b="1"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5527693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336550" y="457200"/>
            <a:ext cx="6337300" cy="3565525"/>
          </a:xfrm>
          <a:prstGeom prst="rect">
            <a:avLst/>
          </a:prstGeom>
          <a:ln/>
        </p:spPr>
      </p:sp>
      <p:sp>
        <p:nvSpPr>
          <p:cNvPr id="119811" name="Notes Placeholder 2"/>
          <p:cNvSpPr>
            <a:spLocks noGrp="1"/>
          </p:cNvSpPr>
          <p:nvPr>
            <p:ph type="body" idx="1"/>
          </p:nvPr>
        </p:nvSpPr>
        <p:spPr>
          <a:xfrm>
            <a:off x="761999" y="4022725"/>
            <a:ext cx="5486401" cy="4114800"/>
          </a:xfrm>
          <a:noFill/>
          <a:ln w="9525">
            <a:noFill/>
            <a:miter lim="800000"/>
            <a:headEnd/>
            <a:tailEnd/>
          </a:ln>
          <a:effectLst/>
        </p:spPr>
        <p:txBody>
          <a:bodyPr vert="horz" wrap="square" lIns="94580" tIns="47290" rIns="94580" bIns="47290" numCol="1" anchor="t" anchorCtr="0" compatLnSpc="1">
            <a:prstTxWarp prst="textNoShape">
              <a:avLst/>
            </a:prstTxWarp>
            <a:noAutofit/>
          </a:bodyPr>
          <a:lstStyle/>
          <a:p>
            <a:pPr marL="0" marR="0" lvl="1" indent="0" algn="l" defTabSz="609585"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Arial" panose="020B0604020202020204" pitchFamily="34" charset="0"/>
                <a:cs typeface="Arial" panose="020B0604020202020204" pitchFamily="34" charset="0"/>
              </a:rPr>
              <a:t>The Network </a:t>
            </a:r>
            <a:r>
              <a:rPr lang="en-US" sz="1200" b="0" kern="1200" dirty="0">
                <a:solidFill>
                  <a:schemeClr val="tx1"/>
                </a:solidFill>
                <a:latin typeface="Arial" panose="020B0604020202020204" pitchFamily="34" charset="0"/>
                <a:cs typeface="Arial" panose="020B0604020202020204" pitchFamily="34" charset="0"/>
              </a:rPr>
              <a:t>of Genomics-Enabled Learning Health Systems (or </a:t>
            </a:r>
            <a:r>
              <a:rPr lang="en-US" sz="1200" b="0" kern="1200" dirty="0" err="1">
                <a:solidFill>
                  <a:schemeClr val="tx1"/>
                </a:solidFill>
                <a:latin typeface="Arial" panose="020B0604020202020204" pitchFamily="34" charset="0"/>
                <a:cs typeface="Arial" panose="020B0604020202020204" pitchFamily="34" charset="0"/>
              </a:rPr>
              <a:t>gLHS</a:t>
            </a:r>
            <a:r>
              <a:rPr lang="en-US" sz="1200" b="0" kern="1200" dirty="0">
                <a:solidFill>
                  <a:schemeClr val="tx1"/>
                </a:solidFill>
                <a:latin typeface="Arial" panose="020B0604020202020204" pitchFamily="34" charset="0"/>
                <a:cs typeface="Arial" panose="020B0604020202020204" pitchFamily="34" charset="0"/>
              </a:rPr>
              <a:t>) aims to </a:t>
            </a:r>
            <a:r>
              <a:rPr lang="en-US" sz="1200" b="0" kern="1200" dirty="0">
                <a:solidFill>
                  <a:schemeClr val="tx1"/>
                </a:solidFill>
                <a:latin typeface="Arial"/>
                <a:cs typeface="Arial"/>
              </a:rPr>
              <a:t>e</a:t>
            </a:r>
            <a:r>
              <a:rPr lang="en-US" b="0" dirty="0">
                <a:latin typeface="Arial"/>
                <a:cs typeface="Arial"/>
              </a:rPr>
              <a:t>stablish a network of institutions, including resource-limited institutions, that are using learning health system approaches. These institutions will identify and create learning health system tools and resources to improve approaches for the adoption of genomics into clinical practice.</a:t>
            </a:r>
            <a:endParaRPr lang="en-US" sz="1200" b="0" kern="1200" dirty="0">
              <a:solidFill>
                <a:schemeClr val="tx1"/>
              </a:solidFill>
              <a:latin typeface="Arial" panose="020B0604020202020204" pitchFamily="34" charset="0"/>
              <a:cs typeface="Arial" panose="020B0604020202020204" pitchFamily="34" charset="0"/>
            </a:endParaRPr>
          </a:p>
          <a:p>
            <a:pPr marL="0" marR="0" lvl="1" indent="0" algn="l" defTabSz="609585" rtl="0" eaLnBrk="1" fontAlgn="auto" latinLnBrk="0" hangingPunct="1">
              <a:lnSpc>
                <a:spcPct val="100000"/>
              </a:lnSpc>
              <a:spcBef>
                <a:spcPts val="0"/>
              </a:spcBef>
              <a:spcAft>
                <a:spcPts val="0"/>
              </a:spcAft>
              <a:buClrTx/>
              <a:buSzTx/>
              <a:buFontTx/>
              <a:buNone/>
              <a:tabLst/>
              <a:defRPr/>
            </a:pPr>
            <a:endParaRPr lang="en-US" sz="1200" b="0" kern="1200" dirty="0">
              <a:solidFill>
                <a:schemeClr val="tx1"/>
              </a:solidFill>
              <a:latin typeface="Arial" panose="020B0604020202020204" pitchFamily="34" charset="0"/>
              <a:cs typeface="Arial" panose="020B0604020202020204" pitchFamily="34" charset="0"/>
            </a:endParaRPr>
          </a:p>
          <a:p>
            <a:pPr marL="0" marR="0" lvl="1" indent="0" algn="l" defTabSz="609585"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Arial" panose="020B0604020202020204" pitchFamily="34" charset="0"/>
                <a:cs typeface="Arial" panose="020B0604020202020204" pitchFamily="34" charset="0"/>
              </a:rPr>
              <a:t>* Two new Request for Applications (or RFAs) were recently published: </a:t>
            </a:r>
            <a:r>
              <a:rPr lang="en-US" b="0" dirty="0">
                <a:latin typeface="Arial"/>
                <a:cs typeface="Arial"/>
              </a:rPr>
              <a:t>one for clinical sites and one for a coordinating center. Up to six clinical sites will be funded. * Applications are due on November 7, 2023. </a:t>
            </a:r>
            <a:endParaRPr lang="en-US" dirty="0">
              <a:cs typeface="Arial" panose="020B0604020202020204" pitchFamily="34" charset="0"/>
            </a:endParaRPr>
          </a:p>
          <a:p>
            <a:pPr marL="0" lvl="1" algn="l" defTabSz="609585" rtl="0" eaLnBrk="1" latinLnBrk="0" hangingPunct="1">
              <a:defRPr/>
            </a:pPr>
            <a:endParaRPr lang="en-US" sz="1200" kern="1200" dirty="0">
              <a:solidFill>
                <a:schemeClr val="tx1"/>
              </a:solidFill>
              <a:latin typeface="Arial" panose="020B0604020202020204" pitchFamily="34" charset="0"/>
              <a:cs typeface="Arial" panose="020B0604020202020204" pitchFamily="34" charset="0"/>
            </a:endParaRPr>
          </a:p>
        </p:txBody>
      </p:sp>
      <p:sp>
        <p:nvSpPr>
          <p:cNvPr id="119812" name="Slide Number Placeholder 3"/>
          <p:cNvSpPr>
            <a:spLocks noGrp="1"/>
          </p:cNvSpPr>
          <p:nvPr>
            <p:ph type="sldNum" sz="quarter" idx="5"/>
          </p:nvPr>
        </p:nvSpPr>
        <p:spPr>
          <a:xfrm>
            <a:off x="3972560" y="8829967"/>
            <a:ext cx="3037840" cy="466433"/>
          </a:xfrm>
          <a:noFill/>
        </p:spPr>
        <p:txBody>
          <a:bodyPr/>
          <a:lstStyle/>
          <a:p>
            <a:pPr marL="0" marR="0" lvl="0" indent="0" algn="r" defTabSz="941468"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rPr>
              <a:pPr marL="0" marR="0" lvl="0" indent="0" algn="r" defTabSz="941468" rtl="0" eaLnBrk="1" fontAlgn="auto" latinLnBrk="0" hangingPunct="1">
                <a:lnSpc>
                  <a:spcPct val="100000"/>
                </a:lnSpc>
                <a:spcBef>
                  <a:spcPts val="0"/>
                </a:spcBef>
                <a:spcAft>
                  <a:spcPts val="0"/>
                </a:spcAft>
                <a:buClrTx/>
                <a:buSzTx/>
                <a:buFontTx/>
                <a:buNone/>
                <a:tabLst/>
                <a:defRPr/>
              </a:pPr>
              <a:t>40</a:t>
            </a:fld>
            <a:endParaRPr kumimoji="0" lang="en-US" sz="1200" b="1"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485385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336550" y="457200"/>
            <a:ext cx="6337300" cy="3565525"/>
          </a:xfrm>
          <a:prstGeom prst="rect">
            <a:avLst/>
          </a:prstGeom>
          <a:ln/>
        </p:spPr>
      </p:sp>
      <p:sp>
        <p:nvSpPr>
          <p:cNvPr id="119811" name="Notes Placeholder 2"/>
          <p:cNvSpPr>
            <a:spLocks noGrp="1"/>
          </p:cNvSpPr>
          <p:nvPr>
            <p:ph type="body" idx="1"/>
          </p:nvPr>
        </p:nvSpPr>
        <p:spPr>
          <a:xfrm>
            <a:off x="761999" y="4022725"/>
            <a:ext cx="5486401" cy="4114800"/>
          </a:xfrm>
          <a:noFill/>
          <a:ln w="9525">
            <a:noFill/>
            <a:miter lim="800000"/>
            <a:headEnd/>
            <a:tailEnd/>
          </a:ln>
          <a:effectLst/>
        </p:spPr>
        <p:txBody>
          <a:bodyPr vert="horz" wrap="square" lIns="94580" tIns="47290" rIns="94580" bIns="47290" numCol="1" anchor="t" anchorCtr="0" compatLnSpc="1">
            <a:prstTxWarp prst="textNoShape">
              <a:avLst/>
            </a:prstTxWarp>
            <a:noAutofit/>
          </a:bodyPr>
          <a:lstStyle/>
          <a:p>
            <a:pPr marL="0" lvl="1" algn="l" defTabSz="609585" rtl="0" eaLnBrk="1" latinLnBrk="0" hangingPunct="1">
              <a:defRPr/>
            </a:pPr>
            <a:r>
              <a:rPr lang="en-US" sz="1200" kern="1200" dirty="0">
                <a:solidFill>
                  <a:schemeClr val="tx1"/>
                </a:solidFill>
                <a:latin typeface="Arial" panose="020B0604020202020204" pitchFamily="34" charset="0"/>
                <a:cs typeface="Arial" panose="020B0604020202020204" pitchFamily="34" charset="0"/>
              </a:rPr>
              <a:t>In June, NHGRI published two related Requests for Applications (or RFAs) to support investigator-initiated research in genomics and health equity. Both R01 and R21 applications will be supported. </a:t>
            </a:r>
          </a:p>
          <a:p>
            <a:pPr marL="0" lvl="1" algn="l" defTabSz="609585" rtl="0" eaLnBrk="1" latinLnBrk="0" hangingPunct="1">
              <a:defRPr/>
            </a:pPr>
            <a:endParaRPr lang="en-US" sz="1200" kern="1200" dirty="0">
              <a:solidFill>
                <a:schemeClr val="tx1"/>
              </a:solidFill>
              <a:latin typeface="Arial" panose="020B0604020202020204" pitchFamily="34" charset="0"/>
              <a:cs typeface="Arial" panose="020B0604020202020204" pitchFamily="34" charset="0"/>
            </a:endParaRPr>
          </a:p>
          <a:p>
            <a:pPr marL="0" lvl="1" algn="l" defTabSz="609585" rtl="0" eaLnBrk="1" latinLnBrk="0" hangingPunct="1">
              <a:defRPr/>
            </a:pPr>
            <a:r>
              <a:rPr lang="en-US" sz="1200" kern="1200" dirty="0">
                <a:solidFill>
                  <a:schemeClr val="tx1"/>
                </a:solidFill>
                <a:latin typeface="Arial" panose="020B0604020202020204" pitchFamily="34" charset="0"/>
                <a:cs typeface="Arial" panose="020B0604020202020204" pitchFamily="34" charset="0"/>
              </a:rPr>
              <a:t>* Research spanning across multiple genomics research areas will be supported, with examples given in the RFAs.</a:t>
            </a:r>
          </a:p>
          <a:p>
            <a:pPr marL="0" lvl="1" algn="l" defTabSz="609585" rtl="0" eaLnBrk="1" latinLnBrk="0" hangingPunct="1">
              <a:defRPr/>
            </a:pPr>
            <a:endParaRPr lang="en-US" sz="1200" kern="1200" dirty="0">
              <a:solidFill>
                <a:schemeClr val="tx1"/>
              </a:solidFill>
              <a:latin typeface="Arial" panose="020B0604020202020204" pitchFamily="34" charset="0"/>
              <a:cs typeface="Arial" panose="020B0604020202020204" pitchFamily="34" charset="0"/>
            </a:endParaRPr>
          </a:p>
          <a:p>
            <a:pPr marL="0" lvl="1" algn="l" defTabSz="609585" rtl="0" eaLnBrk="1" latinLnBrk="0" hangingPunct="1">
              <a:defRPr/>
            </a:pPr>
            <a:r>
              <a:rPr lang="en-US" sz="1200" kern="1200" dirty="0">
                <a:solidFill>
                  <a:schemeClr val="tx1"/>
                </a:solidFill>
                <a:latin typeface="Arial" panose="020B0604020202020204" pitchFamily="34" charset="0"/>
                <a:cs typeface="Arial" panose="020B0604020202020204" pitchFamily="34" charset="0"/>
              </a:rPr>
              <a:t>* These RFAs were published in collaboration with four other NIH components: the National Institute on Aging, the National Cancer Institute, the </a:t>
            </a:r>
            <a:r>
              <a:rPr lang="en-US" sz="1200" i="1" kern="1200" dirty="0">
                <a:solidFill>
                  <a:schemeClr val="tx1"/>
                </a:solidFill>
                <a:latin typeface="Arial" panose="020B0604020202020204" pitchFamily="34" charset="0"/>
                <a:cs typeface="Arial" panose="020B0604020202020204" pitchFamily="34" charset="0"/>
              </a:rPr>
              <a:t>All of Us </a:t>
            </a:r>
            <a:r>
              <a:rPr lang="en-US" sz="1200" kern="1200" dirty="0">
                <a:solidFill>
                  <a:schemeClr val="tx1"/>
                </a:solidFill>
                <a:latin typeface="Arial" panose="020B0604020202020204" pitchFamily="34" charset="0"/>
                <a:cs typeface="Arial" panose="020B0604020202020204" pitchFamily="34" charset="0"/>
              </a:rPr>
              <a:t>Research Program, and the Office of Research on Women’s Health.</a:t>
            </a:r>
          </a:p>
          <a:p>
            <a:pPr marL="0" lvl="1" algn="l" defTabSz="609585" rtl="0" eaLnBrk="1" latinLnBrk="0" hangingPunct="1">
              <a:defRPr/>
            </a:pPr>
            <a:br>
              <a:rPr lang="en-US" sz="1200" kern="1200" dirty="0">
                <a:solidFill>
                  <a:schemeClr val="tx1"/>
                </a:solidFill>
                <a:latin typeface="Arial" panose="020B0604020202020204" pitchFamily="34" charset="0"/>
                <a:cs typeface="Arial" panose="020B0604020202020204" pitchFamily="34" charset="0"/>
              </a:rPr>
            </a:br>
            <a:r>
              <a:rPr lang="en-US" sz="1200" kern="1200" dirty="0">
                <a:solidFill>
                  <a:schemeClr val="tx1"/>
                </a:solidFill>
                <a:latin typeface="Arial" panose="020B0604020202020204" pitchFamily="34" charset="0"/>
                <a:cs typeface="Arial" panose="020B0604020202020204" pitchFamily="34" charset="0"/>
              </a:rPr>
              <a:t>* Applications are due on November 8, 2023.</a:t>
            </a:r>
          </a:p>
        </p:txBody>
      </p:sp>
      <p:sp>
        <p:nvSpPr>
          <p:cNvPr id="119812" name="Slide Number Placeholder 3"/>
          <p:cNvSpPr>
            <a:spLocks noGrp="1"/>
          </p:cNvSpPr>
          <p:nvPr>
            <p:ph type="sldNum" sz="quarter" idx="5"/>
          </p:nvPr>
        </p:nvSpPr>
        <p:spPr>
          <a:xfrm>
            <a:off x="3972560" y="8829967"/>
            <a:ext cx="3037840" cy="466433"/>
          </a:xfrm>
          <a:noFill/>
        </p:spPr>
        <p:txBody>
          <a:bodyPr/>
          <a:lstStyle/>
          <a:p>
            <a:pPr marL="0" marR="0" lvl="0" indent="0" algn="r" defTabSz="941468"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41468" rtl="0" eaLnBrk="1" fontAlgn="auto" latinLnBrk="0" hangingPunct="1">
                <a:lnSpc>
                  <a:spcPct val="100000"/>
                </a:lnSpc>
                <a:spcBef>
                  <a:spcPts val="0"/>
                </a:spcBef>
                <a:spcAft>
                  <a:spcPts val="0"/>
                </a:spcAft>
                <a:buClrTx/>
                <a:buSzTx/>
                <a:buFontTx/>
                <a:buNone/>
                <a:tabLst/>
                <a:defRPr/>
              </a:pPr>
              <a:t>41</a:t>
            </a:fld>
            <a:endPar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1485385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336550" y="458788"/>
            <a:ext cx="6337300" cy="3565525"/>
          </a:xfrm>
          <a:prstGeom prst="rect">
            <a:avLst/>
          </a:prstGeom>
          <a:ln/>
        </p:spPr>
      </p:sp>
      <p:sp>
        <p:nvSpPr>
          <p:cNvPr id="119811" name="Notes Placeholder 2"/>
          <p:cNvSpPr>
            <a:spLocks noGrp="1"/>
          </p:cNvSpPr>
          <p:nvPr>
            <p:ph type="body" idx="1"/>
          </p:nvPr>
        </p:nvSpPr>
        <p:spPr>
          <a:xfrm>
            <a:off x="761999" y="4024313"/>
            <a:ext cx="5486401" cy="4114800"/>
          </a:xfrm>
          <a:noFill/>
          <a:ln w="9525">
            <a:noFill/>
            <a:miter lim="800000"/>
            <a:headEnd/>
            <a:tailEnd/>
          </a:ln>
          <a:effectLst/>
        </p:spPr>
        <p:txBody>
          <a:bodyPr vert="horz" wrap="square" lIns="94580" tIns="47290" rIns="94580" bIns="47290" numCol="1" anchor="t" anchorCtr="0" compatLnSpc="1">
            <a:prstTxWarp prst="textNoShape">
              <a:avLst/>
            </a:prstTxWarp>
            <a:noAutofit/>
          </a:bodyPr>
          <a:lstStyle/>
          <a:p>
            <a:r>
              <a:rPr lang="en-US" sz="1200" kern="1200" dirty="0">
                <a:solidFill>
                  <a:schemeClr val="tx1"/>
                </a:solidFill>
                <a:latin typeface="Arial"/>
                <a:cs typeface="Arial"/>
              </a:rPr>
              <a:t>On November 8 and 9, 2023,</a:t>
            </a:r>
            <a:r>
              <a:rPr lang="en-US" sz="1200" dirty="0">
                <a:effectLst/>
                <a:latin typeface="Arial"/>
                <a:ea typeface="Times New Roman" panose="02020603050405020304" pitchFamily="18" charset="0"/>
                <a:cs typeface="Arial"/>
              </a:rPr>
              <a:t> the Genomic Medicine Working Group of this Council will host its 15</a:t>
            </a:r>
            <a:r>
              <a:rPr lang="en-US" sz="1200" baseline="30000" dirty="0">
                <a:effectLst/>
                <a:latin typeface="Arial"/>
                <a:ea typeface="Times New Roman" panose="02020603050405020304" pitchFamily="18" charset="0"/>
                <a:cs typeface="Arial"/>
              </a:rPr>
              <a:t>th</a:t>
            </a:r>
            <a:r>
              <a:rPr lang="en-US" sz="1200" dirty="0">
                <a:effectLst/>
                <a:latin typeface="Arial"/>
                <a:ea typeface="Times New Roman" panose="02020603050405020304" pitchFamily="18" charset="0"/>
                <a:cs typeface="Arial"/>
              </a:rPr>
              <a:t> roughly-annual genomic medicine meeting on Genomics and Population Screening here in Bethesda</a:t>
            </a:r>
            <a:r>
              <a:rPr lang="en-US" dirty="0">
                <a:latin typeface="Arial"/>
                <a:ea typeface="Times New Roman" panose="02020603050405020304" pitchFamily="18" charset="0"/>
                <a:cs typeface="Arial"/>
              </a:rPr>
              <a:t>.</a:t>
            </a:r>
            <a:endParaRPr lang="en-US" sz="1200" dirty="0">
              <a:effectLst/>
              <a:latin typeface="Arial"/>
              <a:ea typeface="Times New Roman" panose="02020603050405020304" pitchFamily="18" charset="0"/>
              <a:cs typeface="Arial"/>
            </a:endParaRPr>
          </a:p>
          <a:p>
            <a:r>
              <a:rPr lang="en-US" dirty="0">
                <a:latin typeface="Arial"/>
                <a:ea typeface="Times New Roman" panose="02020603050405020304" pitchFamily="18" charset="0"/>
                <a:cs typeface="Arial"/>
              </a:rPr>
              <a:t> </a:t>
            </a:r>
            <a:endParaRPr lang="en-US" sz="1200" dirty="0">
              <a:effectLst/>
              <a:latin typeface="Arial" panose="020B0604020202020204" pitchFamily="34" charset="0"/>
              <a:ea typeface="Times New Roman" panose="02020603050405020304" pitchFamily="18" charset="0"/>
              <a:cs typeface="Arial" panose="020B0604020202020204" pitchFamily="34" charset="0"/>
            </a:endParaRPr>
          </a:p>
          <a:p>
            <a:pPr>
              <a:defRPr/>
            </a:pPr>
            <a:r>
              <a:rPr lang="en-US" sz="1200" dirty="0">
                <a:effectLst/>
                <a:latin typeface="Arial"/>
                <a:ea typeface="Calibri" panose="020F0502020204030204" pitchFamily="34" charset="0"/>
                <a:cs typeface="Arial"/>
              </a:rPr>
              <a:t>The goal of the meeting is to identify needs, opportunities, and challenges for using genomics in population screening. It will </a:t>
            </a:r>
            <a:r>
              <a:rPr lang="en-US" sz="1200" b="0" i="0" dirty="0">
                <a:solidFill>
                  <a:srgbClr val="000000"/>
                </a:solidFill>
                <a:effectLst/>
                <a:latin typeface="Arial"/>
                <a:cs typeface="Arial"/>
              </a:rPr>
              <a:t>gather roughly 30 experts in genomics, preventive medicine, population screening, community engagement, and related fields</a:t>
            </a:r>
            <a:r>
              <a:rPr lang="en-US" dirty="0">
                <a:solidFill>
                  <a:srgbClr val="000000"/>
                </a:solidFill>
                <a:latin typeface="Arial"/>
                <a:cs typeface="Arial"/>
              </a:rPr>
              <a:t>. </a:t>
            </a:r>
            <a:endParaRPr lang="en-US" sz="1200" b="0" i="0" dirty="0">
              <a:solidFill>
                <a:srgbClr val="000000"/>
              </a:solidFill>
              <a:effectLst/>
              <a:latin typeface="Arial" panose="020B0604020202020204" pitchFamily="34" charset="0"/>
              <a:cs typeface="Arial" panose="020B0604020202020204" pitchFamily="34" charset="0"/>
            </a:endParaRPr>
          </a:p>
          <a:p>
            <a:pPr marL="0" marR="0" lvl="0" indent="0" algn="l" defTabSz="609585" rtl="0" eaLnBrk="1" fontAlgn="auto" latinLnBrk="0" hangingPunct="1">
              <a:lnSpc>
                <a:spcPct val="100000"/>
              </a:lnSpc>
              <a:spcBef>
                <a:spcPts val="0"/>
              </a:spcBef>
              <a:spcAft>
                <a:spcPts val="0"/>
              </a:spcAft>
              <a:buClrTx/>
              <a:buSzTx/>
              <a:buFontTx/>
              <a:buNone/>
              <a:tabLst/>
              <a:defRPr/>
            </a:pPr>
            <a:endParaRPr lang="en-US" sz="1200" b="0" i="0" dirty="0">
              <a:solidFill>
                <a:srgbClr val="000000"/>
              </a:solidFill>
              <a:effectLst/>
              <a:latin typeface="Arial" panose="020B0604020202020204" pitchFamily="34" charset="0"/>
              <a:cs typeface="Arial" panose="020B0604020202020204" pitchFamily="34" charset="0"/>
            </a:endParaRPr>
          </a:p>
          <a:p>
            <a:pPr>
              <a:defRPr/>
            </a:pPr>
            <a:r>
              <a:rPr lang="en-US" sz="1200" b="0" i="0" dirty="0">
                <a:solidFill>
                  <a:srgbClr val="000000"/>
                </a:solidFill>
                <a:effectLst/>
                <a:latin typeface="Arial"/>
                <a:cs typeface="Arial"/>
              </a:rPr>
              <a:t>* </a:t>
            </a:r>
            <a:r>
              <a:rPr lang="en-US" dirty="0">
                <a:solidFill>
                  <a:srgbClr val="000000"/>
                </a:solidFill>
                <a:latin typeface="Arial"/>
                <a:cs typeface="Arial"/>
              </a:rPr>
              <a:t>The meeting</a:t>
            </a:r>
            <a:r>
              <a:rPr lang="en-US" sz="1200" b="0" i="0" dirty="0">
                <a:solidFill>
                  <a:srgbClr val="000000"/>
                </a:solidFill>
                <a:effectLst/>
                <a:latin typeface="Arial"/>
                <a:cs typeface="Arial"/>
              </a:rPr>
              <a:t> will review the current state of population genomic screening in the U.S. and the </a:t>
            </a:r>
            <a:r>
              <a:rPr lang="en-US" sz="1200" dirty="0">
                <a:latin typeface="Arial"/>
                <a:cs typeface="Arial"/>
              </a:rPr>
              <a:t>available evidence of the impact of such screening (on things like outcomes and cost). It will also</a:t>
            </a:r>
            <a:r>
              <a:rPr lang="en-US" sz="1200" b="0" i="0" dirty="0">
                <a:solidFill>
                  <a:srgbClr val="000000"/>
                </a:solidFill>
                <a:effectLst/>
                <a:latin typeface="Arial"/>
                <a:cs typeface="Arial"/>
              </a:rPr>
              <a:t> examine </a:t>
            </a:r>
            <a:r>
              <a:rPr lang="en-US" dirty="0">
                <a:solidFill>
                  <a:srgbClr val="000000"/>
                </a:solidFill>
                <a:latin typeface="Arial"/>
                <a:cs typeface="Arial"/>
              </a:rPr>
              <a:t>obstacles</a:t>
            </a:r>
            <a:r>
              <a:rPr lang="en-US" sz="1200" b="0" i="0" dirty="0">
                <a:solidFill>
                  <a:srgbClr val="000000"/>
                </a:solidFill>
                <a:effectLst/>
                <a:latin typeface="Arial"/>
                <a:cs typeface="Arial"/>
              </a:rPr>
              <a:t> and opportunities for expanded population screening as well as i</a:t>
            </a:r>
            <a:r>
              <a:rPr lang="en-US" sz="1200" dirty="0">
                <a:latin typeface="Arial"/>
                <a:cs typeface="Arial"/>
              </a:rPr>
              <a:t>dentify </a:t>
            </a:r>
            <a:r>
              <a:rPr lang="en-US" sz="1200" b="0" i="0" dirty="0">
                <a:effectLst/>
                <a:latin typeface="Arial"/>
                <a:cs typeface="Arial"/>
              </a:rPr>
              <a:t>research directions to inform expanded screening (where appropriate).</a:t>
            </a:r>
            <a:endParaRPr lang="en-US" sz="1200" dirty="0">
              <a:effectLst/>
              <a:latin typeface="Arial"/>
              <a:ea typeface="Calibri" panose="020F0502020204030204" pitchFamily="34" charset="0"/>
              <a:cs typeface="Arial"/>
            </a:endParaRPr>
          </a:p>
          <a:p>
            <a:pPr marL="0" marR="0" lvl="1" indent="0" algn="l" defTabSz="609585"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Arial" panose="020B0604020202020204" pitchFamily="34" charset="0"/>
              <a:cs typeface="Arial" panose="020B0604020202020204" pitchFamily="34" charset="0"/>
            </a:endParaRPr>
          </a:p>
          <a:p>
            <a:pPr marL="0" lvl="1">
              <a:defRPr/>
            </a:pPr>
            <a:r>
              <a:rPr lang="en-US" sz="1200" b="0" i="0" dirty="0">
                <a:solidFill>
                  <a:srgbClr val="000000"/>
                </a:solidFill>
                <a:effectLst/>
                <a:latin typeface="Arial"/>
                <a:cs typeface="Arial"/>
              </a:rPr>
              <a:t>The meeting will be co-chaired by </a:t>
            </a:r>
            <a:r>
              <a:rPr lang="en-US" dirty="0">
                <a:solidFill>
                  <a:srgbClr val="000000"/>
                </a:solidFill>
                <a:latin typeface="Arial"/>
                <a:cs typeface="Arial"/>
              </a:rPr>
              <a:t>Council member</a:t>
            </a:r>
            <a:r>
              <a:rPr lang="en-US" sz="1200" b="0" i="0" dirty="0">
                <a:solidFill>
                  <a:srgbClr val="000000"/>
                </a:solidFill>
                <a:effectLst/>
                <a:latin typeface="Arial"/>
                <a:cs typeface="Arial"/>
              </a:rPr>
              <a:t> Gail Jarvik and will be livestreamed on NHGRI’s YouTube channel, GenomeTV. Details will be posted on the meeting webpage on genome.gov as they become available.</a:t>
            </a:r>
          </a:p>
        </p:txBody>
      </p:sp>
      <p:sp>
        <p:nvSpPr>
          <p:cNvPr id="2" name="Slide Number Placeholder 3">
            <a:extLst>
              <a:ext uri="{FF2B5EF4-FFF2-40B4-BE49-F238E27FC236}">
                <a16:creationId xmlns:a16="http://schemas.microsoft.com/office/drawing/2014/main" id="{F5F96024-5196-2D56-6722-35FA4A3F7332}"/>
              </a:ext>
            </a:extLst>
          </p:cNvPr>
          <p:cNvSpPr>
            <a:spLocks noGrp="1"/>
          </p:cNvSpPr>
          <p:nvPr>
            <p:ph type="sldNum" sz="quarter" idx="5"/>
          </p:nvPr>
        </p:nvSpPr>
        <p:spPr>
          <a:xfrm>
            <a:off x="3970938" y="8829967"/>
            <a:ext cx="3037840" cy="466433"/>
          </a:xfrm>
          <a:noFill/>
        </p:spPr>
        <p:txBody>
          <a:bodyPr/>
          <a:lstStyle/>
          <a:p>
            <a:pPr marL="0" marR="0" lvl="0" indent="0" algn="r" defTabSz="907481"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07481" rtl="0" eaLnBrk="1" fontAlgn="auto" latinLnBrk="0" hangingPunct="1">
                <a:lnSpc>
                  <a:spcPct val="100000"/>
                </a:lnSpc>
                <a:spcBef>
                  <a:spcPts val="0"/>
                </a:spcBef>
                <a:spcAft>
                  <a:spcPts val="0"/>
                </a:spcAft>
                <a:buClrTx/>
                <a:buSzTx/>
                <a:buFontTx/>
                <a:buNone/>
                <a:tabLst/>
                <a:defRPr/>
              </a:pPr>
              <a:t>42</a:t>
            </a:fld>
            <a:endPar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20983536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B4391F27-9FFE-470B-885D-1607C6C77565}"/>
              </a:ext>
            </a:extLst>
          </p:cNvPr>
          <p:cNvSpPr>
            <a:spLocks noGrp="1"/>
          </p:cNvSpPr>
          <p:nvPr>
            <p:ph type="body" idx="1"/>
          </p:nvPr>
        </p:nvSpPr>
        <p:spPr>
          <a:xfrm>
            <a:off x="762000" y="4033838"/>
            <a:ext cx="5486400" cy="4114800"/>
          </a:xfrm>
        </p:spPr>
        <p:txBody>
          <a:bodyPr/>
          <a:lstStyle/>
          <a:p>
            <a:r>
              <a:rPr lang="en-US" b="0" i="0" u="none" strike="noStrike" dirty="0">
                <a:effectLst/>
                <a:latin typeface="Arial"/>
                <a:cs typeface="Arial"/>
              </a:rPr>
              <a:t>NHGRI is committed to </a:t>
            </a:r>
            <a:r>
              <a:rPr lang="en-US" b="0" i="0" dirty="0">
                <a:solidFill>
                  <a:srgbClr val="000000"/>
                </a:solidFill>
                <a:effectLst/>
                <a:latin typeface="Arial"/>
                <a:cs typeface="Arial"/>
              </a:rPr>
              <a:t>supporting researchers through their early career stages, enabling them to make the next scientific breakthroughs in genomics. NHGRI welcomes applications from new and early stage investigators through standard routes, known as Parent Announcements</a:t>
            </a:r>
            <a:r>
              <a:rPr lang="en-US" dirty="0">
                <a:solidFill>
                  <a:srgbClr val="000000"/>
                </a:solidFill>
                <a:latin typeface="Arial"/>
                <a:cs typeface="Arial"/>
              </a:rPr>
              <a:t>. </a:t>
            </a:r>
          </a:p>
          <a:p>
            <a:endParaRPr lang="en-US" b="0" i="0" u="none" strike="noStrike" dirty="0">
              <a:solidFill>
                <a:srgbClr val="000000"/>
              </a:solidFill>
              <a:effectLst/>
              <a:latin typeface="Arial"/>
              <a:cs typeface="Arial"/>
            </a:endParaRPr>
          </a:p>
          <a:p>
            <a:r>
              <a:rPr lang="en-US" b="0" i="0" u="none" strike="noStrike" dirty="0">
                <a:solidFill>
                  <a:srgbClr val="000000"/>
                </a:solidFill>
                <a:effectLst/>
                <a:latin typeface="Arial"/>
                <a:cs typeface="Arial"/>
              </a:rPr>
              <a:t>We also have a specific funding opportunity targeted to researchers with Early Stage Investigator status. This opportunity, called “</a:t>
            </a:r>
            <a:r>
              <a:rPr lang="en-US" b="0" i="0" u="none" strike="noStrike" dirty="0">
                <a:effectLst/>
                <a:latin typeface="Arial"/>
                <a:cs typeface="Arial"/>
              </a:rPr>
              <a:t>Supporting Talented Early Career Researchers in Genomics,</a:t>
            </a:r>
            <a:r>
              <a:rPr lang="en-US" dirty="0">
                <a:latin typeface="Arial"/>
                <a:cs typeface="Arial"/>
              </a:rPr>
              <a:t>”</a:t>
            </a:r>
            <a:r>
              <a:rPr lang="en-US" b="0" i="0" u="none" strike="noStrike" dirty="0">
                <a:effectLst/>
                <a:latin typeface="Arial"/>
                <a:cs typeface="Arial"/>
              </a:rPr>
              <a:t> </a:t>
            </a:r>
            <a:r>
              <a:rPr lang="en-US" dirty="0">
                <a:latin typeface="Arial"/>
                <a:cs typeface="Arial"/>
              </a:rPr>
              <a:t>utilizes the R01 grant mechanism. The next application deadline is on February 27, 2024. </a:t>
            </a:r>
            <a:endParaRPr lang="en-US" dirty="0">
              <a:latin typeface="Arial" panose="020B0604020202020204" pitchFamily="34" charset="0"/>
              <a:cs typeface="Arial" panose="020B0604020202020204" pitchFamily="34" charset="0"/>
            </a:endParaRPr>
          </a:p>
        </p:txBody>
      </p:sp>
      <p:sp>
        <p:nvSpPr>
          <p:cNvPr id="3" name="Slide Image Placeholder 2">
            <a:extLst>
              <a:ext uri="{FF2B5EF4-FFF2-40B4-BE49-F238E27FC236}">
                <a16:creationId xmlns:a16="http://schemas.microsoft.com/office/drawing/2014/main" id="{FEBEAFD3-693F-42C1-93BE-E72F2DC876A5}"/>
              </a:ext>
            </a:extLst>
          </p:cNvPr>
          <p:cNvSpPr>
            <a:spLocks noGrp="1" noRot="1" noChangeAspect="1"/>
          </p:cNvSpPr>
          <p:nvPr>
            <p:ph type="sldImg"/>
          </p:nvPr>
        </p:nvSpPr>
        <p:spPr>
          <a:xfrm>
            <a:off x="336550" y="468313"/>
            <a:ext cx="6337300" cy="3565525"/>
          </a:xfrm>
        </p:spPr>
      </p:sp>
      <p:sp>
        <p:nvSpPr>
          <p:cNvPr id="5" name="Slide Number Placeholder 3">
            <a:extLst>
              <a:ext uri="{FF2B5EF4-FFF2-40B4-BE49-F238E27FC236}">
                <a16:creationId xmlns:a16="http://schemas.microsoft.com/office/drawing/2014/main" id="{44CBB1E6-05C4-40D6-AE7F-0F3BAF78922A}"/>
              </a:ext>
            </a:extLst>
          </p:cNvPr>
          <p:cNvSpPr>
            <a:spLocks noGrp="1"/>
          </p:cNvSpPr>
          <p:nvPr>
            <p:ph type="sldNum" sz="quarter" idx="5"/>
          </p:nvPr>
        </p:nvSpPr>
        <p:spPr>
          <a:xfrm>
            <a:off x="3970938" y="8829967"/>
            <a:ext cx="3037840" cy="466433"/>
          </a:xfrm>
          <a:noFill/>
        </p:spPr>
        <p:txBody>
          <a:bodyPr/>
          <a:lstStyle/>
          <a:p>
            <a:pPr marL="0" marR="0" lvl="0" indent="0" algn="r" defTabSz="924723"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24723" rtl="0" eaLnBrk="1" fontAlgn="auto" latinLnBrk="0" hangingPunct="1">
                <a:lnSpc>
                  <a:spcPct val="100000"/>
                </a:lnSpc>
                <a:spcBef>
                  <a:spcPts val="0"/>
                </a:spcBef>
                <a:spcAft>
                  <a:spcPts val="0"/>
                </a:spcAft>
                <a:buClrTx/>
                <a:buSzTx/>
                <a:buFontTx/>
                <a:buNone/>
                <a:tabLst/>
                <a:defRPr/>
              </a:pPr>
              <a:t>43</a:t>
            </a:fld>
            <a:endPar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71039651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336550" y="434975"/>
            <a:ext cx="6337300" cy="3565525"/>
          </a:xfrm>
          <a:prstGeom prst="rect">
            <a:avLst/>
          </a:prstGeom>
          <a:ln/>
        </p:spPr>
      </p:sp>
      <p:sp>
        <p:nvSpPr>
          <p:cNvPr id="119811" name="Notes Placeholder 2"/>
          <p:cNvSpPr>
            <a:spLocks noGrp="1"/>
          </p:cNvSpPr>
          <p:nvPr>
            <p:ph type="body" idx="1"/>
          </p:nvPr>
        </p:nvSpPr>
        <p:spPr>
          <a:xfrm>
            <a:off x="761999" y="4000500"/>
            <a:ext cx="5486401" cy="4114800"/>
          </a:xfrm>
          <a:noFill/>
          <a:ln w="9525">
            <a:noFill/>
            <a:miter lim="800000"/>
            <a:headEnd/>
            <a:tailEnd/>
          </a:ln>
          <a:effectLst/>
        </p:spPr>
        <p:txBody>
          <a:bodyPr vert="horz" wrap="square" lIns="94580" tIns="47290" rIns="94580" bIns="47290" numCol="1" anchor="t" anchorCtr="0" compatLnSpc="1">
            <a:prstTxWarp prst="textNoShape">
              <a:avLst/>
            </a:prstTxWarp>
            <a:noAutofit/>
          </a:bodyPr>
          <a:lstStyle/>
          <a:p>
            <a:pPr marL="0" marR="0" lvl="1" indent="0" algn="l" defTabSz="609585"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latin typeface="Arial"/>
                <a:cs typeface="Arial"/>
              </a:rPr>
              <a:t>NHGRI’s Genome Technology Program continues to promote innovative technology development, paving the way towards the expanded use of genomics in both basic and clinical research.</a:t>
            </a:r>
          </a:p>
          <a:p>
            <a:pPr marL="0" marR="0" lvl="1" indent="0" algn="l" defTabSz="609585"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latin typeface="Arial" panose="020B0604020202020204" pitchFamily="34" charset="0"/>
              <a:cs typeface="Arial" panose="020B0604020202020204" pitchFamily="34" charset="0"/>
            </a:endParaRPr>
          </a:p>
          <a:p>
            <a:pPr marL="0" lvl="1">
              <a:defRPr/>
            </a:pPr>
            <a:r>
              <a:rPr lang="en-US" dirty="0">
                <a:latin typeface="Arial"/>
                <a:cs typeface="Arial"/>
              </a:rPr>
              <a:t>The annual Advances in Genomic Technology Development grantee meeting was hosted by the University of California, San Diego at the Sanford Consortium in La Jolla, California this past June. Over 140 people attended in-person, while 21 participated virtually. The meeting provided an opportunity to share new research developments, discuss challenges, and work to push the genomics field forward. Meeting topics covered the full breadth of our Genome Technology Program, including nucleic acid sequencing and synthesis, protein-DNA interactions, and genome-wide methods for advancing functional genomics. </a:t>
            </a:r>
          </a:p>
          <a:p>
            <a:pPr marL="0" lvl="1" defTabSz="609585">
              <a:defRPr/>
            </a:pPr>
            <a:endParaRPr lang="en-US" dirty="0">
              <a:latin typeface="Arial"/>
              <a:cs typeface="Arial"/>
            </a:endParaRPr>
          </a:p>
          <a:p>
            <a:pPr marL="0" lvl="1" defTabSz="609585">
              <a:defRPr/>
            </a:pPr>
            <a:r>
              <a:rPr lang="en-US" dirty="0">
                <a:latin typeface="Arial"/>
                <a:cs typeface="Arial"/>
              </a:rPr>
              <a:t>* The meeting also included sessions focused on commercialization opportunities, engagement with NHGRI consortia, and overviews of NHGRI programs. </a:t>
            </a:r>
            <a:endParaRPr lang="en-US" dirty="0">
              <a:latin typeface="Arial" panose="020B0604020202020204" pitchFamily="34" charset="0"/>
              <a:cs typeface="Arial" panose="020B0604020202020204" pitchFamily="34" charset="0"/>
            </a:endParaRPr>
          </a:p>
          <a:p>
            <a:pPr marL="0" lvl="1" algn="l" defTabSz="609585" rtl="0" eaLnBrk="1" latinLnBrk="0" hangingPunct="1">
              <a:defRPr/>
            </a:pPr>
            <a:endParaRPr lang="en-US" sz="1200" kern="1200" dirty="0">
              <a:solidFill>
                <a:schemeClr val="tx1"/>
              </a:solidFill>
              <a:latin typeface="Arial" panose="020B0604020202020204" pitchFamily="34" charset="0"/>
              <a:cs typeface="Arial" panose="020B0604020202020204" pitchFamily="34" charset="0"/>
            </a:endParaRPr>
          </a:p>
          <a:p>
            <a:pPr marL="0" lvl="1" algn="l" defTabSz="609585" rtl="0" eaLnBrk="1" latinLnBrk="0" hangingPunct="1">
              <a:defRPr/>
            </a:pPr>
            <a:endParaRPr lang="en-US" sz="1200" kern="1200" dirty="0">
              <a:solidFill>
                <a:schemeClr val="tx1"/>
              </a:solidFill>
              <a:latin typeface="Arial" panose="020B0604020202020204" pitchFamily="34" charset="0"/>
              <a:cs typeface="Arial" panose="020B0604020202020204" pitchFamily="34" charset="0"/>
            </a:endParaRPr>
          </a:p>
        </p:txBody>
      </p:sp>
      <p:sp>
        <p:nvSpPr>
          <p:cNvPr id="2" name="Slide Number Placeholder 3">
            <a:extLst>
              <a:ext uri="{FF2B5EF4-FFF2-40B4-BE49-F238E27FC236}">
                <a16:creationId xmlns:a16="http://schemas.microsoft.com/office/drawing/2014/main" id="{CB739D34-581B-F505-D42F-A7287C8A45C2}"/>
              </a:ext>
            </a:extLst>
          </p:cNvPr>
          <p:cNvSpPr>
            <a:spLocks noGrp="1"/>
          </p:cNvSpPr>
          <p:nvPr>
            <p:ph type="sldNum" sz="quarter" idx="5"/>
          </p:nvPr>
        </p:nvSpPr>
        <p:spPr>
          <a:xfrm>
            <a:off x="3970938" y="8829967"/>
            <a:ext cx="3037840" cy="466433"/>
          </a:xfrm>
          <a:noFill/>
        </p:spPr>
        <p:txBody>
          <a:bodyPr/>
          <a:lstStyle/>
          <a:p>
            <a:pPr marL="0" marR="0" lvl="0" indent="0" algn="r" defTabSz="907481"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07481" rtl="0" eaLnBrk="1" fontAlgn="auto" latinLnBrk="0" hangingPunct="1">
                <a:lnSpc>
                  <a:spcPct val="100000"/>
                </a:lnSpc>
                <a:spcBef>
                  <a:spcPts val="0"/>
                </a:spcBef>
                <a:spcAft>
                  <a:spcPts val="0"/>
                </a:spcAft>
                <a:buClrTx/>
                <a:buSzTx/>
                <a:buFontTx/>
                <a:buNone/>
                <a:tabLst/>
                <a:defRPr/>
              </a:pPr>
              <a:t>44</a:t>
            </a:fld>
            <a:endPar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85837668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336550" y="546100"/>
            <a:ext cx="6337300" cy="3565525"/>
          </a:xfrm>
          <a:prstGeom prst="rect">
            <a:avLst/>
          </a:prstGeom>
          <a:ln/>
        </p:spPr>
      </p:sp>
      <p:sp>
        <p:nvSpPr>
          <p:cNvPr id="119811" name="Notes Placeholder 2"/>
          <p:cNvSpPr>
            <a:spLocks noGrp="1"/>
          </p:cNvSpPr>
          <p:nvPr>
            <p:ph type="body" idx="1"/>
          </p:nvPr>
        </p:nvSpPr>
        <p:spPr>
          <a:xfrm>
            <a:off x="761999" y="4111625"/>
            <a:ext cx="5486401" cy="4114800"/>
          </a:xfrm>
          <a:noFill/>
          <a:ln w="9525">
            <a:noFill/>
            <a:miter lim="800000"/>
            <a:headEnd/>
            <a:tailEnd/>
          </a:ln>
          <a:effectLst/>
        </p:spPr>
        <p:txBody>
          <a:bodyPr vert="horz" wrap="square" lIns="94580" tIns="47290" rIns="94580" bIns="47290" numCol="1" anchor="t" anchorCtr="0" compatLnSpc="1">
            <a:prstTxWarp prst="textNoShape">
              <a:avLst/>
            </a:prstTxWarp>
            <a:noAutofit/>
          </a:bodyPr>
          <a:lstStyle/>
          <a:p>
            <a:pPr marL="0" marR="0" lvl="1" indent="0" algn="l" defTabSz="609585"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latin typeface="Arial"/>
                <a:cs typeface="Arial"/>
              </a:rPr>
              <a:t>Through the Small Business Program, NHGRI supports U.S. companies working across the genomics space, especially in areas with significant commercialization potential, such as genomic technology development, computational genomics and data science, and genomic medicine.</a:t>
            </a:r>
          </a:p>
          <a:p>
            <a:pPr marL="0" lvl="1">
              <a:defRPr/>
            </a:pPr>
            <a:endParaRPr lang="en-US" dirty="0">
              <a:latin typeface="Arial"/>
              <a:cs typeface="Arial"/>
            </a:endParaRPr>
          </a:p>
          <a:p>
            <a:pPr marL="0" lvl="1">
              <a:defRPr/>
            </a:pPr>
            <a:r>
              <a:rPr lang="en-US" dirty="0">
                <a:latin typeface="Arial"/>
                <a:cs typeface="Arial"/>
              </a:rPr>
              <a:t>Along with applications that come in under the broad omnibus, also known as “parent” solicitations, NHGRI is participating in three additional calls for small business applications. </a:t>
            </a:r>
            <a:endParaRPr lang="en-US" dirty="0"/>
          </a:p>
          <a:p>
            <a:pPr marL="0" marR="0" lvl="1" indent="0" algn="l" defTabSz="609585"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latin typeface="Arial" panose="020B0604020202020204" pitchFamily="34" charset="0"/>
              <a:cs typeface="Arial" panose="020B0604020202020204" pitchFamily="34" charset="0"/>
            </a:endParaRPr>
          </a:p>
          <a:p>
            <a:pPr marL="0" lvl="1">
              <a:defRPr/>
            </a:pPr>
            <a:r>
              <a:rPr lang="en-US" dirty="0">
                <a:latin typeface="Arial"/>
                <a:cs typeface="Arial"/>
              </a:rPr>
              <a:t>* The first focuses on the Commercialization Readiness Pilot program. * The second encourages applications with computational or experimental approaches focused on elucidating the relationship between genetic variation, function, and disease. * The third encourages applications for digital media resources to enhance genomics education. All three of these calls for applications have standard receipt dates. </a:t>
            </a:r>
            <a:endParaRPr lang="en-US" dirty="0">
              <a:latin typeface="Arial" panose="020B0604020202020204" pitchFamily="34" charset="0"/>
              <a:cs typeface="Arial" panose="020B0604020202020204" pitchFamily="34" charset="0"/>
            </a:endParaRPr>
          </a:p>
          <a:p>
            <a:pPr marL="0" lvl="1" algn="l" defTabSz="609585" rtl="0" eaLnBrk="1" latinLnBrk="0" hangingPunct="1">
              <a:defRPr/>
            </a:pPr>
            <a:endParaRPr lang="en-US" dirty="0">
              <a:latin typeface="Arial" panose="020B0604020202020204" pitchFamily="34" charset="0"/>
              <a:cs typeface="Arial" panose="020B0604020202020204" pitchFamily="34" charset="0"/>
            </a:endParaRPr>
          </a:p>
          <a:p>
            <a:pPr marL="0" lvl="1" algn="l" defTabSz="609585" rtl="0" eaLnBrk="1" latinLnBrk="0" hangingPunct="1">
              <a:defRPr/>
            </a:pPr>
            <a:endParaRPr lang="en-US" dirty="0">
              <a:effectLst/>
              <a:latin typeface="Arial" panose="020B0604020202020204" pitchFamily="34" charset="0"/>
              <a:ea typeface="Calibri" panose="020F0502020204030204" pitchFamily="34" charset="0"/>
              <a:cs typeface="Arial" panose="020B0604020202020204" pitchFamily="34" charset="0"/>
            </a:endParaRPr>
          </a:p>
        </p:txBody>
      </p:sp>
      <p:sp>
        <p:nvSpPr>
          <p:cNvPr id="2" name="Slide Number Placeholder 3">
            <a:extLst>
              <a:ext uri="{FF2B5EF4-FFF2-40B4-BE49-F238E27FC236}">
                <a16:creationId xmlns:a16="http://schemas.microsoft.com/office/drawing/2014/main" id="{C07FEE8C-F88A-C578-2F3A-5DD24575C0B6}"/>
              </a:ext>
            </a:extLst>
          </p:cNvPr>
          <p:cNvSpPr>
            <a:spLocks noGrp="1"/>
          </p:cNvSpPr>
          <p:nvPr>
            <p:ph type="sldNum" sz="quarter" idx="5"/>
          </p:nvPr>
        </p:nvSpPr>
        <p:spPr>
          <a:xfrm>
            <a:off x="3970938" y="8829967"/>
            <a:ext cx="3037840" cy="466433"/>
          </a:xfrm>
          <a:noFill/>
        </p:spPr>
        <p:txBody>
          <a:bodyPr/>
          <a:lstStyle/>
          <a:p>
            <a:pPr marL="0" marR="0" lvl="0" indent="0" algn="r" defTabSz="907481"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07481" rtl="0" eaLnBrk="1" fontAlgn="auto" latinLnBrk="0" hangingPunct="1">
                <a:lnSpc>
                  <a:spcPct val="100000"/>
                </a:lnSpc>
                <a:spcBef>
                  <a:spcPts val="0"/>
                </a:spcBef>
                <a:spcAft>
                  <a:spcPts val="0"/>
                </a:spcAft>
                <a:buClrTx/>
                <a:buSzTx/>
                <a:buFontTx/>
                <a:buNone/>
                <a:tabLst/>
                <a:defRPr/>
              </a:pPr>
              <a:t>45</a:t>
            </a:fld>
            <a:endPar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32166022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336550" y="457200"/>
            <a:ext cx="6337300" cy="3565525"/>
          </a:xfrm>
          <a:prstGeom prst="rect">
            <a:avLst/>
          </a:prstGeom>
          <a:ln/>
        </p:spPr>
      </p:sp>
      <p:sp>
        <p:nvSpPr>
          <p:cNvPr id="119811" name="Notes Placeholder 2"/>
          <p:cNvSpPr>
            <a:spLocks noGrp="1"/>
          </p:cNvSpPr>
          <p:nvPr>
            <p:ph type="body" idx="1"/>
          </p:nvPr>
        </p:nvSpPr>
        <p:spPr>
          <a:xfrm>
            <a:off x="761999" y="4022725"/>
            <a:ext cx="5486401" cy="4114800"/>
          </a:xfrm>
          <a:noFill/>
          <a:ln w="9525">
            <a:noFill/>
            <a:miter lim="800000"/>
            <a:headEnd/>
            <a:tailEnd/>
          </a:ln>
          <a:effectLst/>
        </p:spPr>
        <p:txBody>
          <a:bodyPr vert="horz" wrap="square" lIns="94580" tIns="47290" rIns="94580" bIns="47290" numCol="1" anchor="t" anchorCtr="0" compatLnSpc="1">
            <a:prstTxWarp prst="textNoShape">
              <a:avLst/>
            </a:prstTxWarp>
            <a:noAutofit/>
          </a:bodyPr>
          <a:lstStyle/>
          <a:p>
            <a:r>
              <a:rPr lang="en-US" sz="1200" kern="1200" dirty="0">
                <a:solidFill>
                  <a:schemeClr val="tx1"/>
                </a:solidFill>
                <a:effectLst/>
                <a:latin typeface="Arial"/>
                <a:cs typeface="Arial"/>
              </a:rPr>
              <a:t>The Ethical, Legal, and Social Implications (or ELSI) Research program supports research that anticipates, explores, and addresses implications of genomics for individuals, families, and communities.</a:t>
            </a:r>
            <a:r>
              <a:rPr lang="en-US" dirty="0">
                <a:latin typeface="Arial"/>
                <a:cs typeface="Arial"/>
              </a:rPr>
              <a:t> </a:t>
            </a:r>
            <a:endParaRPr lang="en-US" sz="1200" kern="1200" dirty="0">
              <a:solidFill>
                <a:schemeClr val="tx1"/>
              </a:solidFill>
              <a:effectLst/>
              <a:latin typeface="Arial" panose="020B0604020202020204" pitchFamily="34" charset="0"/>
              <a:cs typeface="Arial" panose="020B0604020202020204" pitchFamily="34" charset="0"/>
            </a:endParaRPr>
          </a:p>
          <a:p>
            <a:endParaRPr lang="en-US" sz="1200" kern="1200" dirty="0">
              <a:solidFill>
                <a:schemeClr val="tx1"/>
              </a:solidFill>
              <a:effectLst/>
              <a:latin typeface="Arial" panose="020B0604020202020204" pitchFamily="34" charset="0"/>
              <a:ea typeface="+mn-ea"/>
              <a:cs typeface="Arial" panose="020B0604020202020204" pitchFamily="34" charset="0"/>
            </a:endParaRPr>
          </a:p>
          <a:p>
            <a:r>
              <a:rPr lang="en-US" sz="1200" kern="1200" dirty="0">
                <a:solidFill>
                  <a:schemeClr val="tx1"/>
                </a:solidFill>
                <a:effectLst/>
                <a:latin typeface="Arial"/>
                <a:cs typeface="Arial"/>
              </a:rPr>
              <a:t>The 6</a:t>
            </a:r>
            <a:r>
              <a:rPr lang="en-US" sz="1200" kern="1200" baseline="30000" dirty="0">
                <a:solidFill>
                  <a:schemeClr val="tx1"/>
                </a:solidFill>
                <a:effectLst/>
                <a:latin typeface="Arial"/>
                <a:cs typeface="Arial"/>
              </a:rPr>
              <a:t>th</a:t>
            </a:r>
            <a:r>
              <a:rPr lang="en-US" sz="1200" kern="1200" dirty="0">
                <a:solidFill>
                  <a:schemeClr val="tx1"/>
                </a:solidFill>
                <a:effectLst/>
                <a:latin typeface="Arial"/>
                <a:cs typeface="Arial"/>
              </a:rPr>
              <a:t> ELSI Congress (or </a:t>
            </a:r>
            <a:r>
              <a:rPr lang="en-US" sz="1200" kern="1200" dirty="0" err="1">
                <a:solidFill>
                  <a:schemeClr val="tx1"/>
                </a:solidFill>
                <a:effectLst/>
                <a:latin typeface="Arial"/>
                <a:cs typeface="Arial"/>
              </a:rPr>
              <a:t>ELSICon</a:t>
            </a:r>
            <a:r>
              <a:rPr lang="en-US" sz="1200" kern="1200" dirty="0">
                <a:solidFill>
                  <a:schemeClr val="tx1"/>
                </a:solidFill>
                <a:effectLst/>
                <a:latin typeface="Arial"/>
                <a:cs typeface="Arial"/>
              </a:rPr>
              <a:t>) will be held June 10-12, 2024 at Columbia University, featuring both in-person and virtual components. The theme for the 2024 Congress is Reimagining the Benefits of Genomic Science. </a:t>
            </a:r>
            <a:r>
              <a:rPr lang="en-US" sz="1200" kern="1200" dirty="0" err="1">
                <a:solidFill>
                  <a:schemeClr val="tx1"/>
                </a:solidFill>
                <a:effectLst/>
                <a:latin typeface="Arial"/>
                <a:cs typeface="Arial"/>
              </a:rPr>
              <a:t>ELSIcon</a:t>
            </a:r>
            <a:r>
              <a:rPr lang="en-US" sz="1200" kern="1200" dirty="0">
                <a:solidFill>
                  <a:schemeClr val="tx1"/>
                </a:solidFill>
                <a:effectLst/>
                <a:latin typeface="Arial"/>
                <a:cs typeface="Arial"/>
              </a:rPr>
              <a:t> invites researchers, practitioners, trainees, and other scholars to share their latest ELSI research. Abstract submission </a:t>
            </a:r>
            <a:r>
              <a:rPr lang="en-US" dirty="0">
                <a:latin typeface="Arial"/>
                <a:cs typeface="Arial"/>
              </a:rPr>
              <a:t>opened on</a:t>
            </a:r>
            <a:r>
              <a:rPr lang="en-US" sz="1200" kern="1200" dirty="0">
                <a:solidFill>
                  <a:schemeClr val="tx1"/>
                </a:solidFill>
                <a:effectLst/>
                <a:latin typeface="Arial"/>
                <a:cs typeface="Arial"/>
              </a:rPr>
              <a:t> September 5 and closes December 1, 2023.</a:t>
            </a:r>
          </a:p>
          <a:p>
            <a:endParaRPr lang="en-US" sz="1200" kern="1200" dirty="0">
              <a:solidFill>
                <a:schemeClr val="tx1"/>
              </a:solidFill>
              <a:effectLst/>
              <a:latin typeface="Arial" panose="020B0604020202020204" pitchFamily="34" charset="0"/>
              <a:ea typeface="+mn-ea"/>
              <a:cs typeface="Arial" panose="020B0604020202020204" pitchFamily="34" charset="0"/>
            </a:endParaRPr>
          </a:p>
        </p:txBody>
      </p:sp>
      <p:sp>
        <p:nvSpPr>
          <p:cNvPr id="119812" name="Slide Number Placeholder 3"/>
          <p:cNvSpPr>
            <a:spLocks noGrp="1"/>
          </p:cNvSpPr>
          <p:nvPr>
            <p:ph type="sldNum" sz="quarter" idx="5"/>
          </p:nvPr>
        </p:nvSpPr>
        <p:spPr>
          <a:xfrm>
            <a:off x="3972560" y="8829967"/>
            <a:ext cx="3037840" cy="466433"/>
          </a:xfrm>
          <a:noFill/>
        </p:spPr>
        <p:txBody>
          <a:bodyPr/>
          <a:lstStyle/>
          <a:p>
            <a:pPr marL="0" marR="0" lvl="0" indent="0" algn="r" defTabSz="941468"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41468" rtl="0" eaLnBrk="1" fontAlgn="auto" latinLnBrk="0" hangingPunct="1">
                <a:lnSpc>
                  <a:spcPct val="100000"/>
                </a:lnSpc>
                <a:spcBef>
                  <a:spcPts val="0"/>
                </a:spcBef>
                <a:spcAft>
                  <a:spcPts val="0"/>
                </a:spcAft>
                <a:buClrTx/>
                <a:buSzTx/>
                <a:buFontTx/>
                <a:buNone/>
                <a:tabLst/>
                <a:defRPr/>
              </a:pPr>
              <a:t>46</a:t>
            </a:fld>
            <a:endPar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1485385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4963" y="501650"/>
            <a:ext cx="6340475" cy="3567113"/>
          </a:xfrm>
        </p:spPr>
      </p:sp>
      <p:sp>
        <p:nvSpPr>
          <p:cNvPr id="3" name="Notes Placeholder 2"/>
          <p:cNvSpPr>
            <a:spLocks noGrp="1"/>
          </p:cNvSpPr>
          <p:nvPr>
            <p:ph type="body" idx="1"/>
          </p:nvPr>
        </p:nvSpPr>
        <p:spPr>
          <a:xfrm>
            <a:off x="701040" y="4068763"/>
            <a:ext cx="5608320" cy="4183380"/>
          </a:xfrm>
        </p:spPr>
        <p:txBody>
          <a:bodyPr/>
          <a:lstStyle/>
          <a:p>
            <a:pPr defTabSz="914400">
              <a:defRPr/>
            </a:pPr>
            <a:r>
              <a:rPr lang="en-US" sz="1200" kern="1200" dirty="0">
                <a:latin typeface="Arial"/>
                <a:cs typeface="Arial"/>
              </a:rPr>
              <a:t>The </a:t>
            </a:r>
            <a:r>
              <a:rPr lang="en-US" dirty="0">
                <a:latin typeface="Arial"/>
                <a:cs typeface="Arial"/>
              </a:rPr>
              <a:t>NHGRI Extramural Training</a:t>
            </a:r>
            <a:r>
              <a:rPr lang="en-US" sz="1200" kern="1200" dirty="0">
                <a:latin typeface="Arial"/>
                <a:cs typeface="Arial"/>
              </a:rPr>
              <a:t> Program aims to prepare a talented and diverse genomic workforce by providing both institutional and individual funding through a variety of mechanisms, including individual fellowship and career development awards, institutional awards</a:t>
            </a:r>
            <a:r>
              <a:rPr lang="en-US" dirty="0">
                <a:latin typeface="Arial"/>
                <a:cs typeface="Arial"/>
              </a:rPr>
              <a:t>,</a:t>
            </a:r>
            <a:r>
              <a:rPr lang="en-US" sz="1200" kern="1200" dirty="0">
                <a:latin typeface="Arial"/>
                <a:cs typeface="Arial"/>
              </a:rPr>
              <a:t> and diversity supplements. Programs are offered at the undergraduate, postbaccalaureate, graduate, postdoctoral</a:t>
            </a:r>
            <a:r>
              <a:rPr lang="en-US" dirty="0">
                <a:latin typeface="Arial"/>
                <a:cs typeface="Arial"/>
              </a:rPr>
              <a:t>,</a:t>
            </a:r>
            <a:r>
              <a:rPr lang="en-US" sz="1200" kern="1200" dirty="0">
                <a:latin typeface="Arial"/>
                <a:cs typeface="Arial"/>
              </a:rPr>
              <a:t> and faculty levels.</a:t>
            </a:r>
          </a:p>
          <a:p>
            <a:endParaRPr lang="en-US" sz="1200" dirty="0">
              <a:latin typeface="Arial" panose="020B0604020202020204" pitchFamily="34" charset="0"/>
              <a:cs typeface="Arial" panose="020B0604020202020204" pitchFamily="34" charset="0"/>
            </a:endParaRPr>
          </a:p>
          <a:p>
            <a:r>
              <a:rPr lang="en-US" sz="1200" dirty="0">
                <a:latin typeface="Arial"/>
                <a:cs typeface="Arial"/>
              </a:rPr>
              <a:t>The NHGRI </a:t>
            </a:r>
            <a:r>
              <a:rPr lang="en-US" dirty="0">
                <a:latin typeface="Arial"/>
                <a:cs typeface="Arial"/>
              </a:rPr>
              <a:t>Extramural Training</a:t>
            </a:r>
            <a:r>
              <a:rPr lang="en-US" sz="1200" kern="1200" dirty="0">
                <a:latin typeface="Arial"/>
                <a:cs typeface="Arial"/>
              </a:rPr>
              <a:t> Program </a:t>
            </a:r>
            <a:r>
              <a:rPr lang="en-US" sz="1200" dirty="0">
                <a:latin typeface="Arial"/>
                <a:cs typeface="Arial"/>
              </a:rPr>
              <a:t>has reissued the Diversity Action Program. This program seeks to support a pool of undergraduates and post-baccalaureates from diverse backgrounds, including those from groups underrepresented in the biomedical and behavioral sciences, to pursue further studies or careers in genomics research. </a:t>
            </a:r>
            <a:r>
              <a:rPr lang="en-US" b="0" i="0" dirty="0">
                <a:effectLst/>
                <a:latin typeface="Arial"/>
                <a:cs typeface="Arial"/>
              </a:rPr>
              <a:t>The next application due date </a:t>
            </a:r>
            <a:r>
              <a:rPr lang="en-US" sz="1200" dirty="0">
                <a:latin typeface="Arial"/>
                <a:cs typeface="Arial"/>
              </a:rPr>
              <a:t>is November 15, 2023.</a:t>
            </a:r>
            <a:r>
              <a:rPr lang="en-US" dirty="0">
                <a:latin typeface="Arial"/>
                <a:cs typeface="Arial"/>
              </a:rPr>
              <a:t> </a:t>
            </a:r>
            <a:endParaRPr lang="en-US" sz="1200" dirty="0">
              <a:latin typeface="Arial" panose="020B0604020202020204" pitchFamily="34" charset="0"/>
              <a:cs typeface="Arial" panose="020B0604020202020204" pitchFamily="34" charset="0"/>
            </a:endParaRPr>
          </a:p>
        </p:txBody>
      </p:sp>
      <p:sp>
        <p:nvSpPr>
          <p:cNvPr id="5" name="Slide Number Placeholder 3">
            <a:extLst>
              <a:ext uri="{FF2B5EF4-FFF2-40B4-BE49-F238E27FC236}">
                <a16:creationId xmlns:a16="http://schemas.microsoft.com/office/drawing/2014/main" id="{20013022-4557-F5B2-B8EB-81FEC7174120}"/>
              </a:ext>
            </a:extLst>
          </p:cNvPr>
          <p:cNvSpPr>
            <a:spLocks noGrp="1"/>
          </p:cNvSpPr>
          <p:nvPr>
            <p:ph type="sldNum" sz="quarter" idx="5"/>
          </p:nvPr>
        </p:nvSpPr>
        <p:spPr>
          <a:xfrm>
            <a:off x="3970938" y="8829967"/>
            <a:ext cx="3037840" cy="466433"/>
          </a:xfrm>
          <a:noFill/>
        </p:spPr>
        <p:txBody>
          <a:bodyPr/>
          <a:lstStyle/>
          <a:p>
            <a:pPr marL="0" marR="0" lvl="0" indent="0" algn="r" defTabSz="907481"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07481" rtl="0" eaLnBrk="1" fontAlgn="auto" latinLnBrk="0" hangingPunct="1">
                <a:lnSpc>
                  <a:spcPct val="100000"/>
                </a:lnSpc>
                <a:spcBef>
                  <a:spcPts val="0"/>
                </a:spcBef>
                <a:spcAft>
                  <a:spcPts val="0"/>
                </a:spcAft>
                <a:buClrTx/>
                <a:buSzTx/>
                <a:buFontTx/>
                <a:buNone/>
                <a:tabLst/>
                <a:defRPr/>
              </a:pPr>
              <a:t>47</a:t>
            </a:fld>
            <a:endPar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76516016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4963" y="501650"/>
            <a:ext cx="6340475" cy="3567113"/>
          </a:xfrm>
        </p:spPr>
      </p:sp>
      <p:sp>
        <p:nvSpPr>
          <p:cNvPr id="3" name="Notes Placeholder 2"/>
          <p:cNvSpPr>
            <a:spLocks noGrp="1"/>
          </p:cNvSpPr>
          <p:nvPr>
            <p:ph type="body" idx="1"/>
          </p:nvPr>
        </p:nvSpPr>
        <p:spPr>
          <a:xfrm>
            <a:off x="701040" y="4068763"/>
            <a:ext cx="5608320" cy="4183380"/>
          </a:xfrm>
        </p:spPr>
        <p:txBody>
          <a:bodyPr/>
          <a:lstStyle/>
          <a:p>
            <a:pPr marL="0" marR="0">
              <a:lnSpc>
                <a:spcPct val="107000"/>
              </a:lnSpc>
              <a:spcBef>
                <a:spcPts val="0"/>
              </a:spcBef>
              <a:spcAft>
                <a:spcPts val="800"/>
              </a:spcAft>
            </a:pPr>
            <a:r>
              <a:rPr lang="en-US" sz="1200" dirty="0">
                <a:effectLst/>
                <a:latin typeface="Arial" panose="020B0604020202020204" pitchFamily="34" charset="0"/>
                <a:ea typeface="Calibri" panose="020F0502020204030204" pitchFamily="34" charset="0"/>
                <a:cs typeface="Arial" panose="020B0604020202020204" pitchFamily="34" charset="0"/>
              </a:rPr>
              <a:t>The NHGRI Extramural Training Program would like to highlight a supplementary funding opportunity entitled Research Supplements to Promote Diversity in Health-Related Research. These supplements would provide funds </a:t>
            </a:r>
            <a:r>
              <a:rPr lang="en-US" sz="1200" b="0" noProof="0" dirty="0">
                <a:latin typeface="Arial" panose="020B0604020202020204" pitchFamily="34" charset="0"/>
                <a:cs typeface="Arial" panose="020B0604020202020204" pitchFamily="34" charset="0"/>
              </a:rPr>
              <a:t>to </a:t>
            </a:r>
            <a:r>
              <a:rPr lang="en-US" sz="1200" b="0" dirty="0">
                <a:latin typeface="Arial" panose="020B0604020202020204" pitchFamily="34" charset="0"/>
                <a:cs typeface="Arial" panose="020B0604020202020204" pitchFamily="34" charset="0"/>
              </a:rPr>
              <a:t>enhance </a:t>
            </a:r>
            <a:r>
              <a:rPr lang="en-US" sz="1200" b="0" noProof="0" dirty="0">
                <a:latin typeface="Arial" panose="020B0604020202020204" pitchFamily="34" charset="0"/>
                <a:cs typeface="Arial" panose="020B0604020202020204" pitchFamily="34" charset="0"/>
              </a:rPr>
              <a:t>the diversity of the research workforce by recruiting, mentoring, and supporting individuals ranging from high school students</a:t>
            </a:r>
            <a:r>
              <a:rPr lang="en-US" sz="1200" b="0" dirty="0">
                <a:latin typeface="Arial" panose="020B0604020202020204" pitchFamily="34" charset="0"/>
                <a:cs typeface="Arial" panose="020B0604020202020204" pitchFamily="34" charset="0"/>
              </a:rPr>
              <a:t> up to postdoctoral researchers and eligible </a:t>
            </a:r>
            <a:r>
              <a:rPr lang="en-US" sz="1200" b="0" noProof="0" dirty="0">
                <a:latin typeface="Arial" panose="020B0604020202020204" pitchFamily="34" charset="0"/>
                <a:cs typeface="Arial" panose="020B0604020202020204" pitchFamily="34" charset="0"/>
              </a:rPr>
              <a:t>investigators from diverse backgrounds</a:t>
            </a:r>
            <a:r>
              <a:rPr lang="en-US" sz="1200" dirty="0">
                <a:effectLst/>
                <a:latin typeface="Arial" panose="020B0604020202020204" pitchFamily="34" charset="0"/>
                <a:ea typeface="Calibri" panose="020F0502020204030204" pitchFamily="34" charset="0"/>
                <a:cs typeface="Arial" panose="020B0604020202020204" pitchFamily="34" charset="0"/>
              </a:rPr>
              <a:t>. </a:t>
            </a:r>
          </a:p>
          <a:p>
            <a:pPr marL="0" marR="0">
              <a:lnSpc>
                <a:spcPct val="107000"/>
              </a:lnSpc>
              <a:spcBef>
                <a:spcPts val="0"/>
              </a:spcBef>
              <a:spcAft>
                <a:spcPts val="800"/>
              </a:spcAft>
            </a:pPr>
            <a:endParaRPr lang="en-US" sz="1200" dirty="0">
              <a:effectLst/>
              <a:latin typeface="Arial" panose="020B060402020202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800"/>
              </a:spcAft>
            </a:pPr>
            <a:r>
              <a:rPr lang="en-US" sz="1200" dirty="0">
                <a:effectLst/>
                <a:latin typeface="Arial" panose="020B0604020202020204" pitchFamily="34" charset="0"/>
                <a:ea typeface="Calibri" panose="020F0502020204030204" pitchFamily="34" charset="0"/>
                <a:cs typeface="Arial" panose="020B0604020202020204" pitchFamily="34" charset="0"/>
              </a:rPr>
              <a:t>With a rolling deadline, applications will be accepted throughout the fiscal year until May 15. Applications are currently being accepted for consideration in Fiscal Year 2024.</a:t>
            </a:r>
          </a:p>
        </p:txBody>
      </p:sp>
      <p:sp>
        <p:nvSpPr>
          <p:cNvPr id="5" name="Slide Number Placeholder 3">
            <a:extLst>
              <a:ext uri="{FF2B5EF4-FFF2-40B4-BE49-F238E27FC236}">
                <a16:creationId xmlns:a16="http://schemas.microsoft.com/office/drawing/2014/main" id="{96D485A3-3AB7-A273-1B5A-186611EA970E}"/>
              </a:ext>
            </a:extLst>
          </p:cNvPr>
          <p:cNvSpPr>
            <a:spLocks noGrp="1"/>
          </p:cNvSpPr>
          <p:nvPr>
            <p:ph type="sldNum" sz="quarter" idx="5"/>
          </p:nvPr>
        </p:nvSpPr>
        <p:spPr>
          <a:xfrm>
            <a:off x="3970938" y="8829967"/>
            <a:ext cx="3037840" cy="466433"/>
          </a:xfrm>
          <a:noFill/>
        </p:spPr>
        <p:txBody>
          <a:bodyPr/>
          <a:lstStyle/>
          <a:p>
            <a:pPr marL="0" marR="0" lvl="0" indent="0" algn="r" defTabSz="907481"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07481" rtl="0" eaLnBrk="1" fontAlgn="auto" latinLnBrk="0" hangingPunct="1">
                <a:lnSpc>
                  <a:spcPct val="100000"/>
                </a:lnSpc>
                <a:spcBef>
                  <a:spcPts val="0"/>
                </a:spcBef>
                <a:spcAft>
                  <a:spcPts val="0"/>
                </a:spcAft>
                <a:buClrTx/>
                <a:buSzTx/>
                <a:buFontTx/>
                <a:buNone/>
                <a:tabLst/>
                <a:defRPr/>
              </a:pPr>
              <a:t>48</a:t>
            </a:fld>
            <a:endPar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44537533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6550" y="457200"/>
            <a:ext cx="6337300" cy="3565525"/>
          </a:xfrm>
        </p:spPr>
      </p:sp>
      <p:sp>
        <p:nvSpPr>
          <p:cNvPr id="3" name="Notes Placeholder 2"/>
          <p:cNvSpPr>
            <a:spLocks noGrp="1"/>
          </p:cNvSpPr>
          <p:nvPr>
            <p:ph type="body" idx="1"/>
          </p:nvPr>
        </p:nvSpPr>
        <p:spPr>
          <a:xfrm>
            <a:off x="762000" y="4022725"/>
            <a:ext cx="5486400" cy="4114800"/>
          </a:xfrm>
        </p:spPr>
        <p:txBody>
          <a:bodyPr/>
          <a:lstStyle/>
          <a:p>
            <a:r>
              <a:rPr lang="en-US"/>
              <a:t>Moving on to the NIH Common Fund and other trans-NIH efforts.</a:t>
            </a:r>
          </a:p>
          <a:p>
            <a:endParaRPr lang="en-US"/>
          </a:p>
        </p:txBody>
      </p:sp>
      <p:sp>
        <p:nvSpPr>
          <p:cNvPr id="5" name="Slide Number Placeholder 3">
            <a:extLst>
              <a:ext uri="{FF2B5EF4-FFF2-40B4-BE49-F238E27FC236}">
                <a16:creationId xmlns:a16="http://schemas.microsoft.com/office/drawing/2014/main" id="{17368324-A7D7-4227-BB8E-DBAF7564DE89}"/>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49</a:t>
            </a:fld>
            <a:endParaRPr lang="en-US" b="1">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5570472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365125" y="490538"/>
            <a:ext cx="6338888" cy="3565525"/>
          </a:xfrm>
          <a:prstGeom prst="rect">
            <a:avLst/>
          </a:prstGeom>
          <a:ln/>
        </p:spPr>
      </p:sp>
      <p:sp>
        <p:nvSpPr>
          <p:cNvPr id="119811" name="Notes Placeholder 2"/>
          <p:cNvSpPr>
            <a:spLocks noGrp="1"/>
          </p:cNvSpPr>
          <p:nvPr>
            <p:ph type="body" idx="1"/>
          </p:nvPr>
        </p:nvSpPr>
        <p:spPr>
          <a:xfrm>
            <a:off x="791369" y="4056062"/>
            <a:ext cx="5486400" cy="4319311"/>
          </a:xfrm>
          <a:noFill/>
          <a:ln w="9525">
            <a:noFill/>
            <a:miter lim="800000"/>
            <a:headEnd/>
            <a:tailEnd/>
          </a:ln>
          <a:effectLst/>
        </p:spPr>
        <p:txBody>
          <a:bodyPr vert="horz" wrap="square" lIns="96348" tIns="48174" rIns="96348" bIns="48174" numCol="1" anchor="t" anchorCtr="0" compatLnSpc="1">
            <a:prstTxWarp prst="textNoShape">
              <a:avLst/>
            </a:prstTxWarp>
            <a:noAutofit/>
          </a:bodyPr>
          <a:lstStyle/>
          <a:p>
            <a:pPr marL="0" lvl="1" defTabSz="621167">
              <a:defRPr/>
            </a:pPr>
            <a:r>
              <a:rPr lang="en-US" b="0" kern="1200" dirty="0">
                <a:solidFill>
                  <a:schemeClr val="tx1"/>
                </a:solidFill>
                <a:latin typeface="Arial" panose="020B0604020202020204" pitchFamily="34" charset="0"/>
                <a:cs typeface="Arial" panose="020B0604020202020204" pitchFamily="34" charset="0"/>
              </a:rPr>
              <a:t>The Knockout Mouse Phenotyping Project (or KOMP2) is a trans-NIH research program focused on generating a comprehensive resource of null mutant mice and their phenotype information. KOMP2 is a founding member of the worldwide International Mouse Phenotyping Consortium (or IMPC) that comprises </a:t>
            </a:r>
            <a:r>
              <a:rPr lang="en-US" dirty="0">
                <a:solidFill>
                  <a:srgbClr val="000000"/>
                </a:solidFill>
                <a:latin typeface="Arial" panose="020B0604020202020204" pitchFamily="34" charset="0"/>
                <a:cs typeface="Arial" panose="020B0604020202020204" pitchFamily="34" charset="0"/>
              </a:rPr>
              <a:t>21</a:t>
            </a:r>
            <a:r>
              <a:rPr lang="en-US" u="none" dirty="0">
                <a:latin typeface="Arial" panose="020B0604020202020204" pitchFamily="34" charset="0"/>
                <a:cs typeface="Arial" panose="020B0604020202020204" pitchFamily="34" charset="0"/>
              </a:rPr>
              <a:t> </a:t>
            </a:r>
            <a:r>
              <a:rPr lang="en-US" b="0" u="none" kern="1200" dirty="0">
                <a:latin typeface="Arial" panose="020B0604020202020204" pitchFamily="34" charset="0"/>
                <a:cs typeface="Arial" panose="020B0604020202020204" pitchFamily="34" charset="0"/>
              </a:rPr>
              <a:t>centers in 15 countries. </a:t>
            </a:r>
            <a:r>
              <a:rPr lang="en-US" b="0" kern="1200" dirty="0">
                <a:solidFill>
                  <a:schemeClr val="tx1"/>
                </a:solidFill>
                <a:latin typeface="Arial" panose="020B0604020202020204" pitchFamily="34" charset="0"/>
                <a:cs typeface="Arial" panose="020B0604020202020204" pitchFamily="34" charset="0"/>
              </a:rPr>
              <a:t>To date, KOMP2 investigators have developed and </a:t>
            </a:r>
            <a:r>
              <a:rPr lang="en-US" b="0" kern="1200" dirty="0" err="1">
                <a:solidFill>
                  <a:schemeClr val="tx1"/>
                </a:solidFill>
                <a:latin typeface="Arial" panose="020B0604020202020204" pitchFamily="34" charset="0"/>
                <a:cs typeface="Arial" panose="020B0604020202020204" pitchFamily="34" charset="0"/>
              </a:rPr>
              <a:t>phenotyped</a:t>
            </a:r>
            <a:r>
              <a:rPr lang="en-US" b="0" kern="1200" dirty="0">
                <a:solidFill>
                  <a:schemeClr val="tx1"/>
                </a:solidFill>
                <a:latin typeface="Arial" panose="020B0604020202020204" pitchFamily="34" charset="0"/>
                <a:cs typeface="Arial" panose="020B0604020202020204" pitchFamily="34" charset="0"/>
              </a:rPr>
              <a:t> approximately 5,500 strains of knockout mice, contributing to the more than 10,000 strains created by the IMPC.</a:t>
            </a:r>
          </a:p>
          <a:p>
            <a:pPr marL="0" lvl="1" defTabSz="621167">
              <a:defRPr/>
            </a:pPr>
            <a:endParaRPr lang="en-US" b="0" kern="1200" dirty="0">
              <a:solidFill>
                <a:schemeClr val="tx1"/>
              </a:solidFill>
              <a:latin typeface="Arial" panose="020B0604020202020204" pitchFamily="34" charset="0"/>
              <a:cs typeface="Arial" panose="020B0604020202020204" pitchFamily="34" charset="0"/>
            </a:endParaRPr>
          </a:p>
          <a:p>
            <a:pPr marL="0" lvl="1" defTabSz="621167">
              <a:defRPr/>
            </a:pPr>
            <a:r>
              <a:rPr lang="en-US" b="0" kern="1200" dirty="0">
                <a:solidFill>
                  <a:schemeClr val="tx1"/>
                </a:solidFill>
                <a:latin typeface="Arial" panose="020B0604020202020204" pitchFamily="34" charset="0"/>
                <a:cs typeface="Arial" panose="020B0604020202020204" pitchFamily="34" charset="0"/>
              </a:rPr>
              <a:t>* The IMPC Annual Conference, held in July</a:t>
            </a:r>
            <a:r>
              <a:rPr lang="en-US" dirty="0">
                <a:latin typeface="Arial" panose="020B0604020202020204" pitchFamily="34" charset="0"/>
                <a:cs typeface="Arial" panose="020B0604020202020204" pitchFamily="34" charset="0"/>
              </a:rPr>
              <a:t>, </a:t>
            </a:r>
            <a:r>
              <a:rPr lang="en-US" b="0" kern="1200" dirty="0">
                <a:solidFill>
                  <a:schemeClr val="tx1"/>
                </a:solidFill>
                <a:latin typeface="Arial" panose="020B0604020202020204" pitchFamily="34" charset="0"/>
                <a:cs typeface="Arial" panose="020B0604020202020204" pitchFamily="34" charset="0"/>
              </a:rPr>
              <a:t>brought together &gt;150 attendees from the mouse and human genetics communities. </a:t>
            </a:r>
            <a:r>
              <a:rPr lang="en-US" dirty="0">
                <a:latin typeface="Arial" panose="020B0604020202020204" pitchFamily="34" charset="0"/>
                <a:cs typeface="Arial" panose="020B0604020202020204" pitchFamily="34" charset="0"/>
              </a:rPr>
              <a:t>Talks </a:t>
            </a:r>
            <a:r>
              <a:rPr lang="en-US" b="0" kern="1200" dirty="0">
                <a:solidFill>
                  <a:schemeClr val="tx1"/>
                </a:solidFill>
                <a:latin typeface="Arial" panose="020B0604020202020204" pitchFamily="34" charset="0"/>
                <a:cs typeface="Arial" panose="020B0604020202020204" pitchFamily="34" charset="0"/>
              </a:rPr>
              <a:t>focused on the utility of the mouse model for rare and common diseases, big data challenges, and new directions of environmental impact, gene therapy, and gene editing. </a:t>
            </a:r>
          </a:p>
          <a:p>
            <a:pPr marL="171450" lvl="1" indent="-171450" defTabSz="621167">
              <a:buFont typeface="Arial" panose="020B0604020202020204" pitchFamily="34" charset="0"/>
              <a:buChar char="•"/>
              <a:defRPr/>
            </a:pPr>
            <a:endParaRPr lang="en-US" b="0" kern="1200" dirty="0">
              <a:solidFill>
                <a:schemeClr val="tx1"/>
              </a:solidFill>
              <a:latin typeface="Arial" panose="020B0604020202020204" pitchFamily="34" charset="0"/>
              <a:cs typeface="Arial" panose="020B0604020202020204" pitchFamily="34" charset="0"/>
            </a:endParaRPr>
          </a:p>
          <a:p>
            <a:pPr marL="0" lvl="1" defTabSz="621167">
              <a:defRPr/>
            </a:pPr>
            <a:r>
              <a:rPr lang="en-US" b="0" kern="1200" dirty="0">
                <a:solidFill>
                  <a:schemeClr val="tx1"/>
                </a:solidFill>
                <a:latin typeface="Arial" panose="020B0604020202020204" pitchFamily="34" charset="0"/>
                <a:cs typeface="Arial" panose="020B0604020202020204" pitchFamily="34" charset="0"/>
              </a:rPr>
              <a:t>* KOMP2 </a:t>
            </a:r>
            <a:r>
              <a:rPr lang="en-US" dirty="0">
                <a:latin typeface="Arial" panose="020B0604020202020204" pitchFamily="34" charset="0"/>
                <a:cs typeface="Arial" panose="020B0604020202020204" pitchFamily="34" charset="0"/>
              </a:rPr>
              <a:t>is continuing its </a:t>
            </a:r>
            <a:r>
              <a:rPr lang="en-US" b="0" kern="1200" dirty="0">
                <a:solidFill>
                  <a:schemeClr val="tx1"/>
                </a:solidFill>
                <a:latin typeface="Arial" panose="020B0604020202020204" pitchFamily="34" charset="0"/>
                <a:cs typeface="Arial" panose="020B0604020202020204" pitchFamily="34" charset="0"/>
              </a:rPr>
              <a:t>education and outreach programs, most notably through a series of online workshops. The next event, which is being held at the end of this month, will discuss “Home Cage Monitoring in Behavioral Phenotyping.”</a:t>
            </a:r>
          </a:p>
          <a:p>
            <a:pPr marL="171450" lvl="1" indent="-171450" defTabSz="621167">
              <a:buFont typeface="Arial" panose="020B0604020202020204" pitchFamily="34" charset="0"/>
              <a:buChar char="•"/>
              <a:defRPr/>
            </a:pPr>
            <a:endParaRPr lang="en-US" b="0" kern="1200" dirty="0">
              <a:solidFill>
                <a:schemeClr val="tx1"/>
              </a:solidFill>
              <a:latin typeface="Arial" panose="020B0604020202020204" pitchFamily="34" charset="0"/>
              <a:cs typeface="Arial" panose="020B0604020202020204" pitchFamily="34" charset="0"/>
            </a:endParaRPr>
          </a:p>
          <a:p>
            <a:pPr marL="0" marR="0" lvl="1" algn="l" defTabSz="621167" rtl="0" eaLnBrk="1" fontAlgn="auto" latinLnBrk="0" hangingPunct="1">
              <a:lnSpc>
                <a:spcPct val="100000"/>
              </a:lnSpc>
              <a:spcBef>
                <a:spcPts val="0"/>
              </a:spcBef>
              <a:spcAft>
                <a:spcPts val="0"/>
              </a:spcAft>
              <a:buClrTx/>
              <a:buSzTx/>
              <a:tabLst/>
              <a:defRPr/>
            </a:pPr>
            <a:r>
              <a:rPr lang="en-US" b="0" kern="1200" dirty="0">
                <a:solidFill>
                  <a:schemeClr val="tx1"/>
                </a:solidFill>
                <a:latin typeface="Arial" panose="020B0604020202020204" pitchFamily="34" charset="0"/>
                <a:cs typeface="Arial" panose="020B0604020202020204" pitchFamily="34" charset="0"/>
              </a:rPr>
              <a:t>* The NIH Office for Data Science Strategy awarded </a:t>
            </a:r>
            <a:r>
              <a:rPr lang="en-US" dirty="0">
                <a:latin typeface="Arial" panose="020B0604020202020204" pitchFamily="34" charset="0"/>
                <a:cs typeface="Arial" panose="020B0604020202020204" pitchFamily="34" charset="0"/>
              </a:rPr>
              <a:t>a</a:t>
            </a:r>
            <a:r>
              <a:rPr lang="en-US" b="0" kern="1200" dirty="0">
                <a:solidFill>
                  <a:schemeClr val="tx1"/>
                </a:solidFill>
                <a:latin typeface="Arial" panose="020B0604020202020204" pitchFamily="34" charset="0"/>
                <a:cs typeface="Arial" panose="020B0604020202020204" pitchFamily="34" charset="0"/>
              </a:rPr>
              <a:t> supplement to KOMP2’s coordinating center at the European Bioinformatics Institute, reflecting ongoing trans-NIH support for KOMP2. The supplement supports the exploration of cloud solutions and capabilities for KOMP2 big data analysis. </a:t>
            </a:r>
          </a:p>
          <a:p>
            <a:pPr marL="0" lvl="1" indent="0" defTabSz="621167">
              <a:buFont typeface="Arial" panose="020B0604020202020204" pitchFamily="34" charset="0"/>
              <a:buNone/>
              <a:defRPr/>
            </a:pPr>
            <a:endParaRPr lang="en-US" b="0" kern="1200" dirty="0">
              <a:solidFill>
                <a:schemeClr val="tx1"/>
              </a:solidFill>
              <a:latin typeface="Arial" panose="020B0604020202020204" pitchFamily="34" charset="0"/>
              <a:cs typeface="Arial" panose="020B0604020202020204" pitchFamily="34" charset="0"/>
            </a:endParaRPr>
          </a:p>
        </p:txBody>
      </p:sp>
      <p:sp>
        <p:nvSpPr>
          <p:cNvPr id="5" name="Slide Number Placeholder 3">
            <a:extLst>
              <a:ext uri="{FF2B5EF4-FFF2-40B4-BE49-F238E27FC236}">
                <a16:creationId xmlns:a16="http://schemas.microsoft.com/office/drawing/2014/main" id="{B0609DA9-532A-49A3-97FF-F8D8F387C0A2}"/>
              </a:ext>
            </a:extLst>
          </p:cNvPr>
          <p:cNvSpPr>
            <a:spLocks noGrp="1"/>
          </p:cNvSpPr>
          <p:nvPr>
            <p:ph type="sldNum" sz="quarter" idx="5"/>
          </p:nvPr>
        </p:nvSpPr>
        <p:spPr>
          <a:xfrm>
            <a:off x="3970938" y="8829967"/>
            <a:ext cx="3037840" cy="466433"/>
          </a:xfrm>
          <a:noFill/>
        </p:spPr>
        <p:txBody>
          <a:bodyPr/>
          <a:lstStyle/>
          <a:p>
            <a:pPr marL="0" marR="0" lvl="0" indent="0" algn="r" defTabSz="924723"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24723" rtl="0" eaLnBrk="1" fontAlgn="auto" latinLnBrk="0" hangingPunct="1">
                <a:lnSpc>
                  <a:spcPct val="100000"/>
                </a:lnSpc>
                <a:spcBef>
                  <a:spcPts val="0"/>
                </a:spcBef>
                <a:spcAft>
                  <a:spcPts val="0"/>
                </a:spcAft>
                <a:buClrTx/>
                <a:buSzTx/>
                <a:buFontTx/>
                <a:buNone/>
                <a:tabLst/>
                <a:defRPr/>
              </a:pPr>
              <a:t>50</a:t>
            </a:fld>
            <a:endPar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 name="TextBox 1">
            <a:extLst>
              <a:ext uri="{FF2B5EF4-FFF2-40B4-BE49-F238E27FC236}">
                <a16:creationId xmlns:a16="http://schemas.microsoft.com/office/drawing/2014/main" id="{42214577-4025-4C7E-F532-0D742281DDD7}"/>
              </a:ext>
            </a:extLst>
          </p:cNvPr>
          <p:cNvSpPr txBox="1"/>
          <p:nvPr/>
        </p:nvSpPr>
        <p:spPr>
          <a:xfrm>
            <a:off x="885086" y="1494845"/>
            <a:ext cx="2711395" cy="507831"/>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highlight>
                  <a:srgbClr val="FFFF00"/>
                </a:highlight>
                <a:uLnTx/>
                <a:uFillTx/>
                <a:latin typeface="Arial" panose="020B0604020202020204" pitchFamily="34" charset="0"/>
                <a:ea typeface="+mn-ea"/>
                <a:cs typeface="Arial" panose="020B0604020202020204" pitchFamily="34" charset="0"/>
              </a:rPr>
              <a:t>[HOLD FOR CONFIRMATION FROM MAYA AND COLIN ON ODSS SUPPLEMENT]</a:t>
            </a:r>
          </a:p>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5474667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388938" y="409575"/>
            <a:ext cx="6337300" cy="3565525"/>
          </a:xfrm>
          <a:prstGeom prst="rect">
            <a:avLst/>
          </a:prstGeom>
          <a:ln/>
        </p:spPr>
      </p:sp>
      <p:sp>
        <p:nvSpPr>
          <p:cNvPr id="119811" name="Notes Placeholder 2"/>
          <p:cNvSpPr>
            <a:spLocks noGrp="1"/>
          </p:cNvSpPr>
          <p:nvPr>
            <p:ph type="body" idx="1"/>
          </p:nvPr>
        </p:nvSpPr>
        <p:spPr>
          <a:xfrm>
            <a:off x="813984" y="3975535"/>
            <a:ext cx="5486400" cy="4114800"/>
          </a:xfrm>
          <a:noFill/>
          <a:ln w="9525">
            <a:noFill/>
            <a:miter lim="800000"/>
            <a:headEnd/>
            <a:tailEnd/>
          </a:ln>
          <a:effectLst/>
        </p:spPr>
        <p:txBody>
          <a:bodyPr vert="horz" wrap="square" lIns="92898" tIns="46449" rIns="92898" bIns="46449" numCol="1" anchor="t" anchorCtr="0" compatLnSpc="1">
            <a:prstTxWarp prst="textNoShape">
              <a:avLst/>
            </a:prstTxWarp>
            <a:noAutofit/>
          </a:bodyPr>
          <a:lstStyle/>
          <a:p>
            <a:pPr marL="0" lvl="1" defTabSz="621167">
              <a:defRPr/>
            </a:pPr>
            <a:r>
              <a:rPr lang="en-US" kern="1200" dirty="0">
                <a:solidFill>
                  <a:schemeClr val="tx1"/>
                </a:solidFill>
                <a:latin typeface="Arial" panose="020B0604020202020204" pitchFamily="34" charset="0"/>
                <a:cs typeface="Arial" panose="020B0604020202020204" pitchFamily="34" charset="0"/>
              </a:rPr>
              <a:t>The NIH Common Fund’s Human Biomolecular Atlas Program (or </a:t>
            </a:r>
            <a:r>
              <a:rPr lang="en-US" kern="1200" dirty="0" err="1">
                <a:solidFill>
                  <a:schemeClr val="tx1"/>
                </a:solidFill>
                <a:latin typeface="Arial" panose="020B0604020202020204" pitchFamily="34" charset="0"/>
                <a:cs typeface="Arial" panose="020B0604020202020204" pitchFamily="34" charset="0"/>
              </a:rPr>
              <a:t>HuBMAP</a:t>
            </a:r>
            <a:r>
              <a:rPr lang="en-US" kern="1200" dirty="0">
                <a:solidFill>
                  <a:schemeClr val="tx1"/>
                </a:solidFill>
                <a:latin typeface="Arial" panose="020B0604020202020204" pitchFamily="34" charset="0"/>
                <a:cs typeface="Arial" panose="020B0604020202020204" pitchFamily="34" charset="0"/>
              </a:rPr>
              <a:t>) aims to develop an open, global framework for creating comprehensive mappings of the human body at a cellular resolution, which will help determine how relationships among cells affect the health of a person.</a:t>
            </a:r>
          </a:p>
          <a:p>
            <a:pPr marL="0" lvl="1" defTabSz="621167">
              <a:defRPr/>
            </a:pPr>
            <a:endParaRPr lang="en-US" kern="1200" dirty="0">
              <a:solidFill>
                <a:schemeClr val="tx1"/>
              </a:solidFill>
              <a:latin typeface="Arial" panose="020B0604020202020204" pitchFamily="34" charset="0"/>
              <a:cs typeface="Arial" panose="020B0604020202020204" pitchFamily="34" charset="0"/>
            </a:endParaRPr>
          </a:p>
          <a:p>
            <a:pPr marL="0" lvl="1" defTabSz="621167">
              <a:defRPr/>
            </a:pPr>
            <a:r>
              <a:rPr lang="en-US" kern="1200" dirty="0" err="1">
                <a:solidFill>
                  <a:schemeClr val="tx1"/>
                </a:solidFill>
                <a:latin typeface="Arial" panose="020B0604020202020204" pitchFamily="34" charset="0"/>
                <a:cs typeface="Arial" panose="020B0604020202020204" pitchFamily="34" charset="0"/>
              </a:rPr>
              <a:t>HubMAP</a:t>
            </a:r>
            <a:r>
              <a:rPr lang="en-US" kern="1200" dirty="0">
                <a:solidFill>
                  <a:schemeClr val="tx1"/>
                </a:solidFill>
                <a:latin typeface="Arial" panose="020B0604020202020204" pitchFamily="34" charset="0"/>
                <a:cs typeface="Arial" panose="020B0604020202020204" pitchFamily="34" charset="0"/>
              </a:rPr>
              <a:t> was recently featured in a special cross-journal collection that included 11 papers in </a:t>
            </a:r>
            <a:r>
              <a:rPr lang="en-US" i="1" kern="1200" dirty="0">
                <a:solidFill>
                  <a:schemeClr val="tx1"/>
                </a:solidFill>
                <a:latin typeface="Arial" panose="020B0604020202020204" pitchFamily="34" charset="0"/>
                <a:cs typeface="Arial" panose="020B0604020202020204" pitchFamily="34" charset="0"/>
              </a:rPr>
              <a:t>Nature</a:t>
            </a:r>
            <a:r>
              <a:rPr lang="en-US" kern="1200" dirty="0">
                <a:solidFill>
                  <a:schemeClr val="tx1"/>
                </a:solidFill>
                <a:latin typeface="Arial" panose="020B0604020202020204" pitchFamily="34" charset="0"/>
                <a:cs typeface="Arial" panose="020B0604020202020204" pitchFamily="34" charset="0"/>
              </a:rPr>
              <a:t>, along with companion papers in other journals. The collection highlights the progress made by more than 400 researchers across 60 sites since the program’s inception in 2018. </a:t>
            </a:r>
          </a:p>
          <a:p>
            <a:pPr marL="0" lvl="1" defTabSz="621167">
              <a:defRPr/>
            </a:pPr>
            <a:endParaRPr lang="en-US" kern="1200" dirty="0">
              <a:solidFill>
                <a:schemeClr val="tx1"/>
              </a:solidFill>
              <a:latin typeface="Arial" panose="020B0604020202020204" pitchFamily="34" charset="0"/>
              <a:cs typeface="Arial" panose="020B0604020202020204" pitchFamily="34" charset="0"/>
            </a:endParaRPr>
          </a:p>
          <a:p>
            <a:pPr marL="0" lvl="1" defTabSz="621167">
              <a:defRPr/>
            </a:pPr>
            <a:r>
              <a:rPr lang="en-US" kern="1200" dirty="0">
                <a:solidFill>
                  <a:schemeClr val="tx1"/>
                </a:solidFill>
                <a:latin typeface="Arial" panose="020B0604020202020204" pitchFamily="34" charset="0"/>
                <a:cs typeface="Arial" panose="020B0604020202020204" pitchFamily="34" charset="0"/>
              </a:rPr>
              <a:t>* The papers dive into the tools that </a:t>
            </a:r>
            <a:r>
              <a:rPr lang="en-US" kern="1200" dirty="0" err="1">
                <a:solidFill>
                  <a:schemeClr val="tx1"/>
                </a:solidFill>
                <a:latin typeface="Arial" panose="020B0604020202020204" pitchFamily="34" charset="0"/>
                <a:cs typeface="Arial" panose="020B0604020202020204" pitchFamily="34" charset="0"/>
              </a:rPr>
              <a:t>HubMAP</a:t>
            </a:r>
            <a:r>
              <a:rPr lang="en-US" kern="1200" dirty="0">
                <a:solidFill>
                  <a:schemeClr val="tx1"/>
                </a:solidFill>
                <a:latin typeface="Arial" panose="020B0604020202020204" pitchFamily="34" charset="0"/>
                <a:cs typeface="Arial" panose="020B0604020202020204" pitchFamily="34" charset="0"/>
              </a:rPr>
              <a:t> has developed, including organ-mapping antibody panels that provide community-validated resources for multiplexed spatial imaging. They also showcase progress in generating multimodal spatial maps across organs, including * regional specialization of the intestine, * cell types and neighborhoods in healthy and diseased kidney tissue, and * the mapping of protein and transcriptional data across the maternal-fetal interface. </a:t>
            </a:r>
          </a:p>
          <a:p>
            <a:pPr marL="0" lvl="1" defTabSz="621167">
              <a:defRPr/>
            </a:pPr>
            <a:endParaRPr lang="en-US" kern="1200" dirty="0">
              <a:solidFill>
                <a:schemeClr val="tx1"/>
              </a:solidFill>
              <a:latin typeface="Arial" panose="020B0604020202020204" pitchFamily="34" charset="0"/>
              <a:cs typeface="Arial" panose="020B0604020202020204" pitchFamily="34" charset="0"/>
            </a:endParaRPr>
          </a:p>
          <a:p>
            <a:pPr marL="0" lvl="1" defTabSz="621167">
              <a:defRPr/>
            </a:pPr>
            <a:r>
              <a:rPr lang="en-US" kern="1200" dirty="0">
                <a:solidFill>
                  <a:schemeClr val="tx1"/>
                </a:solidFill>
                <a:latin typeface="Arial" panose="020B0604020202020204" pitchFamily="34" charset="0"/>
                <a:cs typeface="Arial" panose="020B0604020202020204" pitchFamily="34" charset="0"/>
              </a:rPr>
              <a:t>* The collection includes a perspective highlighting advances and prospects for </a:t>
            </a:r>
            <a:r>
              <a:rPr lang="en-US" kern="1200" dirty="0" err="1">
                <a:solidFill>
                  <a:schemeClr val="tx1"/>
                </a:solidFill>
                <a:latin typeface="Arial" panose="020B0604020202020204" pitchFamily="34" charset="0"/>
                <a:cs typeface="Arial" panose="020B0604020202020204" pitchFamily="34" charset="0"/>
              </a:rPr>
              <a:t>HuBMAP</a:t>
            </a:r>
            <a:r>
              <a:rPr lang="en-US" dirty="0">
                <a:latin typeface="Arial" panose="020B0604020202020204" pitchFamily="34" charset="0"/>
                <a:cs typeface="Arial" panose="020B0604020202020204" pitchFamily="34" charset="0"/>
              </a:rPr>
              <a:t> as the project continues to </a:t>
            </a:r>
            <a:r>
              <a:rPr lang="en-US" kern="1200" dirty="0">
                <a:solidFill>
                  <a:schemeClr val="tx1"/>
                </a:solidFill>
                <a:latin typeface="Arial" panose="020B0604020202020204" pitchFamily="34" charset="0"/>
                <a:cs typeface="Arial" panose="020B0604020202020204" pitchFamily="34" charset="0"/>
              </a:rPr>
              <a:t>generate datasets and comprehensive 3D maps of the healthy human body.</a:t>
            </a:r>
          </a:p>
        </p:txBody>
      </p:sp>
      <p:sp>
        <p:nvSpPr>
          <p:cNvPr id="6" name="Slide Number Placeholder 3">
            <a:extLst>
              <a:ext uri="{FF2B5EF4-FFF2-40B4-BE49-F238E27FC236}">
                <a16:creationId xmlns:a16="http://schemas.microsoft.com/office/drawing/2014/main" id="{52F09593-31D1-4AA9-8BE1-551A8ED75937}"/>
              </a:ext>
            </a:extLst>
          </p:cNvPr>
          <p:cNvSpPr>
            <a:spLocks noGrp="1"/>
          </p:cNvSpPr>
          <p:nvPr>
            <p:ph type="sldNum" sz="quarter" idx="5"/>
          </p:nvPr>
        </p:nvSpPr>
        <p:spPr>
          <a:xfrm>
            <a:off x="3970938" y="8829967"/>
            <a:ext cx="3037840" cy="466433"/>
          </a:xfrm>
          <a:noFill/>
        </p:spPr>
        <p:txBody>
          <a:bodyPr/>
          <a:lstStyle/>
          <a:p>
            <a:pPr marL="0" marR="0" lvl="0" indent="0" algn="r" defTabSz="924723"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24723" rtl="0" eaLnBrk="1" fontAlgn="auto" latinLnBrk="0" hangingPunct="1">
                <a:lnSpc>
                  <a:spcPct val="100000"/>
                </a:lnSpc>
                <a:spcBef>
                  <a:spcPts val="0"/>
                </a:spcBef>
                <a:spcAft>
                  <a:spcPts val="0"/>
                </a:spcAft>
                <a:buClrTx/>
                <a:buSzTx/>
                <a:buFontTx/>
                <a:buNone/>
                <a:tabLst/>
                <a:defRPr/>
              </a:pPr>
              <a:t>51</a:t>
            </a:fld>
            <a:endPar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98648328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71475" y="442913"/>
            <a:ext cx="6338888" cy="3565525"/>
          </a:xfrm>
        </p:spPr>
      </p:sp>
      <p:sp>
        <p:nvSpPr>
          <p:cNvPr id="3" name="Notes Placeholder 2"/>
          <p:cNvSpPr>
            <a:spLocks noGrp="1"/>
          </p:cNvSpPr>
          <p:nvPr>
            <p:ph type="body" idx="1"/>
          </p:nvPr>
        </p:nvSpPr>
        <p:spPr>
          <a:xfrm>
            <a:off x="762000" y="4008438"/>
            <a:ext cx="5486400" cy="4114800"/>
          </a:xfrm>
        </p:spPr>
        <p:txBody>
          <a:bodyPr/>
          <a:lstStyle/>
          <a:p>
            <a:r>
              <a:rPr lang="en-US" dirty="0">
                <a:latin typeface="Arial" panose="020B0604020202020204" pitchFamily="34" charset="0"/>
                <a:cs typeface="Arial" panose="020B0604020202020204" pitchFamily="34" charset="0"/>
              </a:rPr>
              <a:t>The Somatic Mosaicism Across Human Tissues (or </a:t>
            </a:r>
            <a:r>
              <a:rPr lang="en-US" dirty="0" err="1">
                <a:latin typeface="Arial" panose="020B0604020202020204" pitchFamily="34" charset="0"/>
                <a:cs typeface="Arial" panose="020B0604020202020204" pitchFamily="34" charset="0"/>
              </a:rPr>
              <a:t>SMaHT</a:t>
            </a:r>
            <a:r>
              <a:rPr lang="en-US" dirty="0">
                <a:latin typeface="Arial" panose="020B0604020202020204" pitchFamily="34" charset="0"/>
                <a:cs typeface="Arial" panose="020B0604020202020204" pitchFamily="34" charset="0"/>
              </a:rPr>
              <a:t>) network is an NIH Common Fund initiative aiming to build a greater understanding of somatic mosaicism, which refers to the unique post-conception changes in DNA that can vary from cell to cell within an individual. Key outcomes of this network involve developing a catalog of somatic genomic variants, developing innovative DNA sequencing and analysis tools, and forming a data workbench that integrates with other datasets.</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 This past May, the NIH Office of Strategic Coordination held the network’s kickoff meeting. The purpose of the meeting was to discuss the goals of the network as well as foster connections necessary for effective network collaborations.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 The </a:t>
            </a:r>
            <a:r>
              <a:rPr lang="en-US" dirty="0" err="1">
                <a:latin typeface="Arial" panose="020B0604020202020204" pitchFamily="34" charset="0"/>
                <a:cs typeface="Arial" panose="020B0604020202020204" pitchFamily="34" charset="0"/>
              </a:rPr>
              <a:t>SMaHT</a:t>
            </a:r>
            <a:r>
              <a:rPr lang="en-US" dirty="0">
                <a:latin typeface="Arial" panose="020B0604020202020204" pitchFamily="34" charset="0"/>
                <a:cs typeface="Arial" panose="020B0604020202020204" pitchFamily="34" charset="0"/>
              </a:rPr>
              <a:t> network also participated in the recent Pan-Structural Variation Hackathon event that focused on the building of pipelines to analyze large datasets for structural genomic variant mapping, Mendelian disease discovery, identification of somatic and mosaic genomic variants, and other research applications. This event involved other NHGRI groups, including </a:t>
            </a:r>
            <a:r>
              <a:rPr lang="en-US" dirty="0" err="1">
                <a:latin typeface="Arial" panose="020B0604020202020204" pitchFamily="34" charset="0"/>
                <a:cs typeface="Arial" panose="020B0604020202020204" pitchFamily="34" charset="0"/>
              </a:rPr>
              <a:t>GREGoR</a:t>
            </a:r>
            <a:r>
              <a:rPr lang="en-US" dirty="0">
                <a:latin typeface="Arial" panose="020B0604020202020204" pitchFamily="34" charset="0"/>
                <a:cs typeface="Arial" panose="020B0604020202020204" pitchFamily="34" charset="0"/>
              </a:rPr>
              <a:t> and the Human Genome Structural Variation Consortium (or HGSVC).</a:t>
            </a: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66EF2A21-0A99-0042-B1D1-4B202D0B9230}" type="slidenum">
              <a:rPr kumimoji="0" lang="en-US" sz="1200" b="1"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1219170" rtl="0" eaLnBrk="1" fontAlgn="auto" latinLnBrk="0" hangingPunct="1">
                <a:lnSpc>
                  <a:spcPct val="100000"/>
                </a:lnSpc>
                <a:spcBef>
                  <a:spcPts val="0"/>
                </a:spcBef>
                <a:spcAft>
                  <a:spcPts val="0"/>
                </a:spcAft>
                <a:buClrTx/>
                <a:buSzTx/>
                <a:buFontTx/>
                <a:buNone/>
                <a:tabLst/>
                <a:defRPr/>
              </a:pPr>
              <a:t>52</a:t>
            </a:fld>
            <a:endParaRPr kumimoji="0" lang="en-US" sz="1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5188033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336550" y="457200"/>
            <a:ext cx="6337300" cy="3565525"/>
          </a:xfrm>
          <a:prstGeom prst="rect">
            <a:avLst/>
          </a:prstGeom>
          <a:ln/>
        </p:spPr>
      </p:sp>
      <p:sp>
        <p:nvSpPr>
          <p:cNvPr id="119811" name="Notes Placeholder 2"/>
          <p:cNvSpPr>
            <a:spLocks noGrp="1"/>
          </p:cNvSpPr>
          <p:nvPr>
            <p:ph type="body" idx="1"/>
          </p:nvPr>
        </p:nvSpPr>
        <p:spPr>
          <a:xfrm>
            <a:off x="761999" y="4022725"/>
            <a:ext cx="5486401" cy="4114800"/>
          </a:xfrm>
          <a:noFill/>
          <a:ln w="9525">
            <a:noFill/>
            <a:miter lim="800000"/>
            <a:headEnd/>
            <a:tailEnd/>
          </a:ln>
          <a:effectLst/>
        </p:spPr>
        <p:txBody>
          <a:bodyPr vert="horz" wrap="square" lIns="94580" tIns="47290" rIns="94580" bIns="47290" numCol="1" anchor="t" anchorCtr="0" compatLnSpc="1">
            <a:prstTxWarp prst="textNoShape">
              <a:avLst/>
            </a:prstTxWarp>
            <a:noAutofit/>
          </a:bodyPr>
          <a:lstStyle/>
          <a:p>
            <a:pPr marL="0" lvl="1" algn="l" defTabSz="609585" rtl="0" eaLnBrk="1" latinLnBrk="0" hangingPunct="1">
              <a:defRPr/>
            </a:pPr>
            <a:r>
              <a:rPr lang="en-US" sz="1200" kern="1200" dirty="0">
                <a:solidFill>
                  <a:schemeClr val="tx1"/>
                </a:solidFill>
                <a:latin typeface="Arial" panose="020B0604020202020204" pitchFamily="34" charset="0"/>
                <a:cs typeface="Arial" panose="020B0604020202020204" pitchFamily="34" charset="0"/>
              </a:rPr>
              <a:t>The goal of the NIH Cloud Platform Interoperability Effort (or NCPI) is to implement guidelines and technical standards to create a trans-NIH, cloud-based, federated data ecosystem in order to facilitate end-user analyses across participating cloud platforms. NCPI was launched in 2019 and involves extensive collaborations with the NHGRI Analysis Visualization and Informatics Lab-space (or </a:t>
            </a:r>
            <a:r>
              <a:rPr lang="en-US" sz="1200" kern="1200" dirty="0" err="1">
                <a:solidFill>
                  <a:schemeClr val="tx1"/>
                </a:solidFill>
                <a:latin typeface="Arial" panose="020B0604020202020204" pitchFamily="34" charset="0"/>
                <a:cs typeface="Arial" panose="020B0604020202020204" pitchFamily="34" charset="0"/>
              </a:rPr>
              <a:t>AnVIL</a:t>
            </a:r>
            <a:r>
              <a:rPr lang="en-US" sz="1200" kern="1200" dirty="0">
                <a:solidFill>
                  <a:schemeClr val="tx1"/>
                </a:solidFill>
                <a:latin typeface="Arial" panose="020B0604020202020204" pitchFamily="34" charset="0"/>
                <a:cs typeface="Arial" panose="020B0604020202020204" pitchFamily="34" charset="0"/>
              </a:rPr>
              <a:t>) program as well as other cloud-based programs and resources supported by the National Cancer Institute, the National Heart, Lung, and Blood Institute, the NIH Common Fund, and the National Library of Medicine. NCPI is currently supported by the NIH Office of Data Science Strategy.</a:t>
            </a:r>
            <a:br>
              <a:rPr lang="en-US" sz="1200" kern="1200" dirty="0">
                <a:solidFill>
                  <a:schemeClr val="tx1"/>
                </a:solidFill>
                <a:latin typeface="Arial" panose="020B0604020202020204" pitchFamily="34" charset="0"/>
                <a:cs typeface="Arial" panose="020B0604020202020204" pitchFamily="34" charset="0"/>
              </a:rPr>
            </a:br>
            <a:endParaRPr lang="en-US" sz="1200" kern="1200" dirty="0">
              <a:solidFill>
                <a:schemeClr val="tx1"/>
              </a:solidFill>
              <a:latin typeface="Arial" panose="020B0604020202020204" pitchFamily="34" charset="0"/>
              <a:cs typeface="Arial" panose="020B0604020202020204" pitchFamily="34" charset="0"/>
            </a:endParaRPr>
          </a:p>
          <a:p>
            <a:pPr marL="0" lvl="1" algn="l" defTabSz="609585" rtl="0" eaLnBrk="1" latinLnBrk="0" hangingPunct="1">
              <a:defRPr/>
            </a:pPr>
            <a:r>
              <a:rPr lang="en-US" sz="1200" kern="1200" dirty="0">
                <a:solidFill>
                  <a:schemeClr val="tx1"/>
                </a:solidFill>
                <a:latin typeface="Arial" panose="020B0604020202020204" pitchFamily="34" charset="0"/>
                <a:cs typeface="Arial" panose="020B0604020202020204" pitchFamily="34" charset="0"/>
              </a:rPr>
              <a:t>NCPI was recently accepted as a 2024 Global Alliance for Genomics and Health (or GA4GH) Driver Project. Recall that GA4GH is an international standards organization for genomics, and driver projects are real-world genomic data initiatives that help develop and pilot GA4GH standards and tools. To ensure that driver projects mirror the objectives and values of GA4GH, all applications undergo evaluation by an international review board and are assessed relative to a set of criteria. GA4GH will announce the full set of accepted driver projects at their annual meeting later this month. </a:t>
            </a:r>
          </a:p>
        </p:txBody>
      </p:sp>
      <p:sp>
        <p:nvSpPr>
          <p:cNvPr id="119812" name="Slide Number Placeholder 3"/>
          <p:cNvSpPr>
            <a:spLocks noGrp="1"/>
          </p:cNvSpPr>
          <p:nvPr>
            <p:ph type="sldNum" sz="quarter" idx="5"/>
          </p:nvPr>
        </p:nvSpPr>
        <p:spPr>
          <a:xfrm>
            <a:off x="3972560" y="8829967"/>
            <a:ext cx="3037840" cy="466433"/>
          </a:xfrm>
          <a:noFill/>
        </p:spPr>
        <p:txBody>
          <a:bodyPr/>
          <a:lstStyle/>
          <a:p>
            <a:pPr marL="0" marR="0" lvl="0" indent="0" algn="r" defTabSz="941468"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41468" rtl="0" eaLnBrk="1" fontAlgn="auto" latinLnBrk="0" hangingPunct="1">
                <a:lnSpc>
                  <a:spcPct val="100000"/>
                </a:lnSpc>
                <a:spcBef>
                  <a:spcPts val="0"/>
                </a:spcBef>
                <a:spcAft>
                  <a:spcPts val="0"/>
                </a:spcAft>
                <a:buClrTx/>
                <a:buSzTx/>
                <a:buFontTx/>
                <a:buNone/>
                <a:tabLst/>
                <a:defRPr/>
              </a:pPr>
              <a:t>53</a:t>
            </a:fld>
            <a:endPar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94007085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4963" y="457200"/>
            <a:ext cx="6340475" cy="3567113"/>
          </a:xfrm>
        </p:spPr>
      </p:sp>
      <p:sp>
        <p:nvSpPr>
          <p:cNvPr id="3" name="Notes Placeholder 2"/>
          <p:cNvSpPr>
            <a:spLocks noGrp="1"/>
          </p:cNvSpPr>
          <p:nvPr>
            <p:ph type="body" idx="1"/>
          </p:nvPr>
        </p:nvSpPr>
        <p:spPr>
          <a:xfrm>
            <a:off x="701040" y="4024313"/>
            <a:ext cx="5608320" cy="4183380"/>
          </a:xfrm>
        </p:spPr>
        <p:txBody>
          <a:bodyPr/>
          <a:lstStyle/>
          <a:p>
            <a:r>
              <a:rPr lang="en-US"/>
              <a:t>Moving on to NHGRI activities in the areas of communications, policy, and education.</a:t>
            </a:r>
          </a:p>
          <a:p>
            <a:endParaRPr lang="en-US"/>
          </a:p>
        </p:txBody>
      </p:sp>
      <p:sp>
        <p:nvSpPr>
          <p:cNvPr id="5" name="Slide Number Placeholder 3">
            <a:extLst>
              <a:ext uri="{FF2B5EF4-FFF2-40B4-BE49-F238E27FC236}">
                <a16:creationId xmlns:a16="http://schemas.microsoft.com/office/drawing/2014/main" id="{E8F3AD21-74E0-40B9-887C-2A5055994D67}"/>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54</a:t>
            </a:fld>
            <a:endParaRPr lang="en-US"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3492650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4963" y="501650"/>
            <a:ext cx="6340475" cy="3567113"/>
          </a:xfrm>
        </p:spPr>
      </p:sp>
      <p:sp>
        <p:nvSpPr>
          <p:cNvPr id="3" name="Notes Placeholder 2"/>
          <p:cNvSpPr>
            <a:spLocks noGrp="1"/>
          </p:cNvSpPr>
          <p:nvPr>
            <p:ph type="body" idx="1"/>
          </p:nvPr>
        </p:nvSpPr>
        <p:spPr>
          <a:xfrm>
            <a:off x="701040" y="4068763"/>
            <a:ext cx="5486400" cy="4114800"/>
          </a:xfrm>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lang="en-US" dirty="0">
                <a:ea typeface="+mn-lt"/>
                <a:cs typeface="+mn-lt"/>
              </a:rPr>
              <a:t>In July, the NHGRI Office of Communications launched a refreshed homepage for Genome.gov (the institute’s website), which included more user-friendly navigation, greater accessibility options, and increased responsiveness and performance. </a:t>
            </a:r>
          </a:p>
          <a:p>
            <a:pPr marL="0" marR="0" lvl="0" indent="0" algn="l" defTabSz="609585" rtl="0" eaLnBrk="1" fontAlgn="auto" latinLnBrk="0" hangingPunct="1">
              <a:lnSpc>
                <a:spcPct val="100000"/>
              </a:lnSpc>
              <a:spcBef>
                <a:spcPts val="0"/>
              </a:spcBef>
              <a:spcAft>
                <a:spcPts val="0"/>
              </a:spcAft>
              <a:buClrTx/>
              <a:buSzTx/>
              <a:buFontTx/>
              <a:buNone/>
              <a:tabLst/>
              <a:defRPr/>
            </a:pPr>
            <a:endParaRPr lang="en-US" dirty="0">
              <a:ea typeface="+mn-lt"/>
              <a:cs typeface="+mn-lt"/>
            </a:endParaRPr>
          </a:p>
          <a:p>
            <a:pPr marL="0" marR="0" lvl="0" indent="0" algn="l" defTabSz="609585" rtl="0" eaLnBrk="1" fontAlgn="auto" latinLnBrk="0" hangingPunct="1">
              <a:lnSpc>
                <a:spcPct val="100000"/>
              </a:lnSpc>
              <a:spcBef>
                <a:spcPts val="0"/>
              </a:spcBef>
              <a:spcAft>
                <a:spcPts val="0"/>
              </a:spcAft>
              <a:buClrTx/>
              <a:buSzTx/>
              <a:buFontTx/>
              <a:buNone/>
              <a:tabLst/>
              <a:defRPr/>
            </a:pPr>
            <a:r>
              <a:rPr lang="en-US" dirty="0">
                <a:ea typeface="+mn-lt"/>
                <a:cs typeface="+mn-lt"/>
              </a:rPr>
              <a:t>These changes are based on data collected about user behavior, site performance, and market trends, with over 1,200 recorded sessions and information about half a million pageviews gathered in 2022. </a:t>
            </a:r>
            <a:r>
              <a:rPr lang="en-US" dirty="0"/>
              <a:t>Changes include a larger search bar; a more prominent navigation bar with descriptive icons; a more interactive, simplified layout with less scrolling; increased accessibility with side buttons for dark/light mode; font sizing and text-to-voice; and an expanded footer for more evergreen content about training, funding, and careers, as well as special initiatives.</a:t>
            </a:r>
          </a:p>
          <a:p>
            <a:pPr marL="0" marR="0" lvl="0" indent="0" algn="l" defTabSz="609585" rtl="0" eaLnBrk="1" fontAlgn="auto" latinLnBrk="0" hangingPunct="1">
              <a:lnSpc>
                <a:spcPct val="100000"/>
              </a:lnSpc>
              <a:spcBef>
                <a:spcPts val="0"/>
              </a:spcBef>
              <a:spcAft>
                <a:spcPts val="0"/>
              </a:spcAft>
              <a:buClrTx/>
              <a:buSzTx/>
              <a:buFontTx/>
              <a:buNone/>
              <a:tabLst/>
              <a:defRPr/>
            </a:pPr>
            <a:endParaRPr lang="en-US" dirty="0">
              <a:ea typeface="+mn-lt"/>
              <a:cs typeface="+mn-lt"/>
            </a:endParaRPr>
          </a:p>
          <a:p>
            <a:pPr marL="0" marR="0" lvl="0" indent="0" algn="l" defTabSz="609585" rtl="0" eaLnBrk="1" fontAlgn="auto" latinLnBrk="0" hangingPunct="1">
              <a:lnSpc>
                <a:spcPct val="100000"/>
              </a:lnSpc>
              <a:spcBef>
                <a:spcPts val="0"/>
              </a:spcBef>
              <a:spcAft>
                <a:spcPts val="0"/>
              </a:spcAft>
              <a:buClrTx/>
              <a:buSzTx/>
              <a:buFontTx/>
              <a:buNone/>
              <a:tabLst/>
              <a:defRPr/>
            </a:pPr>
            <a:r>
              <a:rPr lang="en-US" dirty="0">
                <a:ea typeface="+mn-lt"/>
                <a:cs typeface="+mn-lt"/>
              </a:rPr>
              <a:t>Planned future improvements include search engine optimization to increase site traffic and enhanced user experience and engagement, so that visitors can more efficiently find resources of interest.</a:t>
            </a:r>
          </a:p>
          <a:p>
            <a:endParaRPr lang="en-US" dirty="0"/>
          </a:p>
        </p:txBody>
      </p:sp>
      <p:sp>
        <p:nvSpPr>
          <p:cNvPr id="5" name="Slide Number Placeholder 3">
            <a:extLst>
              <a:ext uri="{FF2B5EF4-FFF2-40B4-BE49-F238E27FC236}">
                <a16:creationId xmlns:a16="http://schemas.microsoft.com/office/drawing/2014/main" id="{37C5F988-C637-05D9-CB06-56E97FF7CAB8}"/>
              </a:ext>
            </a:extLst>
          </p:cNvPr>
          <p:cNvSpPr>
            <a:spLocks noGrp="1"/>
          </p:cNvSpPr>
          <p:nvPr>
            <p:ph type="sldNum" sz="quarter" idx="5"/>
          </p:nvPr>
        </p:nvSpPr>
        <p:spPr>
          <a:xfrm>
            <a:off x="3970938" y="8829967"/>
            <a:ext cx="3037840" cy="466433"/>
          </a:xfrm>
          <a:noFill/>
        </p:spPr>
        <p:txBody>
          <a:bodyPr/>
          <a:lstStyle/>
          <a:p>
            <a:pPr marL="0" marR="0" lvl="0" indent="0" algn="r" defTabSz="907481"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07481" rtl="0" eaLnBrk="1" fontAlgn="auto" latinLnBrk="0" hangingPunct="1">
                <a:lnSpc>
                  <a:spcPct val="100000"/>
                </a:lnSpc>
                <a:spcBef>
                  <a:spcPts val="0"/>
                </a:spcBef>
                <a:spcAft>
                  <a:spcPts val="0"/>
                </a:spcAft>
                <a:buClrTx/>
                <a:buSzTx/>
                <a:buFontTx/>
                <a:buNone/>
                <a:tabLst/>
                <a:defRPr/>
              </a:pPr>
              <a:t>55</a:t>
            </a:fld>
            <a:endPar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18895746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336550" y="546100"/>
            <a:ext cx="6337300" cy="3565525"/>
          </a:xfrm>
          <a:prstGeom prst="rect">
            <a:avLst/>
          </a:prstGeom>
          <a:ln/>
        </p:spPr>
      </p:sp>
      <p:sp>
        <p:nvSpPr>
          <p:cNvPr id="119811" name="Notes Placeholder 2"/>
          <p:cNvSpPr>
            <a:spLocks noGrp="1"/>
          </p:cNvSpPr>
          <p:nvPr>
            <p:ph type="body" idx="1"/>
          </p:nvPr>
        </p:nvSpPr>
        <p:spPr>
          <a:xfrm>
            <a:off x="761999" y="4111625"/>
            <a:ext cx="5486401" cy="4114800"/>
          </a:xfrm>
          <a:noFill/>
          <a:ln w="9525">
            <a:noFill/>
            <a:miter lim="800000"/>
            <a:headEnd/>
            <a:tailEnd/>
          </a:ln>
          <a:effectLst/>
        </p:spPr>
        <p:txBody>
          <a:bodyPr vert="horz" wrap="square" lIns="94580" tIns="47290" rIns="94580" bIns="47290" numCol="1" anchor="t" anchorCtr="0" compatLnSpc="1">
            <a:prstTxWarp prst="textNoShape">
              <a:avLst/>
            </a:prstTxWarp>
            <a:noAutofit/>
          </a:bodyPr>
          <a:lstStyle/>
          <a:p>
            <a:pPr marL="0" marR="0" lvl="1" indent="0" algn="l" defTabSz="609585" rtl="0" eaLnBrk="1" fontAlgn="auto" latinLnBrk="0" hangingPunct="1">
              <a:lnSpc>
                <a:spcPct val="100000"/>
              </a:lnSpc>
              <a:spcBef>
                <a:spcPts val="0"/>
              </a:spcBef>
              <a:spcAft>
                <a:spcPts val="0"/>
              </a:spcAft>
              <a:buClrTx/>
              <a:buSzTx/>
              <a:buFontTx/>
              <a:buNone/>
              <a:tabLst/>
              <a:defRPr/>
            </a:pPr>
            <a:r>
              <a:rPr lang="en-US" sz="1200" dirty="0">
                <a:latin typeface="Arial"/>
                <a:cs typeface="Arial"/>
              </a:rPr>
              <a:t>The NHGRI-funded Telomere-to-Telomere (or T2T) Consortium recently completed the first gapless sequence of a human Y chromosome, publishing their findings in </a:t>
            </a:r>
            <a:r>
              <a:rPr lang="en-US" sz="1200" i="1" dirty="0">
                <a:latin typeface="Arial"/>
                <a:cs typeface="Arial"/>
              </a:rPr>
              <a:t>Nature</a:t>
            </a:r>
            <a:r>
              <a:rPr lang="en-US" sz="1200" dirty="0">
                <a:latin typeface="Arial"/>
                <a:cs typeface="Arial"/>
              </a:rPr>
              <a:t> at the end of August. This complements the consortium’s previous achievement of generating truly complete sequences for the other 23 human chromosomes. We finally now have complete sequences of all human chromosomes, as the Y chromosome was the last human chromosome to be completely sequenced. Previously, more than 50% of the Y chromosome was not fully sequenced due to its highly repetitive DNA regions. Completing a Y chromosome sequence was only now possible with new DNA sequencing technologies and analysis methods, some of which were developed by the Consortium.</a:t>
            </a:r>
          </a:p>
          <a:p>
            <a:pPr marL="0" marR="0" lvl="1" indent="0" algn="l" defTabSz="609585" rtl="0" eaLnBrk="1" fontAlgn="auto" latinLnBrk="0" hangingPunct="1">
              <a:lnSpc>
                <a:spcPct val="100000"/>
              </a:lnSpc>
              <a:spcBef>
                <a:spcPts val="0"/>
              </a:spcBef>
              <a:spcAft>
                <a:spcPts val="0"/>
              </a:spcAft>
              <a:buClrTx/>
              <a:buSzTx/>
              <a:buFontTx/>
              <a:buNone/>
              <a:tabLst/>
              <a:defRPr/>
            </a:pPr>
            <a:endParaRPr lang="en-US" sz="1200" dirty="0">
              <a:latin typeface="Arial"/>
              <a:cs typeface="Arial"/>
            </a:endParaRPr>
          </a:p>
          <a:p>
            <a:pPr marL="0" lvl="1">
              <a:defRPr/>
            </a:pPr>
            <a:r>
              <a:rPr lang="en-US" sz="1200" dirty="0">
                <a:latin typeface="Arial"/>
                <a:cs typeface="Arial"/>
              </a:rPr>
              <a:t>The efforts of NHGRI’s Office of Communication helped to garner significant media attention for this genomics accomplishment. Such coverage pointed to how the complete Y chromosome sequence may </a:t>
            </a:r>
            <a:r>
              <a:rPr lang="en-US" sz="1200" dirty="0" err="1">
                <a:latin typeface="Arial"/>
                <a:cs typeface="Arial"/>
              </a:rPr>
              <a:t>aidin</a:t>
            </a:r>
            <a:r>
              <a:rPr lang="en-US" sz="1200" dirty="0">
                <a:latin typeface="Arial"/>
                <a:cs typeface="Arial"/>
              </a:rPr>
              <a:t> future studies about human health, fertility, evolution, and genealogy. Notable news outlets reporting on this development included </a:t>
            </a:r>
            <a:r>
              <a:rPr lang="en-US" sz="1200" i="1" dirty="0">
                <a:latin typeface="Arial"/>
                <a:cs typeface="Arial"/>
              </a:rPr>
              <a:t>Science</a:t>
            </a:r>
            <a:r>
              <a:rPr lang="en-US" sz="1200" dirty="0">
                <a:latin typeface="Arial"/>
                <a:cs typeface="Arial"/>
              </a:rPr>
              <a:t> magazine, CNN, </a:t>
            </a:r>
            <a:r>
              <a:rPr lang="en-US" sz="1200" i="1" dirty="0">
                <a:latin typeface="Arial"/>
                <a:cs typeface="Arial"/>
              </a:rPr>
              <a:t>New Scientist</a:t>
            </a:r>
            <a:r>
              <a:rPr lang="en-US" sz="1200" dirty="0">
                <a:latin typeface="Arial"/>
                <a:cs typeface="Arial"/>
              </a:rPr>
              <a:t>, and Reuters, among others.</a:t>
            </a:r>
          </a:p>
        </p:txBody>
      </p:sp>
      <p:sp>
        <p:nvSpPr>
          <p:cNvPr id="2" name="Slide Number Placeholder 3">
            <a:extLst>
              <a:ext uri="{FF2B5EF4-FFF2-40B4-BE49-F238E27FC236}">
                <a16:creationId xmlns:a16="http://schemas.microsoft.com/office/drawing/2014/main" id="{0296C9A8-C8F6-E248-0E37-396FB356A430}"/>
              </a:ext>
            </a:extLst>
          </p:cNvPr>
          <p:cNvSpPr>
            <a:spLocks noGrp="1"/>
          </p:cNvSpPr>
          <p:nvPr>
            <p:ph type="sldNum" sz="quarter" idx="5"/>
          </p:nvPr>
        </p:nvSpPr>
        <p:spPr>
          <a:xfrm>
            <a:off x="3970938" y="8829967"/>
            <a:ext cx="3037840" cy="466433"/>
          </a:xfrm>
          <a:noFill/>
        </p:spPr>
        <p:txBody>
          <a:bodyPr/>
          <a:lstStyle/>
          <a:p>
            <a:pPr marL="0" marR="0" lvl="0" indent="0" algn="r" defTabSz="907481"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07481" rtl="0" eaLnBrk="1" fontAlgn="auto" latinLnBrk="0" hangingPunct="1">
                <a:lnSpc>
                  <a:spcPct val="100000"/>
                </a:lnSpc>
                <a:spcBef>
                  <a:spcPts val="0"/>
                </a:spcBef>
                <a:spcAft>
                  <a:spcPts val="0"/>
                </a:spcAft>
                <a:buClrTx/>
                <a:buSzTx/>
                <a:buFontTx/>
                <a:buNone/>
                <a:tabLst/>
                <a:defRPr/>
              </a:pPr>
              <a:t>56</a:t>
            </a:fld>
            <a:endPar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56869655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6550" y="457200"/>
            <a:ext cx="6337300" cy="3565525"/>
          </a:xfrm>
        </p:spPr>
      </p:sp>
      <p:sp>
        <p:nvSpPr>
          <p:cNvPr id="3" name="Notes Placeholder 2"/>
          <p:cNvSpPr>
            <a:spLocks noGrp="1"/>
          </p:cNvSpPr>
          <p:nvPr>
            <p:ph type="body" idx="1"/>
          </p:nvPr>
        </p:nvSpPr>
        <p:spPr>
          <a:xfrm>
            <a:off x="762000" y="4022725"/>
            <a:ext cx="5486400" cy="4521768"/>
          </a:xfrm>
        </p:spPr>
        <p:txBody>
          <a:bodyPr/>
          <a:lstStyle/>
          <a:p>
            <a:r>
              <a:rPr lang="en-US" dirty="0">
                <a:ea typeface="Open Sans"/>
                <a:cs typeface="Arial" panose="020B0604020202020204" pitchFamily="34" charset="0"/>
              </a:rPr>
              <a:t>As I mentioned at the last Council meeting, NHGRI recently convened a discussion involving some of the major leaders that got the Human Genome Project across the finish line 20 years ago – in 2003. That group was dubbed the ‘G5’ and included leaders of the five genome-sequencing centers that produced the largest amount of the project’s human genome sequence data. </a:t>
            </a:r>
          </a:p>
          <a:p>
            <a:endParaRPr lang="en-US" dirty="0">
              <a:ea typeface="Open Sans"/>
              <a:cs typeface="Arial" panose="020B0604020202020204" pitchFamily="34" charset="0"/>
            </a:endParaRPr>
          </a:p>
          <a:p>
            <a:r>
              <a:rPr lang="en-US" dirty="0">
                <a:ea typeface="Open Sans"/>
                <a:cs typeface="Arial" panose="020B0604020202020204" pitchFamily="34" charset="0"/>
              </a:rPr>
              <a:t>An edited video of that reunion-derived discussion has now been released. </a:t>
            </a:r>
            <a:r>
              <a:rPr lang="en-US" dirty="0">
                <a:effectLst/>
                <a:ea typeface="Calibri" panose="020F0502020204030204" pitchFamily="34" charset="0"/>
                <a:cs typeface="Arial" panose="020B0604020202020204" pitchFamily="34" charset="0"/>
              </a:rPr>
              <a:t>In this video, you will hear the G5 leaders talk about how they were not entirely sure if a human genome sequence could be generated by the projected end of the Human Genome Project; how the G5 navigated the competition with the private sector to get the human genome sequence generated; how the mute button on a phone could be used liberally during the weekly conference calls when emotions ran high; how international collaborations were central to the success of the Human Genome Project; how each person – and institution – had a distinct persona during G5 interactions; and how important it is to remember the G5 colleagues who have passed away since the end of the Human Genome Project. </a:t>
            </a:r>
          </a:p>
          <a:p>
            <a:pPr marL="0" marR="0">
              <a:spcBef>
                <a:spcPts val="0"/>
              </a:spcBef>
              <a:spcAft>
                <a:spcPts val="0"/>
              </a:spcAft>
            </a:pPr>
            <a:endParaRPr lang="en-US" dirty="0">
              <a:effectLst/>
              <a:ea typeface="Calibri" panose="020F0502020204030204" pitchFamily="34" charset="0"/>
              <a:cs typeface="Arial" panose="020B0604020202020204" pitchFamily="34" charset="0"/>
            </a:endParaRPr>
          </a:p>
          <a:p>
            <a:pPr marL="0" marR="0">
              <a:spcBef>
                <a:spcPts val="0"/>
              </a:spcBef>
              <a:spcAft>
                <a:spcPts val="0"/>
              </a:spcAft>
            </a:pPr>
            <a:r>
              <a:rPr lang="en-US" dirty="0">
                <a:effectLst/>
                <a:ea typeface="Calibri" panose="020F0502020204030204" pitchFamily="34" charset="0"/>
                <a:cs typeface="Arial" panose="020B0604020202020204" pitchFamily="34" charset="0"/>
              </a:rPr>
              <a:t>To motivate you to now watch the nearly 2-hour video on NHGRI’s YouTube channel, GenomeTV, here is a ~3-minute teaser.</a:t>
            </a:r>
          </a:p>
        </p:txBody>
      </p:sp>
      <p:sp>
        <p:nvSpPr>
          <p:cNvPr id="4" name="Slide Number Placeholder 3">
            <a:extLst>
              <a:ext uri="{FF2B5EF4-FFF2-40B4-BE49-F238E27FC236}">
                <a16:creationId xmlns:a16="http://schemas.microsoft.com/office/drawing/2014/main" id="{7B848DF1-32D3-72DF-1CD2-36224AE8F7E8}"/>
              </a:ext>
            </a:extLst>
          </p:cNvPr>
          <p:cNvSpPr>
            <a:spLocks noGrp="1"/>
          </p:cNvSpPr>
          <p:nvPr>
            <p:ph type="sldNum" sz="quarter" idx="5"/>
          </p:nvPr>
        </p:nvSpPr>
        <p:spPr>
          <a:xfrm>
            <a:off x="3970938" y="8829967"/>
            <a:ext cx="3037840" cy="466433"/>
          </a:xfrm>
          <a:noFill/>
        </p:spPr>
        <p:txBody>
          <a:bodyPr/>
          <a:lstStyle/>
          <a:p>
            <a:pPr marL="0" marR="0" lvl="0" indent="0" algn="r" defTabSz="924723"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24723" rtl="0" eaLnBrk="1" fontAlgn="auto" latinLnBrk="0" hangingPunct="1">
                <a:lnSpc>
                  <a:spcPct val="100000"/>
                </a:lnSpc>
                <a:spcBef>
                  <a:spcPts val="0"/>
                </a:spcBef>
                <a:spcAft>
                  <a:spcPts val="0"/>
                </a:spcAft>
                <a:buClrTx/>
                <a:buSzTx/>
                <a:buFontTx/>
                <a:buNone/>
                <a:tabLst/>
                <a:defRPr/>
              </a:pPr>
              <a:t>57</a:t>
            </a:fld>
            <a:endPar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69195603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4963" y="501650"/>
            <a:ext cx="6340475" cy="3567113"/>
          </a:xfrm>
        </p:spPr>
      </p:sp>
      <p:sp>
        <p:nvSpPr>
          <p:cNvPr id="3" name="Notes Placeholder 2"/>
          <p:cNvSpPr>
            <a:spLocks noGrp="1"/>
          </p:cNvSpPr>
          <p:nvPr>
            <p:ph type="body" idx="1"/>
          </p:nvPr>
        </p:nvSpPr>
        <p:spPr>
          <a:xfrm>
            <a:off x="762000" y="4068763"/>
            <a:ext cx="5486400" cy="4114800"/>
          </a:xfrm>
        </p:spPr>
        <p:txBody>
          <a:bodyPr/>
          <a:lstStyle/>
          <a:p>
            <a:r>
              <a:rPr lang="en-US" dirty="0">
                <a:latin typeface="Arial"/>
                <a:cs typeface="Arial"/>
              </a:rPr>
              <a:t>The NHGRI History of Genomics Program will soon be launching a new website powered by the open-sourced application called </a:t>
            </a:r>
            <a:r>
              <a:rPr lang="en-US" dirty="0" err="1">
                <a:latin typeface="Arial"/>
                <a:cs typeface="Arial"/>
              </a:rPr>
              <a:t>ArchivesSpace</a:t>
            </a:r>
            <a:r>
              <a:rPr lang="en-US" dirty="0">
                <a:latin typeface="Arial"/>
                <a:cs typeface="Arial"/>
              </a:rPr>
              <a:t>. </a:t>
            </a:r>
          </a:p>
          <a:p>
            <a:endParaRPr lang="en-US" dirty="0">
              <a:latin typeface="Arial"/>
              <a:cs typeface="Arial"/>
            </a:endParaRPr>
          </a:p>
          <a:p>
            <a:r>
              <a:rPr lang="en-US" dirty="0" err="1">
                <a:latin typeface="Arial"/>
                <a:cs typeface="Arial"/>
              </a:rPr>
              <a:t>ArchivesSpace</a:t>
            </a:r>
            <a:r>
              <a:rPr lang="en-US" dirty="0">
                <a:latin typeface="Arial"/>
                <a:cs typeface="Arial"/>
              </a:rPr>
              <a:t> is utilized by academic and research institutions around the world, including the National Library of Medicine, for managing and sharing archival collections with the public. NHGRI’s new </a:t>
            </a:r>
            <a:r>
              <a:rPr lang="en-US" dirty="0" err="1">
                <a:latin typeface="Arial"/>
                <a:cs typeface="Arial"/>
              </a:rPr>
              <a:t>ArchivesSpace</a:t>
            </a:r>
            <a:r>
              <a:rPr lang="en-US" dirty="0">
                <a:latin typeface="Arial"/>
                <a:cs typeface="Arial"/>
              </a:rPr>
              <a:t> site now provides public access to vast amounts of highly significant historical materials preserved by the institute. </a:t>
            </a:r>
            <a:endParaRPr lang="en-US" dirty="0"/>
          </a:p>
          <a:p>
            <a:endParaRPr lang="en-US" dirty="0"/>
          </a:p>
          <a:p>
            <a:r>
              <a:rPr lang="en-US" dirty="0"/>
              <a:t>The first two collections featured on this new site are the Francis Collins Collection and the Elke Jordan Collection. Together, these two collections include &gt;125 boxes of fully digitized paper documents amassed by both Drs. Collins and Jordan during their tenure at NHGRI, which spanned from 1990 to 2006. The History of Genomics Program staff has meticulously assembled digital finding aids for these collections with extensive metadata that allow users to fully search through </a:t>
            </a:r>
            <a:r>
              <a:rPr lang="en-US" b="0" dirty="0"/>
              <a:t>these important historical materials. </a:t>
            </a:r>
          </a:p>
          <a:p>
            <a:endParaRPr lang="en-US" dirty="0"/>
          </a:p>
        </p:txBody>
      </p:sp>
      <p:sp>
        <p:nvSpPr>
          <p:cNvPr id="4" name="Slide Number Placeholder 3">
            <a:extLst>
              <a:ext uri="{FF2B5EF4-FFF2-40B4-BE49-F238E27FC236}">
                <a16:creationId xmlns:a16="http://schemas.microsoft.com/office/drawing/2014/main" id="{5FE5817E-3DDF-808F-5837-05A56304338A}"/>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58</a:t>
            </a:fld>
            <a:endParaRPr lang="en-US" b="1">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5056249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4963" y="501650"/>
            <a:ext cx="6340475" cy="3567113"/>
          </a:xfrm>
        </p:spPr>
      </p:sp>
      <p:sp>
        <p:nvSpPr>
          <p:cNvPr id="3" name="Notes Placeholder 2"/>
          <p:cNvSpPr>
            <a:spLocks noGrp="1"/>
          </p:cNvSpPr>
          <p:nvPr>
            <p:ph type="body" idx="1"/>
          </p:nvPr>
        </p:nvSpPr>
        <p:spPr>
          <a:xfrm>
            <a:off x="701040" y="4068763"/>
            <a:ext cx="5486400" cy="4114800"/>
          </a:xfrm>
        </p:spPr>
        <p:txBody>
          <a:bodyPr/>
          <a:lstStyle/>
          <a:p>
            <a:pPr>
              <a:buFont typeface="Arial" panose="020B0604020202020204" pitchFamily="34" charset="0"/>
            </a:pPr>
            <a:r>
              <a:rPr lang="en-US" dirty="0">
                <a:latin typeface="Arial"/>
                <a:cs typeface="Arial"/>
              </a:rPr>
              <a:t>To commemorate the 100</a:t>
            </a:r>
            <a:r>
              <a:rPr lang="en-US" baseline="30000" dirty="0">
                <a:latin typeface="Arial"/>
                <a:cs typeface="Arial"/>
              </a:rPr>
              <a:t>th</a:t>
            </a:r>
            <a:r>
              <a:rPr lang="en-US" dirty="0">
                <a:latin typeface="Arial"/>
                <a:cs typeface="Arial"/>
              </a:rPr>
              <a:t> meeting of the National Advisory Council for Human Genome Research, the NHGRI History of Genomics Program staff did some of their own digging in their </a:t>
            </a:r>
            <a:r>
              <a:rPr lang="en-US" dirty="0" err="1">
                <a:latin typeface="Arial"/>
                <a:cs typeface="Arial"/>
              </a:rPr>
              <a:t>ArchivesSpace</a:t>
            </a:r>
            <a:r>
              <a:rPr lang="en-US" dirty="0">
                <a:latin typeface="Arial"/>
                <a:cs typeface="Arial"/>
              </a:rPr>
              <a:t> site. The very first meeting of this Advisory Council was held at the Hyatt Regency Hotel in Bethesda, Maryland. The National Center for Human Genome Research (or NCHGR) Director and Council Chair at the time, James Watson, was actually absent from that first meeting; therefore, then Executive Secretary and NCHGR Deputy Director, Elke Jordan, presided.</a:t>
            </a:r>
            <a:endParaRPr lang="en-US" dirty="0"/>
          </a:p>
          <a:p>
            <a:pPr marL="171450" indent="-171450">
              <a:buFont typeface="Arial" panose="020B0604020202020204" pitchFamily="34" charset="0"/>
              <a:buChar char="•"/>
            </a:pPr>
            <a:endParaRPr lang="en-US" dirty="0"/>
          </a:p>
          <a:p>
            <a:r>
              <a:rPr lang="en-US" dirty="0">
                <a:latin typeface="Arial"/>
                <a:cs typeface="Arial"/>
              </a:rPr>
              <a:t>Shown here are three pages of materials from that inaugural meeting. The first page on the left is a summary of the meeting, which contains a list of the Council members who were present at the inaugural meeting – including future NCHGR/NHGRI Director Francis Collins. The second page in the middle is a copy of the adjournment page signed by both Jordan and Watson on April 29, 1991. And the last page on the right is a copy of the agenda from that inaugural meeting. </a:t>
            </a:r>
            <a:endParaRPr lang="en-US" dirty="0"/>
          </a:p>
          <a:p>
            <a:pPr marL="0" indent="0">
              <a:buFont typeface="Arial" panose="020B0604020202020204" pitchFamily="34" charset="0"/>
              <a:buNone/>
            </a:pPr>
            <a:endParaRPr lang="en-US" dirty="0"/>
          </a:p>
        </p:txBody>
      </p:sp>
      <p:sp>
        <p:nvSpPr>
          <p:cNvPr id="4" name="Slide Number Placeholder 3">
            <a:extLst>
              <a:ext uri="{FF2B5EF4-FFF2-40B4-BE49-F238E27FC236}">
                <a16:creationId xmlns:a16="http://schemas.microsoft.com/office/drawing/2014/main" id="{8A4B37B2-FDCC-5B85-8AE2-9EE65B00395A}"/>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59</a:t>
            </a:fld>
            <a:endParaRPr lang="en-US" b="1">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3146105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334963" y="465138"/>
            <a:ext cx="6338887" cy="3565525"/>
          </a:xfrm>
          <a:prstGeom prst="rect">
            <a:avLst/>
          </a:prstGeom>
          <a:ln/>
        </p:spPr>
      </p:sp>
      <p:sp>
        <p:nvSpPr>
          <p:cNvPr id="119811" name="Notes Placeholder 2"/>
          <p:cNvSpPr>
            <a:spLocks noGrp="1"/>
          </p:cNvSpPr>
          <p:nvPr>
            <p:ph type="body" idx="1"/>
          </p:nvPr>
        </p:nvSpPr>
        <p:spPr>
          <a:xfrm>
            <a:off x="685005" y="4030663"/>
            <a:ext cx="5486401" cy="4114800"/>
          </a:xfrm>
          <a:noFill/>
          <a:ln w="9525">
            <a:noFill/>
            <a:miter lim="800000"/>
            <a:headEnd/>
            <a:tailEnd/>
          </a:ln>
          <a:effectLst/>
        </p:spPr>
        <p:txBody>
          <a:bodyPr vert="horz" wrap="square" lIns="94580" tIns="47290" rIns="94580" bIns="47290" numCol="1" anchor="t" anchorCtr="0" compatLnSpc="1">
            <a:prstTxWarp prst="textNoShape">
              <a:avLst/>
            </a:prstTxWarp>
            <a:noAutofit/>
          </a:bodyPr>
          <a:lstStyle/>
          <a:p>
            <a:pPr>
              <a:defRPr/>
            </a:pPr>
            <a:r>
              <a:rPr lang="en-US" dirty="0">
                <a:cs typeface="Arial" panose="020B0604020202020204" pitchFamily="34" charset="0"/>
              </a:rPr>
              <a:t>Last month, 22 teachers became students again and participated in NHGRI’s </a:t>
            </a:r>
            <a:r>
              <a:rPr lang="en-US" b="0" i="0" kern="1200" baseline="0" dirty="0">
                <a:effectLst/>
                <a:ea typeface="Helvetica Neue" charset="0"/>
                <a:cs typeface="Arial" panose="020B0604020202020204" pitchFamily="34" charset="0"/>
              </a:rPr>
              <a:t>Education and Community Involvement Branch’s (or ECIB’s) </a:t>
            </a:r>
            <a:r>
              <a:rPr lang="en-US" dirty="0">
                <a:cs typeface="Arial" panose="020B0604020202020204" pitchFamily="34" charset="0"/>
              </a:rPr>
              <a:t>Short Course in Genomics. The Short Course is held annually for middle school, high school, community college, and tribal college science educators and provides an opportunity for STEM educators to hear live lectures and receive teaching resources from leading NIH researchers, clinicians, and staff. The virtual course featured eight lectures from NHGRI intramural investigators and hands-on computational teaching activities presented by guests from Cold Spring Harbor Laboratory’s DNA Learning Center and the Smithsonian Environmental Research Center. </a:t>
            </a:r>
          </a:p>
          <a:p>
            <a:endParaRPr lang="en-US" dirty="0">
              <a:cs typeface="Arial" panose="020B0604020202020204" pitchFamily="34" charset="0"/>
            </a:endParaRPr>
          </a:p>
          <a:p>
            <a:r>
              <a:rPr lang="en-US" dirty="0">
                <a:latin typeface="Arial"/>
                <a:cs typeface="Arial"/>
              </a:rPr>
              <a:t>The virtual format of the Short Course used for the last four years has had its advantages, including the ability to increase the number of participants, re-engage course alumni, </a:t>
            </a:r>
            <a:r>
              <a:rPr lang="en-US" strike="noStrike" dirty="0">
                <a:latin typeface="Arial"/>
                <a:cs typeface="Arial"/>
              </a:rPr>
              <a:t>and </a:t>
            </a:r>
            <a:r>
              <a:rPr lang="en-US" dirty="0">
                <a:latin typeface="Arial"/>
                <a:cs typeface="Arial"/>
              </a:rPr>
              <a:t>provide easier access to participants from rural and disadvantaged communities. To date, the Short Course has provided over 200 educators with highly interactive and engaging professional development in genomics. </a:t>
            </a:r>
          </a:p>
          <a:p>
            <a:endParaRPr lang="en-US" dirty="0">
              <a:cs typeface="Arial" panose="020B0604020202020204" pitchFamily="34" charset="0"/>
            </a:endParaRPr>
          </a:p>
        </p:txBody>
      </p:sp>
      <p:sp>
        <p:nvSpPr>
          <p:cNvPr id="2" name="Slide Number Placeholder 3">
            <a:extLst>
              <a:ext uri="{FF2B5EF4-FFF2-40B4-BE49-F238E27FC236}">
                <a16:creationId xmlns:a16="http://schemas.microsoft.com/office/drawing/2014/main" id="{C193D87A-B310-900F-F5D1-BB399396B3C2}"/>
              </a:ext>
            </a:extLst>
          </p:cNvPr>
          <p:cNvSpPr>
            <a:spLocks noGrp="1"/>
          </p:cNvSpPr>
          <p:nvPr>
            <p:ph type="sldNum" sz="quarter" idx="5"/>
          </p:nvPr>
        </p:nvSpPr>
        <p:spPr>
          <a:xfrm>
            <a:off x="3972560"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60</a:t>
            </a:fld>
            <a:endParaRPr lang="en-US"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2457206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336550" y="457200"/>
            <a:ext cx="6337300" cy="3565525"/>
          </a:xfrm>
          <a:prstGeom prst="rect">
            <a:avLst/>
          </a:prstGeom>
          <a:ln/>
        </p:spPr>
      </p:sp>
      <p:sp>
        <p:nvSpPr>
          <p:cNvPr id="119811" name="Notes Placeholder 2"/>
          <p:cNvSpPr>
            <a:spLocks noGrp="1"/>
          </p:cNvSpPr>
          <p:nvPr>
            <p:ph type="body" idx="1"/>
          </p:nvPr>
        </p:nvSpPr>
        <p:spPr>
          <a:xfrm>
            <a:off x="685799" y="4022725"/>
            <a:ext cx="5486401" cy="4114800"/>
          </a:xfrm>
          <a:noFill/>
          <a:ln w="9525">
            <a:noFill/>
            <a:miter lim="800000"/>
            <a:headEnd/>
            <a:tailEnd/>
          </a:ln>
          <a:effectLst/>
        </p:spPr>
        <p:txBody>
          <a:bodyPr vert="horz" wrap="square" lIns="94580" tIns="47290" rIns="94580" bIns="47290" numCol="1" anchor="t" anchorCtr="0" compatLnSpc="1">
            <a:prstTxWarp prst="textNoShape">
              <a:avLst/>
            </a:prstTxWarp>
            <a:noAutofit/>
          </a:bodyPr>
          <a:lstStyle/>
          <a:p>
            <a:pPr marL="0" lvl="1">
              <a:defRPr/>
            </a:pPr>
            <a:r>
              <a:rPr lang="en-US" sz="1200" dirty="0">
                <a:latin typeface="Arial"/>
                <a:cs typeface="Arial"/>
              </a:rPr>
              <a:t>ECIB</a:t>
            </a:r>
            <a:r>
              <a:rPr lang="en-US" dirty="0">
                <a:latin typeface="Arial"/>
                <a:cs typeface="Arial"/>
              </a:rPr>
              <a:t> </a:t>
            </a:r>
            <a:r>
              <a:rPr lang="en-US" sz="1200" dirty="0">
                <a:latin typeface="Arial"/>
                <a:cs typeface="Arial"/>
              </a:rPr>
              <a:t>collaborated with the National Science Teaching Association (or NSTA) to develop a new set of 8 lesson plans and an abbreviated "playlist" of 4 lesson plans, all designed for high school biology teachers to explore the concepts of genomic variation and gene-environment interactions using phenomenon-based inquiry practices. </a:t>
            </a:r>
            <a:endParaRPr lang="en-US" dirty="0">
              <a:latin typeface="Arial"/>
              <a:cs typeface="Arial"/>
            </a:endParaRPr>
          </a:p>
          <a:p>
            <a:pPr marL="0" lvl="1">
              <a:defRPr/>
            </a:pPr>
            <a:endParaRPr lang="en-US" sz="1200" dirty="0">
              <a:cs typeface="Arial" panose="020B0604020202020204" pitchFamily="34" charset="0"/>
            </a:endParaRPr>
          </a:p>
          <a:p>
            <a:pPr marL="0" lvl="1">
              <a:defRPr/>
            </a:pPr>
            <a:r>
              <a:rPr lang="en-US" sz="1200" dirty="0">
                <a:cs typeface="Arial" panose="020B0604020202020204" pitchFamily="34" charset="0"/>
              </a:rPr>
              <a:t>These lesson plans are aligned with the Next-Generation Science Standards, which have been adopted by 20 states and D.C. and have influenced the state standards in 24 additional states (representing a total of 71% of all U.S. K-12 students). </a:t>
            </a:r>
            <a:endParaRPr lang="en-US" dirty="0">
              <a:cs typeface="Arial" panose="020B0604020202020204" pitchFamily="34" charset="0"/>
            </a:endParaRPr>
          </a:p>
          <a:p>
            <a:pPr marL="0" lvl="1">
              <a:defRPr/>
            </a:pPr>
            <a:endParaRPr lang="en-US" sz="1200" dirty="0">
              <a:cs typeface="Arial" panose="020B0604020202020204" pitchFamily="34" charset="0"/>
            </a:endParaRPr>
          </a:p>
          <a:p>
            <a:pPr marL="0" lvl="1" indent="0">
              <a:buFont typeface="Arial" panose="020B0604020202020204" pitchFamily="34" charset="0"/>
              <a:buNone/>
              <a:defRPr/>
            </a:pPr>
            <a:r>
              <a:rPr lang="en-US" sz="1200" dirty="0">
                <a:cs typeface="Arial" panose="020B0604020202020204" pitchFamily="34" charset="0"/>
              </a:rPr>
              <a:t>* In August, the NSTA hosted two webinars to demonstrate the new lesson plans with 68 teacher participants. </a:t>
            </a:r>
            <a:r>
              <a:rPr lang="en-US" sz="1200" dirty="0">
                <a:latin typeface="Arial"/>
                <a:cs typeface="Arial"/>
              </a:rPr>
              <a:t>* This project builds </a:t>
            </a:r>
            <a:r>
              <a:rPr lang="en-US" dirty="0">
                <a:latin typeface="Arial"/>
                <a:cs typeface="Arial"/>
              </a:rPr>
              <a:t>on</a:t>
            </a:r>
            <a:r>
              <a:rPr lang="en-US" sz="1200" dirty="0">
                <a:latin typeface="Arial"/>
                <a:cs typeface="Arial"/>
              </a:rPr>
              <a:t> a collaboration with NSTA in 2022, which involved developing a 7-lesson unit and playlist that together got considerable uptake – as demonstrated by the indicated numbers of clicks and impressions, not to mention the estimated 940,000 students who have experienced these lesson plans to date. </a:t>
            </a:r>
          </a:p>
        </p:txBody>
      </p:sp>
      <p:sp>
        <p:nvSpPr>
          <p:cNvPr id="119812" name="Slide Number Placeholder 3"/>
          <p:cNvSpPr>
            <a:spLocks noGrp="1"/>
          </p:cNvSpPr>
          <p:nvPr>
            <p:ph type="sldNum" sz="quarter" idx="5"/>
          </p:nvPr>
        </p:nvSpPr>
        <p:spPr>
          <a:xfrm>
            <a:off x="3972560" y="8829967"/>
            <a:ext cx="3037840" cy="466433"/>
          </a:xfrm>
          <a:noFill/>
        </p:spPr>
        <p:txBody>
          <a:bodyPr/>
          <a:lstStyle/>
          <a:p>
            <a:pPr marL="0" marR="0" lvl="0" indent="0" algn="r" defTabSz="941468"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rPr>
              <a:pPr marL="0" marR="0" lvl="0" indent="0" algn="r" defTabSz="941468" rtl="0" eaLnBrk="1" fontAlgn="auto" latinLnBrk="0" hangingPunct="1">
                <a:lnSpc>
                  <a:spcPct val="100000"/>
                </a:lnSpc>
                <a:spcBef>
                  <a:spcPts val="0"/>
                </a:spcBef>
                <a:spcAft>
                  <a:spcPts val="0"/>
                </a:spcAft>
                <a:buClrTx/>
                <a:buSzTx/>
                <a:buFontTx/>
                <a:buNone/>
                <a:tabLst/>
                <a:defRPr/>
              </a:pPr>
              <a:t>61</a:t>
            </a:fld>
            <a:endParaRPr kumimoji="0" lang="en-US" sz="1200" b="1"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485385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334963" y="419100"/>
            <a:ext cx="6338887" cy="3565525"/>
          </a:xfrm>
          <a:prstGeom prst="rect">
            <a:avLst/>
          </a:prstGeom>
          <a:ln/>
        </p:spPr>
      </p:sp>
      <p:sp>
        <p:nvSpPr>
          <p:cNvPr id="119811" name="Notes Placeholder 2"/>
          <p:cNvSpPr>
            <a:spLocks noGrp="1"/>
          </p:cNvSpPr>
          <p:nvPr>
            <p:ph type="body" idx="1"/>
          </p:nvPr>
        </p:nvSpPr>
        <p:spPr>
          <a:xfrm>
            <a:off x="685006" y="3984625"/>
            <a:ext cx="5486400" cy="4114800"/>
          </a:xfrm>
          <a:noFill/>
          <a:ln w="9525">
            <a:noFill/>
            <a:miter lim="800000"/>
            <a:headEnd/>
            <a:tailEnd/>
          </a:ln>
          <a:effectLst/>
        </p:spPr>
        <p:txBody>
          <a:bodyPr vert="horz" wrap="square" lIns="91166" tIns="45583" rIns="91166" bIns="45583" numCol="1" anchor="t" anchorCtr="0" compatLnSpc="1">
            <a:prstTxWarp prst="textNoShape">
              <a:avLst/>
            </a:prstTxWarp>
            <a:noAutofit/>
          </a:bodyPr>
          <a:lstStyle/>
          <a:p>
            <a:pPr defTabSz="621167">
              <a:defRPr/>
            </a:pPr>
            <a:r>
              <a:rPr lang="en-US" dirty="0">
                <a:latin typeface="Arial"/>
                <a:cs typeface="Arial"/>
              </a:rPr>
              <a:t>In June, the NHGRI Education and Community Involvement Branch hosted another successful Healthcare Professionals’ Genomics Education Week. The week featured 15 webinars presented by the Inter-Society Coordinating Committee for Practitioner Education in Genomics and a number of professional organizations, including the American Heart Association, the National Cancer Institute, the Pharmacogenomics Knowledgebase, the Clinical Pharmacogenetics Implementation Consortium, Jackson Laboratory, Oncology Nursing Society, and the Society of Physician Assistants in Genetics and Genomics. In addition to live webinars, presentations were recorded and are available on YouTube, with those videos already having over 1,000 views.</a:t>
            </a:r>
          </a:p>
          <a:p>
            <a:pPr defTabSz="621167">
              <a:defRPr/>
            </a:pPr>
            <a:endParaRPr lang="en-US" dirty="0">
              <a:cs typeface="Arial" panose="020B0604020202020204" pitchFamily="34" charset="0"/>
            </a:endParaRPr>
          </a:p>
          <a:p>
            <a:pPr defTabSz="621167">
              <a:defRPr/>
            </a:pPr>
            <a:r>
              <a:rPr lang="en-US" dirty="0">
                <a:latin typeface="Arial"/>
                <a:cs typeface="Arial"/>
              </a:rPr>
              <a:t>* Three new educational resources, created by members of the Inter-Society Coordinating Committee for Practitioner Education in Genomics, were released during the week, which includes Nursing Genomics Frequently Asked Questions, Pharmacogenomics Learning Series, and a new interactive, simulated patient module, "Autism Spectrum Disorder and Vaccines.“</a:t>
            </a:r>
            <a:endParaRPr lang="en-US" dirty="0"/>
          </a:p>
          <a:p>
            <a:pPr>
              <a:spcAft>
                <a:spcPts val="771"/>
              </a:spcAft>
              <a:defRPr/>
            </a:pPr>
            <a:endParaRPr lang="en-US" dirty="0">
              <a:cs typeface="Arial" panose="020B0604020202020204" pitchFamily="34" charset="0"/>
            </a:endParaRPr>
          </a:p>
        </p:txBody>
      </p:sp>
      <p:sp>
        <p:nvSpPr>
          <p:cNvPr id="5" name="Slide Number Placeholder 3">
            <a:extLst>
              <a:ext uri="{FF2B5EF4-FFF2-40B4-BE49-F238E27FC236}">
                <a16:creationId xmlns:a16="http://schemas.microsoft.com/office/drawing/2014/main" id="{1B0CC073-263E-4038-996F-0470CFCB8E93}"/>
              </a:ext>
            </a:extLst>
          </p:cNvPr>
          <p:cNvSpPr txBox="1">
            <a:spLocks/>
          </p:cNvSpPr>
          <p:nvPr/>
        </p:nvSpPr>
        <p:spPr>
          <a:xfrm>
            <a:off x="3972560" y="8831580"/>
            <a:ext cx="3037840" cy="464820"/>
          </a:xfrm>
          <a:prstGeom prst="rect">
            <a:avLst/>
          </a:prstGeom>
        </p:spPr>
        <p:txBody>
          <a:bodyPr vert="horz" lIns="93052" tIns="46528" rIns="93052" bIns="4652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930411" rtl="0" eaLnBrk="1" fontAlgn="base" latinLnBrk="0" hangingPunct="1">
              <a:lnSpc>
                <a:spcPct val="100000"/>
              </a:lnSpc>
              <a:spcBef>
                <a:spcPct val="0"/>
              </a:spcBef>
              <a:spcAft>
                <a:spcPct val="0"/>
              </a:spcAft>
              <a:buClrTx/>
              <a:buSzTx/>
              <a:buFontTx/>
              <a:buNone/>
              <a:tabLst/>
              <a:defRPr/>
            </a:pPr>
            <a:fld id="{5B6CE0F2-70EA-43E2-9B6A-D90CC32518E6}" type="slidenum">
              <a:rPr kumimoji="0" lang="en-US" sz="1200" b="1" i="0" u="none" strike="noStrike" kern="1200" cap="none" spc="0" normalizeH="0" baseline="0" noProof="0">
                <a:ln>
                  <a:noFill/>
                </a:ln>
                <a:solidFill>
                  <a:srgbClr val="000000"/>
                </a:solidFill>
                <a:effectLst/>
                <a:uLnTx/>
                <a:uFillTx/>
                <a:latin typeface="Arial" pitchFamily="34" charset="0"/>
                <a:ea typeface="+mn-ea"/>
                <a:cs typeface="+mn-cs"/>
              </a:rPr>
              <a:pPr marL="0" marR="0" lvl="0" indent="0" algn="r" defTabSz="930411" rtl="0" eaLnBrk="1" fontAlgn="base" latinLnBrk="0" hangingPunct="1">
                <a:lnSpc>
                  <a:spcPct val="100000"/>
                </a:lnSpc>
                <a:spcBef>
                  <a:spcPct val="0"/>
                </a:spcBef>
                <a:spcAft>
                  <a:spcPct val="0"/>
                </a:spcAft>
                <a:buClrTx/>
                <a:buSzTx/>
                <a:buFontTx/>
                <a:buNone/>
                <a:tabLst/>
                <a:defRPr/>
              </a:pPr>
              <a:t>62</a:t>
            </a:fld>
            <a:endParaRPr kumimoji="0" lang="en-US" sz="1200" b="1" i="0" u="none" strike="noStrike" kern="1200" cap="none" spc="0" normalizeH="0" baseline="0" noProof="0">
              <a:ln>
                <a:noFill/>
              </a:ln>
              <a:solidFill>
                <a:srgbClr val="000000"/>
              </a:solidFill>
              <a:effectLst/>
              <a:uLnTx/>
              <a:uFillTx/>
              <a:latin typeface="Arial" pitchFamily="34" charset="0"/>
              <a:ea typeface="+mn-ea"/>
              <a:cs typeface="+mn-cs"/>
            </a:endParaRPr>
          </a:p>
        </p:txBody>
      </p:sp>
    </p:spTree>
    <p:extLst>
      <p:ext uri="{BB962C8B-B14F-4D97-AF65-F5344CB8AC3E}">
        <p14:creationId xmlns:p14="http://schemas.microsoft.com/office/powerpoint/2010/main" val="242457206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6550" y="457200"/>
            <a:ext cx="6337300" cy="3565525"/>
          </a:xfrm>
        </p:spPr>
      </p:sp>
      <p:sp>
        <p:nvSpPr>
          <p:cNvPr id="3" name="Notes Placeholder 2"/>
          <p:cNvSpPr>
            <a:spLocks noGrp="1"/>
          </p:cNvSpPr>
          <p:nvPr>
            <p:ph type="body" idx="1"/>
          </p:nvPr>
        </p:nvSpPr>
        <p:spPr>
          <a:xfrm>
            <a:off x="762000" y="4022725"/>
            <a:ext cx="5486400" cy="4114800"/>
          </a:xfrm>
        </p:spPr>
        <p:txBody>
          <a:bodyPr/>
          <a:lstStyle/>
          <a:p>
            <a:pPr defTabSz="621167">
              <a:defRPr/>
            </a:pPr>
            <a:r>
              <a:rPr lang="en-US" dirty="0"/>
              <a:t>And finally, moving on to NHGRI’s Intramural Research Program.</a:t>
            </a:r>
          </a:p>
          <a:p>
            <a:endParaRPr lang="en-US" dirty="0"/>
          </a:p>
        </p:txBody>
      </p:sp>
      <p:sp>
        <p:nvSpPr>
          <p:cNvPr id="5" name="Slide Number Placeholder 3">
            <a:extLst>
              <a:ext uri="{FF2B5EF4-FFF2-40B4-BE49-F238E27FC236}">
                <a16:creationId xmlns:a16="http://schemas.microsoft.com/office/drawing/2014/main" id="{ABBE8F65-AA3B-4410-AF70-C139FEC77254}"/>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63</a:t>
            </a:fld>
            <a:endParaRPr lang="en-US" b="1">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536606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336550" y="546100"/>
            <a:ext cx="6337300" cy="3565525"/>
          </a:xfrm>
          <a:prstGeom prst="rect">
            <a:avLst/>
          </a:prstGeom>
          <a:ln/>
        </p:spPr>
      </p:sp>
      <p:sp>
        <p:nvSpPr>
          <p:cNvPr id="119811" name="Notes Placeholder 2"/>
          <p:cNvSpPr>
            <a:spLocks noGrp="1"/>
          </p:cNvSpPr>
          <p:nvPr>
            <p:ph type="body" idx="1"/>
          </p:nvPr>
        </p:nvSpPr>
        <p:spPr>
          <a:xfrm>
            <a:off x="761999" y="4208718"/>
            <a:ext cx="5486401" cy="4114800"/>
          </a:xfrm>
          <a:noFill/>
          <a:ln w="9525">
            <a:noFill/>
            <a:miter lim="800000"/>
            <a:headEnd/>
            <a:tailEnd/>
          </a:ln>
          <a:effectLst/>
        </p:spPr>
        <p:txBody>
          <a:bodyPr vert="horz" wrap="square" lIns="94580" tIns="47290" rIns="94580" bIns="47290" numCol="1" anchor="t" anchorCtr="0" compatLnSpc="1">
            <a:prstTxWarp prst="textNoShape">
              <a:avLst/>
            </a:prstTxWarp>
            <a:noAutofit/>
          </a:bodyPr>
          <a:lstStyle/>
          <a:p>
            <a:pPr marL="0" lvl="1">
              <a:defRPr/>
            </a:pPr>
            <a:r>
              <a:rPr lang="en-US" sz="1200" dirty="0">
                <a:latin typeface="Arial"/>
                <a:cs typeface="Arial"/>
              </a:rPr>
              <a:t>Bill Pavan is retiring from NIH at the end of September 2023 following a distinguished 29-year career at the institute. Bill joined NHGRI in 1994 and has</a:t>
            </a:r>
            <a:r>
              <a:rPr lang="en-US" dirty="0">
                <a:latin typeface="Arial"/>
                <a:cs typeface="Arial"/>
              </a:rPr>
              <a:t> studied</a:t>
            </a:r>
            <a:r>
              <a:rPr lang="en-US" sz="1200" dirty="0">
                <a:latin typeface="Arial"/>
                <a:cs typeface="Arial"/>
              </a:rPr>
              <a:t> genome function and gene pathways in development and disease as the Head of the Genomics, Development</a:t>
            </a:r>
            <a:r>
              <a:rPr lang="en-US" dirty="0">
                <a:latin typeface="Arial"/>
                <a:cs typeface="Arial"/>
              </a:rPr>
              <a:t>,</a:t>
            </a:r>
            <a:r>
              <a:rPr lang="en-US" sz="1200" dirty="0">
                <a:latin typeface="Arial"/>
                <a:cs typeface="Arial"/>
              </a:rPr>
              <a:t> and Disease Section within NHGRI’s Intramural Research Program.</a:t>
            </a:r>
          </a:p>
          <a:p>
            <a:pPr marL="0" lvl="1">
              <a:defRPr/>
            </a:pPr>
            <a:endParaRPr lang="en-US" sz="1200" dirty="0">
              <a:cs typeface="Arial" panose="020B0604020202020204" pitchFamily="34" charset="0"/>
            </a:endParaRPr>
          </a:p>
          <a:p>
            <a:pPr marL="0" lvl="1">
              <a:defRPr/>
            </a:pPr>
            <a:r>
              <a:rPr lang="en-US" sz="1200" dirty="0">
                <a:latin typeface="Arial"/>
                <a:cs typeface="Arial"/>
              </a:rPr>
              <a:t>Over the course of his scientific career, Bill has authored over 140 papers and mentored numerous scientists who have gone to lead their own research programs. Some of Bill's notable achievements include discovering the neural crest transcription factor that is associated with melanoma and Waardenburg syndrome type 4. He also helped identify the lysosomal transmembrane protein, NPC1, whose mutation results in Niemann-Pick disease, type C.</a:t>
            </a:r>
          </a:p>
          <a:p>
            <a:pPr marL="0" lvl="1">
              <a:defRPr/>
            </a:pPr>
            <a:endParaRPr lang="en-US" sz="1200" dirty="0">
              <a:cs typeface="Arial" panose="020B0604020202020204" pitchFamily="34" charset="0"/>
            </a:endParaRPr>
          </a:p>
          <a:p>
            <a:pPr marL="0" lvl="1">
              <a:defRPr/>
            </a:pPr>
            <a:r>
              <a:rPr lang="en-US" sz="1200" dirty="0">
                <a:latin typeface="Arial"/>
                <a:cs typeface="Arial"/>
              </a:rPr>
              <a:t>Bill's dedication </a:t>
            </a:r>
            <a:r>
              <a:rPr lang="en-US" dirty="0">
                <a:latin typeface="Arial"/>
                <a:cs typeface="Arial"/>
              </a:rPr>
              <a:t>to mentoring</a:t>
            </a:r>
            <a:r>
              <a:rPr lang="en-US" sz="1200" dirty="0">
                <a:latin typeface="Arial"/>
                <a:cs typeface="Arial"/>
              </a:rPr>
              <a:t> trainees and fostering an inclusive environment has made him a remarkable colleague and friend to everyone at NHGRI. We thank him for his service and wish him a wonderful retirement!</a:t>
            </a:r>
          </a:p>
          <a:p>
            <a:pPr marL="0" lvl="1">
              <a:defRPr/>
            </a:pPr>
            <a:endParaRPr lang="en-US" sz="1200" dirty="0">
              <a:cs typeface="Arial" panose="020B0604020202020204" pitchFamily="34" charset="0"/>
            </a:endParaRPr>
          </a:p>
        </p:txBody>
      </p:sp>
      <p:sp>
        <p:nvSpPr>
          <p:cNvPr id="2" name="Slide Number Placeholder 3">
            <a:extLst>
              <a:ext uri="{FF2B5EF4-FFF2-40B4-BE49-F238E27FC236}">
                <a16:creationId xmlns:a16="http://schemas.microsoft.com/office/drawing/2014/main" id="{60D9BAA7-5379-A36A-1F69-4D92DE475EBA}"/>
              </a:ext>
            </a:extLst>
          </p:cNvPr>
          <p:cNvSpPr>
            <a:spLocks noGrp="1"/>
          </p:cNvSpPr>
          <p:nvPr>
            <p:ph type="sldNum" sz="quarter" idx="5"/>
          </p:nvPr>
        </p:nvSpPr>
        <p:spPr>
          <a:xfrm>
            <a:off x="3970938" y="8829967"/>
            <a:ext cx="3037840" cy="466433"/>
          </a:xfrm>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8278BAFF-ADEB-4744-BC7F-43E9D31D4077}" type="slidenum">
              <a:rPr kumimoji="0" lang="en-US" sz="1200" b="1"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1219170" rtl="0" eaLnBrk="1" fontAlgn="auto" latinLnBrk="0" hangingPunct="1">
                <a:lnSpc>
                  <a:spcPct val="100000"/>
                </a:lnSpc>
                <a:spcBef>
                  <a:spcPts val="0"/>
                </a:spcBef>
                <a:spcAft>
                  <a:spcPts val="0"/>
                </a:spcAft>
                <a:buClrTx/>
                <a:buSzTx/>
                <a:buFontTx/>
                <a:buNone/>
                <a:tabLst/>
                <a:defRPr/>
              </a:pPr>
              <a:t>64</a:t>
            </a:fld>
            <a:endParaRPr kumimoji="0" lang="en-US" sz="1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56869655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B4391F27-9FFE-470B-885D-1607C6C77565}"/>
              </a:ext>
            </a:extLst>
          </p:cNvPr>
          <p:cNvSpPr>
            <a:spLocks noGrp="1"/>
          </p:cNvSpPr>
          <p:nvPr>
            <p:ph type="body" idx="1"/>
          </p:nvPr>
        </p:nvSpPr>
        <p:spPr>
          <a:xfrm>
            <a:off x="762000" y="4033953"/>
            <a:ext cx="5486400" cy="4114800"/>
          </a:xfrm>
        </p:spPr>
        <p:txBody>
          <a:bodyPr/>
          <a:lstStyle/>
          <a:p>
            <a:pPr defTabSz="621167">
              <a:defRPr/>
            </a:pPr>
            <a:r>
              <a:rPr lang="en-US" dirty="0">
                <a:latin typeface="Arial"/>
                <a:ea typeface="Calibri" panose="020F0502020204030204" pitchFamily="34" charset="0"/>
                <a:cs typeface="Arial"/>
              </a:rPr>
              <a:t>Paul Liu will be stepping down as Deputy Scientific Director of the NHGRI Intramural Research Program after serving 12 years in that role. The Intramural Research Program has benefited greatly from his outstanding leadership role over the last dozen years. Paul will continue as a Senior Investigator in NHGRI's Translational and Functional Genomics Branch.​ </a:t>
            </a:r>
            <a:endParaRPr lang="en-US" dirty="0">
              <a:ea typeface="Calibri" panose="020F0502020204030204" pitchFamily="34" charset="0"/>
              <a:cs typeface="Arial" panose="020B0604020202020204" pitchFamily="34" charset="0"/>
            </a:endParaRPr>
          </a:p>
          <a:p>
            <a:pPr marL="0" marR="0" lvl="0" indent="0" algn="l" defTabSz="621167" rtl="0" eaLnBrk="1" fontAlgn="auto" latinLnBrk="0" hangingPunct="1">
              <a:lnSpc>
                <a:spcPct val="100000"/>
              </a:lnSpc>
              <a:spcBef>
                <a:spcPts val="0"/>
              </a:spcBef>
              <a:spcAft>
                <a:spcPts val="0"/>
              </a:spcAft>
              <a:buClrTx/>
              <a:buSzTx/>
              <a:buFontTx/>
              <a:buNone/>
              <a:tabLst/>
              <a:defRPr/>
            </a:pPr>
            <a:endParaRPr lang="en-US" dirty="0">
              <a:ea typeface="Calibri" panose="020F0502020204030204" pitchFamily="34" charset="0"/>
              <a:cs typeface="Arial" panose="020B0604020202020204" pitchFamily="34" charset="0"/>
            </a:endParaRPr>
          </a:p>
          <a:p>
            <a:pPr defTabSz="621167">
              <a:defRPr/>
            </a:pPr>
            <a:r>
              <a:rPr lang="en-US" dirty="0">
                <a:latin typeface="Arial"/>
                <a:ea typeface="Calibri" panose="020F0502020204030204" pitchFamily="34" charset="0"/>
                <a:cs typeface="Arial"/>
              </a:rPr>
              <a:t>* Meanwhile, two individuals – Sara Hull and Shawn Burgess – have been selected to become the new Deputy Scientific Directors of the NHGRI Intramural Research Program, effective October 1. </a:t>
            </a:r>
          </a:p>
          <a:p>
            <a:pPr defTabSz="621167">
              <a:defRPr/>
            </a:pPr>
            <a:endParaRPr lang="en-US" dirty="0">
              <a:solidFill>
                <a:srgbClr val="000000"/>
              </a:solidFill>
              <a:effectLst/>
              <a:latin typeface="Arial"/>
              <a:ea typeface="Calibri" panose="020F0502020204030204" pitchFamily="34" charset="0"/>
              <a:cs typeface="Arial"/>
            </a:endParaRPr>
          </a:p>
          <a:p>
            <a:pPr defTabSz="621167">
              <a:defRPr/>
            </a:pPr>
            <a:r>
              <a:rPr lang="en-US" dirty="0">
                <a:solidFill>
                  <a:srgbClr val="000000"/>
                </a:solidFill>
                <a:effectLst/>
                <a:latin typeface="Arial"/>
                <a:ea typeface="Calibri" panose="020F0502020204030204" pitchFamily="34" charset="0"/>
                <a:cs typeface="Arial"/>
              </a:rPr>
              <a:t>Sara joined NIH 24 years ago and is currently an NHGRI Associate Investigator, Director of the NHGRI Bioethics Core</a:t>
            </a:r>
            <a:r>
              <a:rPr lang="en-US" dirty="0">
                <a:solidFill>
                  <a:srgbClr val="000000"/>
                </a:solidFill>
                <a:latin typeface="Arial"/>
                <a:ea typeface="Calibri" panose="020F0502020204030204" pitchFamily="34" charset="0"/>
                <a:cs typeface="Arial"/>
              </a:rPr>
              <a:t>,</a:t>
            </a:r>
            <a:r>
              <a:rPr lang="en-US" dirty="0">
                <a:solidFill>
                  <a:srgbClr val="000000"/>
                </a:solidFill>
                <a:effectLst/>
                <a:latin typeface="Arial"/>
                <a:ea typeface="Calibri" panose="020F0502020204030204" pitchFamily="34" charset="0"/>
                <a:cs typeface="Arial"/>
              </a:rPr>
              <a:t> and Chair of the NIH Intramural Institutional Review Board. Shawn has been at NHGRI for 22 years, serving as Senior Investigator and Head of the Developmental Genomics Section in the NHGRI Translational and Functional Genomics Branch.</a:t>
            </a:r>
            <a:r>
              <a:rPr lang="en-US" dirty="0">
                <a:solidFill>
                  <a:srgbClr val="000000"/>
                </a:solidFill>
                <a:latin typeface="Arial"/>
                <a:ea typeface="Calibri" panose="020F0502020204030204" pitchFamily="34" charset="0"/>
                <a:cs typeface="Arial"/>
              </a:rPr>
              <a:t> </a:t>
            </a:r>
            <a:endParaRPr lang="en-US" dirty="0">
              <a:solidFill>
                <a:srgbClr val="000000"/>
              </a:solidFill>
              <a:effectLst/>
              <a:ea typeface="Calibri" panose="020F0502020204030204" pitchFamily="34" charset="0"/>
              <a:cs typeface="Arial" panose="020B0604020202020204" pitchFamily="34" charset="0"/>
            </a:endParaRPr>
          </a:p>
          <a:p>
            <a:pPr marL="0" marR="0">
              <a:spcBef>
                <a:spcPts val="0"/>
              </a:spcBef>
              <a:spcAft>
                <a:spcPts val="0"/>
              </a:spcAft>
            </a:pPr>
            <a:endParaRPr lang="en-US" dirty="0">
              <a:solidFill>
                <a:srgbClr val="000000"/>
              </a:solidFill>
              <a:effectLst/>
              <a:ea typeface="Calibri" panose="020F0502020204030204" pitchFamily="34" charset="0"/>
              <a:cs typeface="Arial" panose="020B0604020202020204" pitchFamily="34" charset="0"/>
            </a:endParaRPr>
          </a:p>
        </p:txBody>
      </p:sp>
      <p:sp>
        <p:nvSpPr>
          <p:cNvPr id="3" name="Slide Image Placeholder 2">
            <a:extLst>
              <a:ext uri="{FF2B5EF4-FFF2-40B4-BE49-F238E27FC236}">
                <a16:creationId xmlns:a16="http://schemas.microsoft.com/office/drawing/2014/main" id="{FEBEAFD3-693F-42C1-93BE-E72F2DC876A5}"/>
              </a:ext>
            </a:extLst>
          </p:cNvPr>
          <p:cNvSpPr>
            <a:spLocks noGrp="1" noRot="1" noChangeAspect="1"/>
          </p:cNvSpPr>
          <p:nvPr>
            <p:ph type="sldImg"/>
          </p:nvPr>
        </p:nvSpPr>
        <p:spPr>
          <a:xfrm>
            <a:off x="336550" y="468313"/>
            <a:ext cx="6337300" cy="3565525"/>
          </a:xfrm>
        </p:spPr>
      </p:sp>
      <p:sp>
        <p:nvSpPr>
          <p:cNvPr id="5" name="Slide Number Placeholder 3">
            <a:extLst>
              <a:ext uri="{FF2B5EF4-FFF2-40B4-BE49-F238E27FC236}">
                <a16:creationId xmlns:a16="http://schemas.microsoft.com/office/drawing/2014/main" id="{44CBB1E6-05C4-40D6-AE7F-0F3BAF78922A}"/>
              </a:ext>
            </a:extLst>
          </p:cNvPr>
          <p:cNvSpPr>
            <a:spLocks noGrp="1"/>
          </p:cNvSpPr>
          <p:nvPr>
            <p:ph type="sldNum" sz="quarter" idx="5"/>
          </p:nvPr>
        </p:nvSpPr>
        <p:spPr>
          <a:xfrm>
            <a:off x="3970938" y="8829967"/>
            <a:ext cx="3037840" cy="466433"/>
          </a:xfrm>
          <a:noFill/>
        </p:spPr>
        <p:txBody>
          <a:bodyPr/>
          <a:lstStyle/>
          <a:p>
            <a:pPr marL="0" marR="0" lvl="0" indent="0" algn="r" defTabSz="924723"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24723" rtl="0" eaLnBrk="1" fontAlgn="auto" latinLnBrk="0" hangingPunct="1">
                <a:lnSpc>
                  <a:spcPct val="100000"/>
                </a:lnSpc>
                <a:spcBef>
                  <a:spcPts val="0"/>
                </a:spcBef>
                <a:spcAft>
                  <a:spcPts val="0"/>
                </a:spcAft>
                <a:buClrTx/>
                <a:buSzTx/>
                <a:buFontTx/>
                <a:buNone/>
                <a:tabLst/>
                <a:defRPr/>
              </a:pPr>
              <a:t>65</a:t>
            </a:fld>
            <a:endPar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11856053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6550" y="457200"/>
            <a:ext cx="6337300" cy="3565525"/>
          </a:xfrm>
        </p:spPr>
      </p:sp>
      <p:sp>
        <p:nvSpPr>
          <p:cNvPr id="3" name="Notes Placeholder 2"/>
          <p:cNvSpPr>
            <a:spLocks noGrp="1"/>
          </p:cNvSpPr>
          <p:nvPr>
            <p:ph type="body" idx="1"/>
          </p:nvPr>
        </p:nvSpPr>
        <p:spPr>
          <a:xfrm>
            <a:off x="762000" y="4022725"/>
            <a:ext cx="5486400" cy="4114800"/>
          </a:xfrm>
        </p:spPr>
        <p:txBody>
          <a:bodyPr/>
          <a:lstStyle/>
          <a:p>
            <a:pPr marL="0" marR="0">
              <a:spcBef>
                <a:spcPts val="0"/>
              </a:spcBef>
              <a:spcAft>
                <a:spcPts val="0"/>
              </a:spcAft>
            </a:pPr>
            <a:r>
              <a:rPr lang="en-US" dirty="0">
                <a:cs typeface="Arial" panose="020B0604020202020204" pitchFamily="34" charset="0"/>
              </a:rPr>
              <a:t>The NHGRI Intramural Research Program is celebrating it’s 30</a:t>
            </a:r>
            <a:r>
              <a:rPr lang="en-US" baseline="30000" dirty="0">
                <a:cs typeface="Arial" panose="020B0604020202020204" pitchFamily="34" charset="0"/>
              </a:rPr>
              <a:t>th</a:t>
            </a:r>
            <a:r>
              <a:rPr lang="en-US" dirty="0">
                <a:cs typeface="Arial" panose="020B0604020202020204" pitchFamily="34" charset="0"/>
              </a:rPr>
              <a:t> anniversary this year. </a:t>
            </a:r>
            <a:r>
              <a:rPr lang="en-US" b="0" i="0" dirty="0">
                <a:solidFill>
                  <a:srgbClr val="000000"/>
                </a:solidFill>
                <a:effectLst/>
                <a:cs typeface="Arial" panose="020B0604020202020204" pitchFamily="34" charset="0"/>
              </a:rPr>
              <a:t>Established on October 1, 1993, this program has grown into a well-regarded genetics and genomics research program with excellent depth and breadth.</a:t>
            </a:r>
          </a:p>
          <a:p>
            <a:pPr marL="0" marR="0">
              <a:spcBef>
                <a:spcPts val="0"/>
              </a:spcBef>
              <a:spcAft>
                <a:spcPts val="0"/>
              </a:spcAft>
            </a:pPr>
            <a:endParaRPr lang="en-US" b="0" i="0" dirty="0">
              <a:solidFill>
                <a:srgbClr val="000000"/>
              </a:solidFill>
              <a:effectLst/>
              <a:cs typeface="Arial" panose="020B0604020202020204" pitchFamily="34" charset="0"/>
            </a:endParaRPr>
          </a:p>
          <a:p>
            <a:pPr marL="0" marR="0" lvl="0" indent="0" algn="l" defTabSz="609585" rtl="0" eaLnBrk="1" fontAlgn="auto" latinLnBrk="0" hangingPunct="1">
              <a:lnSpc>
                <a:spcPct val="100000"/>
              </a:lnSpc>
              <a:spcBef>
                <a:spcPts val="0"/>
              </a:spcBef>
              <a:spcAft>
                <a:spcPts val="0"/>
              </a:spcAft>
              <a:buClrTx/>
              <a:buSzTx/>
              <a:buFontTx/>
              <a:buNone/>
              <a:tabLst/>
              <a:defRPr/>
            </a:pPr>
            <a:r>
              <a:rPr lang="en-US" b="0" i="0" dirty="0">
                <a:solidFill>
                  <a:srgbClr val="000000"/>
                </a:solidFill>
                <a:effectLst/>
                <a:cs typeface="Arial" panose="020B0604020202020204" pitchFamily="34" charset="0"/>
              </a:rPr>
              <a:t>* This year, the </a:t>
            </a:r>
            <a:r>
              <a:rPr lang="en-US" dirty="0">
                <a:cs typeface="Arial" panose="020B0604020202020204" pitchFamily="34" charset="0"/>
              </a:rPr>
              <a:t>Jeffrey M. Trent Lectureship in Cancer Research will help celebrate the 30 years of the NHGRI Intramural Research Program. That lecture will be given by Todd Golub, Director of the Broad Institute of MIT and Harvard, on November 13. Please check genome.gov for more information about the lecture, including how to view it virtually.</a:t>
            </a:r>
          </a:p>
          <a:p>
            <a:pPr marL="0" marR="0">
              <a:spcBef>
                <a:spcPts val="0"/>
              </a:spcBef>
              <a:spcAft>
                <a:spcPts val="0"/>
              </a:spcAft>
            </a:pPr>
            <a:endParaRPr lang="en-US" b="0" i="0" dirty="0">
              <a:solidFill>
                <a:srgbClr val="000000"/>
              </a:solidFill>
              <a:effectLst/>
              <a:cs typeface="Arial" panose="020B0604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8278BAFF-ADEB-4744-BC7F-43E9D31D4077}" type="slidenum">
              <a:rPr kumimoji="0" lang="en-US" sz="1200" b="1"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1219170" rtl="0" eaLnBrk="1" fontAlgn="auto" latinLnBrk="0" hangingPunct="1">
                <a:lnSpc>
                  <a:spcPct val="100000"/>
                </a:lnSpc>
                <a:spcBef>
                  <a:spcPts val="0"/>
                </a:spcBef>
                <a:spcAft>
                  <a:spcPts val="0"/>
                </a:spcAft>
                <a:buClrTx/>
                <a:buSzTx/>
                <a:buFontTx/>
                <a:buNone/>
                <a:tabLst/>
                <a:defRPr/>
              </a:pPr>
              <a:t>66</a:t>
            </a:fld>
            <a:endParaRPr kumimoji="0" lang="en-US" sz="1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0259841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6550" y="457200"/>
            <a:ext cx="6337300" cy="3565525"/>
          </a:xfrm>
        </p:spPr>
      </p:sp>
      <p:sp>
        <p:nvSpPr>
          <p:cNvPr id="3" name="Notes Placeholder 2"/>
          <p:cNvSpPr>
            <a:spLocks noGrp="1"/>
          </p:cNvSpPr>
          <p:nvPr>
            <p:ph type="body" idx="1"/>
          </p:nvPr>
        </p:nvSpPr>
        <p:spPr>
          <a:xfrm>
            <a:off x="762000" y="4022725"/>
            <a:ext cx="5486400" cy="4114800"/>
          </a:xfrm>
        </p:spPr>
        <p:txBody>
          <a:bodyPr/>
          <a:lstStyle/>
          <a:p>
            <a:pPr marL="0" marR="0">
              <a:spcBef>
                <a:spcPts val="0"/>
              </a:spcBef>
              <a:spcAft>
                <a:spcPts val="0"/>
              </a:spcAft>
            </a:pPr>
            <a:r>
              <a:rPr lang="en-US" dirty="0">
                <a:effectLst/>
                <a:ea typeface="Calibri" panose="020F0502020204030204" pitchFamily="34" charset="0"/>
                <a:cs typeface="Arial" panose="020B0604020202020204" pitchFamily="34" charset="0"/>
              </a:rPr>
              <a:t>Charles Rotimi, Director of NHGRI’s Intramural Research Program, was recently </a:t>
            </a:r>
            <a:r>
              <a:rPr lang="en-US" b="0" dirty="0">
                <a:effectLst/>
                <a:ea typeface="Calibri" panose="020F0502020204030204" pitchFamily="34" charset="0"/>
                <a:cs typeface="Arial" panose="020B0604020202020204" pitchFamily="34" charset="0"/>
              </a:rPr>
              <a:t>awarded the Academy Medal for Distinguished Contributions in Biomedical Science by the New York Academy of Medicine. </a:t>
            </a:r>
            <a:r>
              <a:rPr lang="en-US" dirty="0">
                <a:effectLst/>
                <a:ea typeface="Calibri" panose="020F0502020204030204" pitchFamily="34" charset="0"/>
                <a:cs typeface="Arial" panose="020B0604020202020204" pitchFamily="34" charset="0"/>
              </a:rPr>
              <a:t>This honor is given annually to an accomplished investigator dedicated to using biomedical research findings to advance human health. Charles was given this award in part for his efforts to increase diversity in genomics as a matter of a social justice.</a:t>
            </a:r>
          </a:p>
        </p:txBody>
      </p:sp>
      <p:sp>
        <p:nvSpPr>
          <p:cNvPr id="4" name="Slide Number Placeholder 3"/>
          <p:cNvSpPr>
            <a:spLocks noGrp="1"/>
          </p:cNvSpPr>
          <p:nvPr>
            <p:ph type="sldNum" sz="quarter" idx="5"/>
          </p:nvPr>
        </p:nvSpPr>
        <p:spPr/>
        <p:txBody>
          <a:bodyPr/>
          <a:lstStyle/>
          <a:p>
            <a:fld id="{8278BAFF-ADEB-4744-BC7F-43E9D31D4077}" type="slidenum">
              <a:rPr lang="en-US" b="1" smtClean="0">
                <a:latin typeface="Arial" panose="020B0604020202020204" pitchFamily="34" charset="0"/>
                <a:cs typeface="Arial" panose="020B0604020202020204" pitchFamily="34" charset="0"/>
              </a:rPr>
              <a:pPr/>
              <a:t>67</a:t>
            </a:fld>
            <a:endParaRPr lang="en-US" b="1">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9974010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336550" y="546100"/>
            <a:ext cx="6337300" cy="3565525"/>
          </a:xfrm>
          <a:prstGeom prst="rect">
            <a:avLst/>
          </a:prstGeom>
          <a:ln/>
        </p:spPr>
      </p:sp>
      <p:sp>
        <p:nvSpPr>
          <p:cNvPr id="119811" name="Notes Placeholder 2"/>
          <p:cNvSpPr>
            <a:spLocks noGrp="1"/>
          </p:cNvSpPr>
          <p:nvPr>
            <p:ph type="body" idx="1"/>
          </p:nvPr>
        </p:nvSpPr>
        <p:spPr>
          <a:xfrm>
            <a:off x="865614" y="4111625"/>
            <a:ext cx="5486401" cy="4114800"/>
          </a:xfrm>
          <a:noFill/>
          <a:ln w="9525">
            <a:noFill/>
            <a:miter lim="800000"/>
            <a:headEnd/>
            <a:tailEnd/>
          </a:ln>
          <a:effectLst/>
        </p:spPr>
        <p:txBody>
          <a:bodyPr vert="horz" wrap="square" lIns="94580" tIns="47290" rIns="94580" bIns="47290" numCol="1" anchor="t" anchorCtr="0" compatLnSpc="1">
            <a:prstTxWarp prst="textNoShape">
              <a:avLst/>
            </a:prstTxWarp>
            <a:noAutofit/>
          </a:bodyPr>
          <a:lstStyle/>
          <a:p>
            <a:pPr defTabSz="906443">
              <a:defRPr/>
            </a:pPr>
            <a:r>
              <a:rPr lang="en-US" b="0" i="0" kern="1200" dirty="0">
                <a:effectLst/>
                <a:latin typeface="Arial" panose="020B0604020202020204" pitchFamily="34" charset="0"/>
                <a:cs typeface="Arial" pitchFamily="34" charset="0"/>
              </a:rPr>
              <a:t>NHGRI intramural Senior Investigator, Ellen Sidransky, along with </a:t>
            </a:r>
            <a:r>
              <a:rPr lang="en-US" b="0" i="0" kern="1200" baseline="0" dirty="0">
                <a:effectLst/>
                <a:latin typeface="Arial" panose="020B0604020202020204" pitchFamily="34" charset="0"/>
                <a:cs typeface="Arial" pitchFamily="34" charset="0"/>
              </a:rPr>
              <a:t>Thomas Gasser of the University of Tübingen and Andrew Singleton of the Intramural Research Program at the National Institute on Aging, have been named recipients </a:t>
            </a:r>
            <a:r>
              <a:rPr lang="en-US" b="0" i="0" kern="1200" dirty="0">
                <a:effectLst/>
                <a:latin typeface="Arial" panose="020B0604020202020204" pitchFamily="34" charset="0"/>
                <a:cs typeface="Arial" pitchFamily="34" charset="0"/>
              </a:rPr>
              <a:t>of the 2024 Breakthrough Prizes in Life Sciences. They will receive this honor at a future awards ceremony for </a:t>
            </a:r>
            <a:r>
              <a:rPr lang="en-US" b="0" i="0" kern="1200" baseline="0" dirty="0">
                <a:effectLst/>
                <a:latin typeface="Arial" panose="020B0604020202020204" pitchFamily="34" charset="0"/>
                <a:cs typeface="Arial" pitchFamily="34" charset="0"/>
              </a:rPr>
              <a:t>identifying risk genes for Parkinson’s disease, which implicated autophagy and lysosomal biology as critical contributors to the pathogenesis of the disease.</a:t>
            </a:r>
          </a:p>
          <a:p>
            <a:pPr defTabSz="906443">
              <a:defRPr/>
            </a:pPr>
            <a:endParaRPr lang="en-US" b="0" i="0" kern="1200" baseline="0" dirty="0">
              <a:effectLst/>
              <a:latin typeface="Arial" panose="020B0604020202020204" pitchFamily="34" charset="0"/>
              <a:cs typeface="Arial" pitchFamily="34" charset="0"/>
            </a:endParaRPr>
          </a:p>
        </p:txBody>
      </p:sp>
      <p:sp>
        <p:nvSpPr>
          <p:cNvPr id="3" name="Slide Number Placeholder 3">
            <a:extLst>
              <a:ext uri="{FF2B5EF4-FFF2-40B4-BE49-F238E27FC236}">
                <a16:creationId xmlns:a16="http://schemas.microsoft.com/office/drawing/2014/main" id="{7172D520-3269-B6AA-1EE9-37F9E82E9581}"/>
              </a:ext>
            </a:extLst>
          </p:cNvPr>
          <p:cNvSpPr>
            <a:spLocks noGrp="1"/>
          </p:cNvSpPr>
          <p:nvPr>
            <p:ph type="sldNum" sz="quarter" idx="5"/>
          </p:nvPr>
        </p:nvSpPr>
        <p:spPr>
          <a:xfrm>
            <a:off x="3970938" y="8829967"/>
            <a:ext cx="3037840" cy="466433"/>
          </a:xfrm>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8278BAFF-ADEB-4744-BC7F-43E9D31D4077}" type="slidenum">
              <a:rPr kumimoji="0" lang="en-US" sz="1200" b="1"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1219170" rtl="0" eaLnBrk="1" fontAlgn="auto" latinLnBrk="0" hangingPunct="1">
                <a:lnSpc>
                  <a:spcPct val="100000"/>
                </a:lnSpc>
                <a:spcBef>
                  <a:spcPts val="0"/>
                </a:spcBef>
                <a:spcAft>
                  <a:spcPts val="0"/>
                </a:spcAft>
                <a:buClrTx/>
                <a:buSzTx/>
                <a:buFontTx/>
                <a:buNone/>
                <a:tabLst/>
                <a:defRPr/>
              </a:pPr>
              <a:t>68</a:t>
            </a:fld>
            <a:endParaRPr kumimoji="0" lang="en-US" sz="1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9295495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336550" y="454025"/>
            <a:ext cx="6337300" cy="3565525"/>
          </a:xfrm>
          <a:prstGeom prst="rect">
            <a:avLst/>
          </a:prstGeom>
          <a:ln/>
        </p:spPr>
      </p:sp>
      <p:sp>
        <p:nvSpPr>
          <p:cNvPr id="3" name="Notes Placeholder 2">
            <a:extLst>
              <a:ext uri="{FF2B5EF4-FFF2-40B4-BE49-F238E27FC236}">
                <a16:creationId xmlns:a16="http://schemas.microsoft.com/office/drawing/2014/main" id="{0191FA43-18B6-4811-8BC3-B95D48DB2217}"/>
              </a:ext>
            </a:extLst>
          </p:cNvPr>
          <p:cNvSpPr>
            <a:spLocks noGrp="1"/>
          </p:cNvSpPr>
          <p:nvPr>
            <p:ph type="body" sz="quarter" idx="3"/>
          </p:nvPr>
        </p:nvSpPr>
        <p:spPr>
          <a:xfrm>
            <a:off x="782063" y="4019550"/>
            <a:ext cx="5486400" cy="4114800"/>
          </a:xfrm>
        </p:spPr>
        <p:txBody>
          <a:bodyPr/>
          <a:lstStyle/>
          <a:p>
            <a:r>
              <a:rPr lang="en-US" sz="1200" dirty="0">
                <a:latin typeface="Arial"/>
                <a:cs typeface="Arial"/>
              </a:rPr>
              <a:t>The Genomic Science and Health Equity Postdoctoral Fellowship is a joint training program established by NHGRI and the FDA Office of Minority Health and Health Equity. The program prepares fellows to use genetic, genomic</a:t>
            </a:r>
            <a:r>
              <a:rPr lang="en-US" dirty="0">
                <a:latin typeface="Arial"/>
                <a:cs typeface="Arial"/>
              </a:rPr>
              <a:t>,</a:t>
            </a:r>
            <a:r>
              <a:rPr lang="en-US" sz="1200" dirty="0">
                <a:latin typeface="Arial"/>
                <a:cs typeface="Arial"/>
              </a:rPr>
              <a:t> and pharmacogenomic approaches to advance minority health and health equity, while developing skills to understand the delivery of drugs, biologics, and devices from the bench to the bedside.</a:t>
            </a:r>
            <a:r>
              <a:rPr lang="en-US" dirty="0">
                <a:latin typeface="Arial"/>
                <a:cs typeface="Arial"/>
              </a:rPr>
              <a:t> </a:t>
            </a:r>
            <a:endParaRPr lang="en-US" sz="1200"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a:p>
            <a:r>
              <a:rPr lang="en-US" sz="1200" dirty="0">
                <a:latin typeface="Arial"/>
                <a:cs typeface="Arial"/>
              </a:rPr>
              <a:t>* Lauren Edgar, the second Genomic Science and Health Equity Postdoctoral Fellow, began in August 2023. </a:t>
            </a:r>
            <a:r>
              <a:rPr lang="en-US" sz="1200" u="none" dirty="0">
                <a:latin typeface="Arial"/>
                <a:cs typeface="Arial"/>
              </a:rPr>
              <a:t>Lauren will be mentored by Laura Koehly from the </a:t>
            </a:r>
            <a:r>
              <a:rPr lang="en-US" dirty="0">
                <a:latin typeface="Arial"/>
                <a:cs typeface="Arial"/>
              </a:rPr>
              <a:t>NHGRI intramural Social</a:t>
            </a:r>
            <a:r>
              <a:rPr lang="en-US" sz="1200" u="none" dirty="0">
                <a:latin typeface="Arial"/>
                <a:cs typeface="Arial"/>
              </a:rPr>
              <a:t> and Behavioral Research Branch.</a:t>
            </a:r>
            <a:r>
              <a:rPr lang="en-US" dirty="0">
                <a:latin typeface="Arial"/>
                <a:cs typeface="Arial"/>
              </a:rPr>
              <a:t> </a:t>
            </a:r>
            <a:r>
              <a:rPr lang="en-US" sz="1200" u="none" dirty="0">
                <a:latin typeface="Arial"/>
                <a:cs typeface="Arial"/>
              </a:rPr>
              <a:t>Her research </a:t>
            </a:r>
            <a:r>
              <a:rPr lang="en-US" dirty="0">
                <a:latin typeface="Arial"/>
                <a:cs typeface="Arial"/>
              </a:rPr>
              <a:t>interests</a:t>
            </a:r>
            <a:r>
              <a:rPr lang="en-US" sz="1200" u="none" dirty="0">
                <a:latin typeface="Arial"/>
                <a:cs typeface="Arial"/>
              </a:rPr>
              <a:t> </a:t>
            </a:r>
            <a:r>
              <a:rPr lang="en-US" dirty="0">
                <a:latin typeface="Arial"/>
                <a:cs typeface="Arial"/>
              </a:rPr>
              <a:t>include</a:t>
            </a:r>
            <a:r>
              <a:rPr lang="en-US" sz="1200" u="none" dirty="0">
                <a:latin typeface="Arial"/>
                <a:cs typeface="Arial"/>
              </a:rPr>
              <a:t> understanding barriers to patient participation in genomic and rare disease clinical trials and developing community action plans to address education and resource awareness gaps.</a:t>
            </a:r>
            <a:r>
              <a:rPr lang="en-US" dirty="0">
                <a:latin typeface="Arial"/>
                <a:cs typeface="Arial"/>
              </a:rPr>
              <a:t> </a:t>
            </a:r>
            <a:endParaRPr lang="en-US" sz="1200" u="none" dirty="0">
              <a:latin typeface="Arial" panose="020B0604020202020204" pitchFamily="34" charset="0"/>
              <a:cs typeface="Arial" panose="020B0604020202020204" pitchFamily="34" charset="0"/>
            </a:endParaRPr>
          </a:p>
          <a:p>
            <a:endParaRPr lang="en-US" sz="1200" u="sng" dirty="0">
              <a:latin typeface="Arial" panose="020B0604020202020204" pitchFamily="34" charset="0"/>
              <a:cs typeface="Arial" panose="020B0604020202020204" pitchFamily="34" charset="0"/>
            </a:endParaRPr>
          </a:p>
          <a:p>
            <a:r>
              <a:rPr lang="en-US" sz="1200" dirty="0">
                <a:latin typeface="Arial"/>
                <a:cs typeface="Arial"/>
              </a:rPr>
              <a:t>* Next year’s fellowship applications will be available soon on genome.gov.</a:t>
            </a:r>
            <a:r>
              <a:rPr lang="en-US" dirty="0">
                <a:latin typeface="Arial"/>
                <a:cs typeface="Arial"/>
              </a:rPr>
              <a:t> </a:t>
            </a:r>
            <a:endParaRPr lang="en-US" sz="1200"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p:txBody>
      </p:sp>
      <p:sp>
        <p:nvSpPr>
          <p:cNvPr id="2" name="Slide Number Placeholder 3">
            <a:extLst>
              <a:ext uri="{FF2B5EF4-FFF2-40B4-BE49-F238E27FC236}">
                <a16:creationId xmlns:a16="http://schemas.microsoft.com/office/drawing/2014/main" id="{4D51A005-6D0A-4ECA-9719-DF0F169D69B4}"/>
              </a:ext>
            </a:extLst>
          </p:cNvPr>
          <p:cNvSpPr>
            <a:spLocks noGrp="1"/>
          </p:cNvSpPr>
          <p:nvPr>
            <p:ph type="sldNum" sz="quarter" idx="5"/>
          </p:nvPr>
        </p:nvSpPr>
        <p:spPr>
          <a:xfrm>
            <a:off x="3972560" y="8829967"/>
            <a:ext cx="3037840" cy="466433"/>
          </a:xfrm>
          <a:noFill/>
        </p:spPr>
        <p:txBody>
          <a:bodyPr/>
          <a:lstStyle/>
          <a:p>
            <a:pPr marL="0" marR="0" lvl="0" indent="0" algn="r" defTabSz="941468"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41468" rtl="0" eaLnBrk="1" fontAlgn="auto" latinLnBrk="0" hangingPunct="1">
                <a:lnSpc>
                  <a:spcPct val="100000"/>
                </a:lnSpc>
                <a:spcBef>
                  <a:spcPts val="0"/>
                </a:spcBef>
                <a:spcAft>
                  <a:spcPts val="0"/>
                </a:spcAft>
                <a:buClrTx/>
                <a:buSzTx/>
                <a:buFontTx/>
                <a:buNone/>
                <a:tabLst/>
                <a:defRPr/>
              </a:pPr>
              <a:t>69</a:t>
            </a:fld>
            <a:endPar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05056734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336550" y="458788"/>
            <a:ext cx="6337300" cy="3565525"/>
          </a:xfrm>
          <a:prstGeom prst="rect">
            <a:avLst/>
          </a:prstGeom>
          <a:ln/>
        </p:spPr>
      </p:sp>
      <p:sp>
        <p:nvSpPr>
          <p:cNvPr id="119811" name="Notes Placeholder 2"/>
          <p:cNvSpPr>
            <a:spLocks noGrp="1"/>
          </p:cNvSpPr>
          <p:nvPr>
            <p:ph type="body" idx="1"/>
          </p:nvPr>
        </p:nvSpPr>
        <p:spPr>
          <a:xfrm>
            <a:off x="863388" y="4024313"/>
            <a:ext cx="5881969" cy="4556470"/>
          </a:xfrm>
          <a:noFill/>
          <a:ln w="9525">
            <a:noFill/>
            <a:miter lim="800000"/>
            <a:headEnd/>
            <a:tailEnd/>
          </a:ln>
          <a:effectLst/>
        </p:spPr>
        <p:txBody>
          <a:bodyPr vert="horz" wrap="square" lIns="94580" tIns="47290" rIns="94580" bIns="47290" numCol="1" anchor="t" anchorCtr="0" compatLnSpc="1">
            <a:prstTxWarp prst="textNoShape">
              <a:avLst/>
            </a:prstTxWarp>
            <a:noAutofit/>
          </a:bodyPr>
          <a:lstStyle/>
          <a:p>
            <a:pPr marL="0" lvl="1">
              <a:defRPr/>
            </a:pPr>
            <a:r>
              <a:rPr lang="en-US" sz="1200" dirty="0">
                <a:cs typeface="Arial" panose="020B0604020202020204" pitchFamily="34" charset="0"/>
              </a:rPr>
              <a:t>The </a:t>
            </a:r>
            <a:r>
              <a:rPr lang="en-US" sz="1200" kern="1200" dirty="0">
                <a:cs typeface="Arial" panose="020B0604020202020204" pitchFamily="34" charset="0"/>
              </a:rPr>
              <a:t>NHGRI Intramural Research Program </a:t>
            </a:r>
            <a:r>
              <a:rPr lang="en-US" sz="1200" dirty="0">
                <a:cs typeface="Arial" panose="020B0604020202020204" pitchFamily="34" charset="0"/>
              </a:rPr>
              <a:t>has once again been very productive since the last Council meeting</a:t>
            </a:r>
            <a:r>
              <a:rPr lang="en-US" sz="1200" kern="1200" dirty="0">
                <a:cs typeface="Arial" panose="020B0604020202020204" pitchFamily="34" charset="0"/>
              </a:rPr>
              <a:t>.</a:t>
            </a:r>
            <a:r>
              <a:rPr lang="en-US" sz="1200" dirty="0">
                <a:cs typeface="Arial" panose="020B0604020202020204" pitchFamily="34" charset="0"/>
              </a:rPr>
              <a:t> A few of their many research highlights include:</a:t>
            </a:r>
          </a:p>
          <a:p>
            <a:pPr marL="0" lvl="1">
              <a:defRPr/>
            </a:pPr>
            <a:endParaRPr lang="en-US" sz="1200" dirty="0">
              <a:cs typeface="Arial" panose="020B0604020202020204" pitchFamily="34" charset="0"/>
            </a:endParaRPr>
          </a:p>
          <a:p>
            <a:pPr marL="0" lvl="1">
              <a:defRPr/>
            </a:pPr>
            <a:r>
              <a:rPr lang="en-US" sz="1200" dirty="0">
                <a:cs typeface="Arial" panose="020B0604020202020204" pitchFamily="34" charset="0"/>
              </a:rPr>
              <a:t>* Paul Liu and his group studied leukemia-initiating cells in a mouse model of human myeloid leukemia. Using flow cytometry and single-cell RNA sequencing, they identified the cell population that initiates and drives disease progression. The disease-specific markers found in this study may provide insight into earlier detection and targeted treatment of leukemia.</a:t>
            </a:r>
          </a:p>
          <a:p>
            <a:pPr marL="0" lvl="1">
              <a:defRPr/>
            </a:pPr>
            <a:endParaRPr lang="en-US" sz="1200" dirty="0">
              <a:cs typeface="Arial" panose="020B0604020202020204" pitchFamily="34" charset="0"/>
            </a:endParaRPr>
          </a:p>
          <a:p>
            <a:pPr marL="0" lvl="1">
              <a:defRPr/>
            </a:pPr>
            <a:r>
              <a:rPr lang="en-US" sz="1200" dirty="0">
                <a:cs typeface="Arial" panose="020B0604020202020204" pitchFamily="34" charset="0"/>
              </a:rPr>
              <a:t>* Diana Bianchi and her group led an analysis to explore the perspectives of patients who received non-invasive prenatal testing results that also suggest maternal cancer. They found that participants viewed the ability to detect cancer as an added benefit to prenatal testing and felt that these results should be disclosed to patients. </a:t>
            </a:r>
          </a:p>
          <a:p>
            <a:pPr marL="0" lvl="1">
              <a:defRPr/>
            </a:pPr>
            <a:endParaRPr lang="en-US" sz="1200" dirty="0">
              <a:cs typeface="Arial" panose="020B0604020202020204" pitchFamily="34" charset="0"/>
            </a:endParaRPr>
          </a:p>
          <a:p>
            <a:pPr marL="0" lvl="1">
              <a:defRPr/>
            </a:pPr>
            <a:r>
              <a:rPr lang="en-US" sz="1200" dirty="0">
                <a:cs typeface="Arial" panose="020B0604020202020204" pitchFamily="34" charset="0"/>
              </a:rPr>
              <a:t>* Stacie Loftus, Bill Pavan, and colleagues found previously missed genomic variants linked to albinism. The group was only able to detect these variants by resolving haplotypes. This study highlights the importance of analyzing haplotypes, and since different albinism-related gene variants have different effects, identifying this missing heritability can help people with albinism better understand their health and predict disease outcomes.</a:t>
            </a:r>
          </a:p>
        </p:txBody>
      </p:sp>
      <p:sp>
        <p:nvSpPr>
          <p:cNvPr id="2" name="Slide Number Placeholder 3">
            <a:extLst>
              <a:ext uri="{FF2B5EF4-FFF2-40B4-BE49-F238E27FC236}">
                <a16:creationId xmlns:a16="http://schemas.microsoft.com/office/drawing/2014/main" id="{3E012B4F-7B6D-9345-AEDA-2181BC13620B}"/>
              </a:ext>
            </a:extLst>
          </p:cNvPr>
          <p:cNvSpPr>
            <a:spLocks noGrp="1"/>
          </p:cNvSpPr>
          <p:nvPr>
            <p:ph type="sldNum" sz="quarter" idx="5"/>
          </p:nvPr>
        </p:nvSpPr>
        <p:spPr>
          <a:xfrm>
            <a:off x="3970938" y="8829967"/>
            <a:ext cx="3037840" cy="466433"/>
          </a:xfrm>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8278BAFF-ADEB-4744-BC7F-43E9D31D4077}" type="slidenum">
              <a:rPr kumimoji="0" lang="en-US" sz="1200" b="1"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1219170" rtl="0" eaLnBrk="1" fontAlgn="auto" latinLnBrk="0" hangingPunct="1">
                <a:lnSpc>
                  <a:spcPct val="100000"/>
                </a:lnSpc>
                <a:spcBef>
                  <a:spcPts val="0"/>
                </a:spcBef>
                <a:spcAft>
                  <a:spcPts val="0"/>
                </a:spcAft>
                <a:buClrTx/>
                <a:buSzTx/>
                <a:buFontTx/>
                <a:buNone/>
                <a:tabLst/>
                <a:defRPr/>
              </a:pPr>
              <a:t>70</a:t>
            </a:fld>
            <a:endParaRPr kumimoji="0" lang="en-US" sz="1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80295989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6550" y="457200"/>
            <a:ext cx="6337300" cy="3565525"/>
          </a:xfrm>
        </p:spPr>
      </p:sp>
      <p:sp>
        <p:nvSpPr>
          <p:cNvPr id="3" name="Notes Placeholder 2"/>
          <p:cNvSpPr>
            <a:spLocks noGrp="1"/>
          </p:cNvSpPr>
          <p:nvPr>
            <p:ph type="body" idx="1"/>
          </p:nvPr>
        </p:nvSpPr>
        <p:spPr>
          <a:xfrm>
            <a:off x="762000" y="4022725"/>
            <a:ext cx="5486400" cy="4114800"/>
          </a:xfrm>
        </p:spPr>
        <p:txBody>
          <a:bodyPr/>
          <a:lstStyle/>
          <a:p>
            <a:r>
              <a:rPr lang="en-US" dirty="0">
                <a:latin typeface="Arial"/>
                <a:cs typeface="Arial"/>
              </a:rPr>
              <a:t>Before I end my Director’s Report, I want to again remind you about a * user-friendly, one-stop-shop for staying connected with me and NHGRI. By visiting this web page through this convenient URL and then scrolling down, * you get a menu of nine major resources associated with the institute.</a:t>
            </a:r>
          </a:p>
          <a:p>
            <a:endParaRPr lang="en-US" dirty="0"/>
          </a:p>
          <a:p>
            <a:r>
              <a:rPr lang="en-US" dirty="0">
                <a:latin typeface="Arial"/>
                <a:cs typeface="Arial"/>
              </a:rPr>
              <a:t>This includes links for the genome.gov website, my </a:t>
            </a:r>
            <a:r>
              <a:rPr lang="en-US" i="1" dirty="0">
                <a:latin typeface="Arial"/>
                <a:cs typeface="Arial"/>
              </a:rPr>
              <a:t>The Genomics Landscape </a:t>
            </a:r>
            <a:r>
              <a:rPr lang="en-US" i="0" dirty="0">
                <a:latin typeface="Arial"/>
                <a:cs typeface="Arial"/>
              </a:rPr>
              <a:t>monthly newsletter, </a:t>
            </a:r>
            <a:r>
              <a:rPr lang="en-US" dirty="0">
                <a:latin typeface="Arial"/>
                <a:cs typeface="Arial"/>
              </a:rPr>
              <a:t>and my Twitter feed. Also on this page, there are convenient links to the 2020 NHGRI Strategic Vision, the NHGRI brochure, our Talking Glossary of Genomic and Genetic Terms, our Building a Diverse Genomics Workforce Action Agenda, NHGRI’s YouTube channel (GenomeTV), and the NHGRI History of Genomics Program’s set of oral histories. And if those sites are not what you are looking for, * scrolling down further reveals recordings of some selected talks of mine as well as some of my recent podcasts and op-eds. </a:t>
            </a:r>
          </a:p>
          <a:p>
            <a:endParaRPr lang="en-US" dirty="0">
              <a:cs typeface="Arial" panose="020B0604020202020204" pitchFamily="34" charset="0"/>
            </a:endParaRPr>
          </a:p>
          <a:p>
            <a:r>
              <a:rPr lang="en-US" dirty="0">
                <a:latin typeface="Arial"/>
                <a:cs typeface="Arial"/>
              </a:rPr>
              <a:t>I hope people find this one-stop-shop helpful when trying to stay connected with me and NHGRI. </a:t>
            </a:r>
            <a:endParaRPr lang="en-US" dirty="0">
              <a:latin typeface="Arial"/>
              <a:ea typeface="Calibri" panose="020F0502020204030204" pitchFamily="34" charset="0"/>
              <a:cs typeface="Arial"/>
            </a:endParaRPr>
          </a:p>
          <a:p>
            <a:endParaRPr lang="en-US" dirty="0"/>
          </a:p>
        </p:txBody>
      </p:sp>
      <p:sp>
        <p:nvSpPr>
          <p:cNvPr id="6" name="Slide Number Placeholder 3">
            <a:extLst>
              <a:ext uri="{FF2B5EF4-FFF2-40B4-BE49-F238E27FC236}">
                <a16:creationId xmlns:a16="http://schemas.microsoft.com/office/drawing/2014/main" id="{5CF17508-D38F-4AA2-84A6-BBEA579A11C7}"/>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71</a:t>
            </a:fld>
            <a:endParaRPr lang="en-US" b="1">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4652755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76225" y="457200"/>
            <a:ext cx="6337300" cy="3565525"/>
          </a:xfrm>
        </p:spPr>
      </p:sp>
      <p:sp>
        <p:nvSpPr>
          <p:cNvPr id="3" name="Notes Placeholder 2"/>
          <p:cNvSpPr>
            <a:spLocks noGrp="1"/>
          </p:cNvSpPr>
          <p:nvPr>
            <p:ph type="body" idx="1"/>
          </p:nvPr>
        </p:nvSpPr>
        <p:spPr>
          <a:xfrm>
            <a:off x="762000" y="4022725"/>
            <a:ext cx="5486400" cy="4114800"/>
          </a:xfrm>
        </p:spPr>
        <p:txBody>
          <a:bodyPr/>
          <a:lstStyle/>
          <a:p>
            <a:r>
              <a:rPr lang="en-US" dirty="0">
                <a:latin typeface="Arial"/>
                <a:cs typeface="Arial"/>
              </a:rPr>
              <a:t>Finally, a personal thanks to the many NHGRI staff members who contributed the slides and associated materials that I just reviewed in my Director’s Report. As always, a group effort is essential for getting such a large amount of information conveyed efficiently at each Council meeting.</a:t>
            </a:r>
          </a:p>
          <a:p>
            <a:pPr defTabSz="1018927">
              <a:defRPr/>
            </a:pPr>
            <a:br>
              <a:rPr lang="en-US" dirty="0">
                <a:cs typeface="Arial"/>
              </a:rPr>
            </a:br>
            <a:r>
              <a:rPr lang="en-US" dirty="0">
                <a:latin typeface="Arial"/>
                <a:cs typeface="Arial"/>
              </a:rPr>
              <a:t>An additional thanks to the NHGRI Office of Communications staff for creating the electronic resource associated with my Director’s Report.</a:t>
            </a:r>
          </a:p>
          <a:p>
            <a:endParaRPr lang="en-US" dirty="0"/>
          </a:p>
          <a:p>
            <a:pPr marL="0" marR="0" lvl="1" indent="0" algn="l" defTabSz="587579" rtl="0" eaLnBrk="1" fontAlgn="auto" latinLnBrk="0" hangingPunct="1">
              <a:lnSpc>
                <a:spcPct val="100000"/>
              </a:lnSpc>
              <a:spcBef>
                <a:spcPts val="0"/>
              </a:spcBef>
              <a:spcAft>
                <a:spcPts val="0"/>
              </a:spcAft>
              <a:buClrTx/>
              <a:buSzTx/>
              <a:buFontTx/>
              <a:buNone/>
              <a:tabLst/>
              <a:defRPr/>
            </a:pPr>
            <a:r>
              <a:rPr lang="en-US" dirty="0">
                <a:latin typeface="Arial"/>
                <a:cs typeface="Arial"/>
              </a:rPr>
              <a:t>And * a special thanks to the usual ‘ringleader’ for helping me prepare my Director’s Report, Kris Wetterstrand. * Kris is pictured here virtually with the Human Pangenome Reference Consortium, that I mentioned earlier in my Director’s Report. </a:t>
            </a:r>
          </a:p>
        </p:txBody>
      </p:sp>
      <p:sp>
        <p:nvSpPr>
          <p:cNvPr id="6" name="Slide Number Placeholder 3">
            <a:extLst>
              <a:ext uri="{FF2B5EF4-FFF2-40B4-BE49-F238E27FC236}">
                <a16:creationId xmlns:a16="http://schemas.microsoft.com/office/drawing/2014/main" id="{D14B126F-6991-4950-BF45-ED6968BE9E46}"/>
              </a:ext>
            </a:extLst>
          </p:cNvPr>
          <p:cNvSpPr>
            <a:spLocks noGrp="1"/>
          </p:cNvSpPr>
          <p:nvPr>
            <p:ph type="sldNum" sz="quarter" idx="5"/>
          </p:nvPr>
        </p:nvSpPr>
        <p:spPr>
          <a:xfrm>
            <a:off x="3970938" y="8829967"/>
            <a:ext cx="3037840" cy="466433"/>
          </a:xfrm>
          <a:noFill/>
        </p:spPr>
        <p:txBody>
          <a:bodyPr/>
          <a:lstStyle/>
          <a:p>
            <a:pPr marL="0" marR="0" lvl="0" indent="0" algn="r" defTabSz="924723"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24723" rtl="0" eaLnBrk="1" fontAlgn="auto" latinLnBrk="0" hangingPunct="1">
                <a:lnSpc>
                  <a:spcPct val="100000"/>
                </a:lnSpc>
                <a:spcBef>
                  <a:spcPts val="0"/>
                </a:spcBef>
                <a:spcAft>
                  <a:spcPts val="0"/>
                </a:spcAft>
                <a:buClrTx/>
                <a:buSzTx/>
                <a:buFontTx/>
                <a:buNone/>
                <a:tabLst/>
                <a:defRPr/>
              </a:pPr>
              <a:t>72</a:t>
            </a:fld>
            <a:endPar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52149112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1938" y="319088"/>
            <a:ext cx="6486525" cy="3648075"/>
          </a:xfrm>
        </p:spPr>
      </p:sp>
      <p:sp>
        <p:nvSpPr>
          <p:cNvPr id="3" name="Notes Placeholder 2">
            <a:extLst>
              <a:ext uri="{FF2B5EF4-FFF2-40B4-BE49-F238E27FC236}">
                <a16:creationId xmlns:a16="http://schemas.microsoft.com/office/drawing/2014/main" id="{A166CEC8-DA8D-4194-A40E-F0360FD85EFA}"/>
              </a:ext>
            </a:extLst>
          </p:cNvPr>
          <p:cNvSpPr>
            <a:spLocks noGrp="1"/>
          </p:cNvSpPr>
          <p:nvPr>
            <p:ph type="body" idx="1"/>
          </p:nvPr>
        </p:nvSpPr>
        <p:spPr/>
        <p:txBody>
          <a:bodyPr/>
          <a:lstStyle/>
          <a:p>
            <a:r>
              <a:rPr lang="en-US" dirty="0"/>
              <a:t> </a:t>
            </a:r>
          </a:p>
        </p:txBody>
      </p:sp>
      <p:sp>
        <p:nvSpPr>
          <p:cNvPr id="5" name="Slide Number Placeholder 3">
            <a:extLst>
              <a:ext uri="{FF2B5EF4-FFF2-40B4-BE49-F238E27FC236}">
                <a16:creationId xmlns:a16="http://schemas.microsoft.com/office/drawing/2014/main" id="{099DCCB5-972F-4EDC-B3BA-F6E5E1549E02}"/>
              </a:ext>
            </a:extLst>
          </p:cNvPr>
          <p:cNvSpPr>
            <a:spLocks noGrp="1"/>
          </p:cNvSpPr>
          <p:nvPr>
            <p:ph type="sldNum" sz="quarter" idx="5"/>
          </p:nvPr>
        </p:nvSpPr>
        <p:spPr>
          <a:xfrm>
            <a:off x="3970938" y="8829967"/>
            <a:ext cx="3037840" cy="466433"/>
          </a:xfrm>
          <a:noFill/>
        </p:spPr>
        <p:txBody>
          <a:bodyPr/>
          <a:lstStyle/>
          <a:p>
            <a:pPr marL="0" marR="0" lvl="0" indent="0" algn="r" defTabSz="924723"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24723" rtl="0" eaLnBrk="1" fontAlgn="auto" latinLnBrk="0" hangingPunct="1">
                <a:lnSpc>
                  <a:spcPct val="100000"/>
                </a:lnSpc>
                <a:spcBef>
                  <a:spcPts val="0"/>
                </a:spcBef>
                <a:spcAft>
                  <a:spcPts val="0"/>
                </a:spcAft>
                <a:buClrTx/>
                <a:buSzTx/>
                <a:buFontTx/>
                <a:buNone/>
                <a:tabLst/>
                <a:defRPr/>
              </a:pPr>
              <a:t>73</a:t>
            </a:fld>
            <a:endPar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46164516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Master" Target="../slideMasters/slideMaster2.xml"/><Relationship Id="rId4" Type="http://schemas.openxmlformats.org/officeDocument/2006/relationships/image" Target="../media/image12.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3.png"/><Relationship Id="rId1" Type="http://schemas.openxmlformats.org/officeDocument/2006/relationships/slideMaster" Target="../slideMasters/slideMaster2.xml"/><Relationship Id="rId4" Type="http://schemas.openxmlformats.org/officeDocument/2006/relationships/image" Target="../media/image12.png"/></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0.jpeg"/><Relationship Id="rId1" Type="http://schemas.openxmlformats.org/officeDocument/2006/relationships/slideMaster" Target="../slideMasters/slideMaster2.xml"/><Relationship Id="rId5" Type="http://schemas.openxmlformats.org/officeDocument/2006/relationships/image" Target="../media/image12.png"/><Relationship Id="rId4" Type="http://schemas.openxmlformats.org/officeDocument/2006/relationships/image" Target="../media/image11.png"/></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jpeg"/><Relationship Id="rId1" Type="http://schemas.openxmlformats.org/officeDocument/2006/relationships/slideMaster" Target="../slideMasters/slideMaster4.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5.xml"/><Relationship Id="rId4" Type="http://schemas.openxmlformats.org/officeDocument/2006/relationships/image" Target="../media/image5.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endParaRPr>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p:spPr>
      </p:pic>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Date</a:t>
            </a:r>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9" name="Picture 1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
        <p:nvSpPr>
          <p:cNvPr id="6" name="Footer Placeholder 5">
            <a:extLst>
              <a:ext uri="{FF2B5EF4-FFF2-40B4-BE49-F238E27FC236}">
                <a16:creationId xmlns:a16="http://schemas.microsoft.com/office/drawing/2014/main" id="{F0935A8F-D8C4-A62E-32DC-035F50A3D5A6}"/>
              </a:ext>
            </a:extLst>
          </p:cNvPr>
          <p:cNvSpPr>
            <a:spLocks noGrp="1"/>
          </p:cNvSpPr>
          <p:nvPr>
            <p:ph type="ftr" sz="quarter" idx="15"/>
          </p:nvPr>
        </p:nvSpPr>
        <p:spPr>
          <a:xfrm>
            <a:off x="4038600" y="6356350"/>
            <a:ext cx="4114800" cy="365125"/>
          </a:xfrm>
          <a:prstGeom prst="rect">
            <a:avLst/>
          </a:prstGeom>
        </p:spPr>
        <p:txBody>
          <a:bodyPr/>
          <a:lstStyle/>
          <a:p>
            <a:r>
              <a:rPr lang="en-US"/>
              <a:t>Document</a:t>
            </a:r>
          </a:p>
        </p:txBody>
      </p:sp>
    </p:spTree>
  </p:cSld>
  <p:clrMapOvr>
    <a:masterClrMapping/>
  </p:clrMapOvr>
  <p:transition spd="slow">
    <p:wipe dir="d"/>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121833"/>
            <a:ext cx="11039858" cy="2387600"/>
          </a:xfrm>
        </p:spPr>
        <p:txBody>
          <a:bodyPr anchor="b"/>
          <a:lstStyle>
            <a:lvl1pPr algn="ctr">
              <a:defRPr sz="80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8" cy="165523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5" name="Footer Placeholder 4">
            <a:extLst>
              <a:ext uri="{FF2B5EF4-FFF2-40B4-BE49-F238E27FC236}">
                <a16:creationId xmlns:a16="http://schemas.microsoft.com/office/drawing/2014/main" id="{8384C0BC-EC0A-87BB-B2BB-0076B209ECCF}"/>
              </a:ext>
            </a:extLst>
          </p:cNvPr>
          <p:cNvSpPr>
            <a:spLocks noGrp="1"/>
          </p:cNvSpPr>
          <p:nvPr>
            <p:ph type="ftr" sz="quarter" idx="10"/>
          </p:nvPr>
        </p:nvSpPr>
        <p:spPr>
          <a:xfrm>
            <a:off x="4038600" y="6356350"/>
            <a:ext cx="4114800" cy="365125"/>
          </a:xfrm>
          <a:prstGeom prst="rect">
            <a:avLst/>
          </a:prstGeom>
        </p:spPr>
        <p:txBody>
          <a:bodyPr/>
          <a:lstStyle/>
          <a:p>
            <a:r>
              <a:rPr lang="en-US"/>
              <a:t>Document</a:t>
            </a:r>
          </a:p>
        </p:txBody>
      </p:sp>
    </p:spTree>
    <p:extLst>
      <p:ext uri="{BB962C8B-B14F-4D97-AF65-F5344CB8AC3E}">
        <p14:creationId xmlns:p14="http://schemas.microsoft.com/office/powerpoint/2010/main" val="1326934638"/>
      </p:ext>
    </p:extLst>
  </p:cSld>
  <p:clrMapOvr>
    <a:masterClrMapping/>
  </p:clrMapOvr>
  <p:transition spd="slow">
    <p:wipe dir="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76071" y="1813560"/>
            <a:ext cx="11039858" cy="4362873"/>
          </a:xfrm>
        </p:spPr>
        <p:txBody>
          <a:bodyPr>
            <a:noAutofit/>
          </a:bodyPr>
          <a:lstStyle>
            <a:lvl1pPr marL="304792" indent="-304792">
              <a:buFont typeface="Wingdings" pitchFamily="2" charset="2"/>
              <a:buChar cha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a:xfrm>
            <a:off x="576071" y="350520"/>
            <a:ext cx="11039858" cy="1356360"/>
          </a:xfrm>
        </p:spPr>
        <p:txBody>
          <a:bodyPr lIns="0" anchor="ctr" anchorCtr="0">
            <a:noAutofit/>
          </a:bodyPr>
          <a:lstStyle>
            <a:lvl1pPr>
              <a:defRPr sz="4400"/>
            </a:lvl1pPr>
          </a:lstStyle>
          <a:p>
            <a:r>
              <a:rPr lang="en-US"/>
              <a:t>Click to edit Master title style</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77554" y="6527178"/>
            <a:ext cx="457200" cy="365125"/>
          </a:xfrm>
          <a:prstGeom prst="rect">
            <a:avLst/>
          </a:prstGeom>
        </p:spPr>
        <p:txBody>
          <a:bodyPr anchor="ctr" anchorCtr="0"/>
          <a:lstStyle>
            <a:lvl1pPr>
              <a:defRPr sz="1200" b="1">
                <a:solidFill>
                  <a:schemeClr val="bg2"/>
                </a:solidFill>
              </a:defRPr>
            </a:lvl1pPr>
          </a:lstStyle>
          <a:p>
            <a:fld id="{A59FB69D-9E19-4FB8-BEAE-20F88589C44A}" type="slidenum">
              <a:rPr lang="en-US" smtClean="0"/>
              <a:pPr/>
              <a:t>‹#›</a:t>
            </a:fld>
            <a:endParaRPr lang="en-US"/>
          </a:p>
        </p:txBody>
      </p:sp>
      <p:sp>
        <p:nvSpPr>
          <p:cNvPr id="18" name="Footer Placeholder 4"/>
          <p:cNvSpPr>
            <a:spLocks noGrp="1"/>
          </p:cNvSpPr>
          <p:nvPr>
            <p:ph type="ftr" sz="quarter" idx="3"/>
          </p:nvPr>
        </p:nvSpPr>
        <p:spPr>
          <a:xfrm>
            <a:off x="5530957" y="6527178"/>
            <a:ext cx="6217920" cy="366183"/>
          </a:xfrm>
          <a:prstGeom prst="rect">
            <a:avLst/>
          </a:prstGeom>
        </p:spPr>
        <p:txBody>
          <a:bodyPr anchor="ctr" anchorCtr="0"/>
          <a:lstStyle>
            <a:lvl1pPr algn="r">
              <a:defRPr sz="1200" b="1">
                <a:solidFill>
                  <a:schemeClr val="bg2"/>
                </a:solidFill>
              </a:defRPr>
            </a:lvl1pPr>
          </a:lstStyle>
          <a:p>
            <a:r>
              <a:rPr lang="en-US"/>
              <a:t>Document</a:t>
            </a:r>
          </a:p>
        </p:txBody>
      </p:sp>
    </p:spTree>
    <p:extLst>
      <p:ext uri="{BB962C8B-B14F-4D97-AF65-F5344CB8AC3E}">
        <p14:creationId xmlns:p14="http://schemas.microsoft.com/office/powerpoint/2010/main" val="172786771"/>
      </p:ext>
    </p:extLst>
  </p:cSld>
  <p:clrMapOvr>
    <a:masterClrMapping/>
  </p:clrMapOvr>
  <p:transition spd="slow">
    <p:wipe dir="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eft Image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2683238" y="1576131"/>
            <a:ext cx="8932689" cy="4362873"/>
          </a:xfrm>
        </p:spPr>
        <p:txBody>
          <a:bodyPr>
            <a:noAutofit/>
          </a:bodyPr>
          <a:lstStyle>
            <a:lvl1pPr marL="304792" indent="-304792">
              <a:buFont typeface="Wingdings" pitchFamily="2" charset="2"/>
              <a:buChar char="§"/>
              <a:defRPr sz="2800" b="1"/>
            </a:lvl1pPr>
            <a:lvl2pPr marL="609585" indent="0">
              <a:buNone/>
              <a:defRPr sz="2800" b="1">
                <a:solidFill>
                  <a:schemeClr val="bg2"/>
                </a:solidFill>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a:xfrm>
            <a:off x="2683238" y="13415"/>
            <a:ext cx="9508761" cy="1143000"/>
          </a:xfrm>
        </p:spPr>
        <p:txBody>
          <a:bodyPr lIns="0" rIns="137160" anchor="t" anchorCtr="0">
            <a:noAutofit/>
          </a:bodyPr>
          <a:lstStyle>
            <a:lvl1pPr>
              <a:defRPr sz="3600"/>
            </a:lvl1pPr>
          </a:lstStyle>
          <a:p>
            <a:r>
              <a:rPr lang="en-US"/>
              <a:t>Click to edit Master title style</a:t>
            </a:r>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78835" y="6549662"/>
            <a:ext cx="457200" cy="365125"/>
          </a:xfrm>
          <a:prstGeom prst="rect">
            <a:avLst/>
          </a:prstGeom>
        </p:spPr>
        <p:txBody>
          <a:bodyPr anchor="ctr" anchorCtr="0"/>
          <a:lstStyle>
            <a:lvl1pPr>
              <a:defRPr sz="1200" b="1">
                <a:solidFill>
                  <a:schemeClr val="bg2"/>
                </a:solidFill>
              </a:defRPr>
            </a:lvl1pPr>
          </a:lstStyle>
          <a:p>
            <a:fld id="{A59FB69D-9E19-4FB8-BEAE-20F88589C44A}" type="slidenum">
              <a:rPr lang="en-US" smtClean="0"/>
              <a:pPr/>
              <a:t>‹#›</a:t>
            </a:fld>
            <a:endParaRPr lang="en-US"/>
          </a:p>
        </p:txBody>
      </p:sp>
      <p:sp>
        <p:nvSpPr>
          <p:cNvPr id="18" name="Footer Placeholder 4"/>
          <p:cNvSpPr>
            <a:spLocks noGrp="1"/>
          </p:cNvSpPr>
          <p:nvPr>
            <p:ph type="ftr" sz="quarter" idx="3"/>
          </p:nvPr>
        </p:nvSpPr>
        <p:spPr>
          <a:xfrm>
            <a:off x="5532238" y="6549662"/>
            <a:ext cx="6217920" cy="366183"/>
          </a:xfrm>
          <a:prstGeom prst="rect">
            <a:avLst/>
          </a:prstGeom>
        </p:spPr>
        <p:txBody>
          <a:bodyPr anchor="ctr" anchorCtr="0"/>
          <a:lstStyle>
            <a:lvl1pPr algn="r">
              <a:defRPr sz="1200" b="1">
                <a:solidFill>
                  <a:schemeClr val="bg2"/>
                </a:solidFill>
              </a:defRPr>
            </a:lvl1pPr>
          </a:lstStyle>
          <a:p>
            <a:r>
              <a:rPr lang="en-US"/>
              <a:t>Document</a:t>
            </a:r>
          </a:p>
        </p:txBody>
      </p:sp>
      <p:sp>
        <p:nvSpPr>
          <p:cNvPr id="6" name="Rectangle 5">
            <a:extLst>
              <a:ext uri="{FF2B5EF4-FFF2-40B4-BE49-F238E27FC236}">
                <a16:creationId xmlns:a16="http://schemas.microsoft.com/office/drawing/2014/main" id="{0BFF9D95-CEE2-8962-DECA-93603AB8D9CB}"/>
              </a:ext>
            </a:extLst>
          </p:cNvPr>
          <p:cNvSpPr/>
          <p:nvPr userDrawn="1"/>
        </p:nvSpPr>
        <p:spPr>
          <a:xfrm>
            <a:off x="10916006" y="6604754"/>
            <a:ext cx="109728" cy="2743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Picture Placeholder 7">
            <a:extLst>
              <a:ext uri="{FF2B5EF4-FFF2-40B4-BE49-F238E27FC236}">
                <a16:creationId xmlns:a16="http://schemas.microsoft.com/office/drawing/2014/main" id="{8707892D-4775-83F8-DE05-0C2F4E962D53}"/>
              </a:ext>
            </a:extLst>
          </p:cNvPr>
          <p:cNvSpPr>
            <a:spLocks noGrp="1"/>
          </p:cNvSpPr>
          <p:nvPr>
            <p:ph type="pic" sz="quarter" idx="13"/>
          </p:nvPr>
        </p:nvSpPr>
        <p:spPr>
          <a:xfrm>
            <a:off x="0" y="0"/>
            <a:ext cx="2286000" cy="6858000"/>
          </a:xfrm>
          <a:solidFill>
            <a:schemeClr val="tx2"/>
          </a:solidFill>
          <a:ln w="15875">
            <a:solidFill>
              <a:schemeClr val="bg2"/>
            </a:solidFill>
          </a:ln>
          <a:effectLst>
            <a:outerShdw blurRad="114300" dist="38100" dir="2700000" sx="101000" sy="101000" algn="tl" rotWithShape="0">
              <a:prstClr val="black">
                <a:alpha val="40000"/>
              </a:prstClr>
            </a:outerShdw>
          </a:effectLst>
        </p:spPr>
        <p:txBody>
          <a:bodyPr vert="horz" lIns="91440" tIns="45720" rIns="91440" bIns="45720" rtlCol="0">
            <a:normAutofit/>
          </a:bodyPr>
          <a:lstStyle>
            <a:lvl1pPr>
              <a:defRPr lang="en-US"/>
            </a:lvl1pPr>
          </a:lstStyle>
          <a:p>
            <a:pPr lvl="0"/>
            <a:endParaRPr lang="en-US"/>
          </a:p>
        </p:txBody>
      </p:sp>
    </p:spTree>
    <p:extLst>
      <p:ext uri="{BB962C8B-B14F-4D97-AF65-F5344CB8AC3E}">
        <p14:creationId xmlns:p14="http://schemas.microsoft.com/office/powerpoint/2010/main" val="3927829445"/>
      </p:ext>
    </p:extLst>
  </p:cSld>
  <p:clrMapOvr>
    <a:masterClrMapping/>
  </p:clrMapOvr>
  <p:transition spd="slow">
    <p:wipe dir="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and Content 16:9">
    <p:spTree>
      <p:nvGrpSpPr>
        <p:cNvPr id="1" name=""/>
        <p:cNvGrpSpPr/>
        <p:nvPr/>
      </p:nvGrpSpPr>
      <p:grpSpPr>
        <a:xfrm>
          <a:off x="0" y="0"/>
          <a:ext cx="0" cy="0"/>
          <a:chOff x="0" y="0"/>
          <a:chExt cx="0" cy="0"/>
        </a:xfrm>
      </p:grpSpPr>
      <p:sp>
        <p:nvSpPr>
          <p:cNvPr id="2" name="Title 1"/>
          <p:cNvSpPr>
            <a:spLocks noGrp="1"/>
          </p:cNvSpPr>
          <p:nvPr>
            <p:ph type="title"/>
          </p:nvPr>
        </p:nvSpPr>
        <p:spPr>
          <a:xfrm>
            <a:off x="0" y="-6045"/>
            <a:ext cx="12192000" cy="1143000"/>
          </a:xfrm>
        </p:spPr>
        <p:txBody>
          <a:bodyPr lIns="0" tIns="137160" anchor="t" anchorCtr="0">
            <a:noAutofit/>
          </a:bodyPr>
          <a:lstStyle>
            <a:lvl1pPr algn="ctr">
              <a:lnSpc>
                <a:spcPts val="3900"/>
              </a:lnSpc>
              <a:defRPr sz="3600" baseline="0"/>
            </a:lvl1pPr>
          </a:lstStyle>
          <a:p>
            <a:r>
              <a:rPr lang="en-US"/>
              <a:t>Click to edit Master title style</a:t>
            </a:r>
          </a:p>
        </p:txBody>
      </p:sp>
      <p:sp>
        <p:nvSpPr>
          <p:cNvPr id="18" name="Footer Placeholder 4"/>
          <p:cNvSpPr>
            <a:spLocks noGrp="1"/>
          </p:cNvSpPr>
          <p:nvPr>
            <p:ph type="ftr" sz="quarter" idx="3"/>
          </p:nvPr>
        </p:nvSpPr>
        <p:spPr>
          <a:xfrm>
            <a:off x="5532238" y="6506721"/>
            <a:ext cx="6217920" cy="366183"/>
          </a:xfrm>
          <a:prstGeom prst="rect">
            <a:avLst/>
          </a:prstGeom>
        </p:spPr>
        <p:txBody>
          <a:bodyPr anchor="ctr" anchorCtr="0"/>
          <a:lstStyle>
            <a:lvl1pPr algn="r">
              <a:defRPr sz="1200" b="1">
                <a:solidFill>
                  <a:schemeClr val="bg2"/>
                </a:solidFill>
              </a:defRPr>
            </a:lvl1pPr>
          </a:lstStyle>
          <a:p>
            <a:r>
              <a:rPr lang="en-US"/>
              <a:t>Document</a:t>
            </a:r>
          </a:p>
        </p:txBody>
      </p:sp>
      <p:sp>
        <p:nvSpPr>
          <p:cNvPr id="9" name="Picture Placeholder 5">
            <a:extLst>
              <a:ext uri="{FF2B5EF4-FFF2-40B4-BE49-F238E27FC236}">
                <a16:creationId xmlns:a16="http://schemas.microsoft.com/office/drawing/2014/main" id="{0FF602B7-C19E-B1CD-7E8A-BB0F583788C5}"/>
              </a:ext>
            </a:extLst>
          </p:cNvPr>
          <p:cNvSpPr>
            <a:spLocks noGrp="1" noChangeAspect="1"/>
          </p:cNvSpPr>
          <p:nvPr>
            <p:ph type="pic" sz="quarter" idx="13"/>
          </p:nvPr>
        </p:nvSpPr>
        <p:spPr>
          <a:xfrm>
            <a:off x="3467252" y="1248481"/>
            <a:ext cx="5281879" cy="2971800"/>
          </a:xfrm>
          <a:solidFill>
            <a:schemeClr val="tx2"/>
          </a:solidFill>
          <a:ln w="15875">
            <a:solidFill>
              <a:schemeClr val="bg2"/>
            </a:solidFill>
          </a:ln>
          <a:effectLst>
            <a:outerShdw blurRad="114300" dist="38100" dir="2700000" sx="101000" sy="101000" algn="tl" rotWithShape="0">
              <a:prstClr val="black">
                <a:alpha val="40000"/>
              </a:prstClr>
            </a:outerShdw>
          </a:effectLst>
        </p:spPr>
        <p:txBody>
          <a:bodyPr/>
          <a:lstStyle/>
          <a:p>
            <a:endParaRPr lang="en-US"/>
          </a:p>
        </p:txBody>
      </p:sp>
      <p:sp>
        <p:nvSpPr>
          <p:cNvPr id="10" name="Content Placeholder 2">
            <a:extLst>
              <a:ext uri="{FF2B5EF4-FFF2-40B4-BE49-F238E27FC236}">
                <a16:creationId xmlns:a16="http://schemas.microsoft.com/office/drawing/2014/main" id="{3CEA9155-AD49-51C7-0415-8A9D5F3F69D1}"/>
              </a:ext>
            </a:extLst>
          </p:cNvPr>
          <p:cNvSpPr>
            <a:spLocks noGrp="1"/>
          </p:cNvSpPr>
          <p:nvPr>
            <p:ph idx="1"/>
          </p:nvPr>
        </p:nvSpPr>
        <p:spPr>
          <a:xfrm>
            <a:off x="356616" y="4429376"/>
            <a:ext cx="11503152" cy="1216152"/>
          </a:xfrm>
        </p:spPr>
        <p:txBody>
          <a:bodyPr>
            <a:noAutofit/>
          </a:bodyPr>
          <a:lstStyle>
            <a:lvl1pPr marL="304792" indent="-304792">
              <a:buFont typeface="Wingdings" pitchFamily="2" charset="2"/>
              <a:buChar char="§"/>
              <a:defRPr sz="2800" b="1" spc="-70" baseline="0"/>
            </a:lvl1pPr>
            <a:lvl2pPr marL="609585" indent="0">
              <a:buFontTx/>
              <a:buNone/>
              <a:defRPr sz="2800" b="1" spc="-70" baseline="0">
                <a:solidFill>
                  <a:schemeClr val="bg2"/>
                </a:solidFill>
              </a:defRPr>
            </a:lvl2pPr>
            <a:lvl3pPr marL="1523962" indent="-304792">
              <a:buFont typeface="Wingdings" pitchFamily="2" charset="2"/>
              <a:buChar char="§"/>
              <a:defRPr spc="-70" baseline="0"/>
            </a:lvl3pPr>
            <a:lvl4pPr marL="2133547" indent="-304792">
              <a:buFont typeface="Wingdings" pitchFamily="2" charset="2"/>
              <a:buChar char="§"/>
              <a:defRPr spc="-70" baseline="0"/>
            </a:lvl4pPr>
            <a:lvl5pPr marL="2743131" indent="-304792">
              <a:buFont typeface="Wingdings" pitchFamily="2" charset="2"/>
              <a:buChar char="§"/>
              <a:defRPr spc="-7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Rectangle 10">
            <a:extLst>
              <a:ext uri="{FF2B5EF4-FFF2-40B4-BE49-F238E27FC236}">
                <a16:creationId xmlns:a16="http://schemas.microsoft.com/office/drawing/2014/main" id="{6B957768-840A-259E-3F99-A7236BFDF299}"/>
              </a:ext>
            </a:extLst>
          </p:cNvPr>
          <p:cNvSpPr/>
          <p:nvPr userDrawn="1"/>
        </p:nvSpPr>
        <p:spPr>
          <a:xfrm>
            <a:off x="10916006" y="6560822"/>
            <a:ext cx="109728" cy="2743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78835" y="6506722"/>
            <a:ext cx="457200" cy="365125"/>
          </a:xfrm>
          <a:prstGeom prst="rect">
            <a:avLst/>
          </a:prstGeom>
        </p:spPr>
        <p:txBody>
          <a:bodyPr anchor="ctr" anchorCtr="0"/>
          <a:lstStyle>
            <a:lvl1pPr>
              <a:defRPr sz="1200" b="1">
                <a:solidFill>
                  <a:schemeClr val="bg2"/>
                </a:solidFill>
              </a:defRPr>
            </a:lvl1pPr>
          </a:lstStyle>
          <a:p>
            <a:fld id="{A59FB69D-9E19-4FB8-BEAE-20F88589C44A}" type="slidenum">
              <a:rPr lang="en-US" smtClean="0"/>
              <a:pPr/>
              <a:t>‹#›</a:t>
            </a:fld>
            <a:endParaRPr lang="en-US"/>
          </a:p>
        </p:txBody>
      </p:sp>
    </p:spTree>
    <p:extLst>
      <p:ext uri="{BB962C8B-B14F-4D97-AF65-F5344CB8AC3E}">
        <p14:creationId xmlns:p14="http://schemas.microsoft.com/office/powerpoint/2010/main" val="2281362487"/>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tmplLst>
          <p:tmpl lvl="1">
            <p:tnLst>
              <p:par>
                <p:cTn presetID="1" presetClass="entr" presetSubtype="0" fill="hold" nodeType="click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2">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Lst>
      </p:bldP>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Title and Content two images 16:9">
    <p:spTree>
      <p:nvGrpSpPr>
        <p:cNvPr id="1" name=""/>
        <p:cNvGrpSpPr/>
        <p:nvPr/>
      </p:nvGrpSpPr>
      <p:grpSpPr>
        <a:xfrm>
          <a:off x="0" y="0"/>
          <a:ext cx="0" cy="0"/>
          <a:chOff x="0" y="0"/>
          <a:chExt cx="0" cy="0"/>
        </a:xfrm>
      </p:grpSpPr>
      <p:sp>
        <p:nvSpPr>
          <p:cNvPr id="2" name="Title 1"/>
          <p:cNvSpPr>
            <a:spLocks noGrp="1"/>
          </p:cNvSpPr>
          <p:nvPr>
            <p:ph type="title"/>
          </p:nvPr>
        </p:nvSpPr>
        <p:spPr>
          <a:xfrm>
            <a:off x="0" y="-6045"/>
            <a:ext cx="12192000" cy="1143000"/>
          </a:xfrm>
        </p:spPr>
        <p:txBody>
          <a:bodyPr lIns="0" tIns="137160" anchor="t" anchorCtr="0">
            <a:noAutofit/>
          </a:bodyPr>
          <a:lstStyle>
            <a:lvl1pPr algn="ctr">
              <a:lnSpc>
                <a:spcPts val="3900"/>
              </a:lnSpc>
              <a:defRPr sz="3600" baseline="0"/>
            </a:lvl1pPr>
          </a:lstStyle>
          <a:p>
            <a:r>
              <a:rPr lang="en-US"/>
              <a:t>Click to edit Master title style</a:t>
            </a:r>
          </a:p>
        </p:txBody>
      </p:sp>
      <p:sp>
        <p:nvSpPr>
          <p:cNvPr id="18" name="Footer Placeholder 4"/>
          <p:cNvSpPr>
            <a:spLocks noGrp="1"/>
          </p:cNvSpPr>
          <p:nvPr>
            <p:ph type="ftr" sz="quarter" idx="3"/>
          </p:nvPr>
        </p:nvSpPr>
        <p:spPr>
          <a:xfrm>
            <a:off x="5532238" y="6506721"/>
            <a:ext cx="6217920" cy="366183"/>
          </a:xfrm>
          <a:prstGeom prst="rect">
            <a:avLst/>
          </a:prstGeom>
        </p:spPr>
        <p:txBody>
          <a:bodyPr anchor="ctr" anchorCtr="0"/>
          <a:lstStyle>
            <a:lvl1pPr algn="r">
              <a:defRPr sz="1200" b="1">
                <a:solidFill>
                  <a:schemeClr val="bg2"/>
                </a:solidFill>
              </a:defRPr>
            </a:lvl1pPr>
          </a:lstStyle>
          <a:p>
            <a:r>
              <a:rPr lang="en-US"/>
              <a:t>Document</a:t>
            </a:r>
          </a:p>
        </p:txBody>
      </p:sp>
      <p:sp>
        <p:nvSpPr>
          <p:cNvPr id="9" name="Picture Placeholder 5">
            <a:extLst>
              <a:ext uri="{FF2B5EF4-FFF2-40B4-BE49-F238E27FC236}">
                <a16:creationId xmlns:a16="http://schemas.microsoft.com/office/drawing/2014/main" id="{0FF602B7-C19E-B1CD-7E8A-BB0F583788C5}"/>
              </a:ext>
            </a:extLst>
          </p:cNvPr>
          <p:cNvSpPr>
            <a:spLocks noGrp="1" noChangeAspect="1"/>
          </p:cNvSpPr>
          <p:nvPr>
            <p:ph type="pic" sz="quarter" idx="13"/>
          </p:nvPr>
        </p:nvSpPr>
        <p:spPr>
          <a:xfrm>
            <a:off x="654978" y="1248481"/>
            <a:ext cx="5281879" cy="2971800"/>
          </a:xfrm>
          <a:solidFill>
            <a:schemeClr val="tx2"/>
          </a:solidFill>
          <a:ln w="15875">
            <a:solidFill>
              <a:schemeClr val="bg2"/>
            </a:solidFill>
          </a:ln>
          <a:effectLst>
            <a:outerShdw blurRad="114300" dist="38100" dir="2700000" sx="101000" sy="101000" algn="tl" rotWithShape="0">
              <a:prstClr val="black">
                <a:alpha val="40000"/>
              </a:prstClr>
            </a:outerShdw>
          </a:effectLst>
        </p:spPr>
        <p:txBody>
          <a:bodyPr/>
          <a:lstStyle/>
          <a:p>
            <a:endParaRPr lang="en-US"/>
          </a:p>
        </p:txBody>
      </p:sp>
      <p:sp>
        <p:nvSpPr>
          <p:cNvPr id="10" name="Content Placeholder 2">
            <a:extLst>
              <a:ext uri="{FF2B5EF4-FFF2-40B4-BE49-F238E27FC236}">
                <a16:creationId xmlns:a16="http://schemas.microsoft.com/office/drawing/2014/main" id="{3CEA9155-AD49-51C7-0415-8A9D5F3F69D1}"/>
              </a:ext>
            </a:extLst>
          </p:cNvPr>
          <p:cNvSpPr>
            <a:spLocks noGrp="1"/>
          </p:cNvSpPr>
          <p:nvPr>
            <p:ph idx="1"/>
          </p:nvPr>
        </p:nvSpPr>
        <p:spPr>
          <a:xfrm>
            <a:off x="356616" y="4429376"/>
            <a:ext cx="11503152" cy="1216152"/>
          </a:xfrm>
        </p:spPr>
        <p:txBody>
          <a:bodyPr>
            <a:noAutofit/>
          </a:bodyPr>
          <a:lstStyle>
            <a:lvl1pPr marL="304792" indent="-304792">
              <a:buFont typeface="Wingdings" pitchFamily="2" charset="2"/>
              <a:buChar char="§"/>
              <a:defRPr sz="2800" b="1" spc="-70" baseline="0"/>
            </a:lvl1pPr>
            <a:lvl2pPr marL="609585" indent="0">
              <a:buFontTx/>
              <a:buNone/>
              <a:defRPr sz="2800" b="1" spc="-70" baseline="0">
                <a:solidFill>
                  <a:schemeClr val="bg2"/>
                </a:solidFill>
              </a:defRPr>
            </a:lvl2pPr>
            <a:lvl3pPr marL="1523962" indent="-304792">
              <a:buFont typeface="Wingdings" pitchFamily="2" charset="2"/>
              <a:buChar char="§"/>
              <a:defRPr spc="-70" baseline="0"/>
            </a:lvl3pPr>
            <a:lvl4pPr marL="2133547" indent="-304792">
              <a:buFont typeface="Wingdings" pitchFamily="2" charset="2"/>
              <a:buChar char="§"/>
              <a:defRPr spc="-70" baseline="0"/>
            </a:lvl4pPr>
            <a:lvl5pPr marL="2743131" indent="-304792">
              <a:buFont typeface="Wingdings" pitchFamily="2" charset="2"/>
              <a:buChar char="§"/>
              <a:defRPr spc="-7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Rectangle 10">
            <a:extLst>
              <a:ext uri="{FF2B5EF4-FFF2-40B4-BE49-F238E27FC236}">
                <a16:creationId xmlns:a16="http://schemas.microsoft.com/office/drawing/2014/main" id="{6B957768-840A-259E-3F99-A7236BFDF299}"/>
              </a:ext>
            </a:extLst>
          </p:cNvPr>
          <p:cNvSpPr/>
          <p:nvPr userDrawn="1"/>
        </p:nvSpPr>
        <p:spPr>
          <a:xfrm>
            <a:off x="10916006" y="6560822"/>
            <a:ext cx="109728" cy="2743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78835" y="6506722"/>
            <a:ext cx="457200" cy="365125"/>
          </a:xfrm>
          <a:prstGeom prst="rect">
            <a:avLst/>
          </a:prstGeom>
        </p:spPr>
        <p:txBody>
          <a:bodyPr anchor="ctr" anchorCtr="0"/>
          <a:lstStyle>
            <a:lvl1pPr>
              <a:defRPr sz="1200" b="1">
                <a:solidFill>
                  <a:schemeClr val="bg2"/>
                </a:solidFill>
              </a:defRPr>
            </a:lvl1pPr>
          </a:lstStyle>
          <a:p>
            <a:fld id="{A59FB69D-9E19-4FB8-BEAE-20F88589C44A}" type="slidenum">
              <a:rPr lang="en-US" smtClean="0"/>
              <a:pPr/>
              <a:t>‹#›</a:t>
            </a:fld>
            <a:endParaRPr lang="en-US"/>
          </a:p>
        </p:txBody>
      </p:sp>
      <p:sp>
        <p:nvSpPr>
          <p:cNvPr id="3" name="Picture Placeholder 5">
            <a:extLst>
              <a:ext uri="{FF2B5EF4-FFF2-40B4-BE49-F238E27FC236}">
                <a16:creationId xmlns:a16="http://schemas.microsoft.com/office/drawing/2014/main" id="{1E5983C0-C1CD-4679-D883-10BCC35B2FE5}"/>
              </a:ext>
            </a:extLst>
          </p:cNvPr>
          <p:cNvSpPr>
            <a:spLocks noGrp="1" noChangeAspect="1"/>
          </p:cNvSpPr>
          <p:nvPr>
            <p:ph type="pic" sz="quarter" idx="14"/>
          </p:nvPr>
        </p:nvSpPr>
        <p:spPr>
          <a:xfrm>
            <a:off x="6255143" y="1248481"/>
            <a:ext cx="5281879" cy="2971800"/>
          </a:xfrm>
          <a:solidFill>
            <a:schemeClr val="tx2"/>
          </a:solidFill>
          <a:ln w="15875">
            <a:solidFill>
              <a:schemeClr val="bg2"/>
            </a:solidFill>
          </a:ln>
          <a:effectLst>
            <a:outerShdw blurRad="114300" dist="38100" dir="2700000" sx="101000" sy="101000" algn="tl" rotWithShape="0">
              <a:prstClr val="black">
                <a:alpha val="40000"/>
              </a:prstClr>
            </a:outerShdw>
          </a:effectLst>
        </p:spPr>
        <p:txBody>
          <a:bodyPr/>
          <a:lstStyle/>
          <a:p>
            <a:endParaRPr lang="en-US"/>
          </a:p>
        </p:txBody>
      </p:sp>
    </p:spTree>
    <p:extLst>
      <p:ext uri="{BB962C8B-B14F-4D97-AF65-F5344CB8AC3E}">
        <p14:creationId xmlns:p14="http://schemas.microsoft.com/office/powerpoint/2010/main" val="1749119547"/>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tmplLst>
          <p:tmpl lvl="1">
            <p:tnLst>
              <p:par>
                <p:cTn presetID="1" presetClass="entr" presetSubtype="0" fill="hold" nodeType="click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2">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Lst>
      </p:bldP>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itle and Content 2.35:1">
    <p:spTree>
      <p:nvGrpSpPr>
        <p:cNvPr id="1" name=""/>
        <p:cNvGrpSpPr/>
        <p:nvPr/>
      </p:nvGrpSpPr>
      <p:grpSpPr>
        <a:xfrm>
          <a:off x="0" y="0"/>
          <a:ext cx="0" cy="0"/>
          <a:chOff x="0" y="0"/>
          <a:chExt cx="0" cy="0"/>
        </a:xfrm>
      </p:grpSpPr>
      <p:sp>
        <p:nvSpPr>
          <p:cNvPr id="2" name="Title 1"/>
          <p:cNvSpPr>
            <a:spLocks noGrp="1"/>
          </p:cNvSpPr>
          <p:nvPr>
            <p:ph type="title"/>
          </p:nvPr>
        </p:nvSpPr>
        <p:spPr>
          <a:xfrm>
            <a:off x="0" y="-6045"/>
            <a:ext cx="12192000" cy="1143000"/>
          </a:xfrm>
        </p:spPr>
        <p:txBody>
          <a:bodyPr lIns="0" tIns="137160" anchor="t" anchorCtr="0">
            <a:noAutofit/>
          </a:bodyPr>
          <a:lstStyle>
            <a:lvl1pPr algn="ctr">
              <a:lnSpc>
                <a:spcPts val="3900"/>
              </a:lnSpc>
              <a:defRPr sz="3600" baseline="0"/>
            </a:lvl1pPr>
          </a:lstStyle>
          <a:p>
            <a:r>
              <a:rPr lang="en-US"/>
              <a:t>Click to edit Master title style</a:t>
            </a:r>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78835" y="6506722"/>
            <a:ext cx="457200" cy="365125"/>
          </a:xfrm>
          <a:prstGeom prst="rect">
            <a:avLst/>
          </a:prstGeom>
        </p:spPr>
        <p:txBody>
          <a:bodyPr anchor="ctr" anchorCtr="0"/>
          <a:lstStyle>
            <a:lvl1pPr>
              <a:defRPr sz="1200" b="1">
                <a:solidFill>
                  <a:schemeClr val="bg2"/>
                </a:solidFill>
              </a:defRPr>
            </a:lvl1pPr>
          </a:lstStyle>
          <a:p>
            <a:fld id="{A59FB69D-9E19-4FB8-BEAE-20F88589C44A}" type="slidenum">
              <a:rPr lang="en-US" smtClean="0"/>
              <a:pPr/>
              <a:t>‹#›</a:t>
            </a:fld>
            <a:endParaRPr lang="en-US"/>
          </a:p>
        </p:txBody>
      </p:sp>
      <p:sp>
        <p:nvSpPr>
          <p:cNvPr id="18" name="Footer Placeholder 4"/>
          <p:cNvSpPr>
            <a:spLocks noGrp="1"/>
          </p:cNvSpPr>
          <p:nvPr>
            <p:ph type="ftr" sz="quarter" idx="3"/>
          </p:nvPr>
        </p:nvSpPr>
        <p:spPr>
          <a:xfrm>
            <a:off x="5532238" y="6506721"/>
            <a:ext cx="6217920" cy="366183"/>
          </a:xfrm>
          <a:prstGeom prst="rect">
            <a:avLst/>
          </a:prstGeom>
        </p:spPr>
        <p:txBody>
          <a:bodyPr anchor="ctr" anchorCtr="0"/>
          <a:lstStyle>
            <a:lvl1pPr algn="r">
              <a:defRPr sz="1200" b="1">
                <a:solidFill>
                  <a:schemeClr val="bg2"/>
                </a:solidFill>
              </a:defRPr>
            </a:lvl1pPr>
          </a:lstStyle>
          <a:p>
            <a:r>
              <a:rPr lang="en-US"/>
              <a:t>Document</a:t>
            </a:r>
          </a:p>
        </p:txBody>
      </p:sp>
      <p:sp>
        <p:nvSpPr>
          <p:cNvPr id="9" name="Picture Placeholder 5">
            <a:extLst>
              <a:ext uri="{FF2B5EF4-FFF2-40B4-BE49-F238E27FC236}">
                <a16:creationId xmlns:a16="http://schemas.microsoft.com/office/drawing/2014/main" id="{0FF602B7-C19E-B1CD-7E8A-BB0F583788C5}"/>
              </a:ext>
            </a:extLst>
          </p:cNvPr>
          <p:cNvSpPr>
            <a:spLocks noGrp="1" noChangeAspect="1"/>
          </p:cNvSpPr>
          <p:nvPr>
            <p:ph type="pic" sz="quarter" idx="13"/>
          </p:nvPr>
        </p:nvSpPr>
        <p:spPr>
          <a:xfrm>
            <a:off x="2483889" y="1272293"/>
            <a:ext cx="7224222" cy="3074137"/>
          </a:xfrm>
          <a:solidFill>
            <a:schemeClr val="tx2"/>
          </a:solidFill>
          <a:ln w="15875">
            <a:solidFill>
              <a:schemeClr val="bg2"/>
            </a:solidFill>
          </a:ln>
          <a:effectLst>
            <a:outerShdw blurRad="114300" dist="38100" dir="2700000" sx="101000" sy="101000" algn="tl" rotWithShape="0">
              <a:prstClr val="black">
                <a:alpha val="40000"/>
              </a:prstClr>
            </a:outerShdw>
          </a:effectLst>
        </p:spPr>
        <p:txBody>
          <a:bodyPr/>
          <a:lstStyle/>
          <a:p>
            <a:endParaRPr lang="en-US"/>
          </a:p>
        </p:txBody>
      </p:sp>
      <p:sp>
        <p:nvSpPr>
          <p:cNvPr id="10" name="Content Placeholder 2">
            <a:extLst>
              <a:ext uri="{FF2B5EF4-FFF2-40B4-BE49-F238E27FC236}">
                <a16:creationId xmlns:a16="http://schemas.microsoft.com/office/drawing/2014/main" id="{3CEA9155-AD49-51C7-0415-8A9D5F3F69D1}"/>
              </a:ext>
            </a:extLst>
          </p:cNvPr>
          <p:cNvSpPr>
            <a:spLocks noGrp="1"/>
          </p:cNvSpPr>
          <p:nvPr>
            <p:ph idx="1"/>
          </p:nvPr>
        </p:nvSpPr>
        <p:spPr>
          <a:xfrm>
            <a:off x="356616" y="4429376"/>
            <a:ext cx="11503152" cy="1216152"/>
          </a:xfrm>
        </p:spPr>
        <p:txBody>
          <a:bodyPr>
            <a:noAutofit/>
          </a:bodyPr>
          <a:lstStyle>
            <a:lvl1pPr marL="304792" indent="-304792">
              <a:buFont typeface="Wingdings" pitchFamily="2" charset="2"/>
              <a:buChar char="§"/>
              <a:defRPr sz="2800" b="1" spc="-70" baseline="0"/>
            </a:lvl1pPr>
            <a:lvl2pPr marL="609585" indent="0">
              <a:buFontTx/>
              <a:buNone/>
              <a:defRPr sz="2800" b="1" spc="-70" baseline="0">
                <a:solidFill>
                  <a:schemeClr val="bg2"/>
                </a:solidFill>
              </a:defRPr>
            </a:lvl2pPr>
            <a:lvl3pPr marL="1523962" indent="-304792">
              <a:buFont typeface="Wingdings" pitchFamily="2" charset="2"/>
              <a:buChar char="§"/>
              <a:defRPr spc="-70" baseline="0"/>
            </a:lvl3pPr>
            <a:lvl4pPr marL="2133547" indent="-304792">
              <a:buFont typeface="Wingdings" pitchFamily="2" charset="2"/>
              <a:buChar char="§"/>
              <a:defRPr spc="-70" baseline="0"/>
            </a:lvl4pPr>
            <a:lvl5pPr marL="2743131" indent="-304792">
              <a:buFont typeface="Wingdings" pitchFamily="2" charset="2"/>
              <a:buChar char="§"/>
              <a:defRPr spc="-7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a:extLst>
              <a:ext uri="{FF2B5EF4-FFF2-40B4-BE49-F238E27FC236}">
                <a16:creationId xmlns:a16="http://schemas.microsoft.com/office/drawing/2014/main" id="{6B339075-819A-7B5C-553B-8D9E7CAD1F52}"/>
              </a:ext>
            </a:extLst>
          </p:cNvPr>
          <p:cNvSpPr/>
          <p:nvPr userDrawn="1"/>
        </p:nvSpPr>
        <p:spPr>
          <a:xfrm>
            <a:off x="10916006" y="6560822"/>
            <a:ext cx="109728" cy="2743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19360608"/>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tmplLst>
          <p:tmpl lvl="1">
            <p:tnLst>
              <p:par>
                <p:cTn presetID="1" presetClass="entr" presetSubtype="0" fill="hold" nodeType="click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2">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Lst>
      </p:bldP>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PROFILE IMAGES horizontal">
    <p:spTree>
      <p:nvGrpSpPr>
        <p:cNvPr id="1" name=""/>
        <p:cNvGrpSpPr/>
        <p:nvPr/>
      </p:nvGrpSpPr>
      <p:grpSpPr>
        <a:xfrm>
          <a:off x="0" y="0"/>
          <a:ext cx="0" cy="0"/>
          <a:chOff x="0" y="0"/>
          <a:chExt cx="0" cy="0"/>
        </a:xfrm>
      </p:grpSpPr>
      <p:sp>
        <p:nvSpPr>
          <p:cNvPr id="10" name="Content Placeholder 2">
            <a:extLst>
              <a:ext uri="{FF2B5EF4-FFF2-40B4-BE49-F238E27FC236}">
                <a16:creationId xmlns:a16="http://schemas.microsoft.com/office/drawing/2014/main" id="{3CEA9155-AD49-51C7-0415-8A9D5F3F69D1}"/>
              </a:ext>
            </a:extLst>
          </p:cNvPr>
          <p:cNvSpPr>
            <a:spLocks noGrp="1"/>
          </p:cNvSpPr>
          <p:nvPr>
            <p:ph idx="1"/>
          </p:nvPr>
        </p:nvSpPr>
        <p:spPr>
          <a:xfrm>
            <a:off x="356616" y="5702869"/>
            <a:ext cx="11503152" cy="901131"/>
          </a:xfrm>
        </p:spPr>
        <p:txBody>
          <a:bodyPr>
            <a:noAutofit/>
          </a:bodyPr>
          <a:lstStyle>
            <a:lvl1pPr marL="0" indent="0" algn="ctr">
              <a:buFontTx/>
              <a:buNone/>
              <a:defRPr sz="2800" b="1" spc="-70" baseline="0"/>
            </a:lvl1pPr>
            <a:lvl2pPr marL="914377" indent="-304792">
              <a:buFont typeface="Wingdings" pitchFamily="2" charset="2"/>
              <a:buChar char="§"/>
              <a:defRPr spc="-70" baseline="0"/>
            </a:lvl2pPr>
            <a:lvl3pPr marL="1523962" indent="-304792">
              <a:buFont typeface="Wingdings" pitchFamily="2" charset="2"/>
              <a:buChar char="§"/>
              <a:defRPr spc="-70" baseline="0"/>
            </a:lvl3pPr>
            <a:lvl4pPr marL="2133547" indent="-304792">
              <a:buFont typeface="Wingdings" pitchFamily="2" charset="2"/>
              <a:buChar char="§"/>
              <a:defRPr spc="-70" baseline="0"/>
            </a:lvl4pPr>
            <a:lvl5pPr marL="2743131" indent="-304792">
              <a:buFont typeface="Wingdings" pitchFamily="2" charset="2"/>
              <a:buChar char="§"/>
              <a:defRPr spc="-7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a:xfrm>
            <a:off x="0" y="-6045"/>
            <a:ext cx="12192000" cy="1143000"/>
          </a:xfrm>
        </p:spPr>
        <p:txBody>
          <a:bodyPr lIns="0" tIns="137160" anchor="t" anchorCtr="0">
            <a:noAutofit/>
          </a:bodyPr>
          <a:lstStyle>
            <a:lvl1pPr algn="ctr">
              <a:lnSpc>
                <a:spcPts val="3900"/>
              </a:lnSpc>
              <a:defRPr sz="3600" baseline="0"/>
            </a:lvl1pPr>
          </a:lstStyle>
          <a:p>
            <a:r>
              <a:rPr lang="en-US"/>
              <a:t>Click to edit Master title style</a:t>
            </a:r>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78834" y="6506722"/>
            <a:ext cx="457200" cy="365125"/>
          </a:xfrm>
          <a:prstGeom prst="rect">
            <a:avLst/>
          </a:prstGeom>
        </p:spPr>
        <p:txBody>
          <a:bodyPr anchor="ctr" anchorCtr="0"/>
          <a:lstStyle>
            <a:lvl1pPr>
              <a:defRPr sz="1200" b="1">
                <a:solidFill>
                  <a:schemeClr val="bg2"/>
                </a:solidFill>
              </a:defRPr>
            </a:lvl1pPr>
          </a:lstStyle>
          <a:p>
            <a:fld id="{A59FB69D-9E19-4FB8-BEAE-20F88589C44A}" type="slidenum">
              <a:rPr lang="en-US" smtClean="0"/>
              <a:pPr/>
              <a:t>‹#›</a:t>
            </a:fld>
            <a:endParaRPr lang="en-US"/>
          </a:p>
        </p:txBody>
      </p:sp>
      <p:sp>
        <p:nvSpPr>
          <p:cNvPr id="18" name="Footer Placeholder 4"/>
          <p:cNvSpPr>
            <a:spLocks noGrp="1"/>
          </p:cNvSpPr>
          <p:nvPr>
            <p:ph type="ftr" sz="quarter" idx="3"/>
          </p:nvPr>
        </p:nvSpPr>
        <p:spPr>
          <a:xfrm>
            <a:off x="5532237" y="6506721"/>
            <a:ext cx="6217920" cy="366183"/>
          </a:xfrm>
          <a:prstGeom prst="rect">
            <a:avLst/>
          </a:prstGeom>
        </p:spPr>
        <p:txBody>
          <a:bodyPr anchor="ctr" anchorCtr="0"/>
          <a:lstStyle>
            <a:lvl1pPr algn="r">
              <a:defRPr sz="1200" b="1">
                <a:solidFill>
                  <a:schemeClr val="bg2"/>
                </a:solidFill>
              </a:defRPr>
            </a:lvl1pPr>
          </a:lstStyle>
          <a:p>
            <a:r>
              <a:rPr lang="en-US"/>
              <a:t>Document</a:t>
            </a:r>
          </a:p>
        </p:txBody>
      </p:sp>
      <p:sp>
        <p:nvSpPr>
          <p:cNvPr id="9" name="Picture Placeholder 5">
            <a:extLst>
              <a:ext uri="{FF2B5EF4-FFF2-40B4-BE49-F238E27FC236}">
                <a16:creationId xmlns:a16="http://schemas.microsoft.com/office/drawing/2014/main" id="{0FF602B7-C19E-B1CD-7E8A-BB0F583788C5}"/>
              </a:ext>
            </a:extLst>
          </p:cNvPr>
          <p:cNvSpPr>
            <a:spLocks noGrp="1" noChangeAspect="1"/>
          </p:cNvSpPr>
          <p:nvPr>
            <p:ph type="pic" sz="quarter" idx="13"/>
          </p:nvPr>
        </p:nvSpPr>
        <p:spPr>
          <a:xfrm>
            <a:off x="2907792" y="1323108"/>
            <a:ext cx="6400800" cy="4267200"/>
          </a:xfrm>
          <a:solidFill>
            <a:schemeClr val="tx2"/>
          </a:solidFill>
          <a:ln w="15875">
            <a:solidFill>
              <a:schemeClr val="bg2"/>
            </a:solidFill>
          </a:ln>
          <a:effectLst>
            <a:outerShdw blurRad="114300" dist="38100" dir="2700000" sx="101000" sy="101000" algn="tl" rotWithShape="0">
              <a:prstClr val="black">
                <a:alpha val="40000"/>
              </a:prstClr>
            </a:outerShdw>
          </a:effectLst>
        </p:spPr>
        <p:txBody>
          <a:bodyPr/>
          <a:lstStyle/>
          <a:p>
            <a:endParaRPr lang="en-US"/>
          </a:p>
        </p:txBody>
      </p:sp>
    </p:spTree>
    <p:extLst>
      <p:ext uri="{BB962C8B-B14F-4D97-AF65-F5344CB8AC3E}">
        <p14:creationId xmlns:p14="http://schemas.microsoft.com/office/powerpoint/2010/main" val="2237794345"/>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tmplLst>
          <p:tmpl lvl="1">
            <p:tnLst>
              <p:par>
                <p:cTn presetID="1" presetClass="entr" presetSubtype="0" fill="hold" nodeType="click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2">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Lst>
      </p:bldP>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PROFILE IMAGES vertical">
    <p:spTree>
      <p:nvGrpSpPr>
        <p:cNvPr id="1" name=""/>
        <p:cNvGrpSpPr/>
        <p:nvPr/>
      </p:nvGrpSpPr>
      <p:grpSpPr>
        <a:xfrm>
          <a:off x="0" y="0"/>
          <a:ext cx="0" cy="0"/>
          <a:chOff x="0" y="0"/>
          <a:chExt cx="0" cy="0"/>
        </a:xfrm>
      </p:grpSpPr>
      <p:sp>
        <p:nvSpPr>
          <p:cNvPr id="2" name="Title 1"/>
          <p:cNvSpPr>
            <a:spLocks noGrp="1"/>
          </p:cNvSpPr>
          <p:nvPr>
            <p:ph type="title"/>
          </p:nvPr>
        </p:nvSpPr>
        <p:spPr>
          <a:xfrm>
            <a:off x="0" y="-6045"/>
            <a:ext cx="12192000" cy="1143000"/>
          </a:xfrm>
        </p:spPr>
        <p:txBody>
          <a:bodyPr lIns="0" tIns="137160" anchor="t" anchorCtr="0">
            <a:noAutofit/>
          </a:bodyPr>
          <a:lstStyle>
            <a:lvl1pPr algn="ctr">
              <a:lnSpc>
                <a:spcPts val="3900"/>
              </a:lnSpc>
              <a:defRPr sz="3600" baseline="0"/>
            </a:lvl1pPr>
          </a:lstStyle>
          <a:p>
            <a:r>
              <a:rPr lang="en-US"/>
              <a:t>Click to edit Master title style</a:t>
            </a:r>
          </a:p>
        </p:txBody>
      </p:sp>
      <p:sp>
        <p:nvSpPr>
          <p:cNvPr id="9" name="Picture Placeholder 5">
            <a:extLst>
              <a:ext uri="{FF2B5EF4-FFF2-40B4-BE49-F238E27FC236}">
                <a16:creationId xmlns:a16="http://schemas.microsoft.com/office/drawing/2014/main" id="{0FF602B7-C19E-B1CD-7E8A-BB0F583788C5}"/>
              </a:ext>
            </a:extLst>
          </p:cNvPr>
          <p:cNvSpPr>
            <a:spLocks noGrp="1" noChangeAspect="1"/>
          </p:cNvSpPr>
          <p:nvPr>
            <p:ph type="pic" sz="quarter" idx="13"/>
          </p:nvPr>
        </p:nvSpPr>
        <p:spPr>
          <a:xfrm>
            <a:off x="4344175" y="1239219"/>
            <a:ext cx="3503650" cy="4379562"/>
          </a:xfrm>
          <a:solidFill>
            <a:schemeClr val="tx2"/>
          </a:solidFill>
          <a:ln w="15875">
            <a:solidFill>
              <a:schemeClr val="bg2"/>
            </a:solidFill>
          </a:ln>
          <a:effectLst>
            <a:outerShdw blurRad="114300" dist="38100" dir="2700000" sx="101000" sy="101000" algn="tl" rotWithShape="0">
              <a:prstClr val="black">
                <a:alpha val="40000"/>
              </a:prstClr>
            </a:outerShdw>
          </a:effectLst>
        </p:spPr>
        <p:txBody>
          <a:bodyPr/>
          <a:lstStyle/>
          <a:p>
            <a:endParaRPr lang="en-US"/>
          </a:p>
        </p:txBody>
      </p:sp>
      <p:sp>
        <p:nvSpPr>
          <p:cNvPr id="10" name="Content Placeholder 2">
            <a:extLst>
              <a:ext uri="{FF2B5EF4-FFF2-40B4-BE49-F238E27FC236}">
                <a16:creationId xmlns:a16="http://schemas.microsoft.com/office/drawing/2014/main" id="{3CEA9155-AD49-51C7-0415-8A9D5F3F69D1}"/>
              </a:ext>
            </a:extLst>
          </p:cNvPr>
          <p:cNvSpPr>
            <a:spLocks noGrp="1"/>
          </p:cNvSpPr>
          <p:nvPr>
            <p:ph idx="1"/>
          </p:nvPr>
        </p:nvSpPr>
        <p:spPr>
          <a:xfrm>
            <a:off x="356615" y="5702868"/>
            <a:ext cx="11428985" cy="975249"/>
          </a:xfrm>
        </p:spPr>
        <p:txBody>
          <a:bodyPr>
            <a:noAutofit/>
          </a:bodyPr>
          <a:lstStyle>
            <a:lvl1pPr marL="0" indent="0" algn="ctr">
              <a:buFontTx/>
              <a:buNone/>
              <a:defRPr sz="2800" b="1" spc="-70" baseline="0"/>
            </a:lvl1pPr>
            <a:lvl2pPr marL="914377" indent="-304792">
              <a:buFont typeface="Wingdings" pitchFamily="2" charset="2"/>
              <a:buChar char="§"/>
              <a:defRPr spc="-70" baseline="0"/>
            </a:lvl2pPr>
            <a:lvl3pPr marL="1523962" indent="-304792">
              <a:buFont typeface="Wingdings" pitchFamily="2" charset="2"/>
              <a:buChar char="§"/>
              <a:defRPr spc="-70" baseline="0"/>
            </a:lvl3pPr>
            <a:lvl4pPr marL="2133547" indent="-304792">
              <a:buFont typeface="Wingdings" pitchFamily="2" charset="2"/>
              <a:buChar char="§"/>
              <a:defRPr spc="-70" baseline="0"/>
            </a:lvl4pPr>
            <a:lvl5pPr marL="2743131" indent="-304792">
              <a:buFont typeface="Wingdings" pitchFamily="2" charset="2"/>
              <a:buChar char="§"/>
              <a:defRPr spc="-7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62714914"/>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tmplLst>
          <p:tmpl lvl="1">
            <p:tnLst>
              <p:par>
                <p:cTn presetID="1" presetClass="entr" presetSubtype="0" fill="hold" nodeType="click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2">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Lst>
      </p:bldP>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TWO PROFILE IMAGES">
    <p:spTree>
      <p:nvGrpSpPr>
        <p:cNvPr id="1" name=""/>
        <p:cNvGrpSpPr/>
        <p:nvPr/>
      </p:nvGrpSpPr>
      <p:grpSpPr>
        <a:xfrm>
          <a:off x="0" y="0"/>
          <a:ext cx="0" cy="0"/>
          <a:chOff x="0" y="0"/>
          <a:chExt cx="0" cy="0"/>
        </a:xfrm>
      </p:grpSpPr>
      <p:sp>
        <p:nvSpPr>
          <p:cNvPr id="2" name="Title 1"/>
          <p:cNvSpPr>
            <a:spLocks noGrp="1"/>
          </p:cNvSpPr>
          <p:nvPr>
            <p:ph type="title"/>
          </p:nvPr>
        </p:nvSpPr>
        <p:spPr>
          <a:xfrm>
            <a:off x="0" y="-6045"/>
            <a:ext cx="12192000" cy="1143000"/>
          </a:xfrm>
        </p:spPr>
        <p:txBody>
          <a:bodyPr lIns="0" tIns="137160" anchor="t" anchorCtr="0">
            <a:noAutofit/>
          </a:bodyPr>
          <a:lstStyle>
            <a:lvl1pPr algn="ctr">
              <a:lnSpc>
                <a:spcPts val="3900"/>
              </a:lnSpc>
              <a:defRPr sz="3600" baseline="0"/>
            </a:lvl1pPr>
          </a:lstStyle>
          <a:p>
            <a:r>
              <a:rPr lang="en-US"/>
              <a:t>Click to edit Master title style</a:t>
            </a:r>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78834" y="6506722"/>
            <a:ext cx="457200" cy="365125"/>
          </a:xfrm>
          <a:prstGeom prst="rect">
            <a:avLst/>
          </a:prstGeom>
        </p:spPr>
        <p:txBody>
          <a:bodyPr anchor="ctr" anchorCtr="0"/>
          <a:lstStyle>
            <a:lvl1pPr>
              <a:defRPr sz="1200" b="1">
                <a:solidFill>
                  <a:schemeClr val="bg2"/>
                </a:solidFill>
              </a:defRPr>
            </a:lvl1pPr>
          </a:lstStyle>
          <a:p>
            <a:fld id="{A59FB69D-9E19-4FB8-BEAE-20F88589C44A}" type="slidenum">
              <a:rPr lang="en-US" smtClean="0"/>
              <a:pPr/>
              <a:t>‹#›</a:t>
            </a:fld>
            <a:endParaRPr lang="en-US"/>
          </a:p>
        </p:txBody>
      </p:sp>
      <p:sp>
        <p:nvSpPr>
          <p:cNvPr id="18" name="Footer Placeholder 4"/>
          <p:cNvSpPr>
            <a:spLocks noGrp="1"/>
          </p:cNvSpPr>
          <p:nvPr>
            <p:ph type="ftr" sz="quarter" idx="3"/>
          </p:nvPr>
        </p:nvSpPr>
        <p:spPr>
          <a:xfrm>
            <a:off x="5532236" y="6506721"/>
            <a:ext cx="6217920" cy="366183"/>
          </a:xfrm>
          <a:prstGeom prst="rect">
            <a:avLst/>
          </a:prstGeom>
        </p:spPr>
        <p:txBody>
          <a:bodyPr anchor="ctr" anchorCtr="0"/>
          <a:lstStyle>
            <a:lvl1pPr algn="r">
              <a:defRPr sz="1200" b="1">
                <a:solidFill>
                  <a:schemeClr val="bg2"/>
                </a:solidFill>
              </a:defRPr>
            </a:lvl1pPr>
          </a:lstStyle>
          <a:p>
            <a:r>
              <a:rPr lang="en-US"/>
              <a:t>Document</a:t>
            </a:r>
          </a:p>
        </p:txBody>
      </p:sp>
      <p:sp>
        <p:nvSpPr>
          <p:cNvPr id="9" name="Picture Placeholder 5">
            <a:extLst>
              <a:ext uri="{FF2B5EF4-FFF2-40B4-BE49-F238E27FC236}">
                <a16:creationId xmlns:a16="http://schemas.microsoft.com/office/drawing/2014/main" id="{0FF602B7-C19E-B1CD-7E8A-BB0F583788C5}"/>
              </a:ext>
            </a:extLst>
          </p:cNvPr>
          <p:cNvSpPr>
            <a:spLocks noGrp="1" noChangeAspect="1"/>
          </p:cNvSpPr>
          <p:nvPr>
            <p:ph type="pic" sz="quarter" idx="13"/>
          </p:nvPr>
        </p:nvSpPr>
        <p:spPr>
          <a:xfrm>
            <a:off x="1739346" y="1261636"/>
            <a:ext cx="3502152" cy="4379976"/>
          </a:xfrm>
          <a:solidFill>
            <a:schemeClr val="tx2"/>
          </a:solidFill>
          <a:ln w="15875">
            <a:solidFill>
              <a:schemeClr val="bg2"/>
            </a:solidFill>
          </a:ln>
          <a:effectLst>
            <a:outerShdw blurRad="114300" dist="38100" dir="2700000" sx="101000" sy="101000" algn="tl" rotWithShape="0">
              <a:prstClr val="black">
                <a:alpha val="40000"/>
              </a:prstClr>
            </a:outerShdw>
          </a:effectLst>
        </p:spPr>
        <p:txBody>
          <a:bodyPr/>
          <a:lstStyle/>
          <a:p>
            <a:endParaRPr lang="en-US"/>
          </a:p>
        </p:txBody>
      </p:sp>
      <p:sp>
        <p:nvSpPr>
          <p:cNvPr id="10" name="Content Placeholder 2">
            <a:extLst>
              <a:ext uri="{FF2B5EF4-FFF2-40B4-BE49-F238E27FC236}">
                <a16:creationId xmlns:a16="http://schemas.microsoft.com/office/drawing/2014/main" id="{3CEA9155-AD49-51C7-0415-8A9D5F3F69D1}"/>
              </a:ext>
            </a:extLst>
          </p:cNvPr>
          <p:cNvSpPr>
            <a:spLocks noGrp="1"/>
          </p:cNvSpPr>
          <p:nvPr>
            <p:ph idx="1"/>
          </p:nvPr>
        </p:nvSpPr>
        <p:spPr>
          <a:xfrm>
            <a:off x="884845" y="5769544"/>
            <a:ext cx="5211155" cy="911149"/>
          </a:xfrm>
        </p:spPr>
        <p:txBody>
          <a:bodyPr>
            <a:noAutofit/>
          </a:bodyPr>
          <a:lstStyle>
            <a:lvl1pPr marL="0" indent="0" algn="ctr">
              <a:buFontTx/>
              <a:buNone/>
              <a:defRPr sz="2800" b="1" spc="-70" baseline="0"/>
            </a:lvl1pPr>
            <a:lvl2pPr marL="609585" indent="0">
              <a:buFontTx/>
              <a:buNone/>
              <a:defRPr spc="-70" baseline="0"/>
            </a:lvl2pPr>
            <a:lvl3pPr marL="1219170" indent="0">
              <a:buFontTx/>
              <a:buNone/>
              <a:defRPr spc="-70" baseline="0"/>
            </a:lvl3pPr>
            <a:lvl4pPr marL="1828755" indent="0">
              <a:buFontTx/>
              <a:buNone/>
              <a:defRPr spc="-70" baseline="0"/>
            </a:lvl4pPr>
            <a:lvl5pPr marL="2438339" indent="0">
              <a:buFontTx/>
              <a:buNone/>
              <a:defRPr spc="-7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Picture Placeholder 5">
            <a:extLst>
              <a:ext uri="{FF2B5EF4-FFF2-40B4-BE49-F238E27FC236}">
                <a16:creationId xmlns:a16="http://schemas.microsoft.com/office/drawing/2014/main" id="{230AD4DF-10C4-C268-B03C-7BE86F5BECD6}"/>
              </a:ext>
            </a:extLst>
          </p:cNvPr>
          <p:cNvSpPr>
            <a:spLocks noGrp="1" noChangeAspect="1"/>
          </p:cNvSpPr>
          <p:nvPr>
            <p:ph type="pic" sz="quarter" idx="14"/>
          </p:nvPr>
        </p:nvSpPr>
        <p:spPr>
          <a:xfrm>
            <a:off x="6780601" y="1289312"/>
            <a:ext cx="3502152" cy="4379976"/>
          </a:xfrm>
          <a:solidFill>
            <a:schemeClr val="tx2"/>
          </a:solidFill>
          <a:ln w="15875">
            <a:solidFill>
              <a:schemeClr val="bg2"/>
            </a:solidFill>
          </a:ln>
          <a:effectLst>
            <a:outerShdw blurRad="114300" dist="38100" dir="2700000" sx="101000" sy="101000" algn="tl" rotWithShape="0">
              <a:prstClr val="black">
                <a:alpha val="40000"/>
              </a:prstClr>
            </a:outerShdw>
          </a:effectLst>
        </p:spPr>
        <p:txBody>
          <a:bodyPr/>
          <a:lstStyle/>
          <a:p>
            <a:endParaRPr lang="en-US"/>
          </a:p>
        </p:txBody>
      </p:sp>
      <p:sp>
        <p:nvSpPr>
          <p:cNvPr id="5" name="Text Placeholder 4">
            <a:extLst>
              <a:ext uri="{FF2B5EF4-FFF2-40B4-BE49-F238E27FC236}">
                <a16:creationId xmlns:a16="http://schemas.microsoft.com/office/drawing/2014/main" id="{3AC05C22-168C-51FF-E7CB-E441598A094C}"/>
              </a:ext>
            </a:extLst>
          </p:cNvPr>
          <p:cNvSpPr>
            <a:spLocks noGrp="1"/>
          </p:cNvSpPr>
          <p:nvPr>
            <p:ph type="body" sz="quarter" idx="15"/>
          </p:nvPr>
        </p:nvSpPr>
        <p:spPr>
          <a:xfrm>
            <a:off x="6125150" y="5766293"/>
            <a:ext cx="5267836" cy="844444"/>
          </a:xfrm>
        </p:spPr>
        <p:txBody>
          <a:bodyPr/>
          <a:lstStyle>
            <a:lvl1pPr marL="0" indent="0" algn="ctr">
              <a:buFontTx/>
              <a:buNone/>
              <a:defRPr sz="2800" b="1"/>
            </a:lvl1pPr>
            <a:lvl2pPr marL="609585" indent="0">
              <a:buFontTx/>
              <a:buNone/>
              <a:defRPr/>
            </a:lvl2pPr>
            <a:lvl3pPr marL="1219170" indent="0">
              <a:buFontTx/>
              <a:buNone/>
              <a:defRPr/>
            </a:lvl3pPr>
            <a:lvl4pPr marL="1828755" indent="0">
              <a:buFontTx/>
              <a:buNone/>
              <a:defRPr/>
            </a:lvl4pPr>
            <a:lvl5pPr marL="2438339" indent="0">
              <a:buFontTx/>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a:extLst>
              <a:ext uri="{FF2B5EF4-FFF2-40B4-BE49-F238E27FC236}">
                <a16:creationId xmlns:a16="http://schemas.microsoft.com/office/drawing/2014/main" id="{B7F9F3CC-1D9D-1ABB-65B3-64AA47E30200}"/>
              </a:ext>
            </a:extLst>
          </p:cNvPr>
          <p:cNvSpPr/>
          <p:nvPr userDrawn="1"/>
        </p:nvSpPr>
        <p:spPr>
          <a:xfrm>
            <a:off x="10916006" y="6560822"/>
            <a:ext cx="109728" cy="2743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11246745"/>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tmplLst>
          <p:tmpl lvl="1">
            <p:tnLst>
              <p:par>
                <p:cTn presetID="1" presetClass="entr" presetSubtype="0" fill="hold" nodeType="click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2">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Lst>
      </p:bldP>
    </p:bld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PROFILE IMAGES with logo">
    <p:spTree>
      <p:nvGrpSpPr>
        <p:cNvPr id="1" name=""/>
        <p:cNvGrpSpPr/>
        <p:nvPr/>
      </p:nvGrpSpPr>
      <p:grpSpPr>
        <a:xfrm>
          <a:off x="0" y="0"/>
          <a:ext cx="0" cy="0"/>
          <a:chOff x="0" y="0"/>
          <a:chExt cx="0" cy="0"/>
        </a:xfrm>
      </p:grpSpPr>
      <p:sp>
        <p:nvSpPr>
          <p:cNvPr id="2" name="Title 1"/>
          <p:cNvSpPr>
            <a:spLocks noGrp="1"/>
          </p:cNvSpPr>
          <p:nvPr>
            <p:ph type="title"/>
          </p:nvPr>
        </p:nvSpPr>
        <p:spPr>
          <a:xfrm>
            <a:off x="0" y="-6045"/>
            <a:ext cx="12192000" cy="1143000"/>
          </a:xfrm>
        </p:spPr>
        <p:txBody>
          <a:bodyPr lIns="0" tIns="137160" anchor="t" anchorCtr="0">
            <a:noAutofit/>
          </a:bodyPr>
          <a:lstStyle>
            <a:lvl1pPr algn="ctr">
              <a:lnSpc>
                <a:spcPts val="3900"/>
              </a:lnSpc>
              <a:defRPr sz="3600" baseline="0"/>
            </a:lvl1pPr>
          </a:lstStyle>
          <a:p>
            <a:r>
              <a:rPr lang="en-US"/>
              <a:t>Click to edit Master title style</a:t>
            </a:r>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78835" y="6506722"/>
            <a:ext cx="457200" cy="365125"/>
          </a:xfrm>
          <a:prstGeom prst="rect">
            <a:avLst/>
          </a:prstGeom>
        </p:spPr>
        <p:txBody>
          <a:bodyPr anchor="ctr" anchorCtr="0"/>
          <a:lstStyle>
            <a:lvl1pPr>
              <a:defRPr sz="1200" b="1">
                <a:solidFill>
                  <a:schemeClr val="bg2"/>
                </a:solidFill>
              </a:defRPr>
            </a:lvl1pPr>
          </a:lstStyle>
          <a:p>
            <a:fld id="{A59FB69D-9E19-4FB8-BEAE-20F88589C44A}" type="slidenum">
              <a:rPr lang="en-US" smtClean="0"/>
              <a:pPr/>
              <a:t>‹#›</a:t>
            </a:fld>
            <a:endParaRPr lang="en-US"/>
          </a:p>
        </p:txBody>
      </p:sp>
      <p:sp>
        <p:nvSpPr>
          <p:cNvPr id="18" name="Footer Placeholder 4"/>
          <p:cNvSpPr>
            <a:spLocks noGrp="1"/>
          </p:cNvSpPr>
          <p:nvPr>
            <p:ph type="ftr" sz="quarter" idx="3"/>
          </p:nvPr>
        </p:nvSpPr>
        <p:spPr>
          <a:xfrm>
            <a:off x="5532237" y="6506721"/>
            <a:ext cx="6217920" cy="366183"/>
          </a:xfrm>
          <a:prstGeom prst="rect">
            <a:avLst/>
          </a:prstGeom>
        </p:spPr>
        <p:txBody>
          <a:bodyPr anchor="ctr" anchorCtr="0"/>
          <a:lstStyle>
            <a:lvl1pPr algn="r">
              <a:defRPr sz="1200" b="1">
                <a:solidFill>
                  <a:schemeClr val="bg2"/>
                </a:solidFill>
              </a:defRPr>
            </a:lvl1pPr>
          </a:lstStyle>
          <a:p>
            <a:r>
              <a:rPr lang="en-US"/>
              <a:t>Document</a:t>
            </a:r>
          </a:p>
        </p:txBody>
      </p:sp>
      <p:sp>
        <p:nvSpPr>
          <p:cNvPr id="9" name="Picture Placeholder 5">
            <a:extLst>
              <a:ext uri="{FF2B5EF4-FFF2-40B4-BE49-F238E27FC236}">
                <a16:creationId xmlns:a16="http://schemas.microsoft.com/office/drawing/2014/main" id="{0FF602B7-C19E-B1CD-7E8A-BB0F583788C5}"/>
              </a:ext>
            </a:extLst>
          </p:cNvPr>
          <p:cNvSpPr>
            <a:spLocks noGrp="1" noChangeAspect="1"/>
          </p:cNvSpPr>
          <p:nvPr>
            <p:ph type="pic" sz="quarter" idx="13"/>
          </p:nvPr>
        </p:nvSpPr>
        <p:spPr>
          <a:xfrm>
            <a:off x="2026972" y="1275635"/>
            <a:ext cx="3657600" cy="4572000"/>
          </a:xfrm>
          <a:solidFill>
            <a:schemeClr val="tx2"/>
          </a:solidFill>
          <a:ln w="15875">
            <a:solidFill>
              <a:schemeClr val="bg2"/>
            </a:solidFill>
          </a:ln>
          <a:effectLst>
            <a:outerShdw blurRad="114300" dist="38100" dir="2700000" sx="101000" sy="101000" algn="tl" rotWithShape="0">
              <a:prstClr val="black">
                <a:alpha val="40000"/>
              </a:prstClr>
            </a:outerShdw>
          </a:effectLst>
        </p:spPr>
        <p:txBody>
          <a:bodyPr/>
          <a:lstStyle/>
          <a:p>
            <a:endParaRPr lang="en-US"/>
          </a:p>
        </p:txBody>
      </p:sp>
      <p:sp>
        <p:nvSpPr>
          <p:cNvPr id="10" name="Content Placeholder 2">
            <a:extLst>
              <a:ext uri="{FF2B5EF4-FFF2-40B4-BE49-F238E27FC236}">
                <a16:creationId xmlns:a16="http://schemas.microsoft.com/office/drawing/2014/main" id="{3CEA9155-AD49-51C7-0415-8A9D5F3F69D1}"/>
              </a:ext>
            </a:extLst>
          </p:cNvPr>
          <p:cNvSpPr>
            <a:spLocks noGrp="1"/>
          </p:cNvSpPr>
          <p:nvPr>
            <p:ph idx="1"/>
          </p:nvPr>
        </p:nvSpPr>
        <p:spPr>
          <a:xfrm>
            <a:off x="905869" y="5953027"/>
            <a:ext cx="5899805" cy="1216152"/>
          </a:xfrm>
        </p:spPr>
        <p:txBody>
          <a:bodyPr>
            <a:noAutofit/>
          </a:bodyPr>
          <a:lstStyle>
            <a:lvl1pPr marL="0" indent="0" algn="ctr">
              <a:buFontTx/>
              <a:buNone/>
              <a:defRPr sz="2800" b="1" spc="-70" baseline="0"/>
            </a:lvl1pPr>
            <a:lvl2pPr marL="914377" indent="-304792">
              <a:buFont typeface="Wingdings" pitchFamily="2" charset="2"/>
              <a:buChar char="§"/>
              <a:defRPr spc="-70" baseline="0"/>
            </a:lvl2pPr>
            <a:lvl3pPr marL="1523962" indent="-304792">
              <a:buFont typeface="Wingdings" pitchFamily="2" charset="2"/>
              <a:buChar char="§"/>
              <a:defRPr spc="-70" baseline="0"/>
            </a:lvl3pPr>
            <a:lvl4pPr marL="2133547" indent="-304792">
              <a:buFont typeface="Wingdings" pitchFamily="2" charset="2"/>
              <a:buChar char="§"/>
              <a:defRPr spc="-70" baseline="0"/>
            </a:lvl4pPr>
            <a:lvl5pPr marL="2743131" indent="-304792">
              <a:buFont typeface="Wingdings" pitchFamily="2" charset="2"/>
              <a:buChar char="§"/>
              <a:defRPr spc="-7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Picture Placeholder 5">
            <a:extLst>
              <a:ext uri="{FF2B5EF4-FFF2-40B4-BE49-F238E27FC236}">
                <a16:creationId xmlns:a16="http://schemas.microsoft.com/office/drawing/2014/main" id="{B13B6DFB-7B7B-82D0-49FA-EE2426B7F091}"/>
              </a:ext>
            </a:extLst>
          </p:cNvPr>
          <p:cNvSpPr>
            <a:spLocks noGrp="1"/>
          </p:cNvSpPr>
          <p:nvPr>
            <p:ph type="pic" sz="quarter" idx="14" hasCustomPrompt="1"/>
          </p:nvPr>
        </p:nvSpPr>
        <p:spPr>
          <a:xfrm>
            <a:off x="7075055" y="2633238"/>
            <a:ext cx="3856784" cy="1764434"/>
          </a:xfrm>
        </p:spPr>
        <p:txBody>
          <a:bodyPr/>
          <a:lstStyle/>
          <a:p>
            <a:r>
              <a:rPr lang="en-US"/>
              <a:t>logo</a:t>
            </a:r>
          </a:p>
        </p:txBody>
      </p:sp>
      <p:sp>
        <p:nvSpPr>
          <p:cNvPr id="13" name="Rectangle 12">
            <a:extLst>
              <a:ext uri="{FF2B5EF4-FFF2-40B4-BE49-F238E27FC236}">
                <a16:creationId xmlns:a16="http://schemas.microsoft.com/office/drawing/2014/main" id="{95D24A3F-71E5-91BC-E65E-43DF219C6C8D}"/>
              </a:ext>
            </a:extLst>
          </p:cNvPr>
          <p:cNvSpPr/>
          <p:nvPr userDrawn="1"/>
        </p:nvSpPr>
        <p:spPr>
          <a:xfrm>
            <a:off x="10916006" y="6560822"/>
            <a:ext cx="109728" cy="2743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83245958"/>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tmplLst>
          <p:tmpl lvl="1">
            <p:tnLst>
              <p:par>
                <p:cTn presetID="1" presetClass="entr" presetSubtype="0" fill="hold" nodeType="click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2">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Lst>
      </p:bldP>
    </p:bld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6071" y="1710267"/>
            <a:ext cx="11039858" cy="2853267"/>
          </a:xfrm>
        </p:spPr>
        <p:txBody>
          <a:bodyPr anchor="b"/>
          <a:lstStyle>
            <a:lvl1pPr>
              <a:defRPr sz="8000"/>
            </a:lvl1pPr>
          </a:lstStyle>
          <a:p>
            <a:r>
              <a:rPr lang="en-US"/>
              <a:t>Click to edit Master title style</a:t>
            </a:r>
          </a:p>
        </p:txBody>
      </p:sp>
      <p:sp>
        <p:nvSpPr>
          <p:cNvPr id="3" name="Text Placeholder 2"/>
          <p:cNvSpPr>
            <a:spLocks noGrp="1"/>
          </p:cNvSpPr>
          <p:nvPr>
            <p:ph type="body" idx="1"/>
          </p:nvPr>
        </p:nvSpPr>
        <p:spPr>
          <a:xfrm>
            <a:off x="576071" y="4588934"/>
            <a:ext cx="11039858" cy="1500717"/>
          </a:xfrm>
        </p:spPr>
        <p:txBody>
          <a:bodyPr/>
          <a:lstStyle>
            <a:lvl1pPr marL="0" indent="0">
              <a:buNone/>
              <a:defRPr sz="320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a:p>
        </p:txBody>
      </p:sp>
      <p:sp>
        <p:nvSpPr>
          <p:cNvPr id="14"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r>
              <a:rPr lang="en-US"/>
              <a:t>Document</a:t>
            </a:r>
          </a:p>
        </p:txBody>
      </p:sp>
    </p:spTree>
    <p:extLst>
      <p:ext uri="{BB962C8B-B14F-4D97-AF65-F5344CB8AC3E}">
        <p14:creationId xmlns:p14="http://schemas.microsoft.com/office/powerpoint/2010/main" val="629369453"/>
      </p:ext>
    </p:extLst>
  </p:cSld>
  <p:clrMapOvr>
    <a:masterClrMapping/>
  </p:clrMapOvr>
  <p:transition spd="slow">
    <p:wipe dir="d"/>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76072" y="1813560"/>
            <a:ext cx="5458968" cy="4362873"/>
          </a:xfrm>
        </p:spPr>
        <p:txBody>
          <a:bodyPr anchor="t" anchorCtr="0"/>
          <a:lstStyle>
            <a:lvl1pPr>
              <a:defRPr sz="2800"/>
            </a:lvl1pPr>
            <a:lvl2pPr>
              <a:defRPr sz="2400"/>
            </a:lvl2pPr>
            <a:lvl3pPr>
              <a:defRPr sz="2000"/>
            </a:lvl3pPr>
            <a:lvl4pPr>
              <a:defRPr sz="18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813560"/>
            <a:ext cx="5406136" cy="4362873"/>
          </a:xfrm>
        </p:spPr>
        <p:txBody>
          <a:bodyPr anchor="t" anchorCtr="0"/>
          <a:lstStyle>
            <a:lvl1pPr>
              <a:defRPr sz="2800"/>
            </a:lvl1pPr>
            <a:lvl2pPr>
              <a:defRPr sz="2400"/>
            </a:lvl2pPr>
            <a:lvl3pPr>
              <a:defRPr sz="2000"/>
            </a:lvl3pPr>
            <a:lvl4pPr>
              <a:defRPr sz="18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838200" y="6356351"/>
            <a:ext cx="2743200" cy="366183"/>
          </a:xfrm>
          <a:prstGeom prst="rect">
            <a:avLst/>
          </a:prstGeom>
        </p:spPr>
        <p:txBody>
          <a:bodyPr/>
          <a:lstStyle/>
          <a:p>
            <a:endParaRPr lang="en-US"/>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r>
              <a:rPr lang="en-US"/>
              <a:t>Document</a:t>
            </a:r>
          </a:p>
        </p:txBody>
      </p:sp>
      <p:sp>
        <p:nvSpPr>
          <p:cNvPr id="8"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1455435096"/>
      </p:ext>
    </p:extLst>
  </p:cSld>
  <p:clrMapOvr>
    <a:masterClrMapping/>
  </p:clrMapOvr>
  <p:transition spd="slow">
    <p:wipe dir="d"/>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7" name="Date Placeholder 6"/>
          <p:cNvSpPr>
            <a:spLocks noGrp="1"/>
          </p:cNvSpPr>
          <p:nvPr>
            <p:ph type="dt" sz="half" idx="10"/>
          </p:nvPr>
        </p:nvSpPr>
        <p:spPr>
          <a:xfrm>
            <a:off x="838200" y="6356351"/>
            <a:ext cx="2743200" cy="366183"/>
          </a:xfrm>
          <a:prstGeom prst="rect">
            <a:avLst/>
          </a:prstGeom>
        </p:spPr>
        <p:txBody>
          <a:bodyPr/>
          <a:lstStyle/>
          <a:p>
            <a:endParaRPr lang="en-US"/>
          </a:p>
        </p:txBody>
      </p:sp>
      <p:sp>
        <p:nvSpPr>
          <p:cNvPr id="18"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9" name="Footer Placeholder 4"/>
          <p:cNvSpPr>
            <a:spLocks noGrp="1"/>
          </p:cNvSpPr>
          <p:nvPr>
            <p:ph type="ftr" sz="quarter" idx="13"/>
          </p:nvPr>
        </p:nvSpPr>
        <p:spPr>
          <a:xfrm>
            <a:off x="5247249" y="6356351"/>
            <a:ext cx="6222953" cy="366183"/>
          </a:xfrm>
          <a:prstGeom prst="rect">
            <a:avLst/>
          </a:prstGeom>
        </p:spPr>
        <p:txBody>
          <a:bodyPr anchor="ctr" anchorCtr="0"/>
          <a:lstStyle>
            <a:lvl1pPr algn="r">
              <a:defRPr sz="1100">
                <a:solidFill>
                  <a:schemeClr val="tx1"/>
                </a:solidFill>
              </a:defRPr>
            </a:lvl1pPr>
          </a:lstStyle>
          <a:p>
            <a:r>
              <a:rPr lang="en-US"/>
              <a:t>Document</a:t>
            </a:r>
          </a:p>
        </p:txBody>
      </p:sp>
      <p:sp>
        <p:nvSpPr>
          <p:cNvPr id="15" name="Text Placeholder 2"/>
          <p:cNvSpPr>
            <a:spLocks noGrp="1"/>
          </p:cNvSpPr>
          <p:nvPr>
            <p:ph type="body" idx="1"/>
          </p:nvPr>
        </p:nvSpPr>
        <p:spPr>
          <a:xfrm>
            <a:off x="576072" y="1813560"/>
            <a:ext cx="5393654"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16" name="Content Placeholder 3"/>
          <p:cNvSpPr>
            <a:spLocks noGrp="1"/>
          </p:cNvSpPr>
          <p:nvPr>
            <p:ph sz="half" idx="2"/>
          </p:nvPr>
        </p:nvSpPr>
        <p:spPr>
          <a:xfrm>
            <a:off x="576072" y="2828223"/>
            <a:ext cx="5393654" cy="3360909"/>
          </a:xfrm>
        </p:spPr>
        <p:txBody>
          <a:bodyPr>
            <a:normAutofit/>
          </a:bodyPr>
          <a:lstStyle>
            <a:lvl1pPr>
              <a:defRPr sz="24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Text Placeholder 4"/>
          <p:cNvSpPr>
            <a:spLocks noGrp="1"/>
          </p:cNvSpPr>
          <p:nvPr>
            <p:ph type="body" sz="quarter" idx="3"/>
          </p:nvPr>
        </p:nvSpPr>
        <p:spPr>
          <a:xfrm>
            <a:off x="6152607" y="1813560"/>
            <a:ext cx="5452436"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20" name="Content Placeholder 5"/>
          <p:cNvSpPr>
            <a:spLocks noGrp="1"/>
          </p:cNvSpPr>
          <p:nvPr>
            <p:ph sz="quarter" idx="4"/>
          </p:nvPr>
        </p:nvSpPr>
        <p:spPr>
          <a:xfrm>
            <a:off x="6152607" y="2828223"/>
            <a:ext cx="5452436" cy="3360909"/>
          </a:xfrm>
        </p:spPr>
        <p:txBody>
          <a:bodyPr>
            <a:normAutofit/>
          </a:bodyPr>
          <a:lstStyle>
            <a:lvl1pPr>
              <a:defRPr sz="24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58919142"/>
      </p:ext>
    </p:extLst>
  </p:cSld>
  <p:clrMapOvr>
    <a:masterClrMapping/>
  </p:clrMapOvr>
  <p:transition spd="slow">
    <p:wipe dir="d"/>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838200" y="6356351"/>
            <a:ext cx="2743200" cy="366183"/>
          </a:xfrm>
          <a:prstGeom prst="rect">
            <a:avLst/>
          </a:prstGeom>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r>
              <a:rPr lang="en-US"/>
              <a:t>Document</a:t>
            </a:r>
          </a:p>
        </p:txBody>
      </p:sp>
      <p:sp>
        <p:nvSpPr>
          <p:cNvPr id="6"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673830593"/>
      </p:ext>
    </p:extLst>
  </p:cSld>
  <p:clrMapOvr>
    <a:masterClrMapping/>
  </p:clrMapOvr>
  <p:transition spd="slow">
    <p:wipe dir="d"/>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one large image horizontal">
    <p:spTree>
      <p:nvGrpSpPr>
        <p:cNvPr id="1" name=""/>
        <p:cNvGrpSpPr/>
        <p:nvPr/>
      </p:nvGrpSpPr>
      <p:grpSpPr>
        <a:xfrm>
          <a:off x="0" y="0"/>
          <a:ext cx="0" cy="0"/>
          <a:chOff x="0" y="0"/>
          <a:chExt cx="0" cy="0"/>
        </a:xfrm>
      </p:grpSpPr>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521440" y="6400800"/>
            <a:ext cx="457200" cy="365125"/>
          </a:xfrm>
          <a:prstGeom prst="rect">
            <a:avLst/>
          </a:prstGeom>
        </p:spPr>
        <p:txBody>
          <a:bodyPr anchor="ctr" anchorCtr="0"/>
          <a:lstStyle>
            <a:lvl1pPr marL="0" marR="0" indent="0" algn="l" defTabSz="1219170" rtl="0" eaLnBrk="1" fontAlgn="auto" latinLnBrk="0" hangingPunct="1">
              <a:lnSpc>
                <a:spcPct val="100000"/>
              </a:lnSpc>
              <a:spcBef>
                <a:spcPts val="0"/>
              </a:spcBef>
              <a:spcAft>
                <a:spcPts val="0"/>
              </a:spcAft>
              <a:buClrTx/>
              <a:buSzTx/>
              <a:buFontTx/>
              <a:buNone/>
              <a:tabLst/>
              <a:defRPr sz="1200" b="1">
                <a:solidFill>
                  <a:schemeClr val="bg2"/>
                </a:solidFill>
              </a:defRPr>
            </a:lvl1pPr>
          </a:lstStyle>
          <a:p>
            <a:fld id="{A59FB69D-9E19-4FB8-BEAE-20F88589C44A}" type="slidenum">
              <a:rPr lang="en-US" smtClean="0"/>
              <a:pPr/>
              <a:t>‹#›</a:t>
            </a:fld>
            <a:endParaRPr lang="en-US"/>
          </a:p>
        </p:txBody>
      </p:sp>
      <p:sp>
        <p:nvSpPr>
          <p:cNvPr id="14" name="Footer Placeholder 4"/>
          <p:cNvSpPr>
            <a:spLocks noGrp="1"/>
          </p:cNvSpPr>
          <p:nvPr>
            <p:ph type="ftr" sz="quarter" idx="3"/>
          </p:nvPr>
        </p:nvSpPr>
        <p:spPr>
          <a:xfrm>
            <a:off x="5376672" y="6400800"/>
            <a:ext cx="6217920" cy="366183"/>
          </a:xfrm>
          <a:prstGeom prst="rect">
            <a:avLst/>
          </a:prstGeom>
        </p:spPr>
        <p:txBody>
          <a:bodyPr anchor="ctr" anchorCtr="0"/>
          <a:lstStyle>
            <a:lvl1pPr algn="r">
              <a:defRPr sz="1200" b="1">
                <a:solidFill>
                  <a:schemeClr val="bg2"/>
                </a:solidFill>
              </a:defRPr>
            </a:lvl1pPr>
          </a:lstStyle>
          <a:p>
            <a:r>
              <a:rPr lang="en-US"/>
              <a:t>Document</a:t>
            </a:r>
          </a:p>
        </p:txBody>
      </p:sp>
      <p:sp>
        <p:nvSpPr>
          <p:cNvPr id="6" name="Title 1"/>
          <p:cNvSpPr>
            <a:spLocks noGrp="1"/>
          </p:cNvSpPr>
          <p:nvPr>
            <p:ph type="title"/>
          </p:nvPr>
        </p:nvSpPr>
        <p:spPr>
          <a:xfrm>
            <a:off x="0" y="0"/>
            <a:ext cx="12192000" cy="1143000"/>
          </a:xfrm>
        </p:spPr>
        <p:txBody>
          <a:bodyPr lIns="0" tIns="137160" anchor="t" anchorCtr="0">
            <a:noAutofit/>
          </a:bodyPr>
          <a:lstStyle>
            <a:lvl1pPr algn="ctr">
              <a:defRPr sz="3600"/>
            </a:lvl1pPr>
          </a:lstStyle>
          <a:p>
            <a:r>
              <a:rPr lang="en-US"/>
              <a:t>Click to edit Master title style</a:t>
            </a:r>
          </a:p>
        </p:txBody>
      </p:sp>
      <p:sp>
        <p:nvSpPr>
          <p:cNvPr id="2" name="Rectangle 1">
            <a:extLst>
              <a:ext uri="{FF2B5EF4-FFF2-40B4-BE49-F238E27FC236}">
                <a16:creationId xmlns:a16="http://schemas.microsoft.com/office/drawing/2014/main" id="{356A5A15-D467-F253-E0FA-A6584639DEFB}"/>
              </a:ext>
            </a:extLst>
          </p:cNvPr>
          <p:cNvSpPr/>
          <p:nvPr userDrawn="1"/>
        </p:nvSpPr>
        <p:spPr>
          <a:xfrm>
            <a:off x="10758611" y="6455892"/>
            <a:ext cx="109728" cy="2743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F3A659E3-B307-8CF6-8162-1104C048A0BA}"/>
              </a:ext>
            </a:extLst>
          </p:cNvPr>
          <p:cNvPicPr>
            <a:picLocks noChangeAspect="1"/>
          </p:cNvPicPr>
          <p:nvPr userDrawn="1"/>
        </p:nvPicPr>
        <p:blipFill rotWithShape="1">
          <a:blip r:embed="rId2" cstate="print">
            <a:alphaModFix amt="81000"/>
            <a:extLst>
              <a:ext uri="{28A0092B-C50C-407E-A947-70E740481C1C}">
                <a14:useLocalDpi xmlns:a14="http://schemas.microsoft.com/office/drawing/2010/main" val="0"/>
              </a:ext>
            </a:extLst>
          </a:blip>
          <a:srcRect r="44306" b="78763"/>
          <a:stretch/>
        </p:blipFill>
        <p:spPr>
          <a:xfrm>
            <a:off x="8531677" y="6229509"/>
            <a:ext cx="3930733" cy="844444"/>
          </a:xfrm>
          <a:prstGeom prst="rect">
            <a:avLst/>
          </a:prstGeom>
          <a:effectLst>
            <a:outerShdw blurRad="50800" dist="50800" dir="5400000" algn="ctr" rotWithShape="0">
              <a:srgbClr val="000000"/>
            </a:outerShdw>
          </a:effectLst>
        </p:spPr>
      </p:pic>
      <p:sp>
        <p:nvSpPr>
          <p:cNvPr id="7" name="Picture Placeholder 6">
            <a:extLst>
              <a:ext uri="{FF2B5EF4-FFF2-40B4-BE49-F238E27FC236}">
                <a16:creationId xmlns:a16="http://schemas.microsoft.com/office/drawing/2014/main" id="{73A91759-2FB3-7670-04B5-372F5E1BFF45}"/>
              </a:ext>
            </a:extLst>
          </p:cNvPr>
          <p:cNvSpPr>
            <a:spLocks noGrp="1" noChangeAspect="1"/>
          </p:cNvSpPr>
          <p:nvPr>
            <p:ph type="pic" sz="quarter" idx="13"/>
          </p:nvPr>
        </p:nvSpPr>
        <p:spPr>
          <a:xfrm>
            <a:off x="1841688" y="1265232"/>
            <a:ext cx="8912596" cy="5013335"/>
          </a:xfrm>
          <a:solidFill>
            <a:schemeClr val="tx2"/>
          </a:solidFill>
          <a:ln w="15875">
            <a:solidFill>
              <a:schemeClr val="bg2"/>
            </a:solidFill>
          </a:ln>
          <a:effectLst>
            <a:outerShdw blurRad="114300" dist="38100" dir="2700000" sx="101000" sy="101000" algn="tl" rotWithShape="0">
              <a:prstClr val="black">
                <a:alpha val="40000"/>
              </a:prstClr>
            </a:outerShdw>
          </a:effectLst>
        </p:spPr>
        <p:txBody>
          <a:bodyPr vert="horz" lIns="91440" tIns="45720" rIns="91440" bIns="45720" rtlCol="0">
            <a:normAutofit/>
          </a:bodyPr>
          <a:lstStyle>
            <a:lvl1pPr>
              <a:defRPr lang="en-US"/>
            </a:lvl1pPr>
          </a:lstStyle>
          <a:p>
            <a:pPr lvl="0"/>
            <a:endParaRPr lang="en-US"/>
          </a:p>
        </p:txBody>
      </p:sp>
    </p:spTree>
    <p:extLst>
      <p:ext uri="{BB962C8B-B14F-4D97-AF65-F5344CB8AC3E}">
        <p14:creationId xmlns:p14="http://schemas.microsoft.com/office/powerpoint/2010/main" val="3240637176"/>
      </p:ext>
    </p:extLst>
  </p:cSld>
  <p:clrMapOvr>
    <a:masterClrMapping/>
  </p:clrMapOvr>
  <p:transition spd="slow">
    <p:wipe dir="d"/>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Title one large image Vertical">
    <p:spTree>
      <p:nvGrpSpPr>
        <p:cNvPr id="1" name=""/>
        <p:cNvGrpSpPr/>
        <p:nvPr/>
      </p:nvGrpSpPr>
      <p:grpSpPr>
        <a:xfrm>
          <a:off x="0" y="0"/>
          <a:ext cx="0" cy="0"/>
          <a:chOff x="0" y="0"/>
          <a:chExt cx="0" cy="0"/>
        </a:xfrm>
      </p:grpSpPr>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521440" y="6400800"/>
            <a:ext cx="457200" cy="365125"/>
          </a:xfrm>
          <a:prstGeom prst="rect">
            <a:avLst/>
          </a:prstGeom>
        </p:spPr>
        <p:txBody>
          <a:bodyPr anchor="ctr" anchorCtr="0"/>
          <a:lstStyle>
            <a:lvl1pPr marL="0" marR="0" indent="0" algn="l" defTabSz="1219170" rtl="0" eaLnBrk="1" fontAlgn="auto" latinLnBrk="0" hangingPunct="1">
              <a:lnSpc>
                <a:spcPct val="100000"/>
              </a:lnSpc>
              <a:spcBef>
                <a:spcPts val="0"/>
              </a:spcBef>
              <a:spcAft>
                <a:spcPts val="0"/>
              </a:spcAft>
              <a:buClrTx/>
              <a:buSzTx/>
              <a:buFontTx/>
              <a:buNone/>
              <a:tabLst/>
              <a:defRPr sz="1200" b="1">
                <a:solidFill>
                  <a:schemeClr val="bg2"/>
                </a:solidFill>
              </a:defRPr>
            </a:lvl1pPr>
          </a:lstStyle>
          <a:p>
            <a:fld id="{A59FB69D-9E19-4FB8-BEAE-20F88589C44A}" type="slidenum">
              <a:rPr lang="en-US" smtClean="0"/>
              <a:pPr/>
              <a:t>‹#›</a:t>
            </a:fld>
            <a:endParaRPr lang="en-US"/>
          </a:p>
        </p:txBody>
      </p:sp>
      <p:sp>
        <p:nvSpPr>
          <p:cNvPr id="14" name="Footer Placeholder 4"/>
          <p:cNvSpPr>
            <a:spLocks noGrp="1"/>
          </p:cNvSpPr>
          <p:nvPr>
            <p:ph type="ftr" sz="quarter" idx="3"/>
          </p:nvPr>
        </p:nvSpPr>
        <p:spPr>
          <a:xfrm>
            <a:off x="5376672" y="6400800"/>
            <a:ext cx="6217920" cy="366183"/>
          </a:xfrm>
          <a:prstGeom prst="rect">
            <a:avLst/>
          </a:prstGeom>
        </p:spPr>
        <p:txBody>
          <a:bodyPr anchor="ctr" anchorCtr="0"/>
          <a:lstStyle>
            <a:lvl1pPr algn="r">
              <a:defRPr sz="1200" b="1">
                <a:solidFill>
                  <a:schemeClr val="bg2"/>
                </a:solidFill>
              </a:defRPr>
            </a:lvl1pPr>
          </a:lstStyle>
          <a:p>
            <a:r>
              <a:rPr lang="en-US"/>
              <a:t>Document</a:t>
            </a:r>
          </a:p>
        </p:txBody>
      </p:sp>
      <p:sp>
        <p:nvSpPr>
          <p:cNvPr id="6" name="Title 1"/>
          <p:cNvSpPr>
            <a:spLocks noGrp="1"/>
          </p:cNvSpPr>
          <p:nvPr>
            <p:ph type="title"/>
          </p:nvPr>
        </p:nvSpPr>
        <p:spPr>
          <a:xfrm>
            <a:off x="0" y="0"/>
            <a:ext cx="12192000" cy="1143000"/>
          </a:xfrm>
        </p:spPr>
        <p:txBody>
          <a:bodyPr lIns="0" tIns="137160" anchor="t" anchorCtr="0">
            <a:noAutofit/>
          </a:bodyPr>
          <a:lstStyle>
            <a:lvl1pPr algn="ctr">
              <a:defRPr sz="3600"/>
            </a:lvl1pPr>
          </a:lstStyle>
          <a:p>
            <a:r>
              <a:rPr lang="en-US"/>
              <a:t>Click to edit Master title style</a:t>
            </a:r>
          </a:p>
        </p:txBody>
      </p:sp>
      <p:sp>
        <p:nvSpPr>
          <p:cNvPr id="2" name="Rectangle 1">
            <a:extLst>
              <a:ext uri="{FF2B5EF4-FFF2-40B4-BE49-F238E27FC236}">
                <a16:creationId xmlns:a16="http://schemas.microsoft.com/office/drawing/2014/main" id="{356A5A15-D467-F253-E0FA-A6584639DEFB}"/>
              </a:ext>
            </a:extLst>
          </p:cNvPr>
          <p:cNvSpPr/>
          <p:nvPr userDrawn="1"/>
        </p:nvSpPr>
        <p:spPr>
          <a:xfrm>
            <a:off x="10758611" y="6455892"/>
            <a:ext cx="109728" cy="2743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F3A659E3-B307-8CF6-8162-1104C048A0BA}"/>
              </a:ext>
            </a:extLst>
          </p:cNvPr>
          <p:cNvPicPr>
            <a:picLocks noChangeAspect="1"/>
          </p:cNvPicPr>
          <p:nvPr userDrawn="1"/>
        </p:nvPicPr>
        <p:blipFill rotWithShape="1">
          <a:blip r:embed="rId2" cstate="print">
            <a:alphaModFix amt="81000"/>
            <a:extLst>
              <a:ext uri="{28A0092B-C50C-407E-A947-70E740481C1C}">
                <a14:useLocalDpi xmlns:a14="http://schemas.microsoft.com/office/drawing/2010/main" val="0"/>
              </a:ext>
            </a:extLst>
          </a:blip>
          <a:srcRect r="44306" b="78763"/>
          <a:stretch/>
        </p:blipFill>
        <p:spPr>
          <a:xfrm>
            <a:off x="8531677" y="6229509"/>
            <a:ext cx="3930733" cy="844444"/>
          </a:xfrm>
          <a:prstGeom prst="rect">
            <a:avLst/>
          </a:prstGeom>
          <a:effectLst>
            <a:outerShdw blurRad="50800" dist="50800" dir="5400000" algn="ctr" rotWithShape="0">
              <a:srgbClr val="000000"/>
            </a:outerShdw>
          </a:effectLst>
        </p:spPr>
      </p:pic>
      <p:sp>
        <p:nvSpPr>
          <p:cNvPr id="7" name="Picture Placeholder 6">
            <a:extLst>
              <a:ext uri="{FF2B5EF4-FFF2-40B4-BE49-F238E27FC236}">
                <a16:creationId xmlns:a16="http://schemas.microsoft.com/office/drawing/2014/main" id="{73A91759-2FB3-7670-04B5-372F5E1BFF45}"/>
              </a:ext>
            </a:extLst>
          </p:cNvPr>
          <p:cNvSpPr>
            <a:spLocks noGrp="1" noChangeAspect="1"/>
          </p:cNvSpPr>
          <p:nvPr>
            <p:ph type="pic" sz="quarter" idx="13"/>
          </p:nvPr>
        </p:nvSpPr>
        <p:spPr>
          <a:xfrm>
            <a:off x="3960702" y="1239978"/>
            <a:ext cx="4270596" cy="5338245"/>
          </a:xfrm>
          <a:solidFill>
            <a:schemeClr val="tx2"/>
          </a:solidFill>
          <a:ln w="15875">
            <a:solidFill>
              <a:schemeClr val="bg2"/>
            </a:solidFill>
          </a:ln>
          <a:effectLst>
            <a:outerShdw blurRad="114300" dist="38100" dir="2700000" sx="101000" sy="101000" algn="tl" rotWithShape="0">
              <a:prstClr val="black">
                <a:alpha val="40000"/>
              </a:prstClr>
            </a:outerShdw>
          </a:effectLst>
        </p:spPr>
        <p:txBody>
          <a:bodyPr vert="horz" lIns="91440" tIns="45720" rIns="91440" bIns="45720" rtlCol="0">
            <a:normAutofit/>
          </a:bodyPr>
          <a:lstStyle>
            <a:lvl1pPr>
              <a:defRPr lang="en-US"/>
            </a:lvl1pPr>
          </a:lstStyle>
          <a:p>
            <a:pPr lvl="0"/>
            <a:endParaRPr lang="en-US"/>
          </a:p>
        </p:txBody>
      </p:sp>
    </p:spTree>
    <p:extLst>
      <p:ext uri="{BB962C8B-B14F-4D97-AF65-F5344CB8AC3E}">
        <p14:creationId xmlns:p14="http://schemas.microsoft.com/office/powerpoint/2010/main" val="3701793464"/>
      </p:ext>
    </p:extLst>
  </p:cSld>
  <p:clrMapOvr>
    <a:masterClrMapping/>
  </p:clrMapOvr>
  <p:transition spd="slow">
    <p:wipe dir="d"/>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1"/>
            <a:ext cx="2743200" cy="366183"/>
          </a:xfrm>
          <a:prstGeom prst="rect">
            <a:avLst/>
          </a:prstGeom>
        </p:spPr>
        <p:txBody>
          <a:bodyPr/>
          <a:lstStyle/>
          <a:p>
            <a:endParaRPr lang="en-US"/>
          </a:p>
        </p:txBody>
      </p:sp>
      <p:sp>
        <p:nvSpPr>
          <p:cNvPr id="9"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0"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r>
              <a:rPr lang="en-US"/>
              <a:t>Document</a:t>
            </a:r>
          </a:p>
        </p:txBody>
      </p:sp>
    </p:spTree>
    <p:extLst>
      <p:ext uri="{BB962C8B-B14F-4D97-AF65-F5344CB8AC3E}">
        <p14:creationId xmlns:p14="http://schemas.microsoft.com/office/powerpoint/2010/main" val="1389505920"/>
      </p:ext>
    </p:extLst>
  </p:cSld>
  <p:clrMapOvr>
    <a:masterClrMapping/>
  </p:clrMapOvr>
  <p:transition spd="slow">
    <p:wipe dir="d"/>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839870"/>
            <a:ext cx="11039857" cy="1604433"/>
          </a:xfrm>
        </p:spPr>
        <p:txBody>
          <a:bodyPr anchor="b">
            <a:normAutofit/>
          </a:bodyPr>
          <a:lstStyle>
            <a:lvl1pPr algn="l">
              <a:defRPr sz="54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7" cy="1655233"/>
          </a:xfrm>
        </p:spPr>
        <p:txBody>
          <a:bodyPr lIns="0"/>
          <a:lstStyle>
            <a:lvl1pPr marL="0" indent="0" algn="l">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r>
              <a:rPr lang="en-US"/>
              <a:t>Document</a:t>
            </a:r>
          </a:p>
        </p:txBody>
      </p:sp>
    </p:spTree>
  </p:cSld>
  <p:clrMapOvr>
    <a:masterClrMapping/>
  </p:clrMapOvr>
  <p:transition spd="slow">
    <p:wipe dir="d"/>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Divider Slide">
    <p:spTree>
      <p:nvGrpSpPr>
        <p:cNvPr id="1" name=""/>
        <p:cNvGrpSpPr/>
        <p:nvPr/>
      </p:nvGrpSpPr>
      <p:grpSpPr>
        <a:xfrm>
          <a:off x="0" y="0"/>
          <a:ext cx="0" cy="0"/>
          <a:chOff x="0" y="0"/>
          <a:chExt cx="0" cy="0"/>
        </a:xfrm>
      </p:grpSpPr>
      <p:sp>
        <p:nvSpPr>
          <p:cNvPr id="6" name="Rectangle 5"/>
          <p:cNvSpPr/>
          <p:nvPr userDrawn="1"/>
        </p:nvSpPr>
        <p:spPr>
          <a:xfrm>
            <a:off x="-21244" y="0"/>
            <a:ext cx="1221324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p:spPr>
      </p:pic>
      <p:sp>
        <p:nvSpPr>
          <p:cNvPr id="3" name="Date Placeholder 2"/>
          <p:cNvSpPr>
            <a:spLocks noGrp="1"/>
          </p:cNvSpPr>
          <p:nvPr>
            <p:ph type="dt" sz="half" idx="10"/>
          </p:nvPr>
        </p:nvSpPr>
        <p:spPr>
          <a:xfrm>
            <a:off x="838200" y="6356351"/>
            <a:ext cx="2743200" cy="366183"/>
          </a:xfrm>
          <a:prstGeom prst="rect">
            <a:avLst/>
          </a:prstGeom>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tx1"/>
                </a:solidFill>
              </a:defRPr>
            </a:lvl1pPr>
          </a:lstStyle>
          <a:p>
            <a:endParaRPr lang="en-US"/>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r>
              <a:rPr lang="en-US"/>
              <a:t>Document</a:t>
            </a:r>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31310017"/>
      </p:ext>
    </p:extLst>
  </p:cSld>
  <p:clrMapOvr>
    <a:masterClrMapping/>
  </p:clrMapOvr>
  <p:transition spd="slow">
    <p:wipe dir="d"/>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_Divider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a:ln>
            <a:noFill/>
          </a:ln>
        </p:spPr>
      </p:pic>
      <p:sp>
        <p:nvSpPr>
          <p:cNvPr id="3" name="Date Placeholder 2"/>
          <p:cNvSpPr>
            <a:spLocks noGrp="1"/>
          </p:cNvSpPr>
          <p:nvPr>
            <p:ph type="dt" sz="half" idx="10"/>
          </p:nvPr>
        </p:nvSpPr>
        <p:spPr>
          <a:xfrm>
            <a:off x="838200" y="6356351"/>
            <a:ext cx="2743200" cy="366183"/>
          </a:xfrm>
          <a:prstGeom prst="rect">
            <a:avLst/>
          </a:prstGeom>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bg2"/>
                </a:solidFill>
              </a:defRPr>
            </a:lvl1pPr>
          </a:lstStyle>
          <a:p>
            <a:endParaRPr lang="en-US"/>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r>
              <a:rPr lang="en-US"/>
              <a:t>Document</a:t>
            </a:r>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cSld>
  <p:clrMapOvr>
    <a:masterClrMapping/>
  </p:clrMapOvr>
  <p:transition spd="slow">
    <p:wipe dir="d"/>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2_Section Header">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CFE5438-BBFB-7B45-A0F3-FFE108319B1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93250902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pic>
        <p:nvPicPr>
          <p:cNvPr id="11" name="Picture 10" descr="A computer screen capture&#10;&#10;Description automatically generated with low confidence">
            <a:extLst>
              <a:ext uri="{FF2B5EF4-FFF2-40B4-BE49-F238E27FC236}">
                <a16:creationId xmlns:a16="http://schemas.microsoft.com/office/drawing/2014/main" id="{30F905C3-41F7-F74A-84C5-620223F990C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887795" y="1043608"/>
            <a:ext cx="5304205" cy="2839425"/>
          </a:xfrm>
          <a:prstGeom prst="rect">
            <a:avLst/>
          </a:prstGeom>
        </p:spPr>
      </p:pic>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Date</a:t>
            </a:r>
          </a:p>
        </p:txBody>
      </p:sp>
      <p:pic>
        <p:nvPicPr>
          <p:cNvPr id="19" name="Picture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22110253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5_Section Header">
    <p:spTree>
      <p:nvGrpSpPr>
        <p:cNvPr id="1" name=""/>
        <p:cNvGrpSpPr/>
        <p:nvPr/>
      </p:nvGrpSpPr>
      <p:grpSpPr>
        <a:xfrm>
          <a:off x="0" y="0"/>
          <a:ext cx="0" cy="0"/>
          <a:chOff x="0" y="0"/>
          <a:chExt cx="0" cy="0"/>
        </a:xfrm>
      </p:grpSpPr>
      <p:pic>
        <p:nvPicPr>
          <p:cNvPr id="11" name="Picture 10" descr="A computer screen capture&#10;&#10;Description automatically generated with low confidence">
            <a:extLst>
              <a:ext uri="{FF2B5EF4-FFF2-40B4-BE49-F238E27FC236}">
                <a16:creationId xmlns:a16="http://schemas.microsoft.com/office/drawing/2014/main" id="{30F905C3-41F7-F74A-84C5-620223F990CD}"/>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19617"/>
          <a:stretch/>
        </p:blipFill>
        <p:spPr>
          <a:xfrm>
            <a:off x="4248920" y="496093"/>
            <a:ext cx="7943080" cy="5289743"/>
          </a:xfrm>
          <a:prstGeom prst="rect">
            <a:avLst/>
          </a:prstGeom>
        </p:spPr>
      </p:pic>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Date</a:t>
            </a:r>
          </a:p>
        </p:txBody>
      </p:sp>
      <p:pic>
        <p:nvPicPr>
          <p:cNvPr id="19" name="Picture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253495238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4_Section Header">
    <p:spTree>
      <p:nvGrpSpPr>
        <p:cNvPr id="1" name=""/>
        <p:cNvGrpSpPr/>
        <p:nvPr/>
      </p:nvGrpSpPr>
      <p:grpSpPr>
        <a:xfrm>
          <a:off x="0" y="0"/>
          <a:ext cx="0" cy="0"/>
          <a:chOff x="0" y="0"/>
          <a:chExt cx="0" cy="0"/>
        </a:xfrm>
      </p:grpSpPr>
      <p:pic>
        <p:nvPicPr>
          <p:cNvPr id="11" name="Picture 10" descr="A computer screen capture&#10;&#10;Description automatically generated with low confidence">
            <a:extLst>
              <a:ext uri="{FF2B5EF4-FFF2-40B4-BE49-F238E27FC236}">
                <a16:creationId xmlns:a16="http://schemas.microsoft.com/office/drawing/2014/main" id="{30F905C3-41F7-F74A-84C5-620223F990C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887795" y="1043608"/>
            <a:ext cx="5304205" cy="2839425"/>
          </a:xfrm>
          <a:prstGeom prst="rect">
            <a:avLst/>
          </a:prstGeom>
        </p:spPr>
      </p:pic>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Date</a:t>
            </a:r>
          </a:p>
        </p:txBody>
      </p:sp>
    </p:spTree>
    <p:extLst>
      <p:ext uri="{BB962C8B-B14F-4D97-AF65-F5344CB8AC3E}">
        <p14:creationId xmlns:p14="http://schemas.microsoft.com/office/powerpoint/2010/main" val="103513079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3_Section Header">
    <p:spTree>
      <p:nvGrpSpPr>
        <p:cNvPr id="1" name=""/>
        <p:cNvGrpSpPr/>
        <p:nvPr/>
      </p:nvGrpSpPr>
      <p:grpSpPr>
        <a:xfrm>
          <a:off x="0" y="0"/>
          <a:ext cx="0" cy="0"/>
          <a:chOff x="0" y="0"/>
          <a:chExt cx="0" cy="0"/>
        </a:xfrm>
      </p:grpSpPr>
      <p:pic>
        <p:nvPicPr>
          <p:cNvPr id="11" name="Picture 10" descr="A computer screen capture&#10;&#10;Description automatically generated with low confidence">
            <a:extLst>
              <a:ext uri="{FF2B5EF4-FFF2-40B4-BE49-F238E27FC236}">
                <a16:creationId xmlns:a16="http://schemas.microsoft.com/office/drawing/2014/main" id="{30F905C3-41F7-F74A-84C5-620223F990CD}"/>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20013"/>
          <a:stretch/>
        </p:blipFill>
        <p:spPr>
          <a:xfrm>
            <a:off x="7591989" y="1043608"/>
            <a:ext cx="4242660" cy="2839425"/>
          </a:xfrm>
          <a:prstGeom prst="rect">
            <a:avLst/>
          </a:prstGeom>
        </p:spPr>
      </p:pic>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Date</a:t>
            </a:r>
          </a:p>
        </p:txBody>
      </p:sp>
      <p:pic>
        <p:nvPicPr>
          <p:cNvPr id="18" name="Picture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173969534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121833"/>
            <a:ext cx="11039858" cy="2387600"/>
          </a:xfrm>
        </p:spPr>
        <p:txBody>
          <a:bodyPr anchor="b"/>
          <a:lstStyle>
            <a:lvl1pPr algn="ctr">
              <a:defRPr sz="80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8" cy="165523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pic>
        <p:nvPicPr>
          <p:cNvPr id="8" name="Picture 7">
            <a:extLst>
              <a:ext uri="{FF2B5EF4-FFF2-40B4-BE49-F238E27FC236}">
                <a16:creationId xmlns:a16="http://schemas.microsoft.com/office/drawing/2014/main" id="{0DBED16A-0CCD-5344-9ED0-D2D0514261E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307703678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pic>
        <p:nvPicPr>
          <p:cNvPr id="7" name="Picture 6" descr="A computer screen capture&#10;&#10;Description automatically generated with low confidence">
            <a:extLst>
              <a:ext uri="{FF2B5EF4-FFF2-40B4-BE49-F238E27FC236}">
                <a16:creationId xmlns:a16="http://schemas.microsoft.com/office/drawing/2014/main" id="{33D6BD6D-271E-FC4F-9E0E-F2AEDE818F48}"/>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19639"/>
          <a:stretch/>
        </p:blipFill>
        <p:spPr>
          <a:xfrm>
            <a:off x="8961120" y="0"/>
            <a:ext cx="3230880" cy="2152224"/>
          </a:xfrm>
          <a:prstGeom prst="rect">
            <a:avLst/>
          </a:prstGeom>
        </p:spPr>
      </p:pic>
      <p:sp>
        <p:nvSpPr>
          <p:cNvPr id="3" name="Content Placeholder 2"/>
          <p:cNvSpPr>
            <a:spLocks noGrp="1"/>
          </p:cNvSpPr>
          <p:nvPr>
            <p:ph idx="1"/>
          </p:nvPr>
        </p:nvSpPr>
        <p:spPr>
          <a:xfrm>
            <a:off x="576071" y="1813560"/>
            <a:ext cx="11039858" cy="43628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4" name="Date Placeholder 3"/>
          <p:cNvSpPr>
            <a:spLocks noGrp="1"/>
          </p:cNvSpPr>
          <p:nvPr>
            <p:ph type="dt" sz="half" idx="10"/>
          </p:nvPr>
        </p:nvSpPr>
        <p:spPr/>
        <p:txBody>
          <a:bodyPr/>
          <a:lstStyle/>
          <a:p>
            <a:endParaRPr lang="en-US"/>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pic>
        <p:nvPicPr>
          <p:cNvPr id="8" name="Picture 7">
            <a:extLst>
              <a:ext uri="{FF2B5EF4-FFF2-40B4-BE49-F238E27FC236}">
                <a16:creationId xmlns:a16="http://schemas.microsoft.com/office/drawing/2014/main" id="{69A37050-DA0C-FF4E-B214-0F540DA2CAE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281371062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A computer screen capture&#10;&#10;Description automatically generated with low confidence">
            <a:extLst>
              <a:ext uri="{FF2B5EF4-FFF2-40B4-BE49-F238E27FC236}">
                <a16:creationId xmlns:a16="http://schemas.microsoft.com/office/drawing/2014/main" id="{435CBAF2-A8F8-EE41-9EC8-5094B7E017E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19639"/>
          <a:stretch/>
        </p:blipFill>
        <p:spPr>
          <a:xfrm>
            <a:off x="8961120" y="0"/>
            <a:ext cx="3230880" cy="2152224"/>
          </a:xfrm>
          <a:prstGeom prst="rect">
            <a:avLst/>
          </a:prstGeom>
        </p:spPr>
      </p:pic>
      <p:sp>
        <p:nvSpPr>
          <p:cNvPr id="2" name="Title 1"/>
          <p:cNvSpPr>
            <a:spLocks noGrp="1"/>
          </p:cNvSpPr>
          <p:nvPr>
            <p:ph type="title"/>
          </p:nvPr>
        </p:nvSpPr>
        <p:spPr>
          <a:xfrm>
            <a:off x="576071" y="1710267"/>
            <a:ext cx="11039858" cy="2853267"/>
          </a:xfrm>
        </p:spPr>
        <p:txBody>
          <a:bodyPr anchor="b"/>
          <a:lstStyle>
            <a:lvl1pPr>
              <a:defRPr sz="8000"/>
            </a:lvl1pPr>
          </a:lstStyle>
          <a:p>
            <a:r>
              <a:rPr lang="en-US"/>
              <a:t>Click to edit Master title style</a:t>
            </a:r>
          </a:p>
        </p:txBody>
      </p:sp>
      <p:sp>
        <p:nvSpPr>
          <p:cNvPr id="3" name="Text Placeholder 2"/>
          <p:cNvSpPr>
            <a:spLocks noGrp="1"/>
          </p:cNvSpPr>
          <p:nvPr>
            <p:ph type="body" idx="1"/>
          </p:nvPr>
        </p:nvSpPr>
        <p:spPr>
          <a:xfrm>
            <a:off x="576071" y="4588934"/>
            <a:ext cx="11039858" cy="1500717"/>
          </a:xfrm>
        </p:spPr>
        <p:txBody>
          <a:bodyPr/>
          <a:lstStyle>
            <a:lvl1pPr marL="0" indent="0">
              <a:buNone/>
              <a:defRPr sz="320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14"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pic>
        <p:nvPicPr>
          <p:cNvPr id="8" name="Picture 7">
            <a:extLst>
              <a:ext uri="{FF2B5EF4-FFF2-40B4-BE49-F238E27FC236}">
                <a16:creationId xmlns:a16="http://schemas.microsoft.com/office/drawing/2014/main" id="{B9BB1C73-9D43-9242-AE47-6EB58FEDCB7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147927593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76072" y="1813560"/>
            <a:ext cx="5458968" cy="4362873"/>
          </a:xfrm>
        </p:spPr>
        <p:txBody>
          <a:bodyPr anchor="t" anchorCtr="0"/>
          <a:lstStyle>
            <a:lvl1pPr>
              <a:defRPr sz="2800"/>
            </a:lvl1pPr>
            <a:lvl2pPr>
              <a:defRPr sz="2400"/>
            </a:lvl2pPr>
            <a:lvl3pPr>
              <a:defRPr sz="2000"/>
            </a:lvl3pPr>
            <a:lvl4pPr>
              <a:defRPr sz="18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813560"/>
            <a:ext cx="5406136" cy="4362873"/>
          </a:xfrm>
        </p:spPr>
        <p:txBody>
          <a:bodyPr anchor="t" anchorCtr="0"/>
          <a:lstStyle>
            <a:lvl1pPr>
              <a:defRPr sz="2800"/>
            </a:lvl1pPr>
            <a:lvl2pPr>
              <a:defRPr sz="2400"/>
            </a:lvl2pPr>
            <a:lvl3pPr>
              <a:defRPr sz="2000"/>
            </a:lvl3pPr>
            <a:lvl4pPr>
              <a:defRPr sz="18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
        <p:nvSpPr>
          <p:cNvPr id="8"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pic>
        <p:nvPicPr>
          <p:cNvPr id="9" name="Picture 8">
            <a:extLst>
              <a:ext uri="{FF2B5EF4-FFF2-40B4-BE49-F238E27FC236}">
                <a16:creationId xmlns:a16="http://schemas.microsoft.com/office/drawing/2014/main" id="{B4DF18F6-4767-DA40-A2CF-8839EB2B22D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198683581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7" name="Date Placeholder 6"/>
          <p:cNvSpPr>
            <a:spLocks noGrp="1"/>
          </p:cNvSpPr>
          <p:nvPr>
            <p:ph type="dt" sz="half" idx="10"/>
          </p:nvPr>
        </p:nvSpPr>
        <p:spPr/>
        <p:txBody>
          <a:bodyPr/>
          <a:lstStyle/>
          <a:p>
            <a:endParaRPr lang="en-US"/>
          </a:p>
        </p:txBody>
      </p:sp>
      <p:sp>
        <p:nvSpPr>
          <p:cNvPr id="18"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9" name="Footer Placeholder 4"/>
          <p:cNvSpPr>
            <a:spLocks noGrp="1"/>
          </p:cNvSpPr>
          <p:nvPr>
            <p:ph type="ftr" sz="quarter" idx="1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
        <p:nvSpPr>
          <p:cNvPr id="15" name="Text Placeholder 2"/>
          <p:cNvSpPr>
            <a:spLocks noGrp="1"/>
          </p:cNvSpPr>
          <p:nvPr>
            <p:ph type="body" idx="1"/>
          </p:nvPr>
        </p:nvSpPr>
        <p:spPr>
          <a:xfrm>
            <a:off x="576072" y="1813560"/>
            <a:ext cx="5393654"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16" name="Content Placeholder 3"/>
          <p:cNvSpPr>
            <a:spLocks noGrp="1"/>
          </p:cNvSpPr>
          <p:nvPr>
            <p:ph sz="half" idx="2"/>
          </p:nvPr>
        </p:nvSpPr>
        <p:spPr>
          <a:xfrm>
            <a:off x="576072" y="2828223"/>
            <a:ext cx="5393654" cy="3360909"/>
          </a:xfrm>
        </p:spPr>
        <p:txBody>
          <a:bodyPr>
            <a:normAutofit/>
          </a:bodyPr>
          <a:lstStyle>
            <a:lvl1pPr>
              <a:defRPr sz="24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Text Placeholder 4"/>
          <p:cNvSpPr>
            <a:spLocks noGrp="1"/>
          </p:cNvSpPr>
          <p:nvPr>
            <p:ph type="body" sz="quarter" idx="3"/>
          </p:nvPr>
        </p:nvSpPr>
        <p:spPr>
          <a:xfrm>
            <a:off x="6152607" y="1813560"/>
            <a:ext cx="5452436"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20" name="Content Placeholder 5"/>
          <p:cNvSpPr>
            <a:spLocks noGrp="1"/>
          </p:cNvSpPr>
          <p:nvPr>
            <p:ph sz="quarter" idx="4"/>
          </p:nvPr>
        </p:nvSpPr>
        <p:spPr>
          <a:xfrm>
            <a:off x="6152607" y="2828223"/>
            <a:ext cx="5452436" cy="3360909"/>
          </a:xfrm>
        </p:spPr>
        <p:txBody>
          <a:bodyPr>
            <a:normAutofit/>
          </a:bodyPr>
          <a:lstStyle>
            <a:lvl1pPr>
              <a:defRPr sz="24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1" name="Picture 10">
            <a:extLst>
              <a:ext uri="{FF2B5EF4-FFF2-40B4-BE49-F238E27FC236}">
                <a16:creationId xmlns:a16="http://schemas.microsoft.com/office/drawing/2014/main" id="{A7B4DE4B-7454-BE49-9DCA-89918D53979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115770548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pic>
        <p:nvPicPr>
          <p:cNvPr id="7" name="Picture 6" descr="A computer screen capture&#10;&#10;Description automatically generated with low confidence">
            <a:extLst>
              <a:ext uri="{FF2B5EF4-FFF2-40B4-BE49-F238E27FC236}">
                <a16:creationId xmlns:a16="http://schemas.microsoft.com/office/drawing/2014/main" id="{2C00A10F-6C23-404F-92AB-56391B008B87}"/>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19639"/>
          <a:stretch/>
        </p:blipFill>
        <p:spPr>
          <a:xfrm>
            <a:off x="8961120" y="0"/>
            <a:ext cx="3230880" cy="2152224"/>
          </a:xfrm>
          <a:prstGeom prst="rect">
            <a:avLst/>
          </a:prstGeom>
        </p:spPr>
      </p:pic>
      <p:sp>
        <p:nvSpPr>
          <p:cNvPr id="3" name="Date Placeholder 2"/>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
        <p:nvSpPr>
          <p:cNvPr id="6"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pic>
        <p:nvPicPr>
          <p:cNvPr id="8" name="Picture 7">
            <a:extLst>
              <a:ext uri="{FF2B5EF4-FFF2-40B4-BE49-F238E27FC236}">
                <a16:creationId xmlns:a16="http://schemas.microsoft.com/office/drawing/2014/main" id="{F98D1A1E-E40C-4B40-B558-48F608637B6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261470451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9"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0"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pic>
        <p:nvPicPr>
          <p:cNvPr id="5" name="Picture 4">
            <a:extLst>
              <a:ext uri="{FF2B5EF4-FFF2-40B4-BE49-F238E27FC236}">
                <a16:creationId xmlns:a16="http://schemas.microsoft.com/office/drawing/2014/main" id="{3A481776-9F37-E04B-8D56-80FF79CF4E1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pic>
        <p:nvPicPr>
          <p:cNvPr id="6" name="Picture 5" descr="A computer screen capture&#10;&#10;Description automatically generated with low confidence">
            <a:extLst>
              <a:ext uri="{FF2B5EF4-FFF2-40B4-BE49-F238E27FC236}">
                <a16:creationId xmlns:a16="http://schemas.microsoft.com/office/drawing/2014/main" id="{A9E7FF8A-2580-EF4E-97DC-C2F2D5839CE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443509" y="221136"/>
            <a:ext cx="4674223" cy="2502186"/>
          </a:xfrm>
          <a:prstGeom prst="rect">
            <a:avLst/>
          </a:prstGeom>
        </p:spPr>
      </p:pic>
    </p:spTree>
    <p:extLst>
      <p:ext uri="{BB962C8B-B14F-4D97-AF65-F5344CB8AC3E}">
        <p14:creationId xmlns:p14="http://schemas.microsoft.com/office/powerpoint/2010/main" val="70941961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9"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0"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pic>
        <p:nvPicPr>
          <p:cNvPr id="5" name="Picture 4">
            <a:extLst>
              <a:ext uri="{FF2B5EF4-FFF2-40B4-BE49-F238E27FC236}">
                <a16:creationId xmlns:a16="http://schemas.microsoft.com/office/drawing/2014/main" id="{3A481776-9F37-E04B-8D56-80FF79CF4E1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pic>
        <p:nvPicPr>
          <p:cNvPr id="7" name="Picture 6" descr="A computer screen capture&#10;&#10;Description automatically generated with low confidence">
            <a:extLst>
              <a:ext uri="{FF2B5EF4-FFF2-40B4-BE49-F238E27FC236}">
                <a16:creationId xmlns:a16="http://schemas.microsoft.com/office/drawing/2014/main" id="{76B6E753-1392-5248-B879-0EC8EFBB7C1F}"/>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19639"/>
          <a:stretch/>
        </p:blipFill>
        <p:spPr>
          <a:xfrm>
            <a:off x="8961120" y="0"/>
            <a:ext cx="3230880" cy="2152224"/>
          </a:xfrm>
          <a:prstGeom prst="rect">
            <a:avLst/>
          </a:prstGeom>
        </p:spPr>
      </p:pic>
    </p:spTree>
    <p:extLst>
      <p:ext uri="{BB962C8B-B14F-4D97-AF65-F5344CB8AC3E}">
        <p14:creationId xmlns:p14="http://schemas.microsoft.com/office/powerpoint/2010/main" val="403770003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9"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0"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397749975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839870"/>
            <a:ext cx="11039857" cy="1604433"/>
          </a:xfrm>
        </p:spPr>
        <p:txBody>
          <a:bodyPr anchor="b">
            <a:normAutofit/>
          </a:bodyPr>
          <a:lstStyle>
            <a:lvl1pPr algn="l">
              <a:defRPr sz="54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7" cy="1655233"/>
          </a:xfrm>
        </p:spPr>
        <p:txBody>
          <a:bodyPr lIns="0"/>
          <a:lstStyle>
            <a:lvl1pPr marL="0" indent="0" algn="l">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pic>
        <p:nvPicPr>
          <p:cNvPr id="7" name="Picture 6">
            <a:extLst>
              <a:ext uri="{FF2B5EF4-FFF2-40B4-BE49-F238E27FC236}">
                <a16:creationId xmlns:a16="http://schemas.microsoft.com/office/drawing/2014/main" id="{D6034717-5383-044B-9D8E-0C05BC99454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236160926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2_Section Header">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7385" cy="6858000"/>
          </a:xfrm>
          <a:prstGeom prst="rect">
            <a:avLst/>
          </a:prstGeom>
        </p:spPr>
      </p:pic>
    </p:spTree>
    <p:extLst>
      <p:ext uri="{BB962C8B-B14F-4D97-AF65-F5344CB8AC3E}">
        <p14:creationId xmlns:p14="http://schemas.microsoft.com/office/powerpoint/2010/main" val="359548094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1_Divider Slide">
    <p:spTree>
      <p:nvGrpSpPr>
        <p:cNvPr id="1" name=""/>
        <p:cNvGrpSpPr/>
        <p:nvPr/>
      </p:nvGrpSpPr>
      <p:grpSpPr>
        <a:xfrm>
          <a:off x="0" y="0"/>
          <a:ext cx="0" cy="0"/>
          <a:chOff x="0" y="0"/>
          <a:chExt cx="0" cy="0"/>
        </a:xfrm>
      </p:grpSpPr>
      <p:sp>
        <p:nvSpPr>
          <p:cNvPr id="6" name="Rectangle 5"/>
          <p:cNvSpPr/>
          <p:nvPr/>
        </p:nvSpPr>
        <p:spPr>
          <a:xfrm>
            <a:off x="-21244" y="0"/>
            <a:ext cx="1221324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p:spPr>
      </p:pic>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tx1"/>
                </a:solidFill>
              </a:defRPr>
            </a:lvl1pPr>
          </a:lstStyle>
          <a:p>
            <a:r>
              <a:rPr lang="en-US"/>
              <a:t>Click to edit Master title style</a:t>
            </a:r>
          </a:p>
        </p:txBody>
      </p:sp>
      <p:sp>
        <p:nvSpPr>
          <p:cNvPr id="16" name="Header Rule">
            <a:extLst>
              <a:ext uri="{FF2B5EF4-FFF2-40B4-BE49-F238E27FC236}">
                <a16:creationId xmlns:a16="http://schemas.microsoft.com/office/drawing/2014/main" id="{DE9188C2-07C2-4519-83C3-BF4F2D6B9662}"/>
              </a:ext>
            </a:extLst>
          </p:cNvPr>
          <p:cNvSpPr/>
          <p:nvPr/>
        </p:nvSpPr>
        <p:spPr>
          <a:xfrm>
            <a:off x="554827" y="1788366"/>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pic>
        <p:nvPicPr>
          <p:cNvPr id="18" name="Picture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151426183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2_Divider Slide">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a:ln>
            <a:noFill/>
          </a:ln>
        </p:spPr>
      </p:pic>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bg2"/>
                </a:solidFill>
              </a:defRPr>
            </a:lvl1pPr>
          </a:lstStyle>
          <a:p>
            <a:r>
              <a:rPr lang="en-US"/>
              <a:t>Click to edit Master title style</a:t>
            </a:r>
          </a:p>
        </p:txBody>
      </p:sp>
      <p:sp>
        <p:nvSpPr>
          <p:cNvPr id="16" name="Header Rule">
            <a:extLst>
              <a:ext uri="{FF2B5EF4-FFF2-40B4-BE49-F238E27FC236}">
                <a16:creationId xmlns:a16="http://schemas.microsoft.com/office/drawing/2014/main" id="{DE9188C2-07C2-4519-83C3-BF4F2D6B9662}"/>
              </a:ext>
            </a:extLst>
          </p:cNvPr>
          <p:cNvSpPr/>
          <p:nvPr/>
        </p:nvSpPr>
        <p:spPr>
          <a:xfrm>
            <a:off x="554827" y="1788366"/>
            <a:ext cx="345903" cy="9171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pic>
        <p:nvPicPr>
          <p:cNvPr id="18" name="Picture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41371529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endParaRPr>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p:spPr>
      </p:pic>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Date</a:t>
            </a:r>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9" name="Picture 1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79765185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121833"/>
            <a:ext cx="11039858" cy="2387600"/>
          </a:xfrm>
        </p:spPr>
        <p:txBody>
          <a:bodyPr anchor="b"/>
          <a:lstStyle>
            <a:lvl1pPr algn="ctr">
              <a:defRPr sz="80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8" cy="165523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163642899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76071" y="1813560"/>
            <a:ext cx="11039858" cy="43628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149867730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6071" y="1710267"/>
            <a:ext cx="11039858" cy="2853267"/>
          </a:xfrm>
        </p:spPr>
        <p:txBody>
          <a:bodyPr anchor="b"/>
          <a:lstStyle>
            <a:lvl1pPr>
              <a:defRPr sz="8000"/>
            </a:lvl1pPr>
          </a:lstStyle>
          <a:p>
            <a:r>
              <a:rPr lang="en-US"/>
              <a:t>Click to edit Master title style</a:t>
            </a:r>
          </a:p>
        </p:txBody>
      </p:sp>
      <p:sp>
        <p:nvSpPr>
          <p:cNvPr id="3" name="Text Placeholder 2"/>
          <p:cNvSpPr>
            <a:spLocks noGrp="1"/>
          </p:cNvSpPr>
          <p:nvPr>
            <p:ph type="body" idx="1"/>
          </p:nvPr>
        </p:nvSpPr>
        <p:spPr>
          <a:xfrm>
            <a:off x="576071" y="4588934"/>
            <a:ext cx="11039858" cy="1500717"/>
          </a:xfrm>
        </p:spPr>
        <p:txBody>
          <a:bodyPr/>
          <a:lstStyle>
            <a:lvl1pPr marL="0" indent="0">
              <a:buNone/>
              <a:defRPr sz="320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a:p>
        </p:txBody>
      </p:sp>
      <p:sp>
        <p:nvSpPr>
          <p:cNvPr id="14"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260395653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76072" y="1813560"/>
            <a:ext cx="5458968" cy="4362873"/>
          </a:xfrm>
        </p:spPr>
        <p:txBody>
          <a:bodyPr anchor="t" anchorCtr="0"/>
          <a:lstStyle>
            <a:lvl1pPr>
              <a:defRPr sz="2800"/>
            </a:lvl1pPr>
            <a:lvl2pPr>
              <a:defRPr sz="2400"/>
            </a:lvl2pPr>
            <a:lvl3pPr>
              <a:defRPr sz="2000"/>
            </a:lvl3pPr>
            <a:lvl4pPr>
              <a:defRPr sz="18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813560"/>
            <a:ext cx="5406136" cy="4362873"/>
          </a:xfrm>
        </p:spPr>
        <p:txBody>
          <a:bodyPr anchor="t" anchorCtr="0"/>
          <a:lstStyle>
            <a:lvl1pPr>
              <a:defRPr sz="2800"/>
            </a:lvl1pPr>
            <a:lvl2pPr>
              <a:defRPr sz="2400"/>
            </a:lvl2pPr>
            <a:lvl3pPr>
              <a:defRPr sz="2000"/>
            </a:lvl3pPr>
            <a:lvl4pPr>
              <a:defRPr sz="18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838200" y="6356351"/>
            <a:ext cx="2743200" cy="366183"/>
          </a:xfrm>
          <a:prstGeom prst="rect">
            <a:avLst/>
          </a:prstGeom>
        </p:spPr>
        <p:txBody>
          <a:bodyPr/>
          <a:lstStyle/>
          <a:p>
            <a:endParaRPr lang="en-US"/>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
        <p:nvSpPr>
          <p:cNvPr id="8"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225783600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7" name="Date Placeholder 6"/>
          <p:cNvSpPr>
            <a:spLocks noGrp="1"/>
          </p:cNvSpPr>
          <p:nvPr>
            <p:ph type="dt" sz="half" idx="10"/>
          </p:nvPr>
        </p:nvSpPr>
        <p:spPr>
          <a:xfrm>
            <a:off x="838200" y="6356351"/>
            <a:ext cx="2743200" cy="366183"/>
          </a:xfrm>
          <a:prstGeom prst="rect">
            <a:avLst/>
          </a:prstGeom>
        </p:spPr>
        <p:txBody>
          <a:bodyPr/>
          <a:lstStyle/>
          <a:p>
            <a:endParaRPr lang="en-US"/>
          </a:p>
        </p:txBody>
      </p:sp>
      <p:sp>
        <p:nvSpPr>
          <p:cNvPr id="18"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9" name="Footer Placeholder 4"/>
          <p:cNvSpPr>
            <a:spLocks noGrp="1"/>
          </p:cNvSpPr>
          <p:nvPr>
            <p:ph type="ftr" sz="quarter" idx="1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
        <p:nvSpPr>
          <p:cNvPr id="15" name="Text Placeholder 2"/>
          <p:cNvSpPr>
            <a:spLocks noGrp="1"/>
          </p:cNvSpPr>
          <p:nvPr>
            <p:ph type="body" idx="1"/>
          </p:nvPr>
        </p:nvSpPr>
        <p:spPr>
          <a:xfrm>
            <a:off x="576072" y="1813560"/>
            <a:ext cx="5393654"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16" name="Content Placeholder 3"/>
          <p:cNvSpPr>
            <a:spLocks noGrp="1"/>
          </p:cNvSpPr>
          <p:nvPr>
            <p:ph sz="half" idx="2"/>
          </p:nvPr>
        </p:nvSpPr>
        <p:spPr>
          <a:xfrm>
            <a:off x="576072" y="2828223"/>
            <a:ext cx="5393654" cy="3360909"/>
          </a:xfrm>
        </p:spPr>
        <p:txBody>
          <a:bodyPr>
            <a:normAutofit/>
          </a:bodyPr>
          <a:lstStyle>
            <a:lvl1pPr>
              <a:defRPr sz="24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Text Placeholder 4"/>
          <p:cNvSpPr>
            <a:spLocks noGrp="1"/>
          </p:cNvSpPr>
          <p:nvPr>
            <p:ph type="body" sz="quarter" idx="3"/>
          </p:nvPr>
        </p:nvSpPr>
        <p:spPr>
          <a:xfrm>
            <a:off x="6152607" y="1813560"/>
            <a:ext cx="5452436"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20" name="Content Placeholder 5"/>
          <p:cNvSpPr>
            <a:spLocks noGrp="1"/>
          </p:cNvSpPr>
          <p:nvPr>
            <p:ph sz="quarter" idx="4"/>
          </p:nvPr>
        </p:nvSpPr>
        <p:spPr>
          <a:xfrm>
            <a:off x="6152607" y="2828223"/>
            <a:ext cx="5452436" cy="3360909"/>
          </a:xfrm>
        </p:spPr>
        <p:txBody>
          <a:bodyPr>
            <a:normAutofit/>
          </a:bodyPr>
          <a:lstStyle>
            <a:lvl1pPr>
              <a:defRPr sz="24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4959371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838200" y="6356351"/>
            <a:ext cx="2743200" cy="366183"/>
          </a:xfrm>
          <a:prstGeom prst="rect">
            <a:avLst/>
          </a:prstGeom>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
        <p:nvSpPr>
          <p:cNvPr id="6"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213583162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1"/>
            <a:ext cx="2743200" cy="366183"/>
          </a:xfrm>
          <a:prstGeom prst="rect">
            <a:avLst/>
          </a:prstGeom>
        </p:spPr>
        <p:txBody>
          <a:bodyPr/>
          <a:lstStyle/>
          <a:p>
            <a:endParaRPr lang="en-US"/>
          </a:p>
        </p:txBody>
      </p:sp>
      <p:sp>
        <p:nvSpPr>
          <p:cNvPr id="9"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0"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245545528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839870"/>
            <a:ext cx="11039857" cy="1604433"/>
          </a:xfrm>
        </p:spPr>
        <p:txBody>
          <a:bodyPr anchor="b">
            <a:normAutofit/>
          </a:bodyPr>
          <a:lstStyle>
            <a:lvl1pPr algn="l">
              <a:defRPr sz="54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7" cy="1655233"/>
          </a:xfrm>
        </p:spPr>
        <p:txBody>
          <a:bodyPr lIns="0"/>
          <a:lstStyle>
            <a:lvl1pPr marL="0" indent="0" algn="l">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92484244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Divider Slide">
    <p:spTree>
      <p:nvGrpSpPr>
        <p:cNvPr id="1" name=""/>
        <p:cNvGrpSpPr/>
        <p:nvPr/>
      </p:nvGrpSpPr>
      <p:grpSpPr>
        <a:xfrm>
          <a:off x="0" y="0"/>
          <a:ext cx="0" cy="0"/>
          <a:chOff x="0" y="0"/>
          <a:chExt cx="0" cy="0"/>
        </a:xfrm>
      </p:grpSpPr>
      <p:sp>
        <p:nvSpPr>
          <p:cNvPr id="6" name="Rectangle 5"/>
          <p:cNvSpPr/>
          <p:nvPr userDrawn="1"/>
        </p:nvSpPr>
        <p:spPr>
          <a:xfrm>
            <a:off x="-21244" y="0"/>
            <a:ext cx="1221324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p:spPr>
      </p:pic>
      <p:sp>
        <p:nvSpPr>
          <p:cNvPr id="3" name="Date Placeholder 2"/>
          <p:cNvSpPr>
            <a:spLocks noGrp="1"/>
          </p:cNvSpPr>
          <p:nvPr>
            <p:ph type="dt" sz="half" idx="10"/>
          </p:nvPr>
        </p:nvSpPr>
        <p:spPr>
          <a:xfrm>
            <a:off x="838200" y="6356351"/>
            <a:ext cx="2743200" cy="366183"/>
          </a:xfrm>
          <a:prstGeom prst="rect">
            <a:avLst/>
          </a:prstGeom>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tx1"/>
                </a:solidFill>
              </a:defRPr>
            </a:lvl1pPr>
          </a:lstStyle>
          <a:p>
            <a:endParaRPr lang="en-US"/>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228118236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2_Divider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a:ln>
            <a:noFill/>
          </a:ln>
        </p:spPr>
      </p:pic>
      <p:sp>
        <p:nvSpPr>
          <p:cNvPr id="3" name="Date Placeholder 2"/>
          <p:cNvSpPr>
            <a:spLocks noGrp="1"/>
          </p:cNvSpPr>
          <p:nvPr>
            <p:ph type="dt" sz="half" idx="10"/>
          </p:nvPr>
        </p:nvSpPr>
        <p:spPr>
          <a:xfrm>
            <a:off x="838200" y="6356351"/>
            <a:ext cx="2743200" cy="366183"/>
          </a:xfrm>
          <a:prstGeom prst="rect">
            <a:avLst/>
          </a:prstGeom>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bg2"/>
                </a:solidFill>
              </a:defRPr>
            </a:lvl1pPr>
          </a:lstStyle>
          <a:p>
            <a:endParaRPr lang="en-US"/>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44541218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121833"/>
            <a:ext cx="11039858" cy="2387600"/>
          </a:xfrm>
        </p:spPr>
        <p:txBody>
          <a:bodyPr anchor="b"/>
          <a:lstStyle>
            <a:lvl1pPr algn="ctr">
              <a:defRPr sz="80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8" cy="165523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252158239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76071" y="1813560"/>
            <a:ext cx="11039858" cy="43628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4" name="Date Placeholder 3"/>
          <p:cNvSpPr>
            <a:spLocks noGrp="1"/>
          </p:cNvSpPr>
          <p:nvPr>
            <p:ph type="dt" sz="half" idx="10"/>
          </p:nvPr>
        </p:nvSpPr>
        <p:spPr/>
        <p:txBody>
          <a:bodyPr/>
          <a:lstStyle/>
          <a:p>
            <a:endParaRPr lang="en-US"/>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44748478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6071" y="1710267"/>
            <a:ext cx="11039858" cy="2853267"/>
          </a:xfrm>
        </p:spPr>
        <p:txBody>
          <a:bodyPr anchor="b"/>
          <a:lstStyle>
            <a:lvl1pPr>
              <a:defRPr sz="8000"/>
            </a:lvl1pPr>
          </a:lstStyle>
          <a:p>
            <a:r>
              <a:rPr lang="en-US"/>
              <a:t>Click to edit Master title style</a:t>
            </a:r>
          </a:p>
        </p:txBody>
      </p:sp>
      <p:sp>
        <p:nvSpPr>
          <p:cNvPr id="3" name="Text Placeholder 2"/>
          <p:cNvSpPr>
            <a:spLocks noGrp="1"/>
          </p:cNvSpPr>
          <p:nvPr>
            <p:ph type="body" idx="1"/>
          </p:nvPr>
        </p:nvSpPr>
        <p:spPr>
          <a:xfrm>
            <a:off x="576071" y="4588934"/>
            <a:ext cx="11039858" cy="1500717"/>
          </a:xfrm>
        </p:spPr>
        <p:txBody>
          <a:bodyPr/>
          <a:lstStyle>
            <a:lvl1pPr marL="0" indent="0">
              <a:buNone/>
              <a:defRPr sz="320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14"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5431199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76072" y="1813560"/>
            <a:ext cx="5458968" cy="4362873"/>
          </a:xfrm>
        </p:spPr>
        <p:txBody>
          <a:bodyPr anchor="t" anchorCtr="0"/>
          <a:lstStyle>
            <a:lvl1pPr>
              <a:defRPr sz="2800"/>
            </a:lvl1pPr>
            <a:lvl2pPr>
              <a:defRPr sz="2400"/>
            </a:lvl2pPr>
            <a:lvl3pPr>
              <a:defRPr sz="2000"/>
            </a:lvl3pPr>
            <a:lvl4pPr>
              <a:defRPr sz="18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813560"/>
            <a:ext cx="5406136" cy="4362873"/>
          </a:xfrm>
        </p:spPr>
        <p:txBody>
          <a:bodyPr anchor="t" anchorCtr="0"/>
          <a:lstStyle>
            <a:lvl1pPr>
              <a:defRPr sz="2800"/>
            </a:lvl1pPr>
            <a:lvl2pPr>
              <a:defRPr sz="2400"/>
            </a:lvl2pPr>
            <a:lvl3pPr>
              <a:defRPr sz="2000"/>
            </a:lvl3pPr>
            <a:lvl4pPr>
              <a:defRPr sz="18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
        <p:nvSpPr>
          <p:cNvPr id="8"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269789322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7" name="Date Placeholder 6"/>
          <p:cNvSpPr>
            <a:spLocks noGrp="1"/>
          </p:cNvSpPr>
          <p:nvPr>
            <p:ph type="dt" sz="half" idx="10"/>
          </p:nvPr>
        </p:nvSpPr>
        <p:spPr/>
        <p:txBody>
          <a:bodyPr/>
          <a:lstStyle/>
          <a:p>
            <a:endParaRPr lang="en-US"/>
          </a:p>
        </p:txBody>
      </p:sp>
      <p:sp>
        <p:nvSpPr>
          <p:cNvPr id="18"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9" name="Footer Placeholder 4"/>
          <p:cNvSpPr>
            <a:spLocks noGrp="1"/>
          </p:cNvSpPr>
          <p:nvPr>
            <p:ph type="ftr" sz="quarter" idx="1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
        <p:nvSpPr>
          <p:cNvPr id="15" name="Text Placeholder 2"/>
          <p:cNvSpPr>
            <a:spLocks noGrp="1"/>
          </p:cNvSpPr>
          <p:nvPr>
            <p:ph type="body" idx="1"/>
          </p:nvPr>
        </p:nvSpPr>
        <p:spPr>
          <a:xfrm>
            <a:off x="576072" y="1813560"/>
            <a:ext cx="5393654"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16" name="Content Placeholder 3"/>
          <p:cNvSpPr>
            <a:spLocks noGrp="1"/>
          </p:cNvSpPr>
          <p:nvPr>
            <p:ph sz="half" idx="2"/>
          </p:nvPr>
        </p:nvSpPr>
        <p:spPr>
          <a:xfrm>
            <a:off x="576072" y="2828223"/>
            <a:ext cx="5393654" cy="3360909"/>
          </a:xfrm>
        </p:spPr>
        <p:txBody>
          <a:bodyPr>
            <a:normAutofit/>
          </a:bodyPr>
          <a:lstStyle>
            <a:lvl1pPr>
              <a:defRPr sz="24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Text Placeholder 4"/>
          <p:cNvSpPr>
            <a:spLocks noGrp="1"/>
          </p:cNvSpPr>
          <p:nvPr>
            <p:ph type="body" sz="quarter" idx="3"/>
          </p:nvPr>
        </p:nvSpPr>
        <p:spPr>
          <a:xfrm>
            <a:off x="6152607" y="1813560"/>
            <a:ext cx="5452436"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20" name="Content Placeholder 5"/>
          <p:cNvSpPr>
            <a:spLocks noGrp="1"/>
          </p:cNvSpPr>
          <p:nvPr>
            <p:ph sz="quarter" idx="4"/>
          </p:nvPr>
        </p:nvSpPr>
        <p:spPr>
          <a:xfrm>
            <a:off x="6152607" y="2828223"/>
            <a:ext cx="5452436" cy="3360909"/>
          </a:xfrm>
        </p:spPr>
        <p:txBody>
          <a:bodyPr>
            <a:normAutofit/>
          </a:bodyPr>
          <a:lstStyle>
            <a:lvl1pPr>
              <a:defRPr sz="24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2877820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
        <p:nvSpPr>
          <p:cNvPr id="6"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172786913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9"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0"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94193962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839870"/>
            <a:ext cx="11039857" cy="1604433"/>
          </a:xfrm>
        </p:spPr>
        <p:txBody>
          <a:bodyPr anchor="b">
            <a:normAutofit/>
          </a:bodyPr>
          <a:lstStyle>
            <a:lvl1pPr algn="l">
              <a:defRPr sz="54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7" cy="1655233"/>
          </a:xfrm>
        </p:spPr>
        <p:txBody>
          <a:bodyPr lIns="0"/>
          <a:lstStyle>
            <a:lvl1pPr marL="0" indent="0" algn="l">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48803151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Divider Slide">
    <p:spTree>
      <p:nvGrpSpPr>
        <p:cNvPr id="1" name=""/>
        <p:cNvGrpSpPr/>
        <p:nvPr/>
      </p:nvGrpSpPr>
      <p:grpSpPr>
        <a:xfrm>
          <a:off x="0" y="0"/>
          <a:ext cx="0" cy="0"/>
          <a:chOff x="0" y="0"/>
          <a:chExt cx="0" cy="0"/>
        </a:xfrm>
      </p:grpSpPr>
      <p:sp>
        <p:nvSpPr>
          <p:cNvPr id="6" name="Rectangle 5"/>
          <p:cNvSpPr/>
          <p:nvPr userDrawn="1"/>
        </p:nvSpPr>
        <p:spPr>
          <a:xfrm>
            <a:off x="-21244" y="0"/>
            <a:ext cx="1221324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p:spPr>
      </p:pic>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tx1"/>
                </a:solidFill>
              </a:defRPr>
            </a:lvl1pPr>
          </a:lstStyle>
          <a:p>
            <a:endParaRPr lang="en-US"/>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161129830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2_Divider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a:ln>
            <a:noFill/>
          </a:ln>
        </p:spPr>
      </p:pic>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bg2"/>
                </a:solidFill>
              </a:defRPr>
            </a:lvl1pPr>
          </a:lstStyle>
          <a:p>
            <a:endParaRPr lang="en-US"/>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353188752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0247EBA7-B8D8-BA4A-8246-FD7ED856BCB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050" y="0"/>
            <a:ext cx="12153900" cy="6858000"/>
          </a:xfrm>
          <a:prstGeom prst="rect">
            <a:avLst/>
          </a:prstGeom>
        </p:spPr>
      </p:pic>
      <p:sp>
        <p:nvSpPr>
          <p:cNvPr id="8" name="Title 1">
            <a:extLst>
              <a:ext uri="{FF2B5EF4-FFF2-40B4-BE49-F238E27FC236}">
                <a16:creationId xmlns:a16="http://schemas.microsoft.com/office/drawing/2014/main" id="{578D0476-B4B2-47F7-8DEA-6EB28CB4CD86}"/>
              </a:ext>
            </a:extLst>
          </p:cNvPr>
          <p:cNvSpPr>
            <a:spLocks noGrp="1"/>
          </p:cNvSpPr>
          <p:nvPr userDrawn="1"/>
        </p:nvSpPr>
        <p:spPr>
          <a:xfrm>
            <a:off x="576071" y="3036566"/>
            <a:ext cx="11039856" cy="1231626"/>
          </a:xfrm>
          <a:prstGeom prst="rect">
            <a:avLst/>
          </a:prstGeom>
        </p:spPr>
        <p:style>
          <a:lnRef idx="0">
            <a:scrgbClr r="0" g="0" b="0"/>
          </a:lnRef>
          <a:fillRef idx="0">
            <a:scrgbClr r="0" g="0" b="0"/>
          </a:fillRef>
          <a:effectRef idx="0">
            <a:scrgbClr r="0" g="0" b="0"/>
          </a:effectRef>
          <a:fontRef idx="major"/>
        </p:style>
        <p:txBody>
          <a:bodyPr vert="horz" lIns="0" tIns="0" rIns="0" bIns="0" rtlCol="0" anchor="t" anchorCtr="0">
            <a:noAutofit/>
          </a:bodyPr>
          <a:lstStyle>
            <a:lvl1pPr algn="l" defTabSz="914400" rtl="0" eaLnBrk="1" latinLnBrk="0" hangingPunct="1">
              <a:lnSpc>
                <a:spcPct val="100000"/>
              </a:lnSpc>
              <a:spcBef>
                <a:spcPct val="0"/>
              </a:spcBef>
              <a:buNone/>
              <a:defRPr sz="4200" b="1" kern="1200">
                <a:solidFill>
                  <a:schemeClr val="bg2"/>
                </a:solidFill>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r>
              <a:rPr lang="en-US" sz="3700" b="1" i="0" kern="1200">
                <a:solidFill>
                  <a:schemeClr val="tx1"/>
                </a:solidFill>
                <a:effectLst/>
                <a:latin typeface="+mj-lt"/>
                <a:ea typeface="+mj-ea"/>
                <a:cs typeface="+mj-cs"/>
              </a:rPr>
              <a:t>NHGRI 2020 </a:t>
            </a:r>
          </a:p>
          <a:p>
            <a:r>
              <a:rPr lang="en-US" sz="3700" b="1" i="0" kern="1200">
                <a:solidFill>
                  <a:schemeClr val="tx1"/>
                </a:solidFill>
                <a:effectLst/>
                <a:latin typeface="+mj-lt"/>
                <a:ea typeface="+mj-ea"/>
                <a:cs typeface="+mj-cs"/>
              </a:rPr>
              <a:t>Strategic Planning</a:t>
            </a:r>
            <a:endParaRPr lang="en-US" sz="3700" b="1" kern="1200">
              <a:solidFill>
                <a:schemeClr val="tx1"/>
              </a:solidFill>
            </a:endParaRPr>
          </a:p>
        </p:txBody>
      </p:sp>
      <p:sp>
        <p:nvSpPr>
          <p:cNvPr id="9" name="Header Rule">
            <a:extLst>
              <a:ext uri="{FF2B5EF4-FFF2-40B4-BE49-F238E27FC236}">
                <a16:creationId xmlns:a16="http://schemas.microsoft.com/office/drawing/2014/main" id="{DE9188C2-07C2-4519-83C3-BF4F2D6B9662}"/>
              </a:ext>
            </a:extLst>
          </p:cNvPr>
          <p:cNvSpPr/>
          <p:nvPr userDrawn="1"/>
        </p:nvSpPr>
        <p:spPr>
          <a:xfrm>
            <a:off x="578837" y="2811144"/>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10" name="Picture 9">
            <a:extLst>
              <a:ext uri="{FF2B5EF4-FFF2-40B4-BE49-F238E27FC236}">
                <a16:creationId xmlns:a16="http://schemas.microsoft.com/office/drawing/2014/main" id="{1B41DDDA-2300-1744-8CFC-8FF6DF3C3371}"/>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180264563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1_PROFILE IMAGES horizontal">
    <p:spTree>
      <p:nvGrpSpPr>
        <p:cNvPr id="1" name=""/>
        <p:cNvGrpSpPr/>
        <p:nvPr/>
      </p:nvGrpSpPr>
      <p:grpSpPr>
        <a:xfrm>
          <a:off x="0" y="0"/>
          <a:ext cx="0" cy="0"/>
          <a:chOff x="0" y="0"/>
          <a:chExt cx="0" cy="0"/>
        </a:xfrm>
      </p:grpSpPr>
      <p:sp>
        <p:nvSpPr>
          <p:cNvPr id="10" name="Content Placeholder 2">
            <a:extLst>
              <a:ext uri="{FF2B5EF4-FFF2-40B4-BE49-F238E27FC236}">
                <a16:creationId xmlns:a16="http://schemas.microsoft.com/office/drawing/2014/main" id="{3CEA9155-AD49-51C7-0415-8A9D5F3F69D1}"/>
              </a:ext>
            </a:extLst>
          </p:cNvPr>
          <p:cNvSpPr>
            <a:spLocks noGrp="1"/>
          </p:cNvSpPr>
          <p:nvPr>
            <p:ph idx="1"/>
          </p:nvPr>
        </p:nvSpPr>
        <p:spPr>
          <a:xfrm>
            <a:off x="356616" y="5702869"/>
            <a:ext cx="11503152" cy="901131"/>
          </a:xfrm>
        </p:spPr>
        <p:txBody>
          <a:bodyPr>
            <a:noAutofit/>
          </a:bodyPr>
          <a:lstStyle>
            <a:lvl1pPr marL="0" indent="0" algn="ctr">
              <a:buFontTx/>
              <a:buNone/>
              <a:defRPr sz="2800" b="1" spc="-70" baseline="0"/>
            </a:lvl1pPr>
            <a:lvl2pPr marL="914377" indent="-304792">
              <a:buFont typeface="Wingdings" pitchFamily="2" charset="2"/>
              <a:buChar char="§"/>
              <a:defRPr spc="-70" baseline="0"/>
            </a:lvl2pPr>
            <a:lvl3pPr marL="1523962" indent="-304792">
              <a:buFont typeface="Wingdings" pitchFamily="2" charset="2"/>
              <a:buChar char="§"/>
              <a:defRPr spc="-70" baseline="0"/>
            </a:lvl3pPr>
            <a:lvl4pPr marL="2133547" indent="-304792">
              <a:buFont typeface="Wingdings" pitchFamily="2" charset="2"/>
              <a:buChar char="§"/>
              <a:defRPr spc="-70" baseline="0"/>
            </a:lvl4pPr>
            <a:lvl5pPr marL="2743131" indent="-304792">
              <a:buFont typeface="Wingdings" pitchFamily="2" charset="2"/>
              <a:buChar char="§"/>
              <a:defRPr spc="-7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a:xfrm>
            <a:off x="0" y="-6045"/>
            <a:ext cx="12192000" cy="1143000"/>
          </a:xfrm>
        </p:spPr>
        <p:txBody>
          <a:bodyPr lIns="0" tIns="137160" anchor="t" anchorCtr="0">
            <a:noAutofit/>
          </a:bodyPr>
          <a:lstStyle>
            <a:lvl1pPr algn="ctr">
              <a:lnSpc>
                <a:spcPts val="3900"/>
              </a:lnSpc>
              <a:defRPr sz="3600" baseline="0"/>
            </a:lvl1pPr>
          </a:lstStyle>
          <a:p>
            <a:r>
              <a:rPr lang="en-US"/>
              <a:t>Click to edit Master title style</a:t>
            </a:r>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78834" y="6506722"/>
            <a:ext cx="457200" cy="365125"/>
          </a:xfrm>
          <a:prstGeom prst="rect">
            <a:avLst/>
          </a:prstGeom>
        </p:spPr>
        <p:txBody>
          <a:bodyPr anchor="ctr" anchorCtr="0"/>
          <a:lstStyle>
            <a:lvl1pPr>
              <a:defRPr sz="1200" b="1">
                <a:solidFill>
                  <a:schemeClr val="bg2"/>
                </a:solidFill>
              </a:defRPr>
            </a:lvl1pPr>
          </a:lstStyle>
          <a:p>
            <a:fld id="{A59FB69D-9E19-4FB8-BEAE-20F88589C44A}" type="slidenum">
              <a:rPr lang="en-US" smtClean="0"/>
              <a:pPr/>
              <a:t>‹#›</a:t>
            </a:fld>
            <a:endParaRPr lang="en-US"/>
          </a:p>
        </p:txBody>
      </p:sp>
      <p:sp>
        <p:nvSpPr>
          <p:cNvPr id="18" name="Footer Placeholder 4"/>
          <p:cNvSpPr>
            <a:spLocks noGrp="1"/>
          </p:cNvSpPr>
          <p:nvPr>
            <p:ph type="ftr" sz="quarter" idx="3"/>
          </p:nvPr>
        </p:nvSpPr>
        <p:spPr>
          <a:xfrm>
            <a:off x="5532237" y="6506721"/>
            <a:ext cx="6217920" cy="366183"/>
          </a:xfrm>
          <a:prstGeom prst="rect">
            <a:avLst/>
          </a:prstGeom>
        </p:spPr>
        <p:txBody>
          <a:bodyPr anchor="ctr" anchorCtr="0"/>
          <a:lstStyle>
            <a:lvl1pPr algn="r">
              <a:defRPr sz="1200" b="1">
                <a:solidFill>
                  <a:schemeClr val="bg2"/>
                </a:solidFill>
              </a:defRPr>
            </a:lvl1pPr>
          </a:lstStyle>
          <a:p>
            <a:r>
              <a:rPr lang="en-US"/>
              <a:t>Document</a:t>
            </a:r>
          </a:p>
        </p:txBody>
      </p:sp>
      <p:sp>
        <p:nvSpPr>
          <p:cNvPr id="9" name="Picture Placeholder 5">
            <a:extLst>
              <a:ext uri="{FF2B5EF4-FFF2-40B4-BE49-F238E27FC236}">
                <a16:creationId xmlns:a16="http://schemas.microsoft.com/office/drawing/2014/main" id="{0FF602B7-C19E-B1CD-7E8A-BB0F583788C5}"/>
              </a:ext>
            </a:extLst>
          </p:cNvPr>
          <p:cNvSpPr>
            <a:spLocks noGrp="1" noChangeAspect="1"/>
          </p:cNvSpPr>
          <p:nvPr>
            <p:ph type="pic" sz="quarter" idx="13"/>
          </p:nvPr>
        </p:nvSpPr>
        <p:spPr>
          <a:xfrm>
            <a:off x="2907792" y="1323108"/>
            <a:ext cx="6400800" cy="4267200"/>
          </a:xfrm>
          <a:solidFill>
            <a:schemeClr val="tx2"/>
          </a:solidFill>
          <a:ln w="15875">
            <a:solidFill>
              <a:schemeClr val="bg2"/>
            </a:solidFill>
          </a:ln>
          <a:effectLst>
            <a:outerShdw blurRad="114300" dist="38100" dir="2700000" sx="101000" sy="101000" algn="tl" rotWithShape="0">
              <a:prstClr val="black">
                <a:alpha val="40000"/>
              </a:prstClr>
            </a:outerShdw>
          </a:effectLst>
        </p:spPr>
        <p:txBody>
          <a:bodyPr/>
          <a:lstStyle/>
          <a:p>
            <a:endParaRPr lang="en-US"/>
          </a:p>
        </p:txBody>
      </p:sp>
    </p:spTree>
    <p:extLst>
      <p:ext uri="{BB962C8B-B14F-4D97-AF65-F5344CB8AC3E}">
        <p14:creationId xmlns:p14="http://schemas.microsoft.com/office/powerpoint/2010/main" val="174885557"/>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tmplLst>
          <p:tmpl lvl="1">
            <p:tnLst>
              <p:par>
                <p:cTn presetID="1" presetClass="entr" presetSubtype="0" fill="hold" nodeType="click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2">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Lst>
      </p:bldP>
    </p:bld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2_Section Header">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CFE5438-BBFB-7B45-A0F3-FFE108319B1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58542395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2DA3F7D-FF11-A348-A026-6F573D9568CC}"/>
              </a:ext>
            </a:extLst>
          </p:cNvPr>
          <p:cNvSpPr/>
          <p:nvPr userDrawn="1"/>
        </p:nvSpPr>
        <p:spPr>
          <a:xfrm>
            <a:off x="0" y="0"/>
            <a:ext cx="12192000" cy="6858000"/>
          </a:xfrm>
          <a:prstGeom prst="rect">
            <a:avLst/>
          </a:prstGeom>
          <a:solidFill>
            <a:srgbClr val="231C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dirty="0"/>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Date</a:t>
            </a:r>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9" name="Picture 1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379674871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121833"/>
            <a:ext cx="11039858" cy="2387600"/>
          </a:xfrm>
        </p:spPr>
        <p:txBody>
          <a:bodyPr anchor="b"/>
          <a:lstStyle>
            <a:lvl1pPr algn="ctr">
              <a:defRPr sz="80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8" cy="165523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66228960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76071" y="1813560"/>
            <a:ext cx="11039858" cy="436287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dirty="0"/>
              <a:t>Click to edit Master title style</a:t>
            </a:r>
          </a:p>
        </p:txBody>
      </p:sp>
      <p:sp>
        <p:nvSpPr>
          <p:cNvPr id="4" name="Date Placeholder 3"/>
          <p:cNvSpPr>
            <a:spLocks noGrp="1"/>
          </p:cNvSpPr>
          <p:nvPr>
            <p:ph type="dt" sz="half" idx="10"/>
          </p:nvPr>
        </p:nvSpPr>
        <p:spPr/>
        <p:txBody>
          <a:bodyPr/>
          <a:lstStyle/>
          <a:p>
            <a:endParaRPr lang="en-US"/>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57956450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6071" y="1710267"/>
            <a:ext cx="11039858" cy="2853267"/>
          </a:xfrm>
        </p:spPr>
        <p:txBody>
          <a:bodyPr anchor="b"/>
          <a:lstStyle>
            <a:lvl1pPr>
              <a:defRPr sz="8000"/>
            </a:lvl1pPr>
          </a:lstStyle>
          <a:p>
            <a:r>
              <a:rPr lang="en-US"/>
              <a:t>Click to edit Master title style</a:t>
            </a:r>
          </a:p>
        </p:txBody>
      </p:sp>
      <p:sp>
        <p:nvSpPr>
          <p:cNvPr id="3" name="Text Placeholder 2"/>
          <p:cNvSpPr>
            <a:spLocks noGrp="1"/>
          </p:cNvSpPr>
          <p:nvPr>
            <p:ph type="body" idx="1"/>
          </p:nvPr>
        </p:nvSpPr>
        <p:spPr>
          <a:xfrm>
            <a:off x="576071" y="4588934"/>
            <a:ext cx="11039858" cy="1500717"/>
          </a:xfrm>
        </p:spPr>
        <p:txBody>
          <a:bodyPr/>
          <a:lstStyle>
            <a:lvl1pPr marL="0" indent="0">
              <a:buNone/>
              <a:defRPr sz="320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14"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83536629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76072" y="1813560"/>
            <a:ext cx="5458968"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813560"/>
            <a:ext cx="5406136"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endParaRPr lang="en-US"/>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8"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411689657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7" name="Date Placeholder 6"/>
          <p:cNvSpPr>
            <a:spLocks noGrp="1"/>
          </p:cNvSpPr>
          <p:nvPr>
            <p:ph type="dt" sz="half" idx="10"/>
          </p:nvPr>
        </p:nvSpPr>
        <p:spPr/>
        <p:txBody>
          <a:bodyPr/>
          <a:lstStyle/>
          <a:p>
            <a:endParaRPr lang="en-US"/>
          </a:p>
        </p:txBody>
      </p:sp>
      <p:sp>
        <p:nvSpPr>
          <p:cNvPr id="18"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9" name="Footer Placeholder 4"/>
          <p:cNvSpPr>
            <a:spLocks noGrp="1"/>
          </p:cNvSpPr>
          <p:nvPr>
            <p:ph type="ftr" sz="quarter" idx="1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15" name="Text Placeholder 2"/>
          <p:cNvSpPr>
            <a:spLocks noGrp="1"/>
          </p:cNvSpPr>
          <p:nvPr>
            <p:ph type="body" idx="1"/>
          </p:nvPr>
        </p:nvSpPr>
        <p:spPr>
          <a:xfrm>
            <a:off x="576072" y="1813560"/>
            <a:ext cx="5393654"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16" name="Content Placeholder 3"/>
          <p:cNvSpPr>
            <a:spLocks noGrp="1"/>
          </p:cNvSpPr>
          <p:nvPr>
            <p:ph sz="half" idx="2"/>
          </p:nvPr>
        </p:nvSpPr>
        <p:spPr>
          <a:xfrm>
            <a:off x="576072" y="2828223"/>
            <a:ext cx="5393654"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ext Placeholder 4"/>
          <p:cNvSpPr>
            <a:spLocks noGrp="1"/>
          </p:cNvSpPr>
          <p:nvPr>
            <p:ph type="body" sz="quarter" idx="3"/>
          </p:nvPr>
        </p:nvSpPr>
        <p:spPr>
          <a:xfrm>
            <a:off x="6152607" y="1813560"/>
            <a:ext cx="5452436"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20" name="Content Placeholder 5"/>
          <p:cNvSpPr>
            <a:spLocks noGrp="1"/>
          </p:cNvSpPr>
          <p:nvPr>
            <p:ph sz="quarter" idx="4"/>
          </p:nvPr>
        </p:nvSpPr>
        <p:spPr>
          <a:xfrm>
            <a:off x="6152607" y="2828223"/>
            <a:ext cx="5452436"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54186691"/>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300883992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4126570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839870"/>
            <a:ext cx="11039857" cy="1604433"/>
          </a:xfrm>
        </p:spPr>
        <p:txBody>
          <a:bodyPr anchor="b">
            <a:normAutofit/>
          </a:bodyPr>
          <a:lstStyle>
            <a:lvl1pPr algn="l">
              <a:defRPr sz="54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7" cy="1655233"/>
          </a:xfrm>
        </p:spPr>
        <p:txBody>
          <a:bodyPr lIns="0"/>
          <a:lstStyle>
            <a:lvl1pPr marL="0" indent="0" algn="l">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dirty="0"/>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412793041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1_Divider Slide">
    <p:spTree>
      <p:nvGrpSpPr>
        <p:cNvPr id="1" name=""/>
        <p:cNvGrpSpPr/>
        <p:nvPr/>
      </p:nvGrpSpPr>
      <p:grpSpPr>
        <a:xfrm>
          <a:off x="0" y="0"/>
          <a:ext cx="0" cy="0"/>
          <a:chOff x="0" y="0"/>
          <a:chExt cx="0" cy="0"/>
        </a:xfrm>
      </p:grpSpPr>
      <p:sp>
        <p:nvSpPr>
          <p:cNvPr id="6" name="Rectangle 5"/>
          <p:cNvSpPr/>
          <p:nvPr userDrawn="1"/>
        </p:nvSpPr>
        <p:spPr>
          <a:xfrm>
            <a:off x="-21244" y="0"/>
            <a:ext cx="1221324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p:spPr>
      </p:pic>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tx1"/>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08630629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2_Divider Slide">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bg2"/>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267593448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1_PROFILE IMAGES horizontal">
    <p:spTree>
      <p:nvGrpSpPr>
        <p:cNvPr id="1" name=""/>
        <p:cNvGrpSpPr/>
        <p:nvPr/>
      </p:nvGrpSpPr>
      <p:grpSpPr>
        <a:xfrm>
          <a:off x="0" y="0"/>
          <a:ext cx="0" cy="0"/>
          <a:chOff x="0" y="0"/>
          <a:chExt cx="0" cy="0"/>
        </a:xfrm>
      </p:grpSpPr>
      <p:sp>
        <p:nvSpPr>
          <p:cNvPr id="10" name="Content Placeholder 2">
            <a:extLst>
              <a:ext uri="{FF2B5EF4-FFF2-40B4-BE49-F238E27FC236}">
                <a16:creationId xmlns:a16="http://schemas.microsoft.com/office/drawing/2014/main" id="{3CEA9155-AD49-51C7-0415-8A9D5F3F69D1}"/>
              </a:ext>
            </a:extLst>
          </p:cNvPr>
          <p:cNvSpPr>
            <a:spLocks noGrp="1"/>
          </p:cNvSpPr>
          <p:nvPr>
            <p:ph idx="1"/>
          </p:nvPr>
        </p:nvSpPr>
        <p:spPr>
          <a:xfrm>
            <a:off x="356616" y="5702869"/>
            <a:ext cx="11503152" cy="901131"/>
          </a:xfrm>
        </p:spPr>
        <p:txBody>
          <a:bodyPr>
            <a:noAutofit/>
          </a:bodyPr>
          <a:lstStyle>
            <a:lvl1pPr marL="0" indent="0" algn="ctr">
              <a:buFontTx/>
              <a:buNone/>
              <a:defRPr sz="2800" b="1" spc="-70" baseline="0"/>
            </a:lvl1pPr>
            <a:lvl2pPr marL="914377" indent="-304792">
              <a:buFont typeface="Wingdings" pitchFamily="2" charset="2"/>
              <a:buChar char="§"/>
              <a:defRPr spc="-70" baseline="0"/>
            </a:lvl2pPr>
            <a:lvl3pPr marL="1523962" indent="-304792">
              <a:buFont typeface="Wingdings" pitchFamily="2" charset="2"/>
              <a:buChar char="§"/>
              <a:defRPr spc="-70" baseline="0"/>
            </a:lvl3pPr>
            <a:lvl4pPr marL="2133547" indent="-304792">
              <a:buFont typeface="Wingdings" pitchFamily="2" charset="2"/>
              <a:buChar char="§"/>
              <a:defRPr spc="-70" baseline="0"/>
            </a:lvl4pPr>
            <a:lvl5pPr marL="2743131" indent="-304792">
              <a:buFont typeface="Wingdings" pitchFamily="2" charset="2"/>
              <a:buChar char="§"/>
              <a:defRPr spc="-7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a:xfrm>
            <a:off x="0" y="-6045"/>
            <a:ext cx="12192000" cy="1143000"/>
          </a:xfrm>
        </p:spPr>
        <p:txBody>
          <a:bodyPr lIns="0" tIns="137160" anchor="t" anchorCtr="0">
            <a:noAutofit/>
          </a:bodyPr>
          <a:lstStyle>
            <a:lvl1pPr algn="ctr">
              <a:lnSpc>
                <a:spcPts val="3900"/>
              </a:lnSpc>
              <a:defRPr sz="3600" baseline="0"/>
            </a:lvl1pPr>
          </a:lstStyle>
          <a:p>
            <a:r>
              <a:rPr lang="en-US"/>
              <a:t>Click to edit Master title style</a:t>
            </a:r>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78834" y="6506722"/>
            <a:ext cx="457200" cy="365125"/>
          </a:xfrm>
          <a:prstGeom prst="rect">
            <a:avLst/>
          </a:prstGeom>
        </p:spPr>
        <p:txBody>
          <a:bodyPr anchor="ctr" anchorCtr="0"/>
          <a:lstStyle>
            <a:lvl1pPr>
              <a:defRPr sz="1200" b="1">
                <a:solidFill>
                  <a:schemeClr val="bg2"/>
                </a:solidFill>
              </a:defRPr>
            </a:lvl1pPr>
          </a:lstStyle>
          <a:p>
            <a:fld id="{A59FB69D-9E19-4FB8-BEAE-20F88589C44A}" type="slidenum">
              <a:rPr lang="en-US" smtClean="0"/>
              <a:pPr/>
              <a:t>‹#›</a:t>
            </a:fld>
            <a:endParaRPr lang="en-US"/>
          </a:p>
        </p:txBody>
      </p:sp>
      <p:sp>
        <p:nvSpPr>
          <p:cNvPr id="18" name="Footer Placeholder 4"/>
          <p:cNvSpPr>
            <a:spLocks noGrp="1"/>
          </p:cNvSpPr>
          <p:nvPr>
            <p:ph type="ftr" sz="quarter" idx="3"/>
          </p:nvPr>
        </p:nvSpPr>
        <p:spPr>
          <a:xfrm>
            <a:off x="5532237" y="6506721"/>
            <a:ext cx="6217920" cy="366183"/>
          </a:xfrm>
          <a:prstGeom prst="rect">
            <a:avLst/>
          </a:prstGeom>
        </p:spPr>
        <p:txBody>
          <a:bodyPr anchor="ctr" anchorCtr="0"/>
          <a:lstStyle>
            <a:lvl1pPr algn="r">
              <a:defRPr sz="1200" b="1">
                <a:solidFill>
                  <a:schemeClr val="bg2"/>
                </a:solidFill>
              </a:defRPr>
            </a:lvl1pPr>
          </a:lstStyle>
          <a:p>
            <a:r>
              <a:rPr lang="en-US"/>
              <a:t>Document</a:t>
            </a:r>
          </a:p>
        </p:txBody>
      </p:sp>
      <p:sp>
        <p:nvSpPr>
          <p:cNvPr id="9" name="Picture Placeholder 5">
            <a:extLst>
              <a:ext uri="{FF2B5EF4-FFF2-40B4-BE49-F238E27FC236}">
                <a16:creationId xmlns:a16="http://schemas.microsoft.com/office/drawing/2014/main" id="{0FF602B7-C19E-B1CD-7E8A-BB0F583788C5}"/>
              </a:ext>
            </a:extLst>
          </p:cNvPr>
          <p:cNvSpPr>
            <a:spLocks noGrp="1" noChangeAspect="1"/>
          </p:cNvSpPr>
          <p:nvPr>
            <p:ph type="pic" sz="quarter" idx="13"/>
          </p:nvPr>
        </p:nvSpPr>
        <p:spPr>
          <a:xfrm>
            <a:off x="2907792" y="1323108"/>
            <a:ext cx="6400800" cy="4267200"/>
          </a:xfrm>
          <a:solidFill>
            <a:schemeClr val="tx2"/>
          </a:solidFill>
          <a:ln w="15875">
            <a:solidFill>
              <a:schemeClr val="bg2"/>
            </a:solidFill>
          </a:ln>
          <a:effectLst>
            <a:outerShdw blurRad="114300" dist="38100" dir="2700000" sx="101000" sy="101000" algn="tl" rotWithShape="0">
              <a:prstClr val="black">
                <a:alpha val="40000"/>
              </a:prstClr>
            </a:outerShdw>
          </a:effectLst>
        </p:spPr>
        <p:txBody>
          <a:bodyPr/>
          <a:lstStyle/>
          <a:p>
            <a:endParaRPr lang="en-US"/>
          </a:p>
        </p:txBody>
      </p:sp>
    </p:spTree>
    <p:extLst>
      <p:ext uri="{BB962C8B-B14F-4D97-AF65-F5344CB8AC3E}">
        <p14:creationId xmlns:p14="http://schemas.microsoft.com/office/powerpoint/2010/main" val="1976069118"/>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tmplLst>
          <p:tmpl lvl="1">
            <p:tnLst>
              <p:par>
                <p:cTn presetID="1" presetClass="entr" presetSubtype="0" fill="hold" nodeType="click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2">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Lst>
      </p:bldP>
    </p:bld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userDrawn="1">
  <p:cSld name="2_Section Header">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CFE5438-BBFB-7B45-A0F3-FFE108319B1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5498933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18" Type="http://schemas.openxmlformats.org/officeDocument/2006/relationships/theme" Target="../theme/theme2.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slideLayout" Target="../slideLayouts/slideLayout39.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7.xml"/><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theme" Target="../theme/theme3.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0" Type="http://schemas.openxmlformats.org/officeDocument/2006/relationships/slideLayout" Target="../slideLayouts/slideLayout49.xml"/><Relationship Id="rId4" Type="http://schemas.openxmlformats.org/officeDocument/2006/relationships/slideLayout" Target="../slideLayouts/slideLayout43.xml"/><Relationship Id="rId9" Type="http://schemas.openxmlformats.org/officeDocument/2006/relationships/slideLayout" Target="../slideLayouts/slideLayout4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8.xml"/><Relationship Id="rId13" Type="http://schemas.openxmlformats.org/officeDocument/2006/relationships/slideLayout" Target="../slideLayouts/slideLayout63.xml"/><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slideLayout" Target="../slideLayouts/slideLayout62.xml"/><Relationship Id="rId2" Type="http://schemas.openxmlformats.org/officeDocument/2006/relationships/slideLayout" Target="../slideLayouts/slideLayout52.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5" Type="http://schemas.openxmlformats.org/officeDocument/2006/relationships/slideLayout" Target="../slideLayouts/slideLayout55.xml"/><Relationship Id="rId10" Type="http://schemas.openxmlformats.org/officeDocument/2006/relationships/slideLayout" Target="../slideLayouts/slideLayout60.xml"/><Relationship Id="rId4" Type="http://schemas.openxmlformats.org/officeDocument/2006/relationships/slideLayout" Target="../slideLayouts/slideLayout54.xml"/><Relationship Id="rId9" Type="http://schemas.openxmlformats.org/officeDocument/2006/relationships/slideLayout" Target="../slideLayouts/slideLayout59.xml"/><Relationship Id="rId1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1.xml"/><Relationship Id="rId13" Type="http://schemas.openxmlformats.org/officeDocument/2006/relationships/slideLayout" Target="../slideLayouts/slideLayout76.xml"/><Relationship Id="rId3" Type="http://schemas.openxmlformats.org/officeDocument/2006/relationships/slideLayout" Target="../slideLayouts/slideLayout66.xml"/><Relationship Id="rId7" Type="http://schemas.openxmlformats.org/officeDocument/2006/relationships/slideLayout" Target="../slideLayouts/slideLayout70.xml"/><Relationship Id="rId12" Type="http://schemas.openxmlformats.org/officeDocument/2006/relationships/slideLayout" Target="../slideLayouts/slideLayout75.xml"/><Relationship Id="rId2" Type="http://schemas.openxmlformats.org/officeDocument/2006/relationships/slideLayout" Target="../slideLayouts/slideLayout65.xml"/><Relationship Id="rId1" Type="http://schemas.openxmlformats.org/officeDocument/2006/relationships/slideLayout" Target="../slideLayouts/slideLayout64.xml"/><Relationship Id="rId6" Type="http://schemas.openxmlformats.org/officeDocument/2006/relationships/slideLayout" Target="../slideLayouts/slideLayout69.xml"/><Relationship Id="rId11" Type="http://schemas.openxmlformats.org/officeDocument/2006/relationships/slideLayout" Target="../slideLayouts/slideLayout74.xml"/><Relationship Id="rId5" Type="http://schemas.openxmlformats.org/officeDocument/2006/relationships/slideLayout" Target="../slideLayouts/slideLayout68.xml"/><Relationship Id="rId15" Type="http://schemas.openxmlformats.org/officeDocument/2006/relationships/image" Target="../media/image7.png"/><Relationship Id="rId10" Type="http://schemas.openxmlformats.org/officeDocument/2006/relationships/slideLayout" Target="../slideLayouts/slideLayout73.xml"/><Relationship Id="rId4" Type="http://schemas.openxmlformats.org/officeDocument/2006/relationships/slideLayout" Target="../slideLayouts/slideLayout67.xml"/><Relationship Id="rId9" Type="http://schemas.openxmlformats.org/officeDocument/2006/relationships/slideLayout" Target="../slideLayouts/slideLayout72.xml"/><Relationship Id="rId14"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000066"/>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6072" y="350520"/>
            <a:ext cx="11039856" cy="1356361"/>
          </a:xfrm>
          <a:prstGeom prst="rect">
            <a:avLst/>
          </a:prstGeom>
        </p:spPr>
        <p:txBody>
          <a:bodyPr vert="horz" lIns="0" tIns="45720" rIns="91440" bIns="45720" rtlCol="0" anchor="ctr" anchorCtr="0">
            <a:normAutofit/>
          </a:bodyPr>
          <a:lstStyle/>
          <a:p>
            <a:r>
              <a:rPr lang="en-US"/>
              <a:t>Click to edit Master title style</a:t>
            </a:r>
          </a:p>
        </p:txBody>
      </p:sp>
      <p:sp>
        <p:nvSpPr>
          <p:cNvPr id="3" name="Text Placeholder 2"/>
          <p:cNvSpPr>
            <a:spLocks noGrp="1"/>
          </p:cNvSpPr>
          <p:nvPr>
            <p:ph type="body" idx="1"/>
          </p:nvPr>
        </p:nvSpPr>
        <p:spPr>
          <a:xfrm>
            <a:off x="576072" y="1813560"/>
            <a:ext cx="11039856" cy="43649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4" name="Picture 3">
            <a:extLst>
              <a:ext uri="{FF2B5EF4-FFF2-40B4-BE49-F238E27FC236}">
                <a16:creationId xmlns:a16="http://schemas.microsoft.com/office/drawing/2014/main" id="{ADE23AFE-2FB0-CA5C-00C1-2169E9199894}"/>
              </a:ext>
            </a:extLst>
          </p:cNvPr>
          <p:cNvPicPr>
            <a:picLocks noChangeAspect="1"/>
          </p:cNvPicPr>
          <p:nvPr userDrawn="1"/>
        </p:nvPicPr>
        <p:blipFill rotWithShape="1">
          <a:blip r:embed="rId24" cstate="print">
            <a:alphaModFix amt="81000"/>
            <a:extLst>
              <a:ext uri="{28A0092B-C50C-407E-A947-70E740481C1C}">
                <a14:useLocalDpi xmlns:a14="http://schemas.microsoft.com/office/drawing/2010/main" val="0"/>
              </a:ext>
            </a:extLst>
          </a:blip>
          <a:srcRect r="44306" b="78763"/>
          <a:stretch/>
        </p:blipFill>
        <p:spPr>
          <a:xfrm>
            <a:off x="8350923" y="7101379"/>
            <a:ext cx="3930733" cy="844444"/>
          </a:xfrm>
          <a:prstGeom prst="rect">
            <a:avLst/>
          </a:prstGeom>
          <a:effectLst>
            <a:outerShdw blurRad="50800" dist="50800" dir="5400000" algn="ctr" rotWithShape="0">
              <a:srgbClr val="000000"/>
            </a:outerShdw>
          </a:effectLst>
        </p:spPr>
      </p:pic>
    </p:spTree>
    <p:extLst>
      <p:ext uri="{BB962C8B-B14F-4D97-AF65-F5344CB8AC3E}">
        <p14:creationId xmlns:p14="http://schemas.microsoft.com/office/powerpoint/2010/main" val="320150739"/>
      </p:ext>
    </p:extLst>
  </p:cSld>
  <p:clrMap bg1="lt1" tx1="dk1" bg2="lt2" tx2="dk2" accent1="accent1" accent2="accent2" accent3="accent3" accent4="accent4" accent5="accent5" accent6="accent6" hlink="hlink" folHlink="folHlink"/>
  <p:sldLayoutIdLst>
    <p:sldLayoutId id="2147483771" r:id="rId1"/>
    <p:sldLayoutId id="2147483704" r:id="rId2"/>
    <p:sldLayoutId id="2147483705" r:id="rId3"/>
    <p:sldLayoutId id="2147483786" r:id="rId4"/>
    <p:sldLayoutId id="2147483778" r:id="rId5"/>
    <p:sldLayoutId id="2147483787" r:id="rId6"/>
    <p:sldLayoutId id="2147483783" r:id="rId7"/>
    <p:sldLayoutId id="2147483779" r:id="rId8"/>
    <p:sldLayoutId id="2147483780" r:id="rId9"/>
    <p:sldLayoutId id="2147483781" r:id="rId10"/>
    <p:sldLayoutId id="2147483782" r:id="rId11"/>
    <p:sldLayoutId id="2147483706" r:id="rId12"/>
    <p:sldLayoutId id="2147483707" r:id="rId13"/>
    <p:sldLayoutId id="2147483708" r:id="rId14"/>
    <p:sldLayoutId id="2147483709" r:id="rId15"/>
    <p:sldLayoutId id="2147483784" r:id="rId16"/>
    <p:sldLayoutId id="2147483785" r:id="rId17"/>
    <p:sldLayoutId id="2147483710" r:id="rId18"/>
    <p:sldLayoutId id="2147483764" r:id="rId19"/>
    <p:sldLayoutId id="2147483694" r:id="rId20"/>
    <p:sldLayoutId id="2147483776" r:id="rId21"/>
    <p:sldLayoutId id="2147483788" r:id="rId22"/>
  </p:sldLayoutIdLst>
  <p:transition spd="slow">
    <p:wipe dir="d"/>
  </p:transition>
  <p:hf hdr="0" dt="0"/>
  <p:txStyles>
    <p:title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00066"/>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6072" y="350520"/>
            <a:ext cx="11039856" cy="1356361"/>
          </a:xfrm>
          <a:prstGeom prst="rect">
            <a:avLst/>
          </a:prstGeom>
        </p:spPr>
        <p:txBody>
          <a:bodyPr vert="horz" lIns="0" tIns="45720" rIns="91440" bIns="45720" rtlCol="0" anchor="ctr" anchorCtr="0">
            <a:normAutofit/>
          </a:bodyPr>
          <a:lstStyle/>
          <a:p>
            <a:r>
              <a:rPr lang="en-US"/>
              <a:t>Click to edit Master title style</a:t>
            </a:r>
          </a:p>
        </p:txBody>
      </p:sp>
      <p:sp>
        <p:nvSpPr>
          <p:cNvPr id="3" name="Text Placeholder 2"/>
          <p:cNvSpPr>
            <a:spLocks noGrp="1"/>
          </p:cNvSpPr>
          <p:nvPr>
            <p:ph type="body" idx="1"/>
          </p:nvPr>
        </p:nvSpPr>
        <p:spPr>
          <a:xfrm>
            <a:off x="576072" y="1813560"/>
            <a:ext cx="11039856" cy="43649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6183"/>
          </a:xfrm>
          <a:prstGeom prst="rect">
            <a:avLst/>
          </a:prstGeom>
        </p:spPr>
        <p:txBody>
          <a:bodyPr vert="horz" lIns="91440" tIns="45720" rIns="91440" bIns="45720" rtlCol="0" anchor="ctr"/>
          <a:lstStyle>
            <a:lvl1pPr algn="l">
              <a:defRPr sz="1600">
                <a:solidFill>
                  <a:schemeClr val="tx1">
                    <a:tint val="75000"/>
                  </a:schemeClr>
                </a:solidFill>
              </a:defRPr>
            </a:lvl1pPr>
          </a:lstStyle>
          <a:p>
            <a:endParaRPr lang="en-US"/>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4"/>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1844947097"/>
      </p:ext>
    </p:extLst>
  </p:cSld>
  <p:clrMap bg1="lt1" tx1="dk1" bg2="lt2" tx2="dk2" accent1="accent1" accent2="accent2" accent3="accent3" accent4="accent4" accent5="accent5" accent6="accent6" hlink="hlink" folHlink="folHlink"/>
  <p:sldLayoutIdLst>
    <p:sldLayoutId id="2147483790" r:id="rId1"/>
    <p:sldLayoutId id="2147483791" r:id="rId2"/>
    <p:sldLayoutId id="2147483792" r:id="rId3"/>
    <p:sldLayoutId id="2147483793" r:id="rId4"/>
    <p:sldLayoutId id="2147483794" r:id="rId5"/>
    <p:sldLayoutId id="2147483795" r:id="rId6"/>
    <p:sldLayoutId id="2147483796" r:id="rId7"/>
    <p:sldLayoutId id="2147483797" r:id="rId8"/>
    <p:sldLayoutId id="2147483798" r:id="rId9"/>
    <p:sldLayoutId id="2147483799" r:id="rId10"/>
    <p:sldLayoutId id="2147483800" r:id="rId11"/>
    <p:sldLayoutId id="2147483801" r:id="rId12"/>
    <p:sldLayoutId id="2147483802" r:id="rId13"/>
    <p:sldLayoutId id="2147483803" r:id="rId14"/>
    <p:sldLayoutId id="2147483804" r:id="rId15"/>
    <p:sldLayoutId id="2147483805" r:id="rId16"/>
    <p:sldLayoutId id="2147483806" r:id="rId17"/>
  </p:sldLayoutIdLst>
  <p:hf hdr="0" ftr="0" dt="0"/>
  <p:txStyles>
    <p:title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000066"/>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6072" y="350520"/>
            <a:ext cx="11039856" cy="1356361"/>
          </a:xfrm>
          <a:prstGeom prst="rect">
            <a:avLst/>
          </a:prstGeom>
        </p:spPr>
        <p:txBody>
          <a:bodyPr vert="horz" lIns="0" tIns="45720" rIns="91440" bIns="45720" rtlCol="0" anchor="ctr" anchorCtr="0">
            <a:normAutofit/>
          </a:bodyPr>
          <a:lstStyle/>
          <a:p>
            <a:r>
              <a:rPr lang="en-US"/>
              <a:t>Click to edit Master title style</a:t>
            </a:r>
          </a:p>
        </p:txBody>
      </p:sp>
      <p:sp>
        <p:nvSpPr>
          <p:cNvPr id="3" name="Text Placeholder 2"/>
          <p:cNvSpPr>
            <a:spLocks noGrp="1"/>
          </p:cNvSpPr>
          <p:nvPr>
            <p:ph type="body" idx="1"/>
          </p:nvPr>
        </p:nvSpPr>
        <p:spPr>
          <a:xfrm>
            <a:off x="576072" y="1813560"/>
            <a:ext cx="11039856" cy="43649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92399329"/>
      </p:ext>
    </p:extLst>
  </p:cSld>
  <p:clrMap bg1="lt1" tx1="dk1" bg2="lt2" tx2="dk2" accent1="accent1" accent2="accent2" accent3="accent3" accent4="accent4" accent5="accent5" accent6="accent6" hlink="hlink" folHlink="folHlink"/>
  <p:sldLayoutIdLst>
    <p:sldLayoutId id="2147483808" r:id="rId1"/>
    <p:sldLayoutId id="2147483809" r:id="rId2"/>
    <p:sldLayoutId id="2147483810" r:id="rId3"/>
    <p:sldLayoutId id="2147483811" r:id="rId4"/>
    <p:sldLayoutId id="2147483812" r:id="rId5"/>
    <p:sldLayoutId id="2147483813" r:id="rId6"/>
    <p:sldLayoutId id="2147483814" r:id="rId7"/>
    <p:sldLayoutId id="2147483815" r:id="rId8"/>
    <p:sldLayoutId id="2147483816" r:id="rId9"/>
    <p:sldLayoutId id="2147483817" r:id="rId10"/>
    <p:sldLayoutId id="2147483818" r:id="rId11"/>
  </p:sldLayoutIdLst>
  <p:hf hdr="0" ftr="0" dt="0"/>
  <p:txStyles>
    <p:title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000066"/>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6072" y="350520"/>
            <a:ext cx="11039856" cy="1356361"/>
          </a:xfrm>
          <a:prstGeom prst="rect">
            <a:avLst/>
          </a:prstGeom>
        </p:spPr>
        <p:txBody>
          <a:bodyPr vert="horz" lIns="0" tIns="45720" rIns="91440" bIns="45720" rtlCol="0" anchor="ctr" anchorCtr="0">
            <a:normAutofit/>
          </a:bodyPr>
          <a:lstStyle/>
          <a:p>
            <a:r>
              <a:rPr lang="en-US"/>
              <a:t>Click to edit Master title style</a:t>
            </a:r>
          </a:p>
        </p:txBody>
      </p:sp>
      <p:sp>
        <p:nvSpPr>
          <p:cNvPr id="3" name="Text Placeholder 2"/>
          <p:cNvSpPr>
            <a:spLocks noGrp="1"/>
          </p:cNvSpPr>
          <p:nvPr>
            <p:ph type="body" idx="1"/>
          </p:nvPr>
        </p:nvSpPr>
        <p:spPr>
          <a:xfrm>
            <a:off x="576072" y="1813560"/>
            <a:ext cx="11039856" cy="43649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6183"/>
          </a:xfrm>
          <a:prstGeom prst="rect">
            <a:avLst/>
          </a:prstGeom>
        </p:spPr>
        <p:txBody>
          <a:bodyPr vert="horz" lIns="91440" tIns="45720" rIns="91440" bIns="45720" rtlCol="0" anchor="ctr"/>
          <a:lstStyle>
            <a:lvl1pPr algn="l">
              <a:defRPr sz="1600">
                <a:solidFill>
                  <a:schemeClr val="tx1">
                    <a:tint val="75000"/>
                  </a:schemeClr>
                </a:solidFill>
              </a:defRPr>
            </a:lvl1pPr>
          </a:lstStyle>
          <a:p>
            <a:endParaRPr lang="en-US"/>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4"/>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1041452607"/>
      </p:ext>
    </p:extLst>
  </p:cSld>
  <p:clrMap bg1="lt1" tx1="dk1" bg2="lt2" tx2="dk2" accent1="accent1" accent2="accent2" accent3="accent3" accent4="accent4" accent5="accent5" accent6="accent6" hlink="hlink" folHlink="folHlink"/>
  <p:sldLayoutIdLst>
    <p:sldLayoutId id="2147483820" r:id="rId1"/>
    <p:sldLayoutId id="2147483821" r:id="rId2"/>
    <p:sldLayoutId id="2147483822" r:id="rId3"/>
    <p:sldLayoutId id="2147483823" r:id="rId4"/>
    <p:sldLayoutId id="2147483824" r:id="rId5"/>
    <p:sldLayoutId id="2147483825" r:id="rId6"/>
    <p:sldLayoutId id="2147483826" r:id="rId7"/>
    <p:sldLayoutId id="2147483827" r:id="rId8"/>
    <p:sldLayoutId id="2147483828" r:id="rId9"/>
    <p:sldLayoutId id="2147483829" r:id="rId10"/>
    <p:sldLayoutId id="2147483830" r:id="rId11"/>
    <p:sldLayoutId id="2147483843" r:id="rId12"/>
    <p:sldLayoutId id="2147483844" r:id="rId13"/>
  </p:sldLayoutIdLst>
  <p:hf hdr="0" ftr="0" dt="0"/>
  <p:txStyles>
    <p:title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000066"/>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6072" y="350520"/>
            <a:ext cx="11039856" cy="1356361"/>
          </a:xfrm>
          <a:prstGeom prst="rect">
            <a:avLst/>
          </a:prstGeom>
        </p:spPr>
        <p:txBody>
          <a:bodyPr vert="horz" lIns="0" tIns="45720" rIns="91440" bIns="45720" rtlCol="0" anchor="ctr" anchorCtr="0">
            <a:normAutofit/>
          </a:bodyPr>
          <a:lstStyle/>
          <a:p>
            <a:r>
              <a:rPr lang="en-US" dirty="0"/>
              <a:t>Click to edit Master title style</a:t>
            </a:r>
          </a:p>
        </p:txBody>
      </p:sp>
      <p:sp>
        <p:nvSpPr>
          <p:cNvPr id="3" name="Text Placeholder 2"/>
          <p:cNvSpPr>
            <a:spLocks noGrp="1"/>
          </p:cNvSpPr>
          <p:nvPr>
            <p:ph type="body" idx="1"/>
          </p:nvPr>
        </p:nvSpPr>
        <p:spPr>
          <a:xfrm>
            <a:off x="576072" y="1813560"/>
            <a:ext cx="11039856" cy="43649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6183"/>
          </a:xfrm>
          <a:prstGeom prst="rect">
            <a:avLst/>
          </a:prstGeom>
        </p:spPr>
        <p:txBody>
          <a:bodyPr vert="horz" lIns="91440" tIns="45720" rIns="91440" bIns="45720" rtlCol="0" anchor="ctr"/>
          <a:lstStyle>
            <a:lvl1pPr algn="l">
              <a:defRPr sz="1600">
                <a:solidFill>
                  <a:schemeClr val="tx1">
                    <a:tint val="75000"/>
                  </a:schemeClr>
                </a:solidFill>
              </a:defRPr>
            </a:lvl1pPr>
          </a:lstStyle>
          <a:p>
            <a:endParaRPr lang="en-US"/>
          </a:p>
        </p:txBody>
      </p:sp>
      <p:pic>
        <p:nvPicPr>
          <p:cNvPr id="11" name="Picture 10"/>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4"/>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54531480"/>
      </p:ext>
    </p:extLst>
  </p:cSld>
  <p:clrMap bg1="lt1" tx1="dk1" bg2="lt2" tx2="dk2" accent1="accent1" accent2="accent2" accent3="accent3" accent4="accent4" accent5="accent5" accent6="accent6" hlink="hlink" folHlink="folHlink"/>
  <p:sldLayoutIdLst>
    <p:sldLayoutId id="2147483832" r:id="rId1"/>
    <p:sldLayoutId id="2147483833" r:id="rId2"/>
    <p:sldLayoutId id="2147483834" r:id="rId3"/>
    <p:sldLayoutId id="2147483835" r:id="rId4"/>
    <p:sldLayoutId id="2147483836" r:id="rId5"/>
    <p:sldLayoutId id="2147483837" r:id="rId6"/>
    <p:sldLayoutId id="2147483838" r:id="rId7"/>
    <p:sldLayoutId id="2147483839" r:id="rId8"/>
    <p:sldLayoutId id="2147483840" r:id="rId9"/>
    <p:sldLayoutId id="2147483841" r:id="rId10"/>
    <p:sldLayoutId id="2147483842" r:id="rId11"/>
    <p:sldLayoutId id="2147483845" r:id="rId12"/>
    <p:sldLayoutId id="2147483846" r:id="rId13"/>
  </p:sldLayoutIdLst>
  <p:hf hdr="0" ftr="0" dt="0"/>
  <p:txStyles>
    <p:title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3.png"/><Relationship Id="rId7" Type="http://schemas.openxmlformats.org/officeDocument/2006/relationships/image" Target="../media/image19.jpeg"/><Relationship Id="rId2" Type="http://schemas.openxmlformats.org/officeDocument/2006/relationships/notesSlide" Target="../notesSlides/notesSlide1.xml"/><Relationship Id="rId1" Type="http://schemas.openxmlformats.org/officeDocument/2006/relationships/slideLayout" Target="../slideLayouts/slideLayout62.xml"/><Relationship Id="rId6" Type="http://schemas.openxmlformats.org/officeDocument/2006/relationships/image" Target="../media/image18.jpeg"/><Relationship Id="rId5" Type="http://schemas.openxmlformats.org/officeDocument/2006/relationships/image" Target="../media/image5.png"/><Relationship Id="rId10" Type="http://schemas.openxmlformats.org/officeDocument/2006/relationships/image" Target="../media/image22.jpeg"/><Relationship Id="rId4" Type="http://schemas.openxmlformats.org/officeDocument/2006/relationships/image" Target="../media/image4.png"/><Relationship Id="rId9" Type="http://schemas.openxmlformats.org/officeDocument/2006/relationships/image" Target="../media/image21.jpeg"/></Relationships>
</file>

<file path=ppt/slides/_rels/slide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xml"/><Relationship Id="rId1" Type="http://schemas.openxmlformats.org/officeDocument/2006/relationships/slideLayout" Target="../slideLayouts/slideLayout57.xml"/><Relationship Id="rId4" Type="http://schemas.openxmlformats.org/officeDocument/2006/relationships/image" Target="../media/image24.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2.xml"/></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56.xml"/><Relationship Id="rId4" Type="http://schemas.openxmlformats.org/officeDocument/2006/relationships/image" Target="../media/image26.png"/></Relationships>
</file>

<file path=ppt/slides/_rels/slide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9.xml"/><Relationship Id="rId1" Type="http://schemas.openxmlformats.org/officeDocument/2006/relationships/slideLayout" Target="../slideLayouts/slideLayout56.xml"/></Relationships>
</file>

<file path=ppt/slides/_rels/slide1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0.xml"/><Relationship Id="rId1" Type="http://schemas.openxmlformats.org/officeDocument/2006/relationships/slideLayout" Target="../slideLayouts/slideLayout56.xml"/></Relationships>
</file>

<file path=ppt/slides/_rels/slide1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1.xml"/><Relationship Id="rId1" Type="http://schemas.openxmlformats.org/officeDocument/2006/relationships/slideLayout" Target="../slideLayouts/slideLayout56.xml"/><Relationship Id="rId4" Type="http://schemas.openxmlformats.org/officeDocument/2006/relationships/image" Target="../media/image30.jpeg"/></Relationships>
</file>

<file path=ppt/slides/_rels/slide1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2.xml"/><Relationship Id="rId1" Type="http://schemas.openxmlformats.org/officeDocument/2006/relationships/slideLayout" Target="../slideLayouts/slideLayout56.xml"/></Relationships>
</file>

<file path=ppt/slides/_rels/slide1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3.xml"/><Relationship Id="rId1" Type="http://schemas.openxmlformats.org/officeDocument/2006/relationships/slideLayout" Target="../slideLayouts/slideLayout56.xml"/><Relationship Id="rId5" Type="http://schemas.openxmlformats.org/officeDocument/2006/relationships/image" Target="../media/image34.png"/><Relationship Id="rId4" Type="http://schemas.openxmlformats.org/officeDocument/2006/relationships/image" Target="../media/image33.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2.xml"/></Relationships>
</file>

<file path=ppt/slides/_rels/slide1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5.xml"/><Relationship Id="rId1" Type="http://schemas.openxmlformats.org/officeDocument/2006/relationships/slideLayout" Target="../slideLayouts/slideLayout62.xml"/><Relationship Id="rId4" Type="http://schemas.openxmlformats.org/officeDocument/2006/relationships/image" Target="../media/image36.jpeg"/></Relationships>
</file>

<file path=ppt/slides/_rels/slide1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6.xml"/><Relationship Id="rId1" Type="http://schemas.openxmlformats.org/officeDocument/2006/relationships/slideLayout" Target="../slideLayouts/slideLayout62.xml"/><Relationship Id="rId5" Type="http://schemas.openxmlformats.org/officeDocument/2006/relationships/image" Target="../media/image39.jpeg"/><Relationship Id="rId4" Type="http://schemas.openxmlformats.org/officeDocument/2006/relationships/image" Target="../media/image38.jpeg"/></Relationships>
</file>

<file path=ppt/slides/_rels/slide1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7.xml"/><Relationship Id="rId1" Type="http://schemas.openxmlformats.org/officeDocument/2006/relationships/slideLayout" Target="../slideLayouts/slideLayout62.xml"/><Relationship Id="rId4" Type="http://schemas.openxmlformats.org/officeDocument/2006/relationships/image" Target="../media/image41.png"/></Relationships>
</file>

<file path=ppt/slides/_rels/slide1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8.xml"/><Relationship Id="rId1" Type="http://schemas.openxmlformats.org/officeDocument/2006/relationships/slideLayout" Target="../slideLayouts/slideLayout62.xml"/><Relationship Id="rId5" Type="http://schemas.openxmlformats.org/officeDocument/2006/relationships/image" Target="../media/image43.png"/><Relationship Id="rId4" Type="http://schemas.openxmlformats.org/officeDocument/2006/relationships/image" Target="../media/image40.png"/></Relationships>
</file>

<file path=ppt/slides/_rels/slide1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9.xml"/><Relationship Id="rId1" Type="http://schemas.openxmlformats.org/officeDocument/2006/relationships/slideLayout" Target="../slideLayouts/slideLayout62.xml"/><Relationship Id="rId5" Type="http://schemas.openxmlformats.org/officeDocument/2006/relationships/image" Target="../media/image46.png"/><Relationship Id="rId4" Type="http://schemas.openxmlformats.org/officeDocument/2006/relationships/image" Target="../media/image45.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2.xml"/></Relationships>
</file>

<file path=ppt/slides/_rels/slide2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2.xml"/><Relationship Id="rId1" Type="http://schemas.openxmlformats.org/officeDocument/2006/relationships/slideLayout" Target="../slideLayouts/slideLayout52.xml"/><Relationship Id="rId4" Type="http://schemas.openxmlformats.org/officeDocument/2006/relationships/image" Target="../media/image48.png"/></Relationships>
</file>

<file path=ppt/slides/_rels/slide23.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23.xml"/><Relationship Id="rId1" Type="http://schemas.openxmlformats.org/officeDocument/2006/relationships/slideLayout" Target="../slideLayouts/slideLayout52.xml"/><Relationship Id="rId4" Type="http://schemas.openxmlformats.org/officeDocument/2006/relationships/image" Target="../media/image50.png"/></Relationships>
</file>

<file path=ppt/slides/_rels/slide24.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24.xml"/><Relationship Id="rId1" Type="http://schemas.openxmlformats.org/officeDocument/2006/relationships/slideLayout" Target="../slideLayouts/slideLayout57.xml"/><Relationship Id="rId4" Type="http://schemas.openxmlformats.org/officeDocument/2006/relationships/image" Target="../media/image52.png"/></Relationships>
</file>

<file path=ppt/slides/_rels/slide2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5.xml"/><Relationship Id="rId1" Type="http://schemas.openxmlformats.org/officeDocument/2006/relationships/slideLayout" Target="../slideLayouts/slideLayout57.xml"/></Relationships>
</file>

<file path=ppt/slides/_rels/slide2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6.xml"/><Relationship Id="rId1" Type="http://schemas.openxmlformats.org/officeDocument/2006/relationships/slideLayout" Target="../slideLayouts/slideLayout57.xml"/><Relationship Id="rId6" Type="http://schemas.openxmlformats.org/officeDocument/2006/relationships/image" Target="../media/image57.png"/><Relationship Id="rId5" Type="http://schemas.openxmlformats.org/officeDocument/2006/relationships/image" Target="../media/image56.jpeg"/><Relationship Id="rId4" Type="http://schemas.openxmlformats.org/officeDocument/2006/relationships/image" Target="../media/image55.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2.xml"/></Relationships>
</file>

<file path=ppt/slides/_rels/slide28.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28.xml"/><Relationship Id="rId1" Type="http://schemas.openxmlformats.org/officeDocument/2006/relationships/slideLayout" Target="../slideLayouts/slideLayout56.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s>
</file>

<file path=ppt/slides/_rels/slide29.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29.xml"/><Relationship Id="rId1" Type="http://schemas.openxmlformats.org/officeDocument/2006/relationships/slideLayout" Target="../slideLayouts/slideLayout56.xml"/></Relationships>
</file>

<file path=ppt/slides/_rels/slide30.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30.xml"/><Relationship Id="rId1" Type="http://schemas.openxmlformats.org/officeDocument/2006/relationships/slideLayout" Target="../slideLayouts/slideLayout56.xml"/><Relationship Id="rId4" Type="http://schemas.openxmlformats.org/officeDocument/2006/relationships/image" Target="../media/image64.png"/></Relationships>
</file>

<file path=ppt/slides/_rels/slide31.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31.xml"/><Relationship Id="rId1" Type="http://schemas.openxmlformats.org/officeDocument/2006/relationships/slideLayout" Target="../slideLayouts/slideLayout56.xml"/><Relationship Id="rId4" Type="http://schemas.openxmlformats.org/officeDocument/2006/relationships/image" Target="../media/image66.jpeg"/></Relationships>
</file>

<file path=ppt/slides/_rels/slide32.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32.xml"/><Relationship Id="rId1" Type="http://schemas.openxmlformats.org/officeDocument/2006/relationships/slideLayout" Target="../slideLayouts/slideLayout52.xml"/></Relationships>
</file>

<file path=ppt/slides/_rels/slide33.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33.xml"/><Relationship Id="rId1" Type="http://schemas.openxmlformats.org/officeDocument/2006/relationships/slideLayout" Target="../slideLayouts/slideLayout56.xml"/></Relationships>
</file>

<file path=ppt/slides/_rels/slide34.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34.xml"/><Relationship Id="rId1" Type="http://schemas.openxmlformats.org/officeDocument/2006/relationships/slideLayout" Target="../slideLayouts/slideLayout56.xml"/><Relationship Id="rId6" Type="http://schemas.openxmlformats.org/officeDocument/2006/relationships/image" Target="../media/image72.png"/><Relationship Id="rId5" Type="http://schemas.openxmlformats.org/officeDocument/2006/relationships/image" Target="../media/image71.jpeg"/><Relationship Id="rId4" Type="http://schemas.openxmlformats.org/officeDocument/2006/relationships/image" Target="../media/image70.jpeg"/></Relationships>
</file>

<file path=ppt/slides/_rels/slide35.xml.rels><?xml version="1.0" encoding="UTF-8" standalone="yes"?>
<Relationships xmlns="http://schemas.openxmlformats.org/package/2006/relationships"><Relationship Id="rId8" Type="http://schemas.openxmlformats.org/officeDocument/2006/relationships/image" Target="../media/image78.png"/><Relationship Id="rId13" Type="http://schemas.openxmlformats.org/officeDocument/2006/relationships/image" Target="../media/image83.png"/><Relationship Id="rId18" Type="http://schemas.openxmlformats.org/officeDocument/2006/relationships/image" Target="../media/image88.svg"/><Relationship Id="rId3" Type="http://schemas.openxmlformats.org/officeDocument/2006/relationships/image" Target="../media/image73.jpeg"/><Relationship Id="rId21" Type="http://schemas.openxmlformats.org/officeDocument/2006/relationships/image" Target="../media/image91.png"/><Relationship Id="rId7" Type="http://schemas.openxmlformats.org/officeDocument/2006/relationships/image" Target="../media/image77.svg"/><Relationship Id="rId12" Type="http://schemas.openxmlformats.org/officeDocument/2006/relationships/image" Target="../media/image82.png"/><Relationship Id="rId17" Type="http://schemas.openxmlformats.org/officeDocument/2006/relationships/image" Target="../media/image87.png"/><Relationship Id="rId2" Type="http://schemas.openxmlformats.org/officeDocument/2006/relationships/notesSlide" Target="../notesSlides/notesSlide35.xml"/><Relationship Id="rId16" Type="http://schemas.openxmlformats.org/officeDocument/2006/relationships/image" Target="../media/image86.svg"/><Relationship Id="rId20" Type="http://schemas.openxmlformats.org/officeDocument/2006/relationships/image" Target="../media/image90.png"/><Relationship Id="rId1" Type="http://schemas.openxmlformats.org/officeDocument/2006/relationships/slideLayout" Target="../slideLayouts/slideLayout56.xml"/><Relationship Id="rId6" Type="http://schemas.openxmlformats.org/officeDocument/2006/relationships/image" Target="../media/image76.png"/><Relationship Id="rId11" Type="http://schemas.openxmlformats.org/officeDocument/2006/relationships/image" Target="../media/image81.png"/><Relationship Id="rId5" Type="http://schemas.openxmlformats.org/officeDocument/2006/relationships/image" Target="../media/image75.png"/><Relationship Id="rId15" Type="http://schemas.openxmlformats.org/officeDocument/2006/relationships/image" Target="../media/image85.png"/><Relationship Id="rId10" Type="http://schemas.openxmlformats.org/officeDocument/2006/relationships/image" Target="../media/image80.png"/><Relationship Id="rId19" Type="http://schemas.openxmlformats.org/officeDocument/2006/relationships/image" Target="../media/image89.png"/><Relationship Id="rId4" Type="http://schemas.openxmlformats.org/officeDocument/2006/relationships/image" Target="../media/image74.png"/><Relationship Id="rId9" Type="http://schemas.openxmlformats.org/officeDocument/2006/relationships/image" Target="../media/image79.png"/><Relationship Id="rId14" Type="http://schemas.openxmlformats.org/officeDocument/2006/relationships/image" Target="../media/image84.svg"/><Relationship Id="rId22" Type="http://schemas.openxmlformats.org/officeDocument/2006/relationships/image" Target="../media/image92.png"/></Relationships>
</file>

<file path=ppt/slides/_rels/slide36.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36.xml"/><Relationship Id="rId1" Type="http://schemas.openxmlformats.org/officeDocument/2006/relationships/slideLayout" Target="../slideLayouts/slideLayout57.xml"/></Relationships>
</file>

<file path=ppt/slides/_rels/slide37.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37.xml"/><Relationship Id="rId1" Type="http://schemas.openxmlformats.org/officeDocument/2006/relationships/slideLayout" Target="../slideLayouts/slideLayout56.xml"/><Relationship Id="rId4" Type="http://schemas.openxmlformats.org/officeDocument/2006/relationships/image" Target="../media/image95.png"/></Relationships>
</file>

<file path=ppt/slides/_rels/slide38.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38.xml"/><Relationship Id="rId1" Type="http://schemas.openxmlformats.org/officeDocument/2006/relationships/slideLayout" Target="../slideLayouts/slideLayout56.xml"/><Relationship Id="rId5" Type="http://schemas.openxmlformats.org/officeDocument/2006/relationships/image" Target="../media/image97.png"/><Relationship Id="rId4" Type="http://schemas.microsoft.com/office/2007/relationships/hdphoto" Target="../media/hdphoto1.wdp"/></Relationships>
</file>

<file path=ppt/slides/_rels/slide39.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39.xml"/><Relationship Id="rId1" Type="http://schemas.openxmlformats.org/officeDocument/2006/relationships/slideLayout" Target="../slideLayouts/slideLayout52.xml"/></Relationships>
</file>

<file path=ppt/slides/_rels/slide40.xml.rels><?xml version="1.0" encoding="UTF-8" standalone="yes"?>
<Relationships xmlns="http://schemas.openxmlformats.org/package/2006/relationships"><Relationship Id="rId8" Type="http://schemas.openxmlformats.org/officeDocument/2006/relationships/image" Target="../media/image104.png"/><Relationship Id="rId3" Type="http://schemas.openxmlformats.org/officeDocument/2006/relationships/image" Target="../media/image99.png"/><Relationship Id="rId7" Type="http://schemas.openxmlformats.org/officeDocument/2006/relationships/image" Target="../media/image103.png"/><Relationship Id="rId2" Type="http://schemas.openxmlformats.org/officeDocument/2006/relationships/notesSlide" Target="../notesSlides/notesSlide40.xml"/><Relationship Id="rId1" Type="http://schemas.openxmlformats.org/officeDocument/2006/relationships/slideLayout" Target="../slideLayouts/slideLayout56.xml"/><Relationship Id="rId6" Type="http://schemas.openxmlformats.org/officeDocument/2006/relationships/image" Target="../media/image102.png"/><Relationship Id="rId5" Type="http://schemas.openxmlformats.org/officeDocument/2006/relationships/image" Target="../media/image101.png"/><Relationship Id="rId4" Type="http://schemas.openxmlformats.org/officeDocument/2006/relationships/image" Target="../media/image100.png"/></Relationships>
</file>

<file path=ppt/slides/_rels/slide41.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41.xml"/><Relationship Id="rId1" Type="http://schemas.openxmlformats.org/officeDocument/2006/relationships/slideLayout" Target="../slideLayouts/slideLayout56.xml"/><Relationship Id="rId6" Type="http://schemas.openxmlformats.org/officeDocument/2006/relationships/image" Target="../media/image108.png"/><Relationship Id="rId5" Type="http://schemas.openxmlformats.org/officeDocument/2006/relationships/image" Target="../media/image107.png"/><Relationship Id="rId4" Type="http://schemas.openxmlformats.org/officeDocument/2006/relationships/image" Target="../media/image106.png"/></Relationships>
</file>

<file path=ppt/slides/_rels/slide42.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42.xml"/><Relationship Id="rId1" Type="http://schemas.openxmlformats.org/officeDocument/2006/relationships/slideLayout" Target="../slideLayouts/slideLayout56.xml"/></Relationships>
</file>

<file path=ppt/slides/_rels/slide43.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43.xml"/><Relationship Id="rId1" Type="http://schemas.openxmlformats.org/officeDocument/2006/relationships/slideLayout" Target="../slideLayouts/slideLayout57.xml"/><Relationship Id="rId4" Type="http://schemas.openxmlformats.org/officeDocument/2006/relationships/image" Target="../media/image111.jpeg"/></Relationships>
</file>

<file path=ppt/slides/_rels/slide44.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44.xml"/><Relationship Id="rId1" Type="http://schemas.openxmlformats.org/officeDocument/2006/relationships/slideLayout" Target="../slideLayouts/slideLayout56.xml"/></Relationships>
</file>

<file path=ppt/slides/_rels/slide45.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45.xml"/><Relationship Id="rId1" Type="http://schemas.openxmlformats.org/officeDocument/2006/relationships/slideLayout" Target="../slideLayouts/slideLayout56.xml"/></Relationships>
</file>

<file path=ppt/slides/_rels/slide46.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notesSlide" Target="../notesSlides/notesSlide46.xml"/><Relationship Id="rId1" Type="http://schemas.openxmlformats.org/officeDocument/2006/relationships/slideLayout" Target="../slideLayouts/slideLayout56.xml"/><Relationship Id="rId4" Type="http://schemas.openxmlformats.org/officeDocument/2006/relationships/image" Target="../media/image115.png"/></Relationships>
</file>

<file path=ppt/slides/_rels/slide47.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47.xml"/><Relationship Id="rId1" Type="http://schemas.openxmlformats.org/officeDocument/2006/relationships/slideLayout" Target="../slideLayouts/slideLayout56.xml"/></Relationships>
</file>

<file path=ppt/slides/_rels/slide48.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48.xml"/><Relationship Id="rId1" Type="http://schemas.openxmlformats.org/officeDocument/2006/relationships/slideLayout" Target="../slideLayouts/slideLayout56.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62.xml"/></Relationships>
</file>

<file path=ppt/slides/_rels/slide50.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50.xml"/><Relationship Id="rId1" Type="http://schemas.openxmlformats.org/officeDocument/2006/relationships/slideLayout" Target="../slideLayouts/slideLayout56.xml"/><Relationship Id="rId5" Type="http://schemas.openxmlformats.org/officeDocument/2006/relationships/image" Target="../media/image119.png"/><Relationship Id="rId4" Type="http://schemas.openxmlformats.org/officeDocument/2006/relationships/image" Target="../media/image118.png"/></Relationships>
</file>

<file path=ppt/slides/_rels/slide51.xml.rels><?xml version="1.0" encoding="UTF-8" standalone="yes"?>
<Relationships xmlns="http://schemas.openxmlformats.org/package/2006/relationships"><Relationship Id="rId8" Type="http://schemas.openxmlformats.org/officeDocument/2006/relationships/image" Target="../media/image124.png"/><Relationship Id="rId3" Type="http://schemas.openxmlformats.org/officeDocument/2006/relationships/image" Target="../media/image120.png"/><Relationship Id="rId7" Type="http://schemas.openxmlformats.org/officeDocument/2006/relationships/image" Target="../media/image123.png"/><Relationship Id="rId2" Type="http://schemas.openxmlformats.org/officeDocument/2006/relationships/notesSlide" Target="../notesSlides/notesSlide51.xml"/><Relationship Id="rId1" Type="http://schemas.openxmlformats.org/officeDocument/2006/relationships/slideLayout" Target="../slideLayouts/slideLayout56.xml"/><Relationship Id="rId6" Type="http://schemas.openxmlformats.org/officeDocument/2006/relationships/image" Target="../media/image122.png"/><Relationship Id="rId5" Type="http://schemas.microsoft.com/office/2007/relationships/hdphoto" Target="../media/hdphoto2.wdp"/><Relationship Id="rId10" Type="http://schemas.openxmlformats.org/officeDocument/2006/relationships/image" Target="../media/image126.png"/><Relationship Id="rId4" Type="http://schemas.openxmlformats.org/officeDocument/2006/relationships/image" Target="../media/image121.png"/><Relationship Id="rId9" Type="http://schemas.openxmlformats.org/officeDocument/2006/relationships/image" Target="../media/image125.png"/></Relationships>
</file>

<file path=ppt/slides/_rels/slide52.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notesSlide" Target="../notesSlides/notesSlide52.xml"/><Relationship Id="rId1" Type="http://schemas.openxmlformats.org/officeDocument/2006/relationships/slideLayout" Target="../slideLayouts/slideLayout56.xml"/><Relationship Id="rId4" Type="http://schemas.openxmlformats.org/officeDocument/2006/relationships/image" Target="../media/image128.png"/></Relationships>
</file>

<file path=ppt/slides/_rels/slide53.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53.xml"/><Relationship Id="rId1" Type="http://schemas.openxmlformats.org/officeDocument/2006/relationships/slideLayout" Target="../slideLayouts/slideLayout56.xml"/><Relationship Id="rId4" Type="http://schemas.openxmlformats.org/officeDocument/2006/relationships/image" Target="../media/image130.png"/></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62.xml"/></Relationships>
</file>

<file path=ppt/slides/_rels/slide55.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55.xml"/><Relationship Id="rId1" Type="http://schemas.openxmlformats.org/officeDocument/2006/relationships/slideLayout" Target="../slideLayouts/slideLayout52.xml"/></Relationships>
</file>

<file path=ppt/slides/_rels/slide56.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notesSlide" Target="../notesSlides/notesSlide56.xml"/><Relationship Id="rId1" Type="http://schemas.openxmlformats.org/officeDocument/2006/relationships/slideLayout" Target="../slideLayouts/slideLayout56.xml"/></Relationships>
</file>

<file path=ppt/slides/_rels/slide57.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notesSlide" Target="../notesSlides/notesSlide57.xml"/><Relationship Id="rId1" Type="http://schemas.openxmlformats.org/officeDocument/2006/relationships/slideLayout" Target="../slideLayouts/slideLayout56.xml"/></Relationships>
</file>

<file path=ppt/slides/_rels/slide58.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notesSlide" Target="../notesSlides/notesSlide58.xml"/><Relationship Id="rId1" Type="http://schemas.openxmlformats.org/officeDocument/2006/relationships/slideLayout" Target="../slideLayouts/slideLayout56.xml"/></Relationships>
</file>

<file path=ppt/slides/_rels/slide59.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notesSlide" Target="../notesSlides/notesSlide59.xml"/><Relationship Id="rId1" Type="http://schemas.openxmlformats.org/officeDocument/2006/relationships/slideLayout" Target="../slideLayouts/slideLayout56.xml"/><Relationship Id="rId5" Type="http://schemas.openxmlformats.org/officeDocument/2006/relationships/image" Target="../media/image137.emf"/><Relationship Id="rId4" Type="http://schemas.openxmlformats.org/officeDocument/2006/relationships/image" Target="../media/image136.png"/></Relationships>
</file>

<file path=ppt/slides/_rels/slide60.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notesSlide" Target="../notesSlides/notesSlide60.xml"/><Relationship Id="rId1" Type="http://schemas.openxmlformats.org/officeDocument/2006/relationships/slideLayout" Target="../slideLayouts/slideLayout56.xml"/><Relationship Id="rId4" Type="http://schemas.openxmlformats.org/officeDocument/2006/relationships/image" Target="../media/image139.png"/></Relationships>
</file>

<file path=ppt/slides/_rels/slide61.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notesSlide" Target="../notesSlides/notesSlide61.xml"/><Relationship Id="rId1" Type="http://schemas.openxmlformats.org/officeDocument/2006/relationships/slideLayout" Target="../slideLayouts/slideLayout56.xml"/><Relationship Id="rId4" Type="http://schemas.openxmlformats.org/officeDocument/2006/relationships/image" Target="../media/image141.png"/></Relationships>
</file>

<file path=ppt/slides/_rels/slide62.xml.rels><?xml version="1.0" encoding="UTF-8" standalone="yes"?>
<Relationships xmlns="http://schemas.openxmlformats.org/package/2006/relationships"><Relationship Id="rId3" Type="http://schemas.openxmlformats.org/officeDocument/2006/relationships/image" Target="../media/image142.png"/><Relationship Id="rId2" Type="http://schemas.openxmlformats.org/officeDocument/2006/relationships/notesSlide" Target="../notesSlides/notesSlide62.xml"/><Relationship Id="rId1" Type="http://schemas.openxmlformats.org/officeDocument/2006/relationships/slideLayout" Target="../slideLayouts/slideLayout56.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62.xml"/></Relationships>
</file>

<file path=ppt/slides/_rels/slide64.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notesSlide" Target="../notesSlides/notesSlide64.xml"/><Relationship Id="rId1" Type="http://schemas.openxmlformats.org/officeDocument/2006/relationships/slideLayout" Target="../slideLayouts/slideLayout56.xml"/><Relationship Id="rId4" Type="http://schemas.microsoft.com/office/2007/relationships/hdphoto" Target="../media/hdphoto3.wdp"/></Relationships>
</file>

<file path=ppt/slides/_rels/slide65.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notesSlide" Target="../notesSlides/notesSlide65.xml"/><Relationship Id="rId1" Type="http://schemas.openxmlformats.org/officeDocument/2006/relationships/slideLayout" Target="../slideLayouts/slideLayout57.xml"/><Relationship Id="rId6" Type="http://schemas.openxmlformats.org/officeDocument/2006/relationships/image" Target="../media/image146.jpg"/><Relationship Id="rId5" Type="http://schemas.openxmlformats.org/officeDocument/2006/relationships/image" Target="../media/image145.png"/><Relationship Id="rId4" Type="http://schemas.microsoft.com/office/2007/relationships/hdphoto" Target="../media/hdphoto4.wdp"/></Relationships>
</file>

<file path=ppt/slides/_rels/slide66.xml.rels><?xml version="1.0" encoding="UTF-8" standalone="yes"?>
<Relationships xmlns="http://schemas.openxmlformats.org/package/2006/relationships"><Relationship Id="rId3" Type="http://schemas.openxmlformats.org/officeDocument/2006/relationships/image" Target="../media/image147.png"/><Relationship Id="rId2" Type="http://schemas.openxmlformats.org/officeDocument/2006/relationships/notesSlide" Target="../notesSlides/notesSlide66.xml"/><Relationship Id="rId1" Type="http://schemas.openxmlformats.org/officeDocument/2006/relationships/slideLayout" Target="../slideLayouts/slideLayout57.xml"/><Relationship Id="rId5" Type="http://schemas.openxmlformats.org/officeDocument/2006/relationships/image" Target="../media/image149.png"/><Relationship Id="rId4" Type="http://schemas.openxmlformats.org/officeDocument/2006/relationships/image" Target="../media/image148.png"/></Relationships>
</file>

<file path=ppt/slides/_rels/slide67.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notesSlide" Target="../notesSlides/notesSlide67.xml"/><Relationship Id="rId1" Type="http://schemas.openxmlformats.org/officeDocument/2006/relationships/slideLayout" Target="../slideLayouts/slideLayout57.xml"/><Relationship Id="rId4" Type="http://schemas.openxmlformats.org/officeDocument/2006/relationships/image" Target="../media/image151.png"/></Relationships>
</file>

<file path=ppt/slides/_rels/slide68.xml.rels><?xml version="1.0" encoding="UTF-8" standalone="yes"?>
<Relationships xmlns="http://schemas.openxmlformats.org/package/2006/relationships"><Relationship Id="rId3" Type="http://schemas.openxmlformats.org/officeDocument/2006/relationships/image" Target="../media/image152.jpeg"/><Relationship Id="rId2" Type="http://schemas.openxmlformats.org/officeDocument/2006/relationships/notesSlide" Target="../notesSlides/notesSlide68.xml"/><Relationship Id="rId1" Type="http://schemas.openxmlformats.org/officeDocument/2006/relationships/slideLayout" Target="../slideLayouts/slideLayout56.xml"/><Relationship Id="rId6" Type="http://schemas.openxmlformats.org/officeDocument/2006/relationships/image" Target="../media/image155.png"/><Relationship Id="rId5" Type="http://schemas.openxmlformats.org/officeDocument/2006/relationships/image" Target="../media/image154.png"/><Relationship Id="rId4" Type="http://schemas.openxmlformats.org/officeDocument/2006/relationships/image" Target="../media/image153.png"/></Relationships>
</file>

<file path=ppt/slides/_rels/slide69.xml.rels><?xml version="1.0" encoding="UTF-8" standalone="yes"?>
<Relationships xmlns="http://schemas.openxmlformats.org/package/2006/relationships"><Relationship Id="rId3" Type="http://schemas.openxmlformats.org/officeDocument/2006/relationships/image" Target="../media/image156.emf"/><Relationship Id="rId2" Type="http://schemas.openxmlformats.org/officeDocument/2006/relationships/notesSlide" Target="../notesSlides/notesSlide69.xml"/><Relationship Id="rId1" Type="http://schemas.openxmlformats.org/officeDocument/2006/relationships/slideLayout" Target="../slideLayouts/slideLayout56.xml"/><Relationship Id="rId4" Type="http://schemas.openxmlformats.org/officeDocument/2006/relationships/image" Target="../media/image157.jpeg"/></Relationships>
</file>

<file path=ppt/slides/_rels/slide70.xml.rels><?xml version="1.0" encoding="UTF-8" standalone="yes"?>
<Relationships xmlns="http://schemas.openxmlformats.org/package/2006/relationships"><Relationship Id="rId8" Type="http://schemas.openxmlformats.org/officeDocument/2006/relationships/image" Target="../media/image163.png"/><Relationship Id="rId3" Type="http://schemas.openxmlformats.org/officeDocument/2006/relationships/image" Target="../media/image158.png"/><Relationship Id="rId7" Type="http://schemas.openxmlformats.org/officeDocument/2006/relationships/image" Target="../media/image162.jpeg"/><Relationship Id="rId2" Type="http://schemas.openxmlformats.org/officeDocument/2006/relationships/notesSlide" Target="../notesSlides/notesSlide70.xml"/><Relationship Id="rId1" Type="http://schemas.openxmlformats.org/officeDocument/2006/relationships/slideLayout" Target="../slideLayouts/slideLayout56.xml"/><Relationship Id="rId6" Type="http://schemas.openxmlformats.org/officeDocument/2006/relationships/image" Target="../media/image161.png"/><Relationship Id="rId5" Type="http://schemas.openxmlformats.org/officeDocument/2006/relationships/image" Target="../media/image160.png"/><Relationship Id="rId4" Type="http://schemas.openxmlformats.org/officeDocument/2006/relationships/image" Target="../media/image159.png"/></Relationships>
</file>

<file path=ppt/slides/_rels/slide71.xml.rels><?xml version="1.0" encoding="UTF-8" standalone="yes"?>
<Relationships xmlns="http://schemas.openxmlformats.org/package/2006/relationships"><Relationship Id="rId3" Type="http://schemas.openxmlformats.org/officeDocument/2006/relationships/image" Target="../media/image164.png"/><Relationship Id="rId2" Type="http://schemas.openxmlformats.org/officeDocument/2006/relationships/notesSlide" Target="../notesSlides/notesSlide71.xml"/><Relationship Id="rId1" Type="http://schemas.openxmlformats.org/officeDocument/2006/relationships/slideLayout" Target="../slideLayouts/slideLayout57.xml"/><Relationship Id="rId6" Type="http://schemas.openxmlformats.org/officeDocument/2006/relationships/image" Target="../media/image167.png"/><Relationship Id="rId5" Type="http://schemas.openxmlformats.org/officeDocument/2006/relationships/image" Target="../media/image166.png"/><Relationship Id="rId4" Type="http://schemas.openxmlformats.org/officeDocument/2006/relationships/image" Target="../media/image165.png"/></Relationships>
</file>

<file path=ppt/slides/_rels/slide72.xml.rels><?xml version="1.0" encoding="UTF-8" standalone="yes"?>
<Relationships xmlns="http://schemas.openxmlformats.org/package/2006/relationships"><Relationship Id="rId3" Type="http://schemas.openxmlformats.org/officeDocument/2006/relationships/image" Target="../media/image168.png"/><Relationship Id="rId2" Type="http://schemas.openxmlformats.org/officeDocument/2006/relationships/notesSlide" Target="../notesSlides/notesSlide72.xml"/><Relationship Id="rId1" Type="http://schemas.openxmlformats.org/officeDocument/2006/relationships/slideLayout" Target="../slideLayouts/slideLayout62.xml"/><Relationship Id="rId4" Type="http://schemas.openxmlformats.org/officeDocument/2006/relationships/image" Target="../media/image169.png"/></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6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3A4BEC1-4C49-4442-BC03-F81A12CE4CA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33872" y="306418"/>
            <a:ext cx="1530350" cy="711277"/>
          </a:xfrm>
          <a:prstGeom prst="rect">
            <a:avLst/>
          </a:prstGeom>
        </p:spPr>
      </p:pic>
      <p:pic>
        <p:nvPicPr>
          <p:cNvPr id="3" name="Picture 2">
            <a:extLst>
              <a:ext uri="{FF2B5EF4-FFF2-40B4-BE49-F238E27FC236}">
                <a16:creationId xmlns:a16="http://schemas.microsoft.com/office/drawing/2014/main" id="{C1B96166-C287-4827-8869-03C244F255D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3660" y="232455"/>
            <a:ext cx="895942" cy="900128"/>
          </a:xfrm>
          <a:prstGeom prst="rect">
            <a:avLst/>
          </a:prstGeom>
        </p:spPr>
      </p:pic>
      <p:pic>
        <p:nvPicPr>
          <p:cNvPr id="4" name="Picture 3">
            <a:extLst>
              <a:ext uri="{FF2B5EF4-FFF2-40B4-BE49-F238E27FC236}">
                <a16:creationId xmlns:a16="http://schemas.microsoft.com/office/drawing/2014/main" id="{BFC4D1A1-0916-4C61-9F01-FC7609879C9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82195" y="437338"/>
            <a:ext cx="2157818" cy="450687"/>
          </a:xfrm>
          <a:prstGeom prst="rect">
            <a:avLst/>
          </a:prstGeom>
        </p:spPr>
      </p:pic>
      <p:grpSp>
        <p:nvGrpSpPr>
          <p:cNvPr id="5" name="Group 4">
            <a:extLst>
              <a:ext uri="{FF2B5EF4-FFF2-40B4-BE49-F238E27FC236}">
                <a16:creationId xmlns:a16="http://schemas.microsoft.com/office/drawing/2014/main" id="{3B0542DE-6565-4AEA-97CE-16542405791A}"/>
              </a:ext>
            </a:extLst>
          </p:cNvPr>
          <p:cNvGrpSpPr/>
          <p:nvPr/>
        </p:nvGrpSpPr>
        <p:grpSpPr>
          <a:xfrm>
            <a:off x="1459" y="4923030"/>
            <a:ext cx="12192000" cy="1942040"/>
            <a:chOff x="576071" y="2473943"/>
            <a:chExt cx="9144000" cy="1455162"/>
          </a:xfrm>
        </p:grpSpPr>
        <p:pic>
          <p:nvPicPr>
            <p:cNvPr id="6" name="Picture 5" descr="NHGRI_Brochure_2015-35.jpg">
              <a:extLst>
                <a:ext uri="{FF2B5EF4-FFF2-40B4-BE49-F238E27FC236}">
                  <a16:creationId xmlns:a16="http://schemas.microsoft.com/office/drawing/2014/main" id="{355908C4-4AA5-4EF2-B322-6916EB410F09}"/>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b="24219"/>
            <a:stretch/>
          </p:blipFill>
          <p:spPr>
            <a:xfrm>
              <a:off x="6149942" y="2473943"/>
              <a:ext cx="1804341" cy="1455162"/>
            </a:xfrm>
            <a:prstGeom prst="rect">
              <a:avLst/>
            </a:prstGeom>
          </p:spPr>
        </p:pic>
        <p:pic>
          <p:nvPicPr>
            <p:cNvPr id="7" name="Picture 6" descr="NHGRI_Brochure_2015-19.jpg">
              <a:extLst>
                <a:ext uri="{FF2B5EF4-FFF2-40B4-BE49-F238E27FC236}">
                  <a16:creationId xmlns:a16="http://schemas.microsoft.com/office/drawing/2014/main" id="{CA9B0B42-3209-4F03-A054-4049B4CB128B}"/>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b="24220"/>
            <a:stretch/>
          </p:blipFill>
          <p:spPr>
            <a:xfrm>
              <a:off x="576071" y="2473943"/>
              <a:ext cx="1833594" cy="1455162"/>
            </a:xfrm>
            <a:prstGeom prst="rect">
              <a:avLst/>
            </a:prstGeom>
          </p:spPr>
        </p:pic>
        <p:pic>
          <p:nvPicPr>
            <p:cNvPr id="8" name="Picture 7" descr="NHGRI_Brochure_2015-20.jpg">
              <a:extLst>
                <a:ext uri="{FF2B5EF4-FFF2-40B4-BE49-F238E27FC236}">
                  <a16:creationId xmlns:a16="http://schemas.microsoft.com/office/drawing/2014/main" id="{5BBA30F3-2F5E-447C-9CBF-F90259E79DA6}"/>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b="24220"/>
            <a:stretch/>
          </p:blipFill>
          <p:spPr>
            <a:xfrm>
              <a:off x="3796112" y="2473943"/>
              <a:ext cx="2392383" cy="1455162"/>
            </a:xfrm>
            <a:prstGeom prst="rect">
              <a:avLst/>
            </a:prstGeom>
          </p:spPr>
        </p:pic>
        <p:pic>
          <p:nvPicPr>
            <p:cNvPr id="9" name="Picture 8" descr="DISEASE TREE FINAL4-01.jpg">
              <a:extLst>
                <a:ext uri="{FF2B5EF4-FFF2-40B4-BE49-F238E27FC236}">
                  <a16:creationId xmlns:a16="http://schemas.microsoft.com/office/drawing/2014/main" id="{387B8CDE-36BF-4C5B-8FBD-E9B3FCF8FE21}"/>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13057" t="20055" r="13057" b="23953"/>
            <a:stretch/>
          </p:blipFill>
          <p:spPr>
            <a:xfrm>
              <a:off x="2371112" y="2473943"/>
              <a:ext cx="1463553" cy="1455162"/>
            </a:xfrm>
            <a:prstGeom prst="rect">
              <a:avLst/>
            </a:prstGeom>
          </p:spPr>
        </p:pic>
        <p:pic>
          <p:nvPicPr>
            <p:cNvPr id="10" name="Picture 9" descr="NHGRI_Brochure_2015-45.jpg">
              <a:extLst>
                <a:ext uri="{FF2B5EF4-FFF2-40B4-BE49-F238E27FC236}">
                  <a16:creationId xmlns:a16="http://schemas.microsoft.com/office/drawing/2014/main" id="{B4198F26-526F-4710-9525-9A0BBAE4DB66}"/>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2137" t="9979" r="2137" b="14240"/>
            <a:stretch/>
          </p:blipFill>
          <p:spPr>
            <a:xfrm>
              <a:off x="7915730" y="2473943"/>
              <a:ext cx="1804341" cy="1455162"/>
            </a:xfrm>
            <a:prstGeom prst="rect">
              <a:avLst/>
            </a:prstGeom>
          </p:spPr>
        </p:pic>
      </p:grpSp>
      <p:sp>
        <p:nvSpPr>
          <p:cNvPr id="11" name="Text Placeholder 30">
            <a:extLst>
              <a:ext uri="{FF2B5EF4-FFF2-40B4-BE49-F238E27FC236}">
                <a16:creationId xmlns:a16="http://schemas.microsoft.com/office/drawing/2014/main" id="{C581D436-184F-442B-B22E-BE887E7E560E}"/>
              </a:ext>
            </a:extLst>
          </p:cNvPr>
          <p:cNvSpPr txBox="1">
            <a:spLocks/>
          </p:cNvSpPr>
          <p:nvPr/>
        </p:nvSpPr>
        <p:spPr>
          <a:xfrm>
            <a:off x="576232" y="4030662"/>
            <a:ext cx="11023600" cy="640739"/>
          </a:xfrm>
          <a:prstGeom prst="rect">
            <a:avLst/>
          </a:prstGeom>
        </p:spPr>
        <p:txBody>
          <a:bodyPr vert="horz" lIns="0" tIns="45720" rIns="91440" bIns="45720" rtlCol="0">
            <a:no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0" marR="0" lvl="0" indent="0" algn="l" defTabSz="1219170" rtl="0" eaLnBrk="1" fontAlgn="auto" latinLnBrk="0" hangingPunct="1">
              <a:lnSpc>
                <a:spcPct val="90000"/>
              </a:lnSpc>
              <a:spcBef>
                <a:spcPts val="1333"/>
              </a:spcBef>
              <a:spcAft>
                <a:spcPts val="0"/>
              </a:spcAft>
              <a:buClrTx/>
              <a:buSzTx/>
              <a:buFont typeface="Arial"/>
              <a:buNone/>
              <a:tabLst/>
              <a:defRPr/>
            </a:pPr>
            <a:r>
              <a:rPr kumimoji="0" lang="en-US" sz="2800" b="1" i="0" u="none" strike="noStrike" kern="1200" cap="none" spc="0" normalizeH="0" baseline="0" noProof="0" dirty="0">
                <a:ln>
                  <a:noFill/>
                </a:ln>
                <a:solidFill>
                  <a:srgbClr val="5FE0D3"/>
                </a:solidFill>
                <a:effectLst/>
                <a:uLnTx/>
                <a:uFillTx/>
                <a:latin typeface="Arial" pitchFamily="34" charset="0"/>
                <a:ea typeface="+mn-ea"/>
                <a:cs typeface="Arial" pitchFamily="34" charset="0"/>
              </a:rPr>
              <a:t>September 2023</a:t>
            </a:r>
            <a:endParaRPr kumimoji="0" lang="en-US" sz="2800" b="1" i="0" u="none" strike="noStrike" kern="1200" cap="none" spc="0" normalizeH="0" baseline="0" noProof="0" dirty="0">
              <a:ln>
                <a:noFill/>
              </a:ln>
              <a:solidFill>
                <a:srgbClr val="5FE0D3"/>
              </a:solidFill>
              <a:effectLst/>
              <a:uLnTx/>
              <a:uFillTx/>
              <a:latin typeface="Arial" panose="020B0604020202020204"/>
              <a:ea typeface="+mn-ea"/>
              <a:cs typeface="+mn-cs"/>
            </a:endParaRPr>
          </a:p>
        </p:txBody>
      </p:sp>
      <p:sp>
        <p:nvSpPr>
          <p:cNvPr id="12" name="Text Placeholder 29">
            <a:extLst>
              <a:ext uri="{FF2B5EF4-FFF2-40B4-BE49-F238E27FC236}">
                <a16:creationId xmlns:a16="http://schemas.microsoft.com/office/drawing/2014/main" id="{30A28FD9-5D21-4271-AA52-83E912C44E08}"/>
              </a:ext>
            </a:extLst>
          </p:cNvPr>
          <p:cNvSpPr txBox="1">
            <a:spLocks/>
          </p:cNvSpPr>
          <p:nvPr/>
        </p:nvSpPr>
        <p:spPr>
          <a:xfrm>
            <a:off x="576232" y="3281130"/>
            <a:ext cx="11023600" cy="333243"/>
          </a:xfrm>
          <a:prstGeom prst="rect">
            <a:avLst/>
          </a:prstGeom>
        </p:spPr>
        <p:txBody>
          <a:bodyPr vert="horz" lIns="0" tIns="45720" rIns="91440" bIns="45720" rtlCol="0">
            <a:no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0" marR="0" lvl="0" indent="0" algn="l" defTabSz="1219170" rtl="0" eaLnBrk="1" fontAlgn="auto" latinLnBrk="0" hangingPunct="1">
              <a:lnSpc>
                <a:spcPct val="90000"/>
              </a:lnSpc>
              <a:spcBef>
                <a:spcPts val="1333"/>
              </a:spcBef>
              <a:spcAft>
                <a:spcPts val="0"/>
              </a:spcAft>
              <a:buClrTx/>
              <a:buSzTx/>
              <a:buFont typeface="Arial"/>
              <a:buNone/>
              <a:tabLst/>
              <a:defRPr/>
            </a:pPr>
            <a:r>
              <a:rPr kumimoji="0" lang="en-US" sz="2800" b="1" i="0" u="none" strike="noStrike" kern="1200" cap="none" spc="0" normalizeH="0" baseline="0" noProof="0">
                <a:ln>
                  <a:noFill/>
                </a:ln>
                <a:solidFill>
                  <a:srgbClr val="FFFFFF"/>
                </a:solidFill>
                <a:effectLst/>
                <a:uLnTx/>
                <a:uFillTx/>
                <a:latin typeface="Arial" pitchFamily="34" charset="0"/>
                <a:ea typeface="+mn-ea"/>
                <a:cs typeface="Arial" pitchFamily="34" charset="0"/>
              </a:rPr>
              <a:t>Director, NHGRI</a:t>
            </a:r>
            <a:endParaRPr kumimoji="0" lang="en-US" sz="2800" b="1"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3" name="Text Placeholder 28">
            <a:extLst>
              <a:ext uri="{FF2B5EF4-FFF2-40B4-BE49-F238E27FC236}">
                <a16:creationId xmlns:a16="http://schemas.microsoft.com/office/drawing/2014/main" id="{BBEB36E7-8364-4625-83C1-636C1435EDB6}"/>
              </a:ext>
            </a:extLst>
          </p:cNvPr>
          <p:cNvSpPr txBox="1">
            <a:spLocks/>
          </p:cNvSpPr>
          <p:nvPr/>
        </p:nvSpPr>
        <p:spPr>
          <a:xfrm>
            <a:off x="576232" y="2725738"/>
            <a:ext cx="11023600" cy="688975"/>
          </a:xfrm>
          <a:prstGeom prst="rect">
            <a:avLst/>
          </a:prstGeom>
        </p:spPr>
        <p:txBody>
          <a:bodyPr vert="horz" lIns="0" tIns="45720" rIns="91440" bIns="45720" rtlCol="0">
            <a:norm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0" marR="0" lvl="0" indent="0" algn="l" defTabSz="1219170" rtl="0" eaLnBrk="1" fontAlgn="auto" latinLnBrk="0" hangingPunct="1">
              <a:lnSpc>
                <a:spcPct val="90000"/>
              </a:lnSpc>
              <a:spcBef>
                <a:spcPts val="1333"/>
              </a:spcBef>
              <a:spcAft>
                <a:spcPts val="0"/>
              </a:spcAft>
              <a:buClrTx/>
              <a:buSzTx/>
              <a:buFont typeface="Arial"/>
              <a:buNone/>
              <a:tabLst/>
              <a:defRPr/>
            </a:pPr>
            <a:r>
              <a:rPr kumimoji="0" lang="en-US" sz="4000" b="1" i="0" u="none" strike="noStrike" kern="1200" cap="none" spc="0" normalizeH="0" baseline="0" noProof="0">
                <a:ln>
                  <a:noFill/>
                </a:ln>
                <a:solidFill>
                  <a:srgbClr val="FFFFFF"/>
                </a:solidFill>
                <a:effectLst/>
                <a:uLnTx/>
                <a:uFillTx/>
                <a:latin typeface="Arial" pitchFamily="34" charset="0"/>
                <a:ea typeface="+mn-ea"/>
                <a:cs typeface="Arial" pitchFamily="34" charset="0"/>
              </a:rPr>
              <a:t>Eric Green, M.D., Ph.D.</a:t>
            </a:r>
            <a:endParaRPr kumimoji="0" lang="en-US" sz="4000" b="1"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4" name="Title 27">
            <a:extLst>
              <a:ext uri="{FF2B5EF4-FFF2-40B4-BE49-F238E27FC236}">
                <a16:creationId xmlns:a16="http://schemas.microsoft.com/office/drawing/2014/main" id="{35FA02DB-F75C-4D21-BBBE-2B17B13A54DC}"/>
              </a:ext>
            </a:extLst>
          </p:cNvPr>
          <p:cNvSpPr txBox="1">
            <a:spLocks/>
          </p:cNvSpPr>
          <p:nvPr/>
        </p:nvSpPr>
        <p:spPr>
          <a:xfrm>
            <a:off x="576232" y="1611968"/>
            <a:ext cx="11039475" cy="1030288"/>
          </a:xfrm>
          <a:prstGeom prst="rect">
            <a:avLst/>
          </a:prstGeom>
        </p:spPr>
        <p:txBody>
          <a:bodyPr vert="horz" lIns="0" tIns="45720" rIns="0" bIns="45720" rtlCol="0" anchor="ctr" anchorCtr="0">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l" defTabSz="1219170" rtl="0" eaLnBrk="1" fontAlgn="auto" latinLnBrk="0" hangingPunct="1">
              <a:lnSpc>
                <a:spcPct val="90000"/>
              </a:lnSpc>
              <a:spcBef>
                <a:spcPct val="0"/>
              </a:spcBef>
              <a:spcAft>
                <a:spcPts val="0"/>
              </a:spcAft>
              <a:buClrTx/>
              <a:buSzTx/>
              <a:buFontTx/>
              <a:buNone/>
              <a:tabLst/>
              <a:defRPr/>
            </a:pPr>
            <a:r>
              <a:rPr kumimoji="0" lang="en-US" sz="6000" b="1" i="0" u="none" strike="noStrike" kern="1200" cap="none" spc="0" normalizeH="0" baseline="0" noProof="0">
                <a:ln>
                  <a:noFill/>
                </a:ln>
                <a:solidFill>
                  <a:srgbClr val="5FE0D4"/>
                </a:solidFill>
                <a:effectLst/>
                <a:uLnTx/>
                <a:uFillTx/>
                <a:latin typeface="Arial" panose="020B0604020202020204"/>
                <a:ea typeface="+mj-ea"/>
                <a:cs typeface="Arial" pitchFamily="34" charset="0"/>
              </a:rPr>
              <a:t>DIRECTOR’S</a:t>
            </a:r>
            <a:r>
              <a:rPr kumimoji="0" lang="en-US" sz="6000" b="1" i="0" u="none" strike="noStrike" kern="1200" cap="none" spc="0" normalizeH="0" baseline="0" noProof="0">
                <a:ln>
                  <a:noFill/>
                </a:ln>
                <a:solidFill>
                  <a:srgbClr val="5FE0D3"/>
                </a:solidFill>
                <a:effectLst/>
                <a:uLnTx/>
                <a:uFillTx/>
                <a:latin typeface="Arial" panose="020B0604020202020204"/>
                <a:ea typeface="+mj-ea"/>
                <a:cs typeface="Arial" pitchFamily="34" charset="0"/>
              </a:rPr>
              <a:t> REPORT</a:t>
            </a:r>
            <a:endParaRPr kumimoji="0" lang="en-US" sz="4400" b="1" i="0" u="none" strike="noStrike" kern="1200" cap="none" spc="0" normalizeH="0" baseline="0" noProof="0">
              <a:ln>
                <a:noFill/>
              </a:ln>
              <a:solidFill>
                <a:srgbClr val="5FE0D3"/>
              </a:solidFill>
              <a:effectLst/>
              <a:uLnTx/>
              <a:uFillTx/>
              <a:latin typeface="Arial" panose="020B0604020202020204"/>
              <a:ea typeface="+mj-ea"/>
              <a:cs typeface="+mj-cs"/>
            </a:endParaRPr>
          </a:p>
        </p:txBody>
      </p:sp>
    </p:spTree>
    <p:extLst>
      <p:ext uri="{BB962C8B-B14F-4D97-AF65-F5344CB8AC3E}">
        <p14:creationId xmlns:p14="http://schemas.microsoft.com/office/powerpoint/2010/main" val="1953407445"/>
      </p:ext>
    </p:extLst>
  </p:cSld>
  <p:clrMapOvr>
    <a:masterClrMapping/>
  </p:clrMapOvr>
  <p:transition spd="slow">
    <p:wipe dir="d"/>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8ADDB2EA-3F43-4362-9AA0-8927F815BB72}"/>
              </a:ext>
            </a:extLst>
          </p:cNvPr>
          <p:cNvSpPr txBox="1">
            <a:spLocks/>
          </p:cNvSpPr>
          <p:nvPr/>
        </p:nvSpPr>
        <p:spPr bwMode="auto">
          <a:xfrm>
            <a:off x="0" y="5945026"/>
            <a:ext cx="12192000" cy="736600"/>
          </a:xfrm>
          <a:prstGeom prst="rect">
            <a:avLst/>
          </a:prstGeom>
          <a:noFill/>
        </p:spPr>
        <p:txBody>
          <a:bodyPr vert="horz" wrap="square" lIns="91440" tIns="45720" rIns="91440" bIns="45720" numCol="1" rtlCol="0" anchor="ctr" anchorCtr="0" compatLnSpc="1">
            <a:prstTxWarp prst="textNoShape">
              <a:avLst/>
            </a:prstTxWarp>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a:ln>
                  <a:noFill/>
                </a:ln>
                <a:solidFill>
                  <a:srgbClr val="FFFFFF"/>
                </a:solidFill>
                <a:effectLst/>
                <a:uLnTx/>
                <a:uFillTx/>
                <a:latin typeface="Arial" charset="0"/>
                <a:ea typeface="+mj-ea"/>
                <a:cs typeface="Arial" charset="0"/>
              </a:rPr>
              <a:t>genome.gov/</a:t>
            </a:r>
            <a:r>
              <a:rPr kumimoji="0" lang="en-US" sz="3600" b="1" i="0" u="none" strike="noStrike" kern="1200" cap="none" spc="0" normalizeH="0" baseline="0" noProof="0" err="1">
                <a:ln>
                  <a:noFill/>
                </a:ln>
                <a:solidFill>
                  <a:srgbClr val="FFFFFF"/>
                </a:solidFill>
                <a:effectLst/>
                <a:uLnTx/>
                <a:uFillTx/>
                <a:latin typeface="Arial" charset="0"/>
                <a:ea typeface="+mj-ea"/>
                <a:cs typeface="Arial" charset="0"/>
              </a:rPr>
              <a:t>DirectorsReport</a:t>
            </a:r>
            <a:r>
              <a:rPr kumimoji="0" lang="en-US" sz="3600" b="1" i="0" u="none" strike="noStrike" kern="1200" cap="none" spc="0" normalizeH="0" baseline="0" noProof="0">
                <a:ln>
                  <a:noFill/>
                </a:ln>
                <a:solidFill>
                  <a:srgbClr val="FFFFFF"/>
                </a:solidFill>
                <a:effectLst/>
                <a:uLnTx/>
                <a:uFillTx/>
                <a:latin typeface="Arial" charset="0"/>
                <a:ea typeface="+mj-ea"/>
                <a:cs typeface="Arial" charset="0"/>
              </a:rPr>
              <a:t> </a:t>
            </a:r>
          </a:p>
        </p:txBody>
      </p:sp>
      <p:sp>
        <p:nvSpPr>
          <p:cNvPr id="7" name="Down Arrow 6">
            <a:extLst>
              <a:ext uri="{FF2B5EF4-FFF2-40B4-BE49-F238E27FC236}">
                <a16:creationId xmlns:a16="http://schemas.microsoft.com/office/drawing/2014/main" id="{B35B734B-E625-466E-98D2-4062587739E5}"/>
              </a:ext>
            </a:extLst>
          </p:cNvPr>
          <p:cNvSpPr/>
          <p:nvPr/>
        </p:nvSpPr>
        <p:spPr>
          <a:xfrm>
            <a:off x="11667033" y="5669046"/>
            <a:ext cx="365982" cy="784272"/>
          </a:xfrm>
          <a:prstGeom prst="downArrow">
            <a:avLst/>
          </a:prstGeom>
          <a:solidFill>
            <a:srgbClr val="5FE0D4"/>
          </a:solidFill>
          <a:ln>
            <a:solidFill>
              <a:srgbClr val="5FE0D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1956"/>
              </a:solidFill>
              <a:effectLst/>
              <a:uLnTx/>
              <a:uFillTx/>
              <a:latin typeface="Arial" panose="020B0604020202020204"/>
              <a:ea typeface="+mn-ea"/>
              <a:cs typeface="+mn-cs"/>
            </a:endParaRPr>
          </a:p>
        </p:txBody>
      </p:sp>
      <p:sp>
        <p:nvSpPr>
          <p:cNvPr id="10" name="TextBox 9">
            <a:extLst>
              <a:ext uri="{FF2B5EF4-FFF2-40B4-BE49-F238E27FC236}">
                <a16:creationId xmlns:a16="http://schemas.microsoft.com/office/drawing/2014/main" id="{0CA397BC-9915-42CA-9BF1-B487912CD365}"/>
              </a:ext>
            </a:extLst>
          </p:cNvPr>
          <p:cNvSpPr txBox="1"/>
          <p:nvPr/>
        </p:nvSpPr>
        <p:spPr>
          <a:xfrm>
            <a:off x="10379998" y="6457890"/>
            <a:ext cx="1653017"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charset="0"/>
                <a:ea typeface="+mn-ea"/>
                <a:cs typeface="+mn-cs"/>
              </a:rPr>
              <a:t>Document #</a:t>
            </a:r>
          </a:p>
        </p:txBody>
      </p:sp>
      <p:grpSp>
        <p:nvGrpSpPr>
          <p:cNvPr id="2" name="Group 1">
            <a:extLst>
              <a:ext uri="{FF2B5EF4-FFF2-40B4-BE49-F238E27FC236}">
                <a16:creationId xmlns:a16="http://schemas.microsoft.com/office/drawing/2014/main" id="{4BBF9F4E-7A8F-70C4-260E-B7CA6A1308B0}"/>
              </a:ext>
            </a:extLst>
          </p:cNvPr>
          <p:cNvGrpSpPr/>
          <p:nvPr/>
        </p:nvGrpSpPr>
        <p:grpSpPr>
          <a:xfrm>
            <a:off x="1321092" y="233349"/>
            <a:ext cx="9539391" cy="5591253"/>
            <a:chOff x="3794983" y="252138"/>
            <a:chExt cx="9539391" cy="5591253"/>
          </a:xfrm>
        </p:grpSpPr>
        <p:pic>
          <p:nvPicPr>
            <p:cNvPr id="4" name="Picture 3">
              <a:extLst>
                <a:ext uri="{FF2B5EF4-FFF2-40B4-BE49-F238E27FC236}">
                  <a16:creationId xmlns:a16="http://schemas.microsoft.com/office/drawing/2014/main" id="{3DA7FE5C-52DD-4337-CC43-8C693F96466D}"/>
                </a:ext>
              </a:extLst>
            </p:cNvPr>
            <p:cNvPicPr>
              <a:picLocks noChangeAspect="1"/>
            </p:cNvPicPr>
            <p:nvPr/>
          </p:nvPicPr>
          <p:blipFill>
            <a:blip r:embed="rId3"/>
            <a:stretch>
              <a:fillRect/>
            </a:stretch>
          </p:blipFill>
          <p:spPr>
            <a:xfrm>
              <a:off x="3794983" y="252138"/>
              <a:ext cx="9539391" cy="5591253"/>
            </a:xfrm>
            <a:prstGeom prst="rect">
              <a:avLst/>
            </a:prstGeom>
            <a:effectLst>
              <a:glow rad="228600">
                <a:schemeClr val="accent3">
                  <a:satMod val="175000"/>
                  <a:alpha val="40000"/>
                </a:schemeClr>
              </a:glow>
            </a:effectLst>
          </p:spPr>
        </p:pic>
        <p:pic>
          <p:nvPicPr>
            <p:cNvPr id="14" name="Picture 13">
              <a:extLst>
                <a:ext uri="{FF2B5EF4-FFF2-40B4-BE49-F238E27FC236}">
                  <a16:creationId xmlns:a16="http://schemas.microsoft.com/office/drawing/2014/main" id="{A14E2271-4D63-F9CC-6AFB-2BD7AE05E90D}"/>
                </a:ext>
              </a:extLst>
            </p:cNvPr>
            <p:cNvPicPr>
              <a:picLocks noChangeAspect="1"/>
            </p:cNvPicPr>
            <p:nvPr/>
          </p:nvPicPr>
          <p:blipFill>
            <a:blip r:embed="rId4"/>
            <a:stretch>
              <a:fillRect/>
            </a:stretch>
          </p:blipFill>
          <p:spPr>
            <a:xfrm>
              <a:off x="8583563" y="2348674"/>
              <a:ext cx="1056327" cy="880909"/>
            </a:xfrm>
            <a:prstGeom prst="rect">
              <a:avLst/>
            </a:prstGeom>
          </p:spPr>
        </p:pic>
      </p:grpSp>
      <p:sp>
        <p:nvSpPr>
          <p:cNvPr id="13" name="Oval 12">
            <a:extLst>
              <a:ext uri="{FF2B5EF4-FFF2-40B4-BE49-F238E27FC236}">
                <a16:creationId xmlns:a16="http://schemas.microsoft.com/office/drawing/2014/main" id="{93D5E121-3303-4517-89E5-B460E38474C9}"/>
              </a:ext>
            </a:extLst>
          </p:cNvPr>
          <p:cNvSpPr/>
          <p:nvPr/>
        </p:nvSpPr>
        <p:spPr>
          <a:xfrm>
            <a:off x="4271756" y="2193227"/>
            <a:ext cx="2132531" cy="880909"/>
          </a:xfrm>
          <a:prstGeom prst="ellipse">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1956"/>
              </a:solidFill>
              <a:effectLst/>
              <a:uLnTx/>
              <a:uFillTx/>
              <a:latin typeface="Arial" panose="020B0604020202020204"/>
              <a:ea typeface="+mn-ea"/>
              <a:cs typeface="+mn-cs"/>
            </a:endParaRPr>
          </a:p>
        </p:txBody>
      </p:sp>
    </p:spTree>
    <p:extLst>
      <p:ext uri="{BB962C8B-B14F-4D97-AF65-F5344CB8AC3E}">
        <p14:creationId xmlns:p14="http://schemas.microsoft.com/office/powerpoint/2010/main" val="2442974701"/>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animBg="1"/>
      <p:bldP spid="1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22230D-3AD4-4B3C-8186-9DB2025BCEA5}"/>
              </a:ext>
            </a:extLst>
          </p:cNvPr>
          <p:cNvSpPr txBox="1">
            <a:spLocks/>
          </p:cNvSpPr>
          <p:nvPr/>
        </p:nvSpPr>
        <p:spPr>
          <a:xfrm>
            <a:off x="0" y="5216"/>
            <a:ext cx="12195175" cy="661987"/>
          </a:xfrm>
          <a:prstGeom prst="rect">
            <a:avLst/>
          </a:prstGeom>
        </p:spPr>
        <p:txBody>
          <a:bodyPr vert="horz" wrap="square" lIns="91440" tIns="45720" rIns="91440" bIns="45720" numCol="1" rtlCol="0" anchor="ctr" anchorCtr="0" compatLnSpc="1">
            <a:prstTxWarp prst="textNoShape">
              <a:avLst/>
            </a:prstTxWarp>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5FE0D4"/>
                </a:solidFill>
                <a:effectLst/>
                <a:uLnTx/>
                <a:uFillTx/>
                <a:latin typeface="Arial" pitchFamily="34" charset="0"/>
                <a:ea typeface="+mj-ea"/>
                <a:cs typeface="Arial" pitchFamily="34" charset="0"/>
              </a:rPr>
              <a:t>Open Session Agenda</a:t>
            </a:r>
          </a:p>
        </p:txBody>
      </p:sp>
      <p:sp>
        <p:nvSpPr>
          <p:cNvPr id="3" name="Title 1">
            <a:extLst>
              <a:ext uri="{FF2B5EF4-FFF2-40B4-BE49-F238E27FC236}">
                <a16:creationId xmlns:a16="http://schemas.microsoft.com/office/drawing/2014/main" id="{C43962E3-12BA-4BD4-B850-62C68EF2CB63}"/>
              </a:ext>
            </a:extLst>
          </p:cNvPr>
          <p:cNvSpPr txBox="1">
            <a:spLocks/>
          </p:cNvSpPr>
          <p:nvPr/>
        </p:nvSpPr>
        <p:spPr bwMode="auto">
          <a:xfrm>
            <a:off x="-283596" y="845882"/>
            <a:ext cx="11745911" cy="6012319"/>
          </a:xfrm>
          <a:prstGeom prst="rect">
            <a:avLst/>
          </a:prstGeom>
          <a:noFill/>
          <a:ln w="9525" algn="ctr">
            <a:noFill/>
            <a:miter lim="800000"/>
            <a:headEnd/>
            <a:tailEnd/>
          </a:ln>
        </p:spPr>
        <p:txBody>
          <a:bodyPr lIns="91440" tIns="45720" rIns="91440" bIns="45720" anchor="t"/>
          <a:lstStyle/>
          <a:p>
            <a:pPr marL="457200" marR="0" lvl="1" indent="0" algn="l" defTabSz="685800" rtl="0" eaLnBrk="0" fontAlgn="auto" latinLnBrk="0" hangingPunct="0">
              <a:lnSpc>
                <a:spcPct val="100000"/>
              </a:lnSpc>
              <a:spcBef>
                <a:spcPts val="0"/>
              </a:spcBef>
              <a:buClr>
                <a:prstClr val="white"/>
              </a:buClr>
              <a:buSzPct val="95000"/>
              <a:buFontTx/>
              <a:buNone/>
              <a:tabLst/>
              <a:defRPr/>
            </a:pPr>
            <a:r>
              <a:rPr kumimoji="0" lang="en-US" sz="3200" b="1" i="0" u="none" strike="noStrike" kern="1200" cap="none" spc="0" normalizeH="0" baseline="0" noProof="0" dirty="0">
                <a:ln>
                  <a:noFill/>
                </a:ln>
                <a:solidFill>
                  <a:srgbClr val="FFFFFF"/>
                </a:solidFill>
                <a:effectLst/>
                <a:uLnTx/>
                <a:uFillTx/>
                <a:latin typeface="Arial" panose="020B0604020202020204"/>
                <a:ea typeface="+mn-ea"/>
                <a:cs typeface="+mn-cs"/>
              </a:rPr>
              <a:t>Special Celebration:</a:t>
            </a:r>
          </a:p>
          <a:p>
            <a:pPr marL="688975" marR="0" lvl="2" indent="0" algn="l" defTabSz="457200" rtl="0" eaLnBrk="0" fontAlgn="auto" latinLnBrk="0" hangingPunct="0">
              <a:lnSpc>
                <a:spcPct val="100000"/>
              </a:lnSpc>
              <a:spcBef>
                <a:spcPts val="0"/>
              </a:spcBef>
              <a:buClr>
                <a:prstClr val="white"/>
              </a:buClr>
              <a:buSzPct val="95000"/>
              <a:buFontTx/>
              <a:buNone/>
              <a:tabLst/>
              <a:defRPr/>
            </a:pPr>
            <a:endParaRPr kumimoji="0" lang="en-US" sz="1000" b="1" i="0" u="none" strike="noStrike" kern="1200" cap="none" spc="0" normalizeH="0" baseline="0" noProof="0" dirty="0">
              <a:ln>
                <a:noFill/>
              </a:ln>
              <a:solidFill>
                <a:srgbClr val="FFFFFF"/>
              </a:solidFill>
              <a:effectLst/>
              <a:uLnTx/>
              <a:uFillTx/>
              <a:latin typeface="Arial" panose="020B0604020202020204"/>
              <a:ea typeface="+mn-ea"/>
              <a:cs typeface="+mn-cs"/>
            </a:endParaRPr>
          </a:p>
          <a:p>
            <a:pPr marL="688975" marR="0" lvl="2" indent="0" algn="l" defTabSz="457200" rtl="0" eaLnBrk="0" fontAlgn="auto" latinLnBrk="0" hangingPunct="0">
              <a:lnSpc>
                <a:spcPct val="100000"/>
              </a:lnSpc>
              <a:spcBef>
                <a:spcPts val="0"/>
              </a:spcBef>
              <a:buClr>
                <a:prstClr val="white"/>
              </a:buClr>
              <a:buSzPct val="95000"/>
              <a:buFontTx/>
              <a:buNone/>
              <a:tabLst/>
              <a:defRPr/>
            </a:pPr>
            <a:r>
              <a:rPr kumimoji="0" lang="en-US" sz="2800" b="1" i="0" u="none" strike="noStrike" kern="1200" cap="none" spc="0" normalizeH="0" baseline="0" noProof="0" dirty="0">
                <a:ln>
                  <a:noFill/>
                </a:ln>
                <a:solidFill>
                  <a:srgbClr val="FFFFFF"/>
                </a:solidFill>
                <a:effectLst/>
                <a:uLnTx/>
                <a:uFillTx/>
                <a:latin typeface="Arial" panose="020B0604020202020204"/>
                <a:ea typeface="+mn-ea"/>
                <a:cs typeface="+mn-cs"/>
              </a:rPr>
              <a:t>100</a:t>
            </a:r>
            <a:r>
              <a:rPr kumimoji="0" lang="en-US" sz="2800" b="1" i="0" u="none" strike="noStrike" kern="1200" cap="none" spc="0" normalizeH="0" baseline="30000" noProof="0" dirty="0">
                <a:ln>
                  <a:noFill/>
                </a:ln>
                <a:solidFill>
                  <a:srgbClr val="FFFFFF"/>
                </a:solidFill>
                <a:effectLst/>
                <a:uLnTx/>
                <a:uFillTx/>
                <a:latin typeface="Arial" panose="020B0604020202020204"/>
                <a:ea typeface="+mn-ea"/>
                <a:cs typeface="+mn-cs"/>
              </a:rPr>
              <a:t>th</a:t>
            </a:r>
            <a:r>
              <a:rPr kumimoji="0" lang="en-US" sz="2800" b="1" i="0" u="none" strike="noStrike" kern="1200" cap="none" spc="0" normalizeH="0" baseline="0" noProof="0" dirty="0">
                <a:ln>
                  <a:noFill/>
                </a:ln>
                <a:solidFill>
                  <a:srgbClr val="FFFFFF"/>
                </a:solidFill>
                <a:effectLst/>
                <a:uLnTx/>
                <a:uFillTx/>
                <a:latin typeface="Arial" panose="020B0604020202020204"/>
                <a:ea typeface="+mn-ea"/>
                <a:cs typeface="+mn-cs"/>
              </a:rPr>
              <a:t> Meeting of the NACHGR</a:t>
            </a:r>
            <a:endParaRPr kumimoji="0" lang="en-US" sz="2800" b="1" i="0" u="none" strike="noStrike" kern="1200" cap="none" spc="0" normalizeH="0" baseline="0" noProof="0" dirty="0">
              <a:ln>
                <a:noFill/>
              </a:ln>
              <a:solidFill>
                <a:srgbClr val="FFFFFF"/>
              </a:solidFill>
              <a:effectLst/>
              <a:uLnTx/>
              <a:uFillTx/>
              <a:latin typeface="Arial" panose="020B0604020202020204"/>
              <a:ea typeface="+mn-ea"/>
              <a:cs typeface="Arial"/>
            </a:endParaRPr>
          </a:p>
          <a:p>
            <a:pPr marL="457200" marR="0" lvl="1" indent="0" algn="l" defTabSz="685800" rtl="0" eaLnBrk="0" fontAlgn="auto" latinLnBrk="0" hangingPunct="0">
              <a:lnSpc>
                <a:spcPct val="100000"/>
              </a:lnSpc>
              <a:spcBef>
                <a:spcPts val="0"/>
              </a:spcBef>
              <a:buClr>
                <a:prstClr val="white"/>
              </a:buClr>
              <a:buSzPct val="95000"/>
              <a:buFontTx/>
              <a:buNone/>
              <a:tabLst/>
              <a:defRPr/>
            </a:pPr>
            <a:r>
              <a:rPr kumimoji="0" lang="en-US" sz="2800" b="1" i="0" u="none" strike="noStrike" kern="1200" cap="none" spc="0" normalizeH="0" baseline="0" noProof="0" dirty="0">
                <a:ln>
                  <a:noFill/>
                </a:ln>
                <a:solidFill>
                  <a:srgbClr val="E57200"/>
                </a:solidFill>
                <a:effectLst/>
                <a:uLnTx/>
                <a:uFillTx/>
                <a:latin typeface="Arial" panose="020B0604020202020204"/>
                <a:ea typeface="+mn-ea"/>
                <a:cs typeface="+mn-cs"/>
              </a:rPr>
              <a:t>		Eric Green</a:t>
            </a:r>
          </a:p>
          <a:p>
            <a:pPr marL="457200" marR="0" lvl="1" indent="0" algn="l" defTabSz="685800" rtl="0" eaLnBrk="0" fontAlgn="auto" latinLnBrk="0" hangingPunct="0">
              <a:lnSpc>
                <a:spcPct val="100000"/>
              </a:lnSpc>
              <a:spcBef>
                <a:spcPts val="0"/>
              </a:spcBef>
              <a:buClr>
                <a:prstClr val="white"/>
              </a:buClr>
              <a:buSzPct val="95000"/>
              <a:buFontTx/>
              <a:buNone/>
              <a:tabLst/>
              <a:defRPr/>
            </a:pPr>
            <a:endParaRPr kumimoji="0" lang="en-US" sz="2000" b="1" i="0" u="none" strike="noStrike" kern="1200" cap="none" spc="0" normalizeH="0" baseline="0" noProof="0" dirty="0">
              <a:ln>
                <a:noFill/>
              </a:ln>
              <a:solidFill>
                <a:srgbClr val="E57200"/>
              </a:solidFill>
              <a:effectLst/>
              <a:uLnTx/>
              <a:uFillTx/>
              <a:latin typeface="Arial" panose="020B0604020202020204"/>
              <a:ea typeface="+mn-ea"/>
              <a:cs typeface="+mn-cs"/>
            </a:endParaRPr>
          </a:p>
          <a:p>
            <a:pPr marL="457200" marR="0" lvl="1" indent="0" algn="l" defTabSz="685800" rtl="0" eaLnBrk="0" fontAlgn="auto" latinLnBrk="0" hangingPunct="0">
              <a:lnSpc>
                <a:spcPct val="100000"/>
              </a:lnSpc>
              <a:spcBef>
                <a:spcPts val="0"/>
              </a:spcBef>
              <a:buClr>
                <a:prstClr val="white"/>
              </a:buClr>
              <a:buSzPct val="95000"/>
              <a:buFontTx/>
              <a:buNone/>
              <a:tabLst/>
              <a:defRPr/>
            </a:pPr>
            <a:r>
              <a:rPr kumimoji="0" lang="en-US" sz="3200" b="1" i="0" u="none" strike="noStrike" kern="1200" cap="none" spc="0" normalizeH="0" baseline="0" noProof="0" dirty="0">
                <a:ln>
                  <a:noFill/>
                </a:ln>
                <a:solidFill>
                  <a:srgbClr val="FFFFFF"/>
                </a:solidFill>
                <a:effectLst/>
                <a:uLnTx/>
                <a:uFillTx/>
                <a:latin typeface="Arial" panose="020B0604020202020204"/>
                <a:ea typeface="+mn-ea"/>
                <a:cs typeface="+mn-cs"/>
              </a:rPr>
              <a:t>Presentation:</a:t>
            </a:r>
          </a:p>
          <a:p>
            <a:pPr marL="457200" marR="0" lvl="1" indent="0" algn="l" defTabSz="685800" rtl="0" eaLnBrk="0" fontAlgn="auto" latinLnBrk="0" hangingPunct="0">
              <a:lnSpc>
                <a:spcPct val="100000"/>
              </a:lnSpc>
              <a:spcBef>
                <a:spcPts val="0"/>
              </a:spcBef>
              <a:buClr>
                <a:prstClr val="white"/>
              </a:buClr>
              <a:buSzPct val="95000"/>
              <a:buFontTx/>
              <a:buNone/>
              <a:tabLst/>
              <a:defRPr/>
            </a:pPr>
            <a:endParaRPr kumimoji="0" lang="en-US" sz="1000" b="1" i="0" u="none" strike="noStrike" kern="1200" cap="none" spc="0" normalizeH="0" baseline="0" noProof="0" dirty="0">
              <a:ln>
                <a:noFill/>
              </a:ln>
              <a:solidFill>
                <a:srgbClr val="E57200"/>
              </a:solidFill>
              <a:effectLst/>
              <a:uLnTx/>
              <a:uFillTx/>
              <a:latin typeface="Arial" panose="020B0604020202020204"/>
              <a:ea typeface="+mn-ea"/>
              <a:cs typeface="Arial"/>
            </a:endParaRPr>
          </a:p>
          <a:p>
            <a:pPr marL="688975" marR="0" lvl="2" indent="0" algn="l" defTabSz="457200" rtl="0" eaLnBrk="0" fontAlgn="auto" latinLnBrk="0" hangingPunct="0">
              <a:lnSpc>
                <a:spcPct val="100000"/>
              </a:lnSpc>
              <a:spcBef>
                <a:spcPts val="0"/>
              </a:spcBef>
              <a:buClr>
                <a:prstClr val="white"/>
              </a:buClr>
              <a:buSzPct val="95000"/>
              <a:buFontTx/>
              <a:buNone/>
              <a:tabLst/>
              <a:defRPr/>
            </a:pPr>
            <a:r>
              <a:rPr kumimoji="0" lang="en-US" sz="2800" b="1" i="0" u="none" strike="noStrike" kern="1200" cap="none" spc="0" normalizeH="0" baseline="0" noProof="0" dirty="0">
                <a:ln>
                  <a:noFill/>
                </a:ln>
                <a:solidFill>
                  <a:srgbClr val="FFFFFF"/>
                </a:solidFill>
                <a:effectLst/>
                <a:uLnTx/>
                <a:uFillTx/>
                <a:latin typeface="Arial" panose="020B0604020202020204"/>
                <a:ea typeface="+mn-ea"/>
                <a:cs typeface="+mn-cs"/>
              </a:rPr>
              <a:t>Research Priorities for Office of Data Science Strategy</a:t>
            </a:r>
            <a:endParaRPr kumimoji="0" lang="en-US" sz="2800" b="1" i="0" u="none" strike="noStrike" kern="1200" cap="none" spc="0" normalizeH="0" baseline="0" noProof="0" dirty="0">
              <a:ln>
                <a:noFill/>
              </a:ln>
              <a:solidFill>
                <a:srgbClr val="FFFFFF"/>
              </a:solidFill>
              <a:effectLst/>
              <a:uLnTx/>
              <a:uFillTx/>
              <a:latin typeface="Arial" panose="020B0604020202020204"/>
              <a:ea typeface="+mn-ea"/>
              <a:cs typeface="Arial"/>
            </a:endParaRPr>
          </a:p>
          <a:p>
            <a:pPr marL="457200" marR="0" lvl="1" indent="0" algn="l" defTabSz="685800" rtl="0" eaLnBrk="0" fontAlgn="auto" latinLnBrk="0" hangingPunct="0">
              <a:lnSpc>
                <a:spcPct val="100000"/>
              </a:lnSpc>
              <a:spcBef>
                <a:spcPts val="0"/>
              </a:spcBef>
              <a:buClr>
                <a:prstClr val="white"/>
              </a:buClr>
              <a:buSzPct val="95000"/>
              <a:buFontTx/>
              <a:buNone/>
              <a:tabLst/>
              <a:defRPr/>
            </a:pPr>
            <a:r>
              <a:rPr kumimoji="0" lang="en-US" sz="2800" b="1" i="0" u="none" strike="noStrike" kern="1200" cap="none" spc="0" normalizeH="0" baseline="0" noProof="0" dirty="0">
                <a:ln>
                  <a:noFill/>
                </a:ln>
                <a:solidFill>
                  <a:srgbClr val="E57200"/>
                </a:solidFill>
                <a:effectLst/>
                <a:uLnTx/>
                <a:uFillTx/>
                <a:latin typeface="Arial" panose="020B0604020202020204"/>
                <a:ea typeface="+mn-ea"/>
                <a:cs typeface="+mn-cs"/>
              </a:rPr>
              <a:t>		Susan Gregurick</a:t>
            </a:r>
            <a:endParaRPr kumimoji="0" lang="en-US" sz="2800" b="1" i="0" u="none" strike="noStrike" kern="1200" cap="none" spc="0" normalizeH="0" baseline="0" noProof="0" dirty="0">
              <a:ln>
                <a:noFill/>
              </a:ln>
              <a:solidFill>
                <a:srgbClr val="E57200"/>
              </a:solidFill>
              <a:effectLst/>
              <a:uLnTx/>
              <a:uFillTx/>
              <a:latin typeface="Arial" panose="020B0604020202020204"/>
              <a:ea typeface="+mn-ea"/>
              <a:cs typeface="Arial"/>
            </a:endParaRPr>
          </a:p>
          <a:p>
            <a:pPr marL="457200" marR="0" lvl="1" indent="0" algn="l" defTabSz="685800" rtl="0" eaLnBrk="0" fontAlgn="auto" latinLnBrk="0" hangingPunct="0">
              <a:lnSpc>
                <a:spcPct val="100000"/>
              </a:lnSpc>
              <a:spcBef>
                <a:spcPts val="0"/>
              </a:spcBef>
              <a:buClr>
                <a:prstClr val="white"/>
              </a:buClr>
              <a:buSzPct val="95000"/>
              <a:buFontTx/>
              <a:buNone/>
              <a:tabLst/>
              <a:defRPr/>
            </a:pPr>
            <a:endParaRPr kumimoji="0" lang="en-US" sz="2000" b="1" i="0" u="none" strike="noStrike" kern="1200" cap="none" spc="0" normalizeH="0" baseline="0" noProof="0" dirty="0">
              <a:ln>
                <a:noFill/>
              </a:ln>
              <a:solidFill>
                <a:srgbClr val="FFFFFF"/>
              </a:solidFill>
              <a:effectLst/>
              <a:uLnTx/>
              <a:uFillTx/>
              <a:latin typeface="Arial" panose="020B0604020202020204"/>
              <a:ea typeface="+mn-ea"/>
              <a:cs typeface="+mn-cs"/>
            </a:endParaRPr>
          </a:p>
          <a:p>
            <a:pPr marL="457200" marR="0" lvl="1" indent="0" algn="l" defTabSz="685800" rtl="0" eaLnBrk="0" fontAlgn="auto" latinLnBrk="0" hangingPunct="0">
              <a:lnSpc>
                <a:spcPct val="100000"/>
              </a:lnSpc>
              <a:spcBef>
                <a:spcPts val="0"/>
              </a:spcBef>
              <a:buClr>
                <a:prstClr val="white"/>
              </a:buClr>
              <a:buSzPct val="95000"/>
              <a:buFontTx/>
              <a:buNone/>
              <a:tabLst/>
              <a:defRPr/>
            </a:pPr>
            <a:r>
              <a:rPr kumimoji="0" lang="en-US" sz="3200" b="1" i="0" u="none" strike="noStrike" kern="1200" cap="none" spc="0" normalizeH="0" baseline="0" noProof="0" dirty="0">
                <a:ln>
                  <a:noFill/>
                </a:ln>
                <a:solidFill>
                  <a:srgbClr val="FFFFFF"/>
                </a:solidFill>
                <a:effectLst/>
                <a:uLnTx/>
                <a:uFillTx/>
                <a:latin typeface="Arial" panose="020B0604020202020204"/>
                <a:ea typeface="+mn-ea"/>
                <a:cs typeface="+mn-cs"/>
              </a:rPr>
              <a:t>Concept Clearance:</a:t>
            </a:r>
          </a:p>
          <a:p>
            <a:pPr marL="457200" marR="0" lvl="1" indent="0" algn="l" defTabSz="685800" rtl="0" eaLnBrk="0" fontAlgn="auto" latinLnBrk="0" hangingPunct="0">
              <a:lnSpc>
                <a:spcPct val="100000"/>
              </a:lnSpc>
              <a:spcBef>
                <a:spcPts val="0"/>
              </a:spcBef>
              <a:buClr>
                <a:prstClr val="white"/>
              </a:buClr>
              <a:buSzPct val="95000"/>
              <a:buFontTx/>
              <a:buNone/>
              <a:tabLst/>
              <a:defRPr/>
            </a:pPr>
            <a:endParaRPr kumimoji="0" lang="en-US" sz="1000" b="1" i="0" u="none" strike="noStrike" kern="1200" cap="none" spc="0" normalizeH="0" baseline="0" noProof="0" dirty="0">
              <a:ln>
                <a:noFill/>
              </a:ln>
              <a:solidFill>
                <a:srgbClr val="FFFFFF"/>
              </a:solidFill>
              <a:effectLst/>
              <a:uLnTx/>
              <a:uFillTx/>
              <a:latin typeface="Arial" panose="020B0604020202020204"/>
              <a:ea typeface="+mn-ea"/>
              <a:cs typeface="Arial"/>
            </a:endParaRPr>
          </a:p>
          <a:p>
            <a:pPr marL="688975" marR="0" lvl="2" indent="0" algn="l" defTabSz="457200" rtl="0" eaLnBrk="0" fontAlgn="auto" latinLnBrk="0" hangingPunct="0">
              <a:lnSpc>
                <a:spcPct val="100000"/>
              </a:lnSpc>
              <a:spcBef>
                <a:spcPts val="0"/>
              </a:spcBef>
              <a:buClr>
                <a:prstClr val="white"/>
              </a:buClr>
              <a:buSzPct val="95000"/>
              <a:buFontTx/>
              <a:buNone/>
              <a:tabLst/>
              <a:defRPr/>
            </a:pPr>
            <a:r>
              <a:rPr kumimoji="0" lang="en-US" sz="2800" b="1" i="0" u="none" strike="noStrike" kern="1200" cap="none" spc="0" normalizeH="0" baseline="0" noProof="0" dirty="0">
                <a:ln>
                  <a:noFill/>
                </a:ln>
                <a:solidFill>
                  <a:srgbClr val="FFFFFF"/>
                </a:solidFill>
                <a:effectLst/>
                <a:uLnTx/>
                <a:uFillTx/>
                <a:latin typeface="Arial" panose="020B0604020202020204"/>
                <a:ea typeface="+mn-ea"/>
                <a:cs typeface="+mn-cs"/>
              </a:rPr>
              <a:t>Machine Learning and Artificial Intelligence Tools to Advance 	Genomic Translational Research </a:t>
            </a:r>
          </a:p>
          <a:p>
            <a:pPr marL="688975" marR="0" lvl="2" indent="0" algn="l" defTabSz="457200" rtl="0" eaLnBrk="0" fontAlgn="auto" latinLnBrk="0" hangingPunct="0">
              <a:lnSpc>
                <a:spcPct val="100000"/>
              </a:lnSpc>
              <a:spcBef>
                <a:spcPts val="0"/>
              </a:spcBef>
              <a:buClr>
                <a:prstClr val="white"/>
              </a:buClr>
              <a:buSzPct val="95000"/>
              <a:buFontTx/>
              <a:buNone/>
              <a:tabLst/>
              <a:defRPr/>
            </a:pPr>
            <a:r>
              <a:rPr kumimoji="0" lang="en-US" sz="2800" b="1" i="0" u="none" strike="noStrike" kern="1200" cap="none" spc="0" normalizeH="0" baseline="0" noProof="0" dirty="0">
                <a:ln>
                  <a:noFill/>
                </a:ln>
                <a:solidFill>
                  <a:srgbClr val="E57200"/>
                </a:solidFill>
                <a:effectLst/>
                <a:uLnTx/>
                <a:uFillTx/>
                <a:latin typeface="Arial" panose="020B0604020202020204"/>
                <a:ea typeface="+mn-ea"/>
                <a:cs typeface="+mn-cs"/>
              </a:rPr>
              <a:t>		Sandhya Xirasagar</a:t>
            </a:r>
          </a:p>
          <a:p>
            <a:pPr marL="688975" marR="0" lvl="2" indent="0" algn="l" defTabSz="550863" rtl="0" eaLnBrk="0" fontAlgn="auto" latinLnBrk="0" hangingPunct="0">
              <a:lnSpc>
                <a:spcPct val="100000"/>
              </a:lnSpc>
              <a:spcBef>
                <a:spcPts val="0"/>
              </a:spcBef>
              <a:spcAft>
                <a:spcPts val="0"/>
              </a:spcAft>
              <a:buClr>
                <a:prstClr val="white"/>
              </a:buClr>
              <a:buSzPct val="95000"/>
              <a:buFontTx/>
              <a:buNone/>
              <a:tabLst/>
              <a:defRPr/>
            </a:pPr>
            <a:endParaRPr kumimoji="0" lang="en-US" sz="2800" b="1" i="0" u="none" strike="noStrike" kern="1200" cap="none" spc="0" normalizeH="0" baseline="0" noProof="0" dirty="0">
              <a:ln>
                <a:noFill/>
              </a:ln>
              <a:solidFill>
                <a:srgbClr val="E57200"/>
              </a:solidFill>
              <a:effectLst/>
              <a:uLnTx/>
              <a:uFillTx/>
              <a:latin typeface="Arial" panose="020B0604020202020204"/>
              <a:ea typeface="+mn-ea"/>
              <a:cs typeface="+mn-cs"/>
            </a:endParaRPr>
          </a:p>
          <a:p>
            <a:pPr marL="457200" marR="0" lvl="1" indent="0" algn="l" defTabSz="685800" rtl="0" eaLnBrk="0" fontAlgn="auto" latinLnBrk="0" hangingPunct="0">
              <a:lnSpc>
                <a:spcPct val="100000"/>
              </a:lnSpc>
              <a:spcBef>
                <a:spcPts val="0"/>
              </a:spcBef>
              <a:spcAft>
                <a:spcPts val="600"/>
              </a:spcAft>
              <a:buClr>
                <a:prstClr val="white"/>
              </a:buClr>
              <a:buSzPct val="95000"/>
              <a:buFontTx/>
              <a:buNone/>
              <a:tabLst/>
              <a:defRPr/>
            </a:pPr>
            <a:endParaRPr kumimoji="0" lang="en-US" sz="2700" b="1" i="0" u="none" strike="noStrike" kern="1200" cap="none" spc="0" normalizeH="0" baseline="0" noProof="0" dirty="0">
              <a:ln>
                <a:noFill/>
              </a:ln>
              <a:solidFill>
                <a:srgbClr val="E57200"/>
              </a:solidFill>
              <a:effectLst/>
              <a:uLnTx/>
              <a:uFillTx/>
              <a:latin typeface="Arial" panose="020B0604020202020204"/>
              <a:ea typeface="+mn-ea"/>
              <a:cs typeface="+mn-cs"/>
            </a:endParaRPr>
          </a:p>
        </p:txBody>
      </p:sp>
    </p:spTree>
    <p:extLst>
      <p:ext uri="{BB962C8B-B14F-4D97-AF65-F5344CB8AC3E}">
        <p14:creationId xmlns:p14="http://schemas.microsoft.com/office/powerpoint/2010/main" val="1893136672"/>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10" end="1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12" end="12"/>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BAC6E92A-DBF5-46C8-AA8A-21FF5F8FD836}"/>
              </a:ext>
            </a:extLst>
          </p:cNvPr>
          <p:cNvSpPr txBox="1">
            <a:spLocks/>
          </p:cNvSpPr>
          <p:nvPr/>
        </p:nvSpPr>
        <p:spPr>
          <a:xfrm>
            <a:off x="0" y="5216"/>
            <a:ext cx="12195175" cy="661987"/>
          </a:xfrm>
          <a:prstGeom prst="rect">
            <a:avLst/>
          </a:prstGeom>
        </p:spPr>
        <p:txBody>
          <a:bodyPr vert="horz" wrap="square" lIns="91440" tIns="45720" rIns="91440" bIns="45720" numCol="1" rtlCol="0" anchor="ctr" anchorCtr="0" compatLnSpc="1">
            <a:prstTxWarp prst="textNoShape">
              <a:avLst/>
            </a:prstTxWarp>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a:ln>
                  <a:noFill/>
                </a:ln>
                <a:solidFill>
                  <a:srgbClr val="5FE0D4"/>
                </a:solidFill>
                <a:effectLst/>
                <a:uLnTx/>
                <a:uFillTx/>
                <a:latin typeface="Arial" pitchFamily="34" charset="0"/>
                <a:ea typeface="+mj-ea"/>
                <a:cs typeface="Arial" pitchFamily="34" charset="0"/>
              </a:rPr>
              <a:t>Open Session Agenda</a:t>
            </a:r>
          </a:p>
        </p:txBody>
      </p:sp>
      <p:sp>
        <p:nvSpPr>
          <p:cNvPr id="16" name="Title 1">
            <a:extLst>
              <a:ext uri="{FF2B5EF4-FFF2-40B4-BE49-F238E27FC236}">
                <a16:creationId xmlns:a16="http://schemas.microsoft.com/office/drawing/2014/main" id="{B09AB94D-DD81-4515-B560-4163AB8A428D}"/>
              </a:ext>
            </a:extLst>
          </p:cNvPr>
          <p:cNvSpPr txBox="1">
            <a:spLocks/>
          </p:cNvSpPr>
          <p:nvPr/>
        </p:nvSpPr>
        <p:spPr bwMode="auto">
          <a:xfrm>
            <a:off x="134280" y="914400"/>
            <a:ext cx="12493255" cy="5841162"/>
          </a:xfrm>
          <a:prstGeom prst="rect">
            <a:avLst/>
          </a:prstGeom>
          <a:noFill/>
          <a:ln w="9525" algn="ctr">
            <a:noFill/>
            <a:miter lim="800000"/>
            <a:headEnd/>
            <a:tailEnd/>
          </a:ln>
        </p:spPr>
        <p:txBody>
          <a:bodyPr lIns="91440" tIns="45720" rIns="91440" bIns="45720" anchor="t"/>
          <a:lstStyle/>
          <a:p>
            <a:pPr marL="0" marR="0" lvl="1" algn="l" defTabSz="685800" rtl="0" eaLnBrk="0" fontAlgn="auto" latinLnBrk="0" hangingPunct="0">
              <a:lnSpc>
                <a:spcPct val="100000"/>
              </a:lnSpc>
              <a:spcBef>
                <a:spcPts val="0"/>
              </a:spcBef>
              <a:spcAft>
                <a:spcPts val="600"/>
              </a:spcAft>
              <a:buClr>
                <a:prstClr val="white"/>
              </a:buClr>
              <a:buSzPct val="95000"/>
              <a:buFontTx/>
              <a:buNone/>
              <a:tabLst/>
              <a:defRPr/>
            </a:pPr>
            <a:r>
              <a:rPr kumimoji="0" lang="en-US" sz="3200" b="1" i="0" u="none" strike="noStrike" kern="1200" cap="none" spc="0" normalizeH="0" baseline="0" noProof="0" dirty="0">
                <a:ln>
                  <a:noFill/>
                </a:ln>
                <a:solidFill>
                  <a:srgbClr val="FFFFFF"/>
                </a:solidFill>
                <a:effectLst/>
                <a:uLnTx/>
                <a:uFillTx/>
                <a:latin typeface="Arial" panose="020B0604020202020204"/>
                <a:ea typeface="+mn-ea"/>
                <a:cs typeface="+mn-cs"/>
              </a:rPr>
              <a:t>Concept Clearances:</a:t>
            </a:r>
          </a:p>
          <a:p>
            <a:pPr marL="457200" marR="0" lvl="1" indent="0" algn="l" defTabSz="685800" rtl="0" eaLnBrk="0" fontAlgn="auto" latinLnBrk="0" hangingPunct="0">
              <a:lnSpc>
                <a:spcPct val="100000"/>
              </a:lnSpc>
              <a:spcBef>
                <a:spcPts val="0"/>
              </a:spcBef>
              <a:spcAft>
                <a:spcPts val="600"/>
              </a:spcAft>
              <a:buClr>
                <a:prstClr val="white"/>
              </a:buClr>
              <a:buSzPct val="95000"/>
              <a:buFontTx/>
              <a:buNone/>
              <a:tabLst/>
              <a:defRPr/>
            </a:pPr>
            <a:endParaRPr kumimoji="0" lang="en-US" sz="1000" b="1" i="0" u="none" strike="noStrike" kern="1200" cap="none" spc="0" normalizeH="0" baseline="0" noProof="0" dirty="0">
              <a:ln>
                <a:noFill/>
              </a:ln>
              <a:solidFill>
                <a:prstClr val="white"/>
              </a:solidFill>
              <a:effectLst/>
              <a:uLnTx/>
              <a:uFillTx/>
              <a:latin typeface="Arial" panose="020B0604020202020204"/>
              <a:ea typeface="+mn-ea"/>
              <a:cs typeface="+mn-cs"/>
            </a:endParaRPr>
          </a:p>
          <a:p>
            <a:pPr marL="0" marR="0" lvl="2" indent="0" algn="l" defTabSz="457200" rtl="0" eaLnBrk="0" fontAlgn="auto" latinLnBrk="0" hangingPunct="0">
              <a:lnSpc>
                <a:spcPct val="100000"/>
              </a:lnSpc>
              <a:spcBef>
                <a:spcPts val="0"/>
              </a:spcBef>
              <a:buClr>
                <a:prstClr val="white"/>
              </a:buClr>
              <a:buSzPct val="95000"/>
              <a:buFontTx/>
              <a:buNone/>
              <a:tabLst/>
              <a:defRPr/>
            </a:pPr>
            <a:r>
              <a:rPr kumimoji="0" lang="en-US" sz="2800" b="1" i="0" u="none" strike="noStrike" kern="1200" cap="none" spc="0" normalizeH="0" baseline="0" noProof="0" dirty="0">
                <a:ln>
                  <a:noFill/>
                </a:ln>
                <a:solidFill>
                  <a:srgbClr val="FFFFFF"/>
                </a:solidFill>
                <a:effectLst/>
                <a:uLnTx/>
                <a:uFillTx/>
                <a:latin typeface="Arial" panose="020B0604020202020204"/>
                <a:ea typeface="+mn-ea"/>
                <a:cs typeface="+mn-cs"/>
              </a:rPr>
              <a:t>  NHGRI Technology Development Coordinating Center</a:t>
            </a:r>
            <a:r>
              <a:rPr kumimoji="0" lang="en-US" sz="2800" b="1" i="0" u="none" strike="noStrike" kern="1200" cap="none" spc="0" normalizeH="0" baseline="0" noProof="0" dirty="0">
                <a:ln>
                  <a:noFill/>
                </a:ln>
                <a:solidFill>
                  <a:srgbClr val="E57200"/>
                </a:solidFill>
                <a:effectLst/>
                <a:uLnTx/>
                <a:uFillTx/>
                <a:latin typeface="Arial" panose="020B0604020202020204"/>
                <a:ea typeface="+mn-ea"/>
                <a:cs typeface="+mn-cs"/>
              </a:rPr>
              <a:t>			</a:t>
            </a:r>
          </a:p>
          <a:p>
            <a:pPr marL="0" marR="0" lvl="2" indent="0" algn="l" defTabSz="457200" rtl="0" eaLnBrk="0" fontAlgn="auto" latinLnBrk="0" hangingPunct="0">
              <a:lnSpc>
                <a:spcPct val="100000"/>
              </a:lnSpc>
              <a:spcBef>
                <a:spcPts val="0"/>
              </a:spcBef>
              <a:buClr>
                <a:prstClr val="white"/>
              </a:buClr>
              <a:buSzPct val="95000"/>
              <a:buFontTx/>
              <a:buNone/>
              <a:tabLst/>
              <a:defRPr/>
            </a:pPr>
            <a:r>
              <a:rPr kumimoji="0" lang="en-US" sz="2800" b="1" i="0" u="none" strike="noStrike" kern="1200" cap="none" spc="0" normalizeH="0" baseline="0" noProof="0" dirty="0">
                <a:ln>
                  <a:noFill/>
                </a:ln>
                <a:solidFill>
                  <a:srgbClr val="E57200"/>
                </a:solidFill>
                <a:effectLst/>
                <a:uLnTx/>
                <a:uFillTx/>
                <a:latin typeface="Arial" panose="020B0604020202020204"/>
                <a:ea typeface="+mn-ea"/>
                <a:cs typeface="+mn-cs"/>
              </a:rPr>
              <a:t>		Stephanie Morris </a:t>
            </a:r>
            <a:endParaRPr kumimoji="0" lang="en-US" sz="2800" b="1" i="0" u="none" strike="noStrike" kern="1200" cap="none" spc="0" normalizeH="0" baseline="0" noProof="0" dirty="0">
              <a:ln>
                <a:noFill/>
              </a:ln>
              <a:solidFill>
                <a:srgbClr val="E57200"/>
              </a:solidFill>
              <a:effectLst/>
              <a:uLnTx/>
              <a:uFillTx/>
              <a:latin typeface="Arial" panose="020B0604020202020204"/>
              <a:ea typeface="+mn-ea"/>
              <a:cs typeface="Arial"/>
            </a:endParaRPr>
          </a:p>
          <a:p>
            <a:pPr marL="0" marR="0" lvl="2" indent="0" algn="l" defTabSz="457200" rtl="0" eaLnBrk="0" fontAlgn="auto" latinLnBrk="0" hangingPunct="0">
              <a:lnSpc>
                <a:spcPct val="100000"/>
              </a:lnSpc>
              <a:spcBef>
                <a:spcPts val="0"/>
              </a:spcBef>
              <a:buClr>
                <a:prstClr val="white"/>
              </a:buClr>
              <a:buSzPct val="95000"/>
              <a:buFontTx/>
              <a:buNone/>
              <a:tabLst/>
              <a:defRPr/>
            </a:pPr>
            <a:endParaRPr kumimoji="0" lang="en-US" sz="1000" b="1" i="0" u="none" strike="noStrike" kern="1200" cap="none" spc="0" normalizeH="0" baseline="0" noProof="0" dirty="0">
              <a:ln>
                <a:noFill/>
              </a:ln>
              <a:solidFill>
                <a:srgbClr val="FFFFFF"/>
              </a:solidFill>
              <a:effectLst/>
              <a:uLnTx/>
              <a:uFillTx/>
              <a:latin typeface="Arial" panose="020B0604020202020204"/>
              <a:ea typeface="+mn-ea"/>
              <a:cs typeface="+mn-cs"/>
            </a:endParaRPr>
          </a:p>
          <a:p>
            <a:pPr marL="0" marR="0" lvl="2" indent="0" algn="l" defTabSz="457200" rtl="0" eaLnBrk="0" fontAlgn="auto" latinLnBrk="0" hangingPunct="0">
              <a:lnSpc>
                <a:spcPct val="100000"/>
              </a:lnSpc>
              <a:spcBef>
                <a:spcPts val="0"/>
              </a:spcBef>
              <a:buClr>
                <a:prstClr val="white"/>
              </a:buClr>
              <a:buSzPct val="95000"/>
              <a:buFontTx/>
              <a:buNone/>
              <a:tabLst/>
              <a:defRPr/>
            </a:pPr>
            <a:r>
              <a:rPr kumimoji="0" lang="en-US" sz="2800" b="1" i="0" u="none" strike="noStrike" kern="1200" cap="none" spc="0" normalizeH="0" baseline="0" noProof="0" dirty="0">
                <a:ln>
                  <a:noFill/>
                </a:ln>
                <a:solidFill>
                  <a:srgbClr val="FFFFFF"/>
                </a:solidFill>
                <a:effectLst/>
                <a:uLnTx/>
                <a:uFillTx/>
                <a:latin typeface="Arial" panose="020B0604020202020204"/>
                <a:ea typeface="+mn-ea"/>
                <a:cs typeface="+mn-cs"/>
              </a:rPr>
              <a:t>  Genomic Medicine </a:t>
            </a:r>
            <a:r>
              <a:rPr kumimoji="0" lang="en-US" sz="2800" b="1" i="0" u="none" strike="noStrike" kern="1200" cap="none" spc="0" normalizeH="0" baseline="0" noProof="0" dirty="0" err="1">
                <a:ln>
                  <a:noFill/>
                </a:ln>
                <a:solidFill>
                  <a:srgbClr val="FFFFFF"/>
                </a:solidFill>
                <a:effectLst/>
                <a:uLnTx/>
                <a:uFillTx/>
                <a:latin typeface="Arial" panose="020B0604020202020204"/>
                <a:ea typeface="+mn-ea"/>
                <a:cs typeface="+mn-cs"/>
              </a:rPr>
              <a:t>eConsult</a:t>
            </a:r>
            <a:r>
              <a:rPr kumimoji="0" lang="en-US" sz="2800" b="1" i="0" u="none" strike="noStrike" kern="1200" cap="none" spc="0" normalizeH="0" baseline="0" noProof="0" dirty="0">
                <a:ln>
                  <a:noFill/>
                </a:ln>
                <a:solidFill>
                  <a:srgbClr val="FFFFFF"/>
                </a:solidFill>
                <a:effectLst/>
                <a:uLnTx/>
                <a:uFillTx/>
                <a:latin typeface="Arial" panose="020B0604020202020204"/>
                <a:ea typeface="+mn-ea"/>
                <a:cs typeface="+mn-cs"/>
              </a:rPr>
              <a:t> Service </a:t>
            </a:r>
          </a:p>
          <a:p>
            <a:pPr marL="0" marR="0" lvl="2" indent="0" algn="l" defTabSz="457200" rtl="0" eaLnBrk="0" fontAlgn="auto" latinLnBrk="0" hangingPunct="0">
              <a:lnSpc>
                <a:spcPct val="100000"/>
              </a:lnSpc>
              <a:spcBef>
                <a:spcPts val="0"/>
              </a:spcBef>
              <a:buClr>
                <a:prstClr val="white"/>
              </a:buClr>
              <a:buSzPct val="95000"/>
              <a:buFontTx/>
              <a:buNone/>
              <a:tabLst/>
              <a:defRPr/>
            </a:pPr>
            <a:r>
              <a:rPr kumimoji="0" lang="en-US" sz="2800" b="1" i="0" u="none" strike="noStrike" kern="1200" cap="none" spc="0" normalizeH="0" baseline="0" noProof="0" dirty="0">
                <a:ln>
                  <a:noFill/>
                </a:ln>
                <a:solidFill>
                  <a:srgbClr val="E57200"/>
                </a:solidFill>
                <a:effectLst/>
                <a:uLnTx/>
                <a:uFillTx/>
                <a:latin typeface="Arial" panose="020B0604020202020204"/>
                <a:ea typeface="+mn-ea"/>
                <a:cs typeface="+mn-cs"/>
              </a:rPr>
              <a:t>		Renee Rider </a:t>
            </a:r>
          </a:p>
          <a:p>
            <a:pPr marL="0" marR="0" lvl="1" indent="0" algn="l" defTabSz="457200" rtl="0" eaLnBrk="0" fontAlgn="auto" latinLnBrk="0" hangingPunct="0">
              <a:lnSpc>
                <a:spcPct val="100000"/>
              </a:lnSpc>
              <a:spcBef>
                <a:spcPts val="0"/>
              </a:spcBef>
              <a:buClr>
                <a:prstClr val="white"/>
              </a:buClr>
              <a:buSzPct val="95000"/>
              <a:buFontTx/>
              <a:buNone/>
              <a:tabLst/>
              <a:defRPr/>
            </a:pPr>
            <a:endParaRPr kumimoji="0" lang="en-US" sz="1000" b="1" i="0" u="none" strike="noStrike" kern="1200" cap="none" spc="0" normalizeH="0" baseline="0" noProof="0" dirty="0">
              <a:ln>
                <a:noFill/>
              </a:ln>
              <a:solidFill>
                <a:srgbClr val="E57200"/>
              </a:solidFill>
              <a:effectLst/>
              <a:uLnTx/>
              <a:uFillTx/>
              <a:latin typeface="Arial" panose="020B0604020202020204"/>
              <a:ea typeface="+mn-ea"/>
              <a:cs typeface="Arial"/>
            </a:endParaRPr>
          </a:p>
          <a:p>
            <a:pPr marL="0" marR="0" lvl="2" indent="0" algn="l" defTabSz="457200" rtl="0" eaLnBrk="0" fontAlgn="auto" latinLnBrk="0" hangingPunct="0">
              <a:lnSpc>
                <a:spcPct val="100000"/>
              </a:lnSpc>
              <a:spcBef>
                <a:spcPts val="0"/>
              </a:spcBef>
              <a:buClr>
                <a:prstClr val="white"/>
              </a:buClr>
              <a:buSzPct val="95000"/>
              <a:buFontTx/>
              <a:buNone/>
              <a:tabLst/>
              <a:defRPr/>
            </a:pPr>
            <a:r>
              <a:rPr kumimoji="0" lang="en-US" sz="2800" b="1" i="0" u="none" strike="noStrike" kern="1200" cap="none" spc="0" normalizeH="0" baseline="0" noProof="0" dirty="0">
                <a:ln>
                  <a:noFill/>
                </a:ln>
                <a:solidFill>
                  <a:srgbClr val="FFFFFF"/>
                </a:solidFill>
                <a:effectLst/>
                <a:uLnTx/>
                <a:uFillTx/>
                <a:latin typeface="Arial" panose="020B0604020202020204"/>
                <a:ea typeface="+mn-ea"/>
                <a:cs typeface="+mn-cs"/>
              </a:rPr>
              <a:t>  Genomic Research Experiences for Data Scientists</a:t>
            </a:r>
            <a:endParaRPr kumimoji="0" lang="en-US" sz="2800" b="1" i="0" u="none" strike="noStrike" kern="1200" cap="none" spc="0" normalizeH="0" baseline="0" noProof="0" dirty="0">
              <a:ln>
                <a:noFill/>
              </a:ln>
              <a:solidFill>
                <a:prstClr val="white"/>
              </a:solidFill>
              <a:effectLst/>
              <a:uLnTx/>
              <a:uFillTx/>
              <a:latin typeface="Arial" panose="020B0604020202020204"/>
              <a:ea typeface="+mn-ea"/>
              <a:cs typeface="+mn-cs"/>
            </a:endParaRPr>
          </a:p>
          <a:p>
            <a:pPr marL="0" marR="0" lvl="1" indent="0" algn="l" defTabSz="457200" rtl="0" eaLnBrk="0" fontAlgn="auto" latinLnBrk="0" hangingPunct="0">
              <a:lnSpc>
                <a:spcPct val="100000"/>
              </a:lnSpc>
              <a:spcBef>
                <a:spcPts val="0"/>
              </a:spcBef>
              <a:buClr>
                <a:prstClr val="white"/>
              </a:buClr>
              <a:buSzPct val="95000"/>
              <a:buFontTx/>
              <a:buNone/>
              <a:tabLst/>
              <a:defRPr/>
            </a:pPr>
            <a:r>
              <a:rPr kumimoji="0" lang="en-US" sz="2800" b="1" i="0" u="none" strike="noStrike" kern="1200" cap="none" spc="0" normalizeH="0" baseline="0" noProof="0" dirty="0">
                <a:ln>
                  <a:noFill/>
                </a:ln>
                <a:solidFill>
                  <a:srgbClr val="E57200"/>
                </a:solidFill>
                <a:effectLst/>
                <a:uLnTx/>
                <a:uFillTx/>
                <a:latin typeface="Arial" panose="020B0604020202020204"/>
                <a:ea typeface="+mn-ea"/>
                <a:cs typeface="+mn-cs"/>
              </a:rPr>
              <a:t>		Sandhya Xirasagar </a:t>
            </a:r>
          </a:p>
          <a:p>
            <a:pPr marL="0" marR="0" lvl="1" indent="0" algn="l" defTabSz="457200" rtl="0" eaLnBrk="0" fontAlgn="auto" latinLnBrk="0" hangingPunct="0">
              <a:lnSpc>
                <a:spcPct val="100000"/>
              </a:lnSpc>
              <a:spcBef>
                <a:spcPts val="0"/>
              </a:spcBef>
              <a:buClr>
                <a:prstClr val="white"/>
              </a:buClr>
              <a:buSzPct val="95000"/>
              <a:buFontTx/>
              <a:buNone/>
              <a:tabLst/>
              <a:defRPr/>
            </a:pPr>
            <a:endParaRPr kumimoji="0" lang="en-US" sz="1000" b="1" i="0" u="none" strike="noStrike" kern="1200" cap="none" spc="0" normalizeH="0" baseline="0" noProof="0" dirty="0">
              <a:ln>
                <a:noFill/>
              </a:ln>
              <a:solidFill>
                <a:srgbClr val="E57200"/>
              </a:solidFill>
              <a:effectLst/>
              <a:uLnTx/>
              <a:uFillTx/>
              <a:latin typeface="Arial" panose="020B0604020202020204"/>
              <a:ea typeface="+mn-ea"/>
              <a:cs typeface="Arial"/>
            </a:endParaRPr>
          </a:p>
          <a:p>
            <a:pPr marL="0" marR="0" lvl="2" indent="0" algn="l" defTabSz="457200" rtl="0" eaLnBrk="0" fontAlgn="auto" latinLnBrk="0" hangingPunct="0">
              <a:lnSpc>
                <a:spcPct val="100000"/>
              </a:lnSpc>
              <a:spcBef>
                <a:spcPts val="0"/>
              </a:spcBef>
              <a:buClr>
                <a:prstClr val="white"/>
              </a:buClr>
              <a:buSzPct val="95000"/>
              <a:buFontTx/>
              <a:buNone/>
              <a:tabLst/>
              <a:defRPr/>
            </a:pPr>
            <a:r>
              <a:rPr kumimoji="0" lang="en-US" sz="2800" b="1" i="0" u="none" strike="noStrike" kern="1200" cap="none" spc="0" normalizeH="0" baseline="0" noProof="0" dirty="0">
                <a:ln>
                  <a:noFill/>
                </a:ln>
                <a:solidFill>
                  <a:srgbClr val="FFFFFF"/>
                </a:solidFill>
                <a:effectLst/>
                <a:uLnTx/>
                <a:uFillTx/>
                <a:latin typeface="Arial" panose="020B0604020202020204"/>
                <a:ea typeface="+mn-ea"/>
                <a:cs typeface="+mn-cs"/>
              </a:rPr>
              <a:t>  Research Experiences in Genomic Research for Genetic</a:t>
            </a:r>
            <a:r>
              <a:rPr lang="en-US" sz="2800" b="1" dirty="0">
                <a:solidFill>
                  <a:srgbClr val="FFFFFF"/>
                </a:solidFill>
                <a:latin typeface="Arial" panose="020B0604020202020204"/>
              </a:rPr>
              <a:t> </a:t>
            </a:r>
            <a:r>
              <a:rPr kumimoji="0" lang="en-US" sz="2800" b="1" i="0" u="none" strike="noStrike" kern="1200" cap="none" spc="0" normalizeH="0" baseline="0" noProof="0" dirty="0">
                <a:ln>
                  <a:noFill/>
                </a:ln>
                <a:solidFill>
                  <a:srgbClr val="FFFFFF"/>
                </a:solidFill>
                <a:effectLst/>
                <a:uLnTx/>
                <a:uFillTx/>
                <a:latin typeface="Arial" panose="020B0604020202020204"/>
                <a:ea typeface="+mn-ea"/>
                <a:cs typeface="+mn-cs"/>
              </a:rPr>
              <a:t>Counselors </a:t>
            </a:r>
            <a:endParaRPr kumimoji="0" lang="en-US" sz="2800" b="1" i="0" u="none" strike="noStrike" kern="1200" cap="none" spc="0" normalizeH="0" baseline="0" noProof="0" dirty="0">
              <a:ln>
                <a:noFill/>
              </a:ln>
              <a:solidFill>
                <a:prstClr val="white"/>
              </a:solidFill>
              <a:effectLst/>
              <a:uLnTx/>
              <a:uFillTx/>
              <a:latin typeface="Arial" panose="020B0604020202020204"/>
              <a:ea typeface="+mn-ea"/>
              <a:cs typeface="+mn-cs"/>
            </a:endParaRPr>
          </a:p>
          <a:p>
            <a:pPr marL="0" marR="0" lvl="1" indent="0" algn="l" defTabSz="457200" rtl="0" eaLnBrk="0" fontAlgn="auto" latinLnBrk="0" hangingPunct="0">
              <a:lnSpc>
                <a:spcPct val="100000"/>
              </a:lnSpc>
              <a:spcBef>
                <a:spcPts val="0"/>
              </a:spcBef>
              <a:buClr>
                <a:prstClr val="white"/>
              </a:buClr>
              <a:buSzPct val="95000"/>
              <a:buFontTx/>
              <a:buNone/>
              <a:tabLst/>
              <a:defRPr/>
            </a:pPr>
            <a:r>
              <a:rPr kumimoji="0" lang="en-US" sz="2800" b="1" i="0" u="none" strike="noStrike" kern="1200" cap="none" spc="0" normalizeH="0" baseline="0" noProof="0" dirty="0">
                <a:ln>
                  <a:noFill/>
                </a:ln>
                <a:solidFill>
                  <a:srgbClr val="E57200"/>
                </a:solidFill>
                <a:effectLst/>
                <a:uLnTx/>
                <a:uFillTx/>
                <a:latin typeface="Arial" panose="020B0604020202020204"/>
                <a:ea typeface="+mn-ea"/>
                <a:cs typeface="+mn-cs"/>
              </a:rPr>
              <a:t>		Heather Colley </a:t>
            </a:r>
            <a:endParaRPr kumimoji="0" lang="en-US" sz="2800" b="1" i="0" u="none" strike="noStrike" kern="1200" cap="none" spc="0" normalizeH="0" baseline="0" noProof="0" dirty="0">
              <a:ln>
                <a:noFill/>
              </a:ln>
              <a:solidFill>
                <a:srgbClr val="E57200"/>
              </a:solidFill>
              <a:effectLst/>
              <a:uLnTx/>
              <a:uFillTx/>
              <a:latin typeface="Arial" panose="020B0604020202020204"/>
              <a:ea typeface="+mn-ea"/>
              <a:cs typeface="Arial"/>
            </a:endParaRPr>
          </a:p>
          <a:p>
            <a:pPr marL="457200" marR="0" lvl="1" indent="0" algn="l" defTabSz="685800" rtl="0" eaLnBrk="0" fontAlgn="auto" latinLnBrk="0" hangingPunct="0">
              <a:lnSpc>
                <a:spcPct val="100000"/>
              </a:lnSpc>
              <a:spcBef>
                <a:spcPts val="0"/>
              </a:spcBef>
              <a:spcAft>
                <a:spcPts val="600"/>
              </a:spcAft>
              <a:buClr>
                <a:prstClr val="white"/>
              </a:buClr>
              <a:buSzPct val="95000"/>
              <a:buFontTx/>
              <a:buNone/>
              <a:tabLst/>
              <a:defRPr/>
            </a:pPr>
            <a:endParaRPr kumimoji="0" lang="en-US" sz="1000" b="1" i="0" u="none" strike="noStrike" kern="1200" cap="none" spc="0" normalizeH="0" baseline="0" noProof="0" dirty="0">
              <a:ln>
                <a:noFill/>
              </a:ln>
              <a:solidFill>
                <a:prstClr val="white"/>
              </a:solidFill>
              <a:effectLst/>
              <a:uLnTx/>
              <a:uFillTx/>
              <a:latin typeface="Arial" panose="020B0604020202020204"/>
              <a:ea typeface="+mn-ea"/>
              <a:cs typeface="+mn-cs"/>
            </a:endParaRPr>
          </a:p>
          <a:p>
            <a:pPr marL="457200" marR="0" lvl="1" indent="0" algn="l" defTabSz="685800" rtl="0" eaLnBrk="0" fontAlgn="auto" latinLnBrk="0" hangingPunct="0">
              <a:lnSpc>
                <a:spcPct val="100000"/>
              </a:lnSpc>
              <a:spcBef>
                <a:spcPts val="0"/>
              </a:spcBef>
              <a:spcAft>
                <a:spcPts val="600"/>
              </a:spcAft>
              <a:buClr>
                <a:prstClr val="white"/>
              </a:buClr>
              <a:buSzPct val="95000"/>
              <a:buFontTx/>
              <a:buNone/>
              <a:tabLst/>
              <a:defRPr/>
            </a:pPr>
            <a:endParaRPr kumimoji="0" lang="en-US" sz="1000" b="1" i="0" u="none" strike="noStrike" kern="1200" cap="none" spc="0" normalizeH="0" baseline="0" noProof="0" dirty="0">
              <a:ln>
                <a:noFill/>
              </a:ln>
              <a:solidFill>
                <a:prstClr val="white"/>
              </a:solidFill>
              <a:effectLst/>
              <a:uLnTx/>
              <a:uFillTx/>
              <a:latin typeface="Arial" panose="020B0604020202020204"/>
              <a:ea typeface="+mn-ea"/>
              <a:cs typeface="+mn-cs"/>
            </a:endParaRPr>
          </a:p>
          <a:p>
            <a:pPr marL="457200" marR="0" lvl="1" indent="0" algn="l" defTabSz="685800" rtl="0" eaLnBrk="0" fontAlgn="auto" latinLnBrk="0" hangingPunct="0">
              <a:lnSpc>
                <a:spcPct val="100000"/>
              </a:lnSpc>
              <a:spcBef>
                <a:spcPts val="0"/>
              </a:spcBef>
              <a:spcAft>
                <a:spcPts val="600"/>
              </a:spcAft>
              <a:buClr>
                <a:prstClr val="white"/>
              </a:buClr>
              <a:buSzPct val="95000"/>
              <a:buFontTx/>
              <a:buNone/>
              <a:tabLst/>
              <a:defRPr/>
            </a:pPr>
            <a:endParaRPr kumimoji="0" lang="en-US" sz="2800" b="1" i="0" u="none" strike="noStrike" kern="1200" cap="none" spc="0" normalizeH="0" baseline="0" noProof="0" dirty="0">
              <a:ln>
                <a:noFill/>
              </a:ln>
              <a:solidFill>
                <a:srgbClr val="E57200"/>
              </a:solidFill>
              <a:effectLst/>
              <a:uLnTx/>
              <a:uFillTx/>
              <a:latin typeface="Arial" panose="020B0604020202020204"/>
              <a:ea typeface="+mn-ea"/>
              <a:cs typeface="+mn-cs"/>
            </a:endParaRPr>
          </a:p>
          <a:p>
            <a:pPr marL="688975" marR="0" lvl="2" indent="0" algn="l" defTabSz="655638" rtl="0" eaLnBrk="0" fontAlgn="auto" latinLnBrk="0" hangingPunct="0">
              <a:lnSpc>
                <a:spcPct val="100000"/>
              </a:lnSpc>
              <a:spcBef>
                <a:spcPts val="0"/>
              </a:spcBef>
              <a:spcAft>
                <a:spcPts val="0"/>
              </a:spcAft>
              <a:buClr>
                <a:prstClr val="white"/>
              </a:buClr>
              <a:buSzPct val="95000"/>
              <a:buFontTx/>
              <a:buNone/>
              <a:tabLst/>
              <a:defRPr/>
            </a:pPr>
            <a:endParaRPr kumimoji="0" lang="en-US" sz="2800" b="1" i="0" u="none" strike="noStrike" kern="1200" cap="none" spc="0" normalizeH="0" baseline="0" noProof="0" dirty="0">
              <a:ln>
                <a:noFill/>
              </a:ln>
              <a:solidFill>
                <a:srgbClr val="E57200"/>
              </a:solidFill>
              <a:effectLst/>
              <a:uLnTx/>
              <a:uFillTx/>
              <a:latin typeface="Arial" panose="020B0604020202020204"/>
              <a:ea typeface="+mn-ea"/>
              <a:cs typeface="+mn-cs"/>
            </a:endParaRPr>
          </a:p>
          <a:p>
            <a:pPr marL="688975" marR="0" lvl="2" indent="0" algn="l" defTabSz="550863" rtl="0" eaLnBrk="0" fontAlgn="auto" latinLnBrk="0" hangingPunct="0">
              <a:lnSpc>
                <a:spcPct val="100000"/>
              </a:lnSpc>
              <a:spcBef>
                <a:spcPts val="0"/>
              </a:spcBef>
              <a:spcAft>
                <a:spcPts val="0"/>
              </a:spcAft>
              <a:buClr>
                <a:prstClr val="white"/>
              </a:buClr>
              <a:buSzPct val="95000"/>
              <a:buFontTx/>
              <a:buNone/>
              <a:tabLst/>
              <a:defRPr/>
            </a:pPr>
            <a:endParaRPr kumimoji="0" lang="en-US" sz="2800" b="1" i="0" u="none" strike="noStrike" kern="1200" cap="none" spc="0" normalizeH="0" baseline="0" noProof="0" dirty="0">
              <a:ln>
                <a:noFill/>
              </a:ln>
              <a:solidFill>
                <a:srgbClr val="E57200"/>
              </a:solidFill>
              <a:effectLst/>
              <a:uLnTx/>
              <a:uFillTx/>
              <a:latin typeface="Arial" panose="020B0604020202020204"/>
              <a:ea typeface="+mn-ea"/>
              <a:cs typeface="+mn-cs"/>
            </a:endParaRPr>
          </a:p>
          <a:p>
            <a:pPr marL="688975" marR="0" lvl="2" indent="0" algn="l" defTabSz="550863" rtl="0" eaLnBrk="0" fontAlgn="auto" latinLnBrk="0" hangingPunct="0">
              <a:lnSpc>
                <a:spcPct val="100000"/>
              </a:lnSpc>
              <a:spcBef>
                <a:spcPts val="0"/>
              </a:spcBef>
              <a:spcAft>
                <a:spcPts val="0"/>
              </a:spcAft>
              <a:buClr>
                <a:prstClr val="white"/>
              </a:buClr>
              <a:buSzPct val="95000"/>
              <a:buFontTx/>
              <a:buNone/>
              <a:tabLst/>
              <a:defRPr/>
            </a:pPr>
            <a:endParaRPr kumimoji="0" lang="en-US" sz="2700" b="1" i="0" u="none" strike="noStrike" kern="1200" cap="none" spc="0" normalizeH="0" baseline="0" noProof="0" dirty="0">
              <a:ln>
                <a:noFill/>
              </a:ln>
              <a:solidFill>
                <a:srgbClr val="E57200"/>
              </a:solidFill>
              <a:effectLst/>
              <a:uLnTx/>
              <a:uFillTx/>
              <a:latin typeface="Arial" panose="020B0604020202020204"/>
              <a:ea typeface="+mn-ea"/>
              <a:cs typeface="+mn-cs"/>
            </a:endParaRPr>
          </a:p>
        </p:txBody>
      </p:sp>
    </p:spTree>
    <p:extLst>
      <p:ext uri="{BB962C8B-B14F-4D97-AF65-F5344CB8AC3E}">
        <p14:creationId xmlns:p14="http://schemas.microsoft.com/office/powerpoint/2010/main" val="3882264719"/>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6">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6">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6">
                                            <p:txEl>
                                              <p:pRg st="9" end="9"/>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6">
                                            <p:txEl>
                                              <p:pRg st="11" end="11"/>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6">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BAC6E92A-DBF5-46C8-AA8A-21FF5F8FD836}"/>
              </a:ext>
            </a:extLst>
          </p:cNvPr>
          <p:cNvSpPr txBox="1">
            <a:spLocks/>
          </p:cNvSpPr>
          <p:nvPr/>
        </p:nvSpPr>
        <p:spPr>
          <a:xfrm>
            <a:off x="0" y="5216"/>
            <a:ext cx="12195175" cy="661987"/>
          </a:xfrm>
          <a:prstGeom prst="rect">
            <a:avLst/>
          </a:prstGeom>
        </p:spPr>
        <p:txBody>
          <a:bodyPr vert="horz" wrap="square" lIns="91440" tIns="45720" rIns="91440" bIns="45720" numCol="1" rtlCol="0" anchor="ctr" anchorCtr="0" compatLnSpc="1">
            <a:prstTxWarp prst="textNoShape">
              <a:avLst/>
            </a:prstTxWarp>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a:ln>
                  <a:noFill/>
                </a:ln>
                <a:solidFill>
                  <a:srgbClr val="5FE0D4"/>
                </a:solidFill>
                <a:effectLst/>
                <a:uLnTx/>
                <a:uFillTx/>
                <a:latin typeface="Arial" pitchFamily="34" charset="0"/>
                <a:ea typeface="+mj-ea"/>
                <a:cs typeface="Arial" pitchFamily="34" charset="0"/>
              </a:rPr>
              <a:t>Open Session Agenda</a:t>
            </a:r>
          </a:p>
        </p:txBody>
      </p:sp>
      <p:sp>
        <p:nvSpPr>
          <p:cNvPr id="16" name="Title 1">
            <a:extLst>
              <a:ext uri="{FF2B5EF4-FFF2-40B4-BE49-F238E27FC236}">
                <a16:creationId xmlns:a16="http://schemas.microsoft.com/office/drawing/2014/main" id="{B09AB94D-DD81-4515-B560-4163AB8A428D}"/>
              </a:ext>
            </a:extLst>
          </p:cNvPr>
          <p:cNvSpPr txBox="1">
            <a:spLocks/>
          </p:cNvSpPr>
          <p:nvPr/>
        </p:nvSpPr>
        <p:spPr bwMode="auto">
          <a:xfrm>
            <a:off x="-259130" y="838031"/>
            <a:ext cx="11888301" cy="5841162"/>
          </a:xfrm>
          <a:prstGeom prst="rect">
            <a:avLst/>
          </a:prstGeom>
          <a:noFill/>
          <a:ln w="9525" algn="ctr">
            <a:noFill/>
            <a:miter lim="800000"/>
            <a:headEnd/>
            <a:tailEnd/>
          </a:ln>
        </p:spPr>
        <p:txBody>
          <a:bodyPr lIns="91440" tIns="45720" rIns="91440" bIns="45720" anchor="t"/>
          <a:lstStyle/>
          <a:p>
            <a:pPr marL="457200" marR="0" lvl="1" indent="0" algn="l" defTabSz="685800" rtl="0" eaLnBrk="0" fontAlgn="auto" latinLnBrk="0" hangingPunct="0">
              <a:lnSpc>
                <a:spcPct val="100000"/>
              </a:lnSpc>
              <a:spcBef>
                <a:spcPts val="0"/>
              </a:spcBef>
              <a:spcAft>
                <a:spcPts val="600"/>
              </a:spcAft>
              <a:buClr>
                <a:prstClr val="white"/>
              </a:buClr>
              <a:buSzPct val="95000"/>
              <a:buFontTx/>
              <a:buNone/>
              <a:tabLst/>
              <a:defRPr/>
            </a:pPr>
            <a:r>
              <a:rPr kumimoji="0" lang="en-US" sz="3200" b="1" i="0" u="none" strike="noStrike" kern="1200" cap="none" spc="0" normalizeH="0" baseline="0" noProof="0" dirty="0">
                <a:ln>
                  <a:noFill/>
                </a:ln>
                <a:solidFill>
                  <a:srgbClr val="FFFFFF"/>
                </a:solidFill>
                <a:effectLst/>
                <a:uLnTx/>
                <a:uFillTx/>
                <a:latin typeface="Arial" panose="020B0604020202020204"/>
                <a:ea typeface="+mn-ea"/>
                <a:cs typeface="+mn-cs"/>
              </a:rPr>
              <a:t>Presentations:</a:t>
            </a:r>
          </a:p>
          <a:p>
            <a:pPr marL="457200" marR="0" lvl="1" indent="0" algn="l" defTabSz="685800" rtl="0" eaLnBrk="0" fontAlgn="auto" latinLnBrk="0" hangingPunct="0">
              <a:lnSpc>
                <a:spcPct val="100000"/>
              </a:lnSpc>
              <a:spcBef>
                <a:spcPts val="0"/>
              </a:spcBef>
              <a:spcAft>
                <a:spcPts val="600"/>
              </a:spcAft>
              <a:buClr>
                <a:prstClr val="white"/>
              </a:buClr>
              <a:buSzPct val="95000"/>
              <a:buFontTx/>
              <a:buNone/>
              <a:tabLst/>
              <a:defRPr/>
            </a:pPr>
            <a:endParaRPr kumimoji="0" lang="en-US" sz="1000" b="1" i="0" u="none" strike="noStrike" kern="1200" cap="none" spc="0" normalizeH="0" baseline="0" noProof="0" dirty="0">
              <a:ln>
                <a:noFill/>
              </a:ln>
              <a:solidFill>
                <a:prstClr val="white"/>
              </a:solidFill>
              <a:effectLst/>
              <a:uLnTx/>
              <a:uFillTx/>
              <a:latin typeface="Arial" panose="020B0604020202020204"/>
              <a:ea typeface="+mn-ea"/>
              <a:cs typeface="+mn-cs"/>
            </a:endParaRPr>
          </a:p>
          <a:p>
            <a:pPr marL="688975" marR="0" lvl="2" indent="0" algn="l" defTabSz="457200" rtl="0" eaLnBrk="0" fontAlgn="auto" latinLnBrk="0" hangingPunct="0">
              <a:lnSpc>
                <a:spcPct val="100000"/>
              </a:lnSpc>
              <a:spcBef>
                <a:spcPts val="0"/>
              </a:spcBef>
              <a:spcAft>
                <a:spcPts val="0"/>
              </a:spcAft>
              <a:buClr>
                <a:prstClr val="white"/>
              </a:buClr>
              <a:buSzPct val="95000"/>
              <a:buFontTx/>
              <a:buNone/>
              <a:tabLst/>
              <a:defRPr/>
            </a:pPr>
            <a:r>
              <a:rPr kumimoji="0" lang="en-US" sz="2800" b="1" i="0" u="none" strike="noStrike" kern="1200" cap="none" spc="0" normalizeH="0" baseline="0" noProof="0" dirty="0">
                <a:ln>
                  <a:noFill/>
                </a:ln>
                <a:solidFill>
                  <a:srgbClr val="FFFFFF"/>
                </a:solidFill>
                <a:effectLst/>
                <a:uLnTx/>
                <a:uFillTx/>
                <a:latin typeface="Arial" panose="020B0604020202020204"/>
                <a:ea typeface="+mn-ea"/>
                <a:cs typeface="+mn-cs"/>
              </a:rPr>
              <a:t>Genomics &amp; Society Working Group</a:t>
            </a:r>
            <a:endParaRPr kumimoji="0" lang="en-US" sz="2800" b="1" i="0" u="none" strike="noStrike" kern="1200" cap="none" spc="0" normalizeH="0" baseline="0" noProof="0" dirty="0">
              <a:ln>
                <a:noFill/>
              </a:ln>
              <a:solidFill>
                <a:srgbClr val="FFFFFF"/>
              </a:solidFill>
              <a:effectLst/>
              <a:uLnTx/>
              <a:uFillTx/>
              <a:latin typeface="Arial" panose="020B0604020202020204"/>
              <a:ea typeface="+mn-ea"/>
              <a:cs typeface="Arial"/>
            </a:endParaRPr>
          </a:p>
          <a:p>
            <a:pPr marL="457200" marR="0" lvl="1" indent="0" algn="l" defTabSz="685800" rtl="0" eaLnBrk="0" fontAlgn="auto" latinLnBrk="0" hangingPunct="0">
              <a:lnSpc>
                <a:spcPct val="100000"/>
              </a:lnSpc>
              <a:spcBef>
                <a:spcPts val="0"/>
              </a:spcBef>
              <a:spcAft>
                <a:spcPts val="2000"/>
              </a:spcAft>
              <a:buClr>
                <a:prstClr val="white"/>
              </a:buClr>
              <a:buSzPct val="95000"/>
              <a:buFontTx/>
              <a:buNone/>
              <a:tabLst/>
              <a:defRPr/>
            </a:pPr>
            <a:r>
              <a:rPr kumimoji="0" lang="en-US" sz="2800" b="1" i="0" u="none" strike="noStrike" kern="1200" cap="none" spc="0" normalizeH="0" baseline="0" noProof="0" dirty="0">
                <a:ln>
                  <a:noFill/>
                </a:ln>
                <a:solidFill>
                  <a:srgbClr val="E57200"/>
                </a:solidFill>
                <a:effectLst/>
                <a:uLnTx/>
                <a:uFillTx/>
                <a:latin typeface="Arial" panose="020B0604020202020204"/>
                <a:ea typeface="+mn-ea"/>
                <a:cs typeface="+mn-cs"/>
              </a:rPr>
              <a:t>		Malia Fullerton</a:t>
            </a:r>
            <a:endParaRPr kumimoji="0" lang="en-US" sz="2800" b="1" i="0" u="none" strike="noStrike" kern="1200" cap="none" spc="0" normalizeH="0" baseline="0" noProof="0" dirty="0">
              <a:ln>
                <a:noFill/>
              </a:ln>
              <a:solidFill>
                <a:srgbClr val="E57200"/>
              </a:solidFill>
              <a:effectLst/>
              <a:uLnTx/>
              <a:uFillTx/>
              <a:latin typeface="Arial" panose="020B0604020202020204"/>
              <a:ea typeface="+mn-ea"/>
              <a:cs typeface="Arial"/>
            </a:endParaRPr>
          </a:p>
          <a:p>
            <a:pPr marL="688975" marR="0" lvl="2" indent="0" algn="l" defTabSz="457200" rtl="0" eaLnBrk="0" fontAlgn="auto" latinLnBrk="0" hangingPunct="0">
              <a:lnSpc>
                <a:spcPct val="100000"/>
              </a:lnSpc>
              <a:spcBef>
                <a:spcPts val="0"/>
              </a:spcBef>
              <a:spcAft>
                <a:spcPts val="0"/>
              </a:spcAft>
              <a:buClr>
                <a:prstClr val="white"/>
              </a:buClr>
              <a:buSzPct val="95000"/>
              <a:buFontTx/>
              <a:buNone/>
              <a:tabLst/>
              <a:defRPr/>
            </a:pPr>
            <a:r>
              <a:rPr kumimoji="0" lang="en-US" sz="2800" b="1" i="0" u="none" strike="noStrike" kern="1200" cap="none" spc="0" normalizeH="0" baseline="0" noProof="0" dirty="0">
                <a:ln>
                  <a:noFill/>
                </a:ln>
                <a:solidFill>
                  <a:srgbClr val="FFFFFF"/>
                </a:solidFill>
                <a:effectLst/>
                <a:uLnTx/>
                <a:uFillTx/>
                <a:latin typeface="Arial" panose="020B0604020202020204"/>
                <a:ea typeface="+mn-ea"/>
                <a:cs typeface="+mn-cs"/>
              </a:rPr>
              <a:t>NHGRI Office of Communications and History of Genomics 	Program</a:t>
            </a:r>
          </a:p>
          <a:p>
            <a:pPr marL="688975" marR="0" lvl="2" indent="0" algn="l" defTabSz="457200" rtl="0" eaLnBrk="0" fontAlgn="auto" latinLnBrk="0" hangingPunct="0">
              <a:lnSpc>
                <a:spcPct val="100000"/>
              </a:lnSpc>
              <a:spcBef>
                <a:spcPts val="0"/>
              </a:spcBef>
              <a:spcAft>
                <a:spcPts val="0"/>
              </a:spcAft>
              <a:buClr>
                <a:prstClr val="white"/>
              </a:buClr>
              <a:buSzPct val="95000"/>
              <a:buFontTx/>
              <a:buNone/>
              <a:tabLst/>
              <a:defRPr/>
            </a:pPr>
            <a:r>
              <a:rPr kumimoji="0" lang="en-US" sz="2800" b="1" i="0" u="none" strike="noStrike" kern="1200" cap="none" spc="0" normalizeH="0" baseline="0" noProof="0" dirty="0">
                <a:ln>
                  <a:noFill/>
                </a:ln>
                <a:solidFill>
                  <a:srgbClr val="E57200"/>
                </a:solidFill>
                <a:effectLst/>
                <a:uLnTx/>
                <a:uFillTx/>
                <a:latin typeface="Arial" panose="020B0604020202020204"/>
                <a:ea typeface="+mn-ea"/>
                <a:cs typeface="+mn-cs"/>
              </a:rPr>
              <a:t>		Sarah Bates &amp; Christopher Donohue</a:t>
            </a:r>
            <a:endParaRPr kumimoji="0" lang="en-US" sz="2800" b="1" i="0" u="none" strike="noStrike" kern="1200" cap="none" spc="0" normalizeH="0" baseline="0" noProof="0" dirty="0">
              <a:ln>
                <a:noFill/>
              </a:ln>
              <a:solidFill>
                <a:srgbClr val="E57200"/>
              </a:solidFill>
              <a:effectLst/>
              <a:uLnTx/>
              <a:uFillTx/>
              <a:latin typeface="Arial" panose="020B0604020202020204"/>
              <a:ea typeface="+mn-ea"/>
              <a:cs typeface="Arial"/>
            </a:endParaRPr>
          </a:p>
          <a:p>
            <a:pPr marL="457200" marR="0" lvl="1" indent="0" algn="l" defTabSz="685800" rtl="0" eaLnBrk="0" fontAlgn="auto" latinLnBrk="0" hangingPunct="0">
              <a:lnSpc>
                <a:spcPct val="100000"/>
              </a:lnSpc>
              <a:spcBef>
                <a:spcPts val="0"/>
              </a:spcBef>
              <a:spcAft>
                <a:spcPts val="600"/>
              </a:spcAft>
              <a:buClr>
                <a:prstClr val="white"/>
              </a:buClr>
              <a:buSzPct val="95000"/>
              <a:buFontTx/>
              <a:buNone/>
              <a:tabLst/>
              <a:defRPr/>
            </a:pPr>
            <a:endParaRPr kumimoji="0" lang="en-US" sz="1000" b="1" i="0" u="none" strike="noStrike" kern="1200" cap="none" spc="0" normalizeH="0" baseline="0" noProof="0" dirty="0">
              <a:ln>
                <a:noFill/>
              </a:ln>
              <a:solidFill>
                <a:prstClr val="white"/>
              </a:solidFill>
              <a:effectLst/>
              <a:uLnTx/>
              <a:uFillTx/>
              <a:latin typeface="Arial" panose="020B0604020202020204"/>
              <a:ea typeface="+mn-ea"/>
              <a:cs typeface="+mn-cs"/>
            </a:endParaRPr>
          </a:p>
          <a:p>
            <a:pPr marL="688975" marR="0" lvl="2" indent="0" algn="l" defTabSz="457200" rtl="0" eaLnBrk="0" fontAlgn="auto" latinLnBrk="0" hangingPunct="0">
              <a:lnSpc>
                <a:spcPct val="100000"/>
              </a:lnSpc>
              <a:spcBef>
                <a:spcPts val="0"/>
              </a:spcBef>
              <a:spcAft>
                <a:spcPts val="0"/>
              </a:spcAft>
              <a:buClr>
                <a:prstClr val="white"/>
              </a:buClr>
              <a:buSzPct val="95000"/>
              <a:buFontTx/>
              <a:buNone/>
              <a:tabLst/>
              <a:defRPr/>
            </a:pPr>
            <a:r>
              <a:rPr kumimoji="0" lang="en-US" sz="2800" b="1" i="0" u="none" strike="noStrike" kern="1200" cap="none" spc="0" normalizeH="0" baseline="0" noProof="0" dirty="0">
                <a:ln>
                  <a:noFill/>
                </a:ln>
                <a:solidFill>
                  <a:srgbClr val="FFFFFF"/>
                </a:solidFill>
                <a:effectLst/>
                <a:uLnTx/>
                <a:uFillTx/>
                <a:latin typeface="Arial" panose="020B0604020202020204"/>
                <a:ea typeface="+mn-ea"/>
                <a:cs typeface="+mn-cs"/>
              </a:rPr>
              <a:t>Using Machine Learning and Artificial Intelligence Methods in 	History of Genomics Archival Research</a:t>
            </a:r>
            <a:r>
              <a:rPr kumimoji="0" lang="en-US" sz="2800" b="1" i="0" u="none" strike="noStrike" kern="1200" cap="none" spc="0" normalizeH="0" baseline="0" noProof="0" dirty="0">
                <a:ln>
                  <a:noFill/>
                </a:ln>
                <a:solidFill>
                  <a:srgbClr val="E57200"/>
                </a:solidFill>
                <a:effectLst/>
                <a:uLnTx/>
                <a:uFillTx/>
                <a:latin typeface="Arial" panose="020B0604020202020204"/>
                <a:ea typeface="+mn-ea"/>
                <a:cs typeface="+mn-cs"/>
              </a:rPr>
              <a:t>		</a:t>
            </a:r>
          </a:p>
          <a:p>
            <a:pPr marL="688975" marR="0" lvl="2" indent="0" algn="l" defTabSz="457200" rtl="0" eaLnBrk="0" fontAlgn="auto" latinLnBrk="0" hangingPunct="0">
              <a:lnSpc>
                <a:spcPct val="100000"/>
              </a:lnSpc>
              <a:spcBef>
                <a:spcPts val="0"/>
              </a:spcBef>
              <a:spcAft>
                <a:spcPts val="0"/>
              </a:spcAft>
              <a:buClr>
                <a:prstClr val="white"/>
              </a:buClr>
              <a:buSzPct val="95000"/>
              <a:buFontTx/>
              <a:buNone/>
              <a:tabLst/>
              <a:defRPr/>
            </a:pPr>
            <a:r>
              <a:rPr kumimoji="0" lang="en-US" sz="2800" b="1" i="0" u="none" strike="noStrike" kern="1200" cap="none" spc="0" normalizeH="0" baseline="0" noProof="0" dirty="0">
                <a:ln>
                  <a:noFill/>
                </a:ln>
                <a:solidFill>
                  <a:srgbClr val="E57200"/>
                </a:solidFill>
                <a:effectLst/>
                <a:uLnTx/>
                <a:uFillTx/>
                <a:latin typeface="Arial" panose="020B0604020202020204"/>
                <a:ea typeface="+mn-ea"/>
                <a:cs typeface="+mn-cs"/>
              </a:rPr>
              <a:t>		Spencer Hong &amp; Thomas </a:t>
            </a:r>
            <a:r>
              <a:rPr kumimoji="0" lang="en-US" sz="2800" b="1" i="0" u="none" strike="noStrike" kern="1200" cap="none" spc="0" normalizeH="0" baseline="0" noProof="0" dirty="0" err="1">
                <a:ln>
                  <a:noFill/>
                </a:ln>
                <a:solidFill>
                  <a:srgbClr val="E57200"/>
                </a:solidFill>
                <a:effectLst/>
                <a:uLnTx/>
                <a:uFillTx/>
                <a:latin typeface="Arial" panose="020B0604020202020204"/>
                <a:ea typeface="+mn-ea"/>
                <a:cs typeface="+mn-cs"/>
              </a:rPr>
              <a:t>Stoeger</a:t>
            </a:r>
            <a:endParaRPr kumimoji="0" lang="en-US" sz="2800" b="1" i="0" u="none" strike="noStrike" kern="1200" cap="none" spc="0" normalizeH="0" baseline="0" noProof="0" dirty="0">
              <a:ln>
                <a:noFill/>
              </a:ln>
              <a:solidFill>
                <a:srgbClr val="E57200"/>
              </a:solidFill>
              <a:effectLst/>
              <a:uLnTx/>
              <a:uFillTx/>
              <a:latin typeface="Arial" panose="020B0604020202020204"/>
              <a:ea typeface="+mn-ea"/>
              <a:cs typeface="+mn-cs"/>
            </a:endParaRPr>
          </a:p>
          <a:p>
            <a:pPr marL="688975" marR="0" lvl="2" indent="0" algn="l" defTabSz="457200" rtl="0" eaLnBrk="0" fontAlgn="auto" latinLnBrk="0" hangingPunct="0">
              <a:lnSpc>
                <a:spcPct val="100000"/>
              </a:lnSpc>
              <a:spcBef>
                <a:spcPts val="0"/>
              </a:spcBef>
              <a:spcAft>
                <a:spcPts val="0"/>
              </a:spcAft>
              <a:buClr>
                <a:prstClr val="white"/>
              </a:buClr>
              <a:buSzPct val="95000"/>
              <a:buFontTx/>
              <a:buNone/>
              <a:tabLst/>
              <a:defRPr/>
            </a:pPr>
            <a:endParaRPr kumimoji="0" lang="en-US" sz="1000" b="1" i="0" u="none" strike="noStrike" kern="1200" cap="none" spc="0" normalizeH="0" baseline="0" noProof="0" dirty="0">
              <a:ln>
                <a:noFill/>
              </a:ln>
              <a:solidFill>
                <a:srgbClr val="E57200"/>
              </a:solidFill>
              <a:effectLst/>
              <a:uLnTx/>
              <a:uFillTx/>
              <a:latin typeface="Arial" panose="020B0604020202020204"/>
              <a:ea typeface="+mn-ea"/>
              <a:cs typeface="Arial"/>
            </a:endParaRPr>
          </a:p>
          <a:p>
            <a:pPr marL="688975" marR="0" lvl="2" indent="0" algn="l" defTabSz="457200" rtl="0" eaLnBrk="0" fontAlgn="auto" latinLnBrk="0" hangingPunct="0">
              <a:lnSpc>
                <a:spcPct val="100000"/>
              </a:lnSpc>
              <a:spcBef>
                <a:spcPts val="0"/>
              </a:spcBef>
              <a:spcAft>
                <a:spcPts val="0"/>
              </a:spcAft>
              <a:buClr>
                <a:prstClr val="white"/>
              </a:buClr>
              <a:buSzPct val="95000"/>
              <a:buFontTx/>
              <a:buNone/>
              <a:tabLst/>
              <a:defRPr/>
            </a:pPr>
            <a:r>
              <a:rPr kumimoji="0" lang="en-US" sz="2800" b="1" i="0" u="none" strike="noStrike" kern="1200" cap="none" spc="0" normalizeH="0" baseline="0" noProof="0" dirty="0">
                <a:ln>
                  <a:noFill/>
                </a:ln>
                <a:solidFill>
                  <a:srgbClr val="FFFFFF"/>
                </a:solidFill>
                <a:effectLst/>
                <a:uLnTx/>
                <a:uFillTx/>
                <a:latin typeface="Arial" panose="020B0604020202020204"/>
                <a:ea typeface="+mn-ea"/>
                <a:cs typeface="+mn-cs"/>
              </a:rPr>
              <a:t>Clinical Sequencing Evidence-Generating Research</a:t>
            </a:r>
          </a:p>
          <a:p>
            <a:pPr marL="688975" marR="0" lvl="2" indent="0" algn="l" defTabSz="457200" rtl="0" eaLnBrk="0" fontAlgn="auto" latinLnBrk="0" hangingPunct="0">
              <a:lnSpc>
                <a:spcPct val="100000"/>
              </a:lnSpc>
              <a:spcBef>
                <a:spcPts val="0"/>
              </a:spcBef>
              <a:spcAft>
                <a:spcPts val="0"/>
              </a:spcAft>
              <a:buClr>
                <a:prstClr val="white"/>
              </a:buClr>
              <a:buSzPct val="95000"/>
              <a:buFontTx/>
              <a:buNone/>
              <a:tabLst/>
              <a:defRPr/>
            </a:pPr>
            <a:r>
              <a:rPr kumimoji="0" lang="en-US" sz="2800" b="1" i="0" u="none" strike="noStrike" kern="1200" cap="none" spc="0" normalizeH="0" baseline="0" noProof="0" dirty="0">
                <a:ln>
                  <a:noFill/>
                </a:ln>
                <a:solidFill>
                  <a:srgbClr val="E57200"/>
                </a:solidFill>
                <a:effectLst/>
                <a:uLnTx/>
                <a:uFillTx/>
                <a:latin typeface="Arial" panose="020B0604020202020204"/>
                <a:ea typeface="+mn-ea"/>
                <a:cs typeface="+mn-cs"/>
              </a:rPr>
              <a:t>		Gail Jarvik &amp; Kyle Brothers</a:t>
            </a:r>
            <a:endParaRPr kumimoji="0" lang="en-US" sz="1000" b="1" i="0" u="none" strike="noStrike" kern="1200" cap="none" spc="0" normalizeH="0" baseline="0" noProof="0" dirty="0">
              <a:ln>
                <a:noFill/>
              </a:ln>
              <a:solidFill>
                <a:srgbClr val="E57200"/>
              </a:solidFill>
              <a:effectLst/>
              <a:uLnTx/>
              <a:uFillTx/>
              <a:latin typeface="Arial" panose="020B0604020202020204"/>
              <a:ea typeface="+mn-ea"/>
              <a:cs typeface="Arial"/>
            </a:endParaRPr>
          </a:p>
          <a:p>
            <a:pPr marL="457200" marR="0" lvl="1" indent="0" algn="l" defTabSz="685800" rtl="0" eaLnBrk="0" fontAlgn="auto" latinLnBrk="0" hangingPunct="0">
              <a:lnSpc>
                <a:spcPct val="100000"/>
              </a:lnSpc>
              <a:spcBef>
                <a:spcPts val="0"/>
              </a:spcBef>
              <a:spcAft>
                <a:spcPts val="600"/>
              </a:spcAft>
              <a:buClr>
                <a:prstClr val="white"/>
              </a:buClr>
              <a:buSzPct val="95000"/>
              <a:buFontTx/>
              <a:buNone/>
              <a:tabLst/>
              <a:defRPr/>
            </a:pPr>
            <a:endParaRPr kumimoji="0" lang="en-US" sz="2800" b="1" i="0" u="none" strike="noStrike" kern="1200" cap="none" spc="0" normalizeH="0" baseline="0" noProof="0" dirty="0">
              <a:ln>
                <a:noFill/>
              </a:ln>
              <a:solidFill>
                <a:srgbClr val="E57200"/>
              </a:solidFill>
              <a:effectLst/>
              <a:uLnTx/>
              <a:uFillTx/>
              <a:latin typeface="Arial" panose="020B0604020202020204"/>
              <a:ea typeface="+mn-ea"/>
              <a:cs typeface="+mn-cs"/>
            </a:endParaRPr>
          </a:p>
          <a:p>
            <a:pPr marL="688975" marR="0" lvl="2" indent="0" algn="l" defTabSz="655638" rtl="0" eaLnBrk="0" fontAlgn="auto" latinLnBrk="0" hangingPunct="0">
              <a:lnSpc>
                <a:spcPct val="100000"/>
              </a:lnSpc>
              <a:spcBef>
                <a:spcPts val="0"/>
              </a:spcBef>
              <a:spcAft>
                <a:spcPts val="0"/>
              </a:spcAft>
              <a:buClr>
                <a:prstClr val="white"/>
              </a:buClr>
              <a:buSzPct val="95000"/>
              <a:buFontTx/>
              <a:buNone/>
              <a:tabLst/>
              <a:defRPr/>
            </a:pPr>
            <a:endParaRPr kumimoji="0" lang="en-US" sz="2800" b="1" i="0" u="none" strike="noStrike" kern="1200" cap="none" spc="0" normalizeH="0" baseline="0" noProof="0" dirty="0">
              <a:ln>
                <a:noFill/>
              </a:ln>
              <a:solidFill>
                <a:srgbClr val="E57200"/>
              </a:solidFill>
              <a:effectLst/>
              <a:uLnTx/>
              <a:uFillTx/>
              <a:latin typeface="Arial" panose="020B0604020202020204"/>
              <a:ea typeface="+mn-ea"/>
              <a:cs typeface="+mn-cs"/>
            </a:endParaRPr>
          </a:p>
          <a:p>
            <a:pPr marL="688975" marR="0" lvl="2" indent="0" algn="l" defTabSz="550863" rtl="0" eaLnBrk="0" fontAlgn="auto" latinLnBrk="0" hangingPunct="0">
              <a:lnSpc>
                <a:spcPct val="100000"/>
              </a:lnSpc>
              <a:spcBef>
                <a:spcPts val="0"/>
              </a:spcBef>
              <a:spcAft>
                <a:spcPts val="0"/>
              </a:spcAft>
              <a:buClr>
                <a:prstClr val="white"/>
              </a:buClr>
              <a:buSzPct val="95000"/>
              <a:buFontTx/>
              <a:buNone/>
              <a:tabLst/>
              <a:defRPr/>
            </a:pPr>
            <a:endParaRPr kumimoji="0" lang="en-US" sz="2800" b="1" i="0" u="none" strike="noStrike" kern="1200" cap="none" spc="0" normalizeH="0" baseline="0" noProof="0" dirty="0">
              <a:ln>
                <a:noFill/>
              </a:ln>
              <a:solidFill>
                <a:srgbClr val="E57200"/>
              </a:solidFill>
              <a:effectLst/>
              <a:uLnTx/>
              <a:uFillTx/>
              <a:latin typeface="Arial" panose="020B0604020202020204"/>
              <a:ea typeface="+mn-ea"/>
              <a:cs typeface="+mn-cs"/>
            </a:endParaRPr>
          </a:p>
          <a:p>
            <a:pPr marL="688975" marR="0" lvl="2" indent="0" algn="l" defTabSz="550863" rtl="0" eaLnBrk="0" fontAlgn="auto" latinLnBrk="0" hangingPunct="0">
              <a:lnSpc>
                <a:spcPct val="100000"/>
              </a:lnSpc>
              <a:spcBef>
                <a:spcPts val="0"/>
              </a:spcBef>
              <a:spcAft>
                <a:spcPts val="0"/>
              </a:spcAft>
              <a:buClr>
                <a:prstClr val="white"/>
              </a:buClr>
              <a:buSzPct val="95000"/>
              <a:buFontTx/>
              <a:buNone/>
              <a:tabLst/>
              <a:defRPr/>
            </a:pPr>
            <a:endParaRPr kumimoji="0" lang="en-US" sz="2700" b="1" i="0" u="none" strike="noStrike" kern="1200" cap="none" spc="0" normalizeH="0" baseline="0" noProof="0" dirty="0">
              <a:ln>
                <a:noFill/>
              </a:ln>
              <a:solidFill>
                <a:srgbClr val="E57200"/>
              </a:solidFill>
              <a:effectLst/>
              <a:uLnTx/>
              <a:uFillTx/>
              <a:latin typeface="Arial" panose="020B0604020202020204"/>
              <a:ea typeface="+mn-ea"/>
              <a:cs typeface="+mn-cs"/>
            </a:endParaRPr>
          </a:p>
        </p:txBody>
      </p:sp>
    </p:spTree>
    <p:extLst>
      <p:ext uri="{BB962C8B-B14F-4D97-AF65-F5344CB8AC3E}">
        <p14:creationId xmlns:p14="http://schemas.microsoft.com/office/powerpoint/2010/main" val="1559780419"/>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6">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6">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6">
                                            <p:txEl>
                                              <p:pRg st="8" end="8"/>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6">
                                            <p:txEl>
                                              <p:pRg st="10" end="10"/>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6">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11ACE8-7647-468B-A516-FCB372D1D265}"/>
              </a:ext>
            </a:extLst>
          </p:cNvPr>
          <p:cNvSpPr txBox="1">
            <a:spLocks/>
          </p:cNvSpPr>
          <p:nvPr/>
        </p:nvSpPr>
        <p:spPr>
          <a:xfrm>
            <a:off x="0" y="0"/>
            <a:ext cx="12192000" cy="669925"/>
          </a:xfrm>
          <a:prstGeom prst="rect">
            <a:avLst/>
          </a:prstGeom>
        </p:spPr>
        <p:txBody>
          <a:bodyPr vert="horz" wrap="square" lIns="91440" tIns="45720" rIns="91440" bIns="45720" numCol="1" rtlCol="0" anchor="ctr" anchorCtr="0" compatLnSpc="1">
            <a:prstTxWarp prst="textNoShape">
              <a:avLst/>
            </a:prstTxWarp>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algn="ctr">
              <a:defRPr/>
            </a:pPr>
            <a:r>
              <a:rPr lang="en-US" sz="3600" dirty="0">
                <a:solidFill>
                  <a:srgbClr val="5FE0D4"/>
                </a:solidFill>
                <a:latin typeface="Arial" pitchFamily="34" charset="0"/>
                <a:cs typeface="Arial" pitchFamily="34" charset="0"/>
              </a:rPr>
              <a:t>Director’s Report Outline</a:t>
            </a:r>
          </a:p>
        </p:txBody>
      </p:sp>
      <p:sp>
        <p:nvSpPr>
          <p:cNvPr id="3" name="Rectangle 4">
            <a:extLst>
              <a:ext uri="{FF2B5EF4-FFF2-40B4-BE49-F238E27FC236}">
                <a16:creationId xmlns:a16="http://schemas.microsoft.com/office/drawing/2014/main" id="{A9E4A18E-3C70-4CC4-9A57-16B5834865A9}"/>
              </a:ext>
            </a:extLst>
          </p:cNvPr>
          <p:cNvSpPr>
            <a:spLocks noChangeArrowheads="1"/>
          </p:cNvSpPr>
          <p:nvPr/>
        </p:nvSpPr>
        <p:spPr bwMode="auto">
          <a:xfrm>
            <a:off x="269240" y="1067160"/>
            <a:ext cx="11759850" cy="5557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NHGRI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NIH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Genomics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Extramural Research Program</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NIH Common Fund/Trans-NIH </a:t>
            </a:r>
          </a:p>
          <a:p>
            <a:pPr marL="1016000" lvl="0" indent="-787400">
              <a:spcBef>
                <a:spcPts val="1800"/>
              </a:spcBef>
              <a:buFontTx/>
              <a:buAutoNum type="romanUcPeriod"/>
              <a:tabLst>
                <a:tab pos="1371600" algn="l"/>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Communications, </a:t>
            </a:r>
            <a:r>
              <a:rPr lang="en-US" sz="3400" b="1" dirty="0">
                <a:solidFill>
                  <a:srgbClr val="FFFFFF">
                    <a:lumMod val="75000"/>
                  </a:srgbClr>
                </a:solidFill>
              </a:rPr>
              <a:t>Policy, and</a:t>
            </a: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	 Education</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tab pos="1371600" algn="l"/>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Intramural Research Program</a:t>
            </a:r>
          </a:p>
        </p:txBody>
      </p:sp>
    </p:spTree>
    <p:extLst>
      <p:ext uri="{BB962C8B-B14F-4D97-AF65-F5344CB8AC3E}">
        <p14:creationId xmlns:p14="http://schemas.microsoft.com/office/powerpoint/2010/main" val="2425740609"/>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5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nodeType="afterEffect">
                                  <p:stCondLst>
                                    <p:cond delay="500"/>
                                  </p:stCondLst>
                                  <p:childTnLst>
                                    <p:set>
                                      <p:cBhvr>
                                        <p:cTn id="9" dur="1" fill="hold">
                                          <p:stCondLst>
                                            <p:cond delay="0"/>
                                          </p:stCondLst>
                                        </p:cTn>
                                        <p:tgtEl>
                                          <p:spTgt spid="3">
                                            <p:txEl>
                                              <p:pRg st="1" end="1"/>
                                            </p:txEl>
                                          </p:spTgt>
                                        </p:tgtEl>
                                        <p:attrNameLst>
                                          <p:attrName>style.visibility</p:attrName>
                                        </p:attrNameLst>
                                      </p:cBhvr>
                                      <p:to>
                                        <p:strVal val="visible"/>
                                      </p:to>
                                    </p:set>
                                  </p:childTnLst>
                                </p:cTn>
                              </p:par>
                            </p:childTnLst>
                          </p:cTn>
                        </p:par>
                        <p:par>
                          <p:cTn id="10" fill="hold">
                            <p:stCondLst>
                              <p:cond delay="1000"/>
                            </p:stCondLst>
                            <p:childTnLst>
                              <p:par>
                                <p:cTn id="11" presetID="1" presetClass="entr" presetSubtype="0" fill="hold" nodeType="afterEffect">
                                  <p:stCondLst>
                                    <p:cond delay="50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par>
                          <p:cTn id="13" fill="hold">
                            <p:stCondLst>
                              <p:cond delay="1500"/>
                            </p:stCondLst>
                            <p:childTnLst>
                              <p:par>
                                <p:cTn id="14" presetID="1" presetClass="entr" presetSubtype="0" fill="hold" nodeType="afterEffect">
                                  <p:stCondLst>
                                    <p:cond delay="500"/>
                                  </p:stCondLst>
                                  <p:childTnLst>
                                    <p:set>
                                      <p:cBhvr>
                                        <p:cTn id="15" dur="1" fill="hold">
                                          <p:stCondLst>
                                            <p:cond delay="0"/>
                                          </p:stCondLst>
                                        </p:cTn>
                                        <p:tgtEl>
                                          <p:spTgt spid="3">
                                            <p:txEl>
                                              <p:pRg st="3" end="3"/>
                                            </p:txEl>
                                          </p:spTgt>
                                        </p:tgtEl>
                                        <p:attrNameLst>
                                          <p:attrName>style.visibility</p:attrName>
                                        </p:attrNameLst>
                                      </p:cBhvr>
                                      <p:to>
                                        <p:strVal val="visible"/>
                                      </p:to>
                                    </p:set>
                                  </p:childTnLst>
                                </p:cTn>
                              </p:par>
                            </p:childTnLst>
                          </p:cTn>
                        </p:par>
                        <p:par>
                          <p:cTn id="16" fill="hold">
                            <p:stCondLst>
                              <p:cond delay="2000"/>
                            </p:stCondLst>
                            <p:childTnLst>
                              <p:par>
                                <p:cTn id="17" presetID="1" presetClass="entr" presetSubtype="0" fill="hold" nodeType="afterEffect">
                                  <p:stCondLst>
                                    <p:cond delay="50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par>
                          <p:cTn id="19" fill="hold">
                            <p:stCondLst>
                              <p:cond delay="2500"/>
                            </p:stCondLst>
                            <p:childTnLst>
                              <p:par>
                                <p:cTn id="20" presetID="1" presetClass="entr" presetSubtype="0" fill="hold" nodeType="afterEffect">
                                  <p:stCondLst>
                                    <p:cond delay="500"/>
                                  </p:stCondLst>
                                  <p:childTnLst>
                                    <p:set>
                                      <p:cBhvr>
                                        <p:cTn id="21" dur="1" fill="hold">
                                          <p:stCondLst>
                                            <p:cond delay="0"/>
                                          </p:stCondLst>
                                        </p:cTn>
                                        <p:tgtEl>
                                          <p:spTgt spid="3">
                                            <p:txEl>
                                              <p:pRg st="5" end="5"/>
                                            </p:txEl>
                                          </p:spTgt>
                                        </p:tgtEl>
                                        <p:attrNameLst>
                                          <p:attrName>style.visibility</p:attrName>
                                        </p:attrNameLst>
                                      </p:cBhvr>
                                      <p:to>
                                        <p:strVal val="visible"/>
                                      </p:to>
                                    </p:set>
                                  </p:childTnLst>
                                </p:cTn>
                              </p:par>
                            </p:childTnLst>
                          </p:cTn>
                        </p:par>
                        <p:par>
                          <p:cTn id="22" fill="hold">
                            <p:stCondLst>
                              <p:cond delay="3000"/>
                            </p:stCondLst>
                            <p:childTnLst>
                              <p:par>
                                <p:cTn id="23" presetID="1" presetClass="entr" presetSubtype="0" fill="hold" nodeType="afterEffect">
                                  <p:stCondLst>
                                    <p:cond delay="50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321AC9-308D-46AA-90E8-B2F0C2D39211}"/>
              </a:ext>
            </a:extLst>
          </p:cNvPr>
          <p:cNvSpPr txBox="1">
            <a:spLocks/>
          </p:cNvSpPr>
          <p:nvPr/>
        </p:nvSpPr>
        <p:spPr>
          <a:xfrm>
            <a:off x="0" y="0"/>
            <a:ext cx="12192000" cy="669925"/>
          </a:xfrm>
          <a:prstGeom prst="rect">
            <a:avLst/>
          </a:prstGeom>
        </p:spPr>
        <p:txBody>
          <a:bodyPr vert="horz" wrap="square" lIns="91440" tIns="45720" rIns="91440" bIns="45720" numCol="1" rtlCol="0" anchor="ctr" anchorCtr="0" compatLnSpc="1">
            <a:prstTxWarp prst="textNoShape">
              <a:avLst/>
            </a:prstTxWarp>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algn="ctr">
              <a:defRPr/>
            </a:pPr>
            <a:r>
              <a:rPr lang="en-US" sz="3600">
                <a:solidFill>
                  <a:srgbClr val="5FE0D4"/>
                </a:solidFill>
                <a:latin typeface="Arial" pitchFamily="34" charset="0"/>
                <a:cs typeface="Arial" pitchFamily="34" charset="0"/>
              </a:rPr>
              <a:t>Director’s Report Outline</a:t>
            </a:r>
          </a:p>
        </p:txBody>
      </p:sp>
      <p:sp>
        <p:nvSpPr>
          <p:cNvPr id="3" name="Rectangle 4">
            <a:extLst>
              <a:ext uri="{FF2B5EF4-FFF2-40B4-BE49-F238E27FC236}">
                <a16:creationId xmlns:a16="http://schemas.microsoft.com/office/drawing/2014/main" id="{F540748E-205D-410E-A7CB-CE7CED7C3621}"/>
              </a:ext>
            </a:extLst>
          </p:cNvPr>
          <p:cNvSpPr>
            <a:spLocks noChangeArrowheads="1"/>
          </p:cNvSpPr>
          <p:nvPr/>
        </p:nvSpPr>
        <p:spPr bwMode="auto">
          <a:xfrm>
            <a:off x="269240" y="1067160"/>
            <a:ext cx="11653520" cy="5557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E57200"/>
                </a:solidFill>
                <a:effectLst/>
                <a:uLnTx/>
                <a:uFillTx/>
                <a:latin typeface="Arial" panose="020B0604020202020204"/>
                <a:ea typeface="+mn-ea"/>
                <a:cs typeface="+mn-cs"/>
              </a:rPr>
              <a:t>General NHGRI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NIH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Genomics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Extramural Research Program</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NIH Common Fund/Trans-NIH </a:t>
            </a:r>
          </a:p>
          <a:p>
            <a:pPr marL="1016000" lvl="0" indent="-787400">
              <a:spcBef>
                <a:spcPts val="1800"/>
              </a:spcBef>
              <a:buFontTx/>
              <a:buAutoNum type="romanUcPeriod"/>
              <a:tabLst>
                <a:tab pos="1371600" algn="l"/>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Communications, </a:t>
            </a:r>
            <a:r>
              <a:rPr lang="en-US" sz="3400" b="1" dirty="0">
                <a:solidFill>
                  <a:srgbClr val="FFFFFF">
                    <a:lumMod val="75000"/>
                  </a:srgbClr>
                </a:solidFill>
              </a:rPr>
              <a:t>Policy, and</a:t>
            </a: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	 Education </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tab pos="1371600" algn="l"/>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Intramural Research Program</a:t>
            </a:r>
          </a:p>
        </p:txBody>
      </p:sp>
    </p:spTree>
    <p:extLst>
      <p:ext uri="{BB962C8B-B14F-4D97-AF65-F5344CB8AC3E}">
        <p14:creationId xmlns:p14="http://schemas.microsoft.com/office/powerpoint/2010/main" val="2563528882"/>
      </p:ext>
    </p:extLst>
  </p:cSld>
  <p:clrMapOvr>
    <a:masterClrMapping/>
  </p:clrMapOvr>
  <p:transition spd="slow">
    <p:wipe dir="d"/>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7C9DFFA-A4C1-7AAA-1B9B-EA89BD9A59BD}"/>
              </a:ext>
            </a:extLst>
          </p:cNvPr>
          <p:cNvPicPr>
            <a:picLocks noChangeAspect="1"/>
          </p:cNvPicPr>
          <p:nvPr/>
        </p:nvPicPr>
        <p:blipFill rotWithShape="1">
          <a:blip r:embed="rId3">
            <a:extLst>
              <a:ext uri="{28A0092B-C50C-407E-A947-70E740481C1C}">
                <a14:useLocalDpi xmlns:a14="http://schemas.microsoft.com/office/drawing/2010/main"/>
              </a:ext>
            </a:extLst>
          </a:blip>
          <a:srcRect l="8824" r="6617"/>
          <a:stretch/>
        </p:blipFill>
        <p:spPr>
          <a:xfrm>
            <a:off x="1332111" y="1577098"/>
            <a:ext cx="3192149" cy="3958656"/>
          </a:xfrm>
          <a:prstGeom prst="rect">
            <a:avLst/>
          </a:prstGeom>
          <a:ln w="38100">
            <a:solidFill>
              <a:srgbClr val="5FE0D4"/>
            </a:solidFill>
          </a:ln>
        </p:spPr>
      </p:pic>
      <p:sp>
        <p:nvSpPr>
          <p:cNvPr id="8" name="Title 1">
            <a:extLst>
              <a:ext uri="{FF2B5EF4-FFF2-40B4-BE49-F238E27FC236}">
                <a16:creationId xmlns:a16="http://schemas.microsoft.com/office/drawing/2014/main" id="{5A6A7FD5-7B20-749A-B7D7-5439AC7C8E34}"/>
              </a:ext>
            </a:extLst>
          </p:cNvPr>
          <p:cNvSpPr txBox="1">
            <a:spLocks/>
          </p:cNvSpPr>
          <p:nvPr/>
        </p:nvSpPr>
        <p:spPr>
          <a:xfrm>
            <a:off x="312317" y="5611954"/>
            <a:ext cx="5242555" cy="653567"/>
          </a:xfrm>
          <a:prstGeom prst="rect">
            <a:avLst/>
          </a:prstGeom>
        </p:spPr>
        <p:txBody>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en-US" sz="3200" b="1" i="0" u="none" strike="noStrike" kern="1200" cap="none" spc="-100" normalizeH="0" baseline="0" noProof="0">
                <a:ln>
                  <a:noFill/>
                </a:ln>
                <a:solidFill>
                  <a:srgbClr val="FFFFFF"/>
                </a:solidFill>
                <a:effectLst/>
                <a:uLnTx/>
                <a:uFillTx/>
                <a:latin typeface="Arial" panose="020B0604020202020204"/>
                <a:ea typeface="+mn-ea"/>
                <a:cs typeface="Arial" charset="0"/>
              </a:rPr>
              <a:t>Bettie Graham, Ph.D.</a:t>
            </a:r>
          </a:p>
        </p:txBody>
      </p:sp>
      <p:sp>
        <p:nvSpPr>
          <p:cNvPr id="9" name="AutoShape 2" descr="Image result for National Academy of Science">
            <a:extLst>
              <a:ext uri="{FF2B5EF4-FFF2-40B4-BE49-F238E27FC236}">
                <a16:creationId xmlns:a16="http://schemas.microsoft.com/office/drawing/2014/main" id="{7E68498A-FDA7-CF35-F047-428EECB092DE}"/>
              </a:ext>
            </a:extLst>
          </p:cNvPr>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10" name="AutoShape 4" descr="Image result for National Academy of Science">
            <a:extLst>
              <a:ext uri="{FF2B5EF4-FFF2-40B4-BE49-F238E27FC236}">
                <a16:creationId xmlns:a16="http://schemas.microsoft.com/office/drawing/2014/main" id="{1F5CEC66-E096-7F76-76A4-AFE17E6C7BCB}"/>
              </a:ext>
            </a:extLst>
          </p:cNvPr>
          <p:cNvSpPr>
            <a:spLocks noChangeAspect="1" noChangeArrowheads="1"/>
          </p:cNvSpPr>
          <p:nvPr/>
        </p:nvSpPr>
        <p:spPr bwMode="auto">
          <a:xfrm>
            <a:off x="3359149" y="27474"/>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11" name="AutoShape 6" descr="Image result for National Academy of Science">
            <a:extLst>
              <a:ext uri="{FF2B5EF4-FFF2-40B4-BE49-F238E27FC236}">
                <a16:creationId xmlns:a16="http://schemas.microsoft.com/office/drawing/2014/main" id="{9C61D2A9-ECE5-92CC-869F-D04E9E4F0095}"/>
              </a:ext>
            </a:extLst>
          </p:cNvPr>
          <p:cNvSpPr>
            <a:spLocks noChangeAspect="1" noChangeArrowheads="1"/>
          </p:cNvSpPr>
          <p:nvPr/>
        </p:nvSpPr>
        <p:spPr bwMode="auto">
          <a:xfrm>
            <a:off x="1984375" y="1603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13" name="Title 3">
            <a:extLst>
              <a:ext uri="{FF2B5EF4-FFF2-40B4-BE49-F238E27FC236}">
                <a16:creationId xmlns:a16="http://schemas.microsoft.com/office/drawing/2014/main" id="{AE898334-9DB5-4BFD-5AE5-A3519B454BD2}"/>
              </a:ext>
            </a:extLst>
          </p:cNvPr>
          <p:cNvSpPr txBox="1">
            <a:spLocks/>
          </p:cNvSpPr>
          <p:nvPr/>
        </p:nvSpPr>
        <p:spPr>
          <a:xfrm>
            <a:off x="0" y="41417"/>
            <a:ext cx="12192000" cy="1408255"/>
          </a:xfrm>
          <a:prstGeom prst="rect">
            <a:avLst/>
          </a:prstGeom>
        </p:spPr>
        <p:txBody>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5FE0D4"/>
                </a:solidFill>
                <a:effectLst/>
                <a:uLnTx/>
                <a:uFillTx/>
                <a:latin typeface="Arial" charset="0"/>
                <a:ea typeface="+mj-ea"/>
                <a:cs typeface="Arial" charset="0"/>
              </a:rPr>
              <a:t>Upcoming Retirement of Director, </a:t>
            </a:r>
          </a:p>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5FE0D4"/>
                </a:solidFill>
                <a:effectLst/>
                <a:uLnTx/>
                <a:uFillTx/>
                <a:latin typeface="Arial" charset="0"/>
                <a:ea typeface="+mj-ea"/>
                <a:cs typeface="Arial" charset="0"/>
              </a:rPr>
              <a:t>Division of Extramural Operations </a:t>
            </a:r>
          </a:p>
        </p:txBody>
      </p:sp>
      <p:pic>
        <p:nvPicPr>
          <p:cNvPr id="14" name="Picture 13">
            <a:extLst>
              <a:ext uri="{FF2B5EF4-FFF2-40B4-BE49-F238E27FC236}">
                <a16:creationId xmlns:a16="http://schemas.microsoft.com/office/drawing/2014/main" id="{0D3DE863-695B-F0D5-4C1F-7D4C2EB9B3D2}"/>
              </a:ext>
            </a:extLst>
          </p:cNvPr>
          <p:cNvPicPr>
            <a:picLocks noChangeAspect="1"/>
          </p:cNvPicPr>
          <p:nvPr/>
        </p:nvPicPr>
        <p:blipFill>
          <a:blip r:embed="rId4"/>
          <a:stretch>
            <a:fillRect/>
          </a:stretch>
        </p:blipFill>
        <p:spPr>
          <a:xfrm>
            <a:off x="6011315" y="1832853"/>
            <a:ext cx="4422909" cy="3570578"/>
          </a:xfrm>
          <a:prstGeom prst="rect">
            <a:avLst/>
          </a:prstGeom>
          <a:ln w="38100">
            <a:solidFill>
              <a:srgbClr val="5FE0D4"/>
            </a:solidFill>
          </a:ln>
        </p:spPr>
      </p:pic>
      <p:sp>
        <p:nvSpPr>
          <p:cNvPr id="4" name="TextBox 3">
            <a:extLst>
              <a:ext uri="{FF2B5EF4-FFF2-40B4-BE49-F238E27FC236}">
                <a16:creationId xmlns:a16="http://schemas.microsoft.com/office/drawing/2014/main" id="{321FE463-7CB3-1040-0605-177B0591CA30}"/>
              </a:ext>
            </a:extLst>
          </p:cNvPr>
          <p:cNvSpPr txBox="1"/>
          <p:nvPr/>
        </p:nvSpPr>
        <p:spPr>
          <a:xfrm>
            <a:off x="10379998" y="6457890"/>
            <a:ext cx="1653017"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a:ea typeface="+mn-ea"/>
                <a:cs typeface="Arial"/>
              </a:rPr>
              <a:t>Document 1</a:t>
            </a:r>
          </a:p>
        </p:txBody>
      </p:sp>
    </p:spTree>
    <p:extLst>
      <p:ext uri="{BB962C8B-B14F-4D97-AF65-F5344CB8AC3E}">
        <p14:creationId xmlns:p14="http://schemas.microsoft.com/office/powerpoint/2010/main" val="1504293450"/>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1+#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Group 23">
            <a:extLst>
              <a:ext uri="{FF2B5EF4-FFF2-40B4-BE49-F238E27FC236}">
                <a16:creationId xmlns:a16="http://schemas.microsoft.com/office/drawing/2014/main" id="{D1B1ACC6-37B1-6717-C4D1-9BE470E32EED}"/>
              </a:ext>
            </a:extLst>
          </p:cNvPr>
          <p:cNvGrpSpPr/>
          <p:nvPr/>
        </p:nvGrpSpPr>
        <p:grpSpPr>
          <a:xfrm>
            <a:off x="3848239" y="1627999"/>
            <a:ext cx="4552921" cy="4641251"/>
            <a:chOff x="6433457" y="1449671"/>
            <a:chExt cx="4552921" cy="4641251"/>
          </a:xfrm>
        </p:grpSpPr>
        <p:pic>
          <p:nvPicPr>
            <p:cNvPr id="2052" name="Picture 4" descr="NHGRI appoints Dr. Jennifer Troyer as incoming director of the Division of  Extramural Operations">
              <a:extLst>
                <a:ext uri="{FF2B5EF4-FFF2-40B4-BE49-F238E27FC236}">
                  <a16:creationId xmlns:a16="http://schemas.microsoft.com/office/drawing/2014/main" id="{40D6F163-80AD-B4E7-5007-F4538B2FB1C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3627" t="3376" r="33970" b="36018"/>
            <a:stretch/>
          </p:blipFill>
          <p:spPr bwMode="auto">
            <a:xfrm>
              <a:off x="7112988" y="1449671"/>
              <a:ext cx="3160396" cy="3942784"/>
            </a:xfrm>
            <a:prstGeom prst="rect">
              <a:avLst/>
            </a:prstGeom>
            <a:noFill/>
            <a:ln w="38100">
              <a:solidFill>
                <a:schemeClr val="bg2"/>
              </a:solidFill>
            </a:ln>
            <a:extLst>
              <a:ext uri="{909E8E84-426E-40DD-AFC4-6F175D3DCCD1}">
                <a14:hiddenFill xmlns:a14="http://schemas.microsoft.com/office/drawing/2010/main">
                  <a:solidFill>
                    <a:srgbClr val="FFFFFF"/>
                  </a:solidFill>
                </a14:hiddenFill>
              </a:ext>
            </a:extLst>
          </p:spPr>
        </p:pic>
        <p:sp>
          <p:nvSpPr>
            <p:cNvPr id="22" name="Title 1">
              <a:extLst>
                <a:ext uri="{FF2B5EF4-FFF2-40B4-BE49-F238E27FC236}">
                  <a16:creationId xmlns:a16="http://schemas.microsoft.com/office/drawing/2014/main" id="{8FBB88C7-1F13-7D8D-F006-6D414B3EB71B}"/>
                </a:ext>
              </a:extLst>
            </p:cNvPr>
            <p:cNvSpPr txBox="1">
              <a:spLocks/>
            </p:cNvSpPr>
            <p:nvPr/>
          </p:nvSpPr>
          <p:spPr>
            <a:xfrm>
              <a:off x="6433457" y="5437355"/>
              <a:ext cx="4552921" cy="653567"/>
            </a:xfrm>
            <a:prstGeom prst="rect">
              <a:avLst/>
            </a:prstGeom>
          </p:spPr>
          <p:txBody>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de-DE" sz="3200" b="1" i="0" u="none" strike="noStrike" kern="1200" cap="none" spc="-100" normalizeH="0" baseline="0" noProof="0">
                  <a:ln>
                    <a:noFill/>
                  </a:ln>
                  <a:solidFill>
                    <a:srgbClr val="FFFFFF"/>
                  </a:solidFill>
                  <a:effectLst/>
                  <a:uLnTx/>
                  <a:uFillTx/>
                  <a:latin typeface="Arial" panose="020B0604020202020204"/>
                  <a:ea typeface="+mn-ea"/>
                  <a:cs typeface="Arial" charset="0"/>
                </a:rPr>
                <a:t>Jennifer Troyer, Ph.D.</a:t>
              </a:r>
            </a:p>
          </p:txBody>
        </p:sp>
      </p:grpSp>
      <p:sp>
        <p:nvSpPr>
          <p:cNvPr id="9" name="AutoShape 2" descr="Image result for National Academy of Science">
            <a:extLst>
              <a:ext uri="{FF2B5EF4-FFF2-40B4-BE49-F238E27FC236}">
                <a16:creationId xmlns:a16="http://schemas.microsoft.com/office/drawing/2014/main" id="{7E68498A-FDA7-CF35-F047-428EECB092DE}"/>
              </a:ext>
            </a:extLst>
          </p:cNvPr>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10" name="AutoShape 4" descr="Image result for National Academy of Science">
            <a:extLst>
              <a:ext uri="{FF2B5EF4-FFF2-40B4-BE49-F238E27FC236}">
                <a16:creationId xmlns:a16="http://schemas.microsoft.com/office/drawing/2014/main" id="{1F5CEC66-E096-7F76-76A4-AFE17E6C7BCB}"/>
              </a:ext>
            </a:extLst>
          </p:cNvPr>
          <p:cNvSpPr>
            <a:spLocks noChangeAspect="1" noChangeArrowheads="1"/>
          </p:cNvSpPr>
          <p:nvPr/>
        </p:nvSpPr>
        <p:spPr bwMode="auto">
          <a:xfrm>
            <a:off x="3359149" y="27474"/>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11" name="AutoShape 6" descr="Image result for National Academy of Science">
            <a:extLst>
              <a:ext uri="{FF2B5EF4-FFF2-40B4-BE49-F238E27FC236}">
                <a16:creationId xmlns:a16="http://schemas.microsoft.com/office/drawing/2014/main" id="{9C61D2A9-ECE5-92CC-869F-D04E9E4F0095}"/>
              </a:ext>
            </a:extLst>
          </p:cNvPr>
          <p:cNvSpPr>
            <a:spLocks noChangeAspect="1" noChangeArrowheads="1"/>
          </p:cNvSpPr>
          <p:nvPr/>
        </p:nvSpPr>
        <p:spPr bwMode="auto">
          <a:xfrm>
            <a:off x="1984375" y="1603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13" name="Title 3">
            <a:extLst>
              <a:ext uri="{FF2B5EF4-FFF2-40B4-BE49-F238E27FC236}">
                <a16:creationId xmlns:a16="http://schemas.microsoft.com/office/drawing/2014/main" id="{AE898334-9DB5-4BFD-5AE5-A3519B454BD2}"/>
              </a:ext>
            </a:extLst>
          </p:cNvPr>
          <p:cNvSpPr txBox="1">
            <a:spLocks/>
          </p:cNvSpPr>
          <p:nvPr/>
        </p:nvSpPr>
        <p:spPr>
          <a:xfrm>
            <a:off x="0" y="41417"/>
            <a:ext cx="12192000" cy="1408255"/>
          </a:xfrm>
          <a:prstGeom prst="rect">
            <a:avLst/>
          </a:prstGeom>
        </p:spPr>
        <p:txBody>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5FE0D4"/>
                </a:solidFill>
                <a:effectLst/>
                <a:uLnTx/>
                <a:uFillTx/>
                <a:latin typeface="Arial" charset="0"/>
                <a:ea typeface="+mj-ea"/>
                <a:cs typeface="Arial" charset="0"/>
              </a:rPr>
              <a:t>New Incoming Director, Division of </a:t>
            </a:r>
          </a:p>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5FE0D4"/>
                </a:solidFill>
                <a:effectLst/>
                <a:uLnTx/>
                <a:uFillTx/>
                <a:latin typeface="Arial" charset="0"/>
                <a:ea typeface="+mj-ea"/>
                <a:cs typeface="Arial" charset="0"/>
              </a:rPr>
              <a:t>Extramural Operations</a:t>
            </a:r>
          </a:p>
        </p:txBody>
      </p:sp>
      <p:sp>
        <p:nvSpPr>
          <p:cNvPr id="5" name="TextBox 4">
            <a:extLst>
              <a:ext uri="{FF2B5EF4-FFF2-40B4-BE49-F238E27FC236}">
                <a16:creationId xmlns:a16="http://schemas.microsoft.com/office/drawing/2014/main" id="{09925F19-8090-2AA1-286E-718DB33E7752}"/>
              </a:ext>
            </a:extLst>
          </p:cNvPr>
          <p:cNvSpPr txBox="1"/>
          <p:nvPr/>
        </p:nvSpPr>
        <p:spPr>
          <a:xfrm>
            <a:off x="10379998" y="6457890"/>
            <a:ext cx="1653017"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a:ea typeface="+mn-ea"/>
                <a:cs typeface="Arial"/>
              </a:rPr>
              <a:t>Document 2</a:t>
            </a:r>
          </a:p>
        </p:txBody>
      </p:sp>
    </p:spTree>
    <p:extLst>
      <p:ext uri="{BB962C8B-B14F-4D97-AF65-F5344CB8AC3E}">
        <p14:creationId xmlns:p14="http://schemas.microsoft.com/office/powerpoint/2010/main" val="3041063809"/>
      </p:ext>
    </p:extLst>
  </p:cSld>
  <p:clrMapOvr>
    <a:masterClrMapping/>
  </p:clrMapOvr>
  <p:transition spd="slow">
    <p:wipe dir="d"/>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tree, person, outdoor, person&#10;&#10;Description automatically generated">
            <a:extLst>
              <a:ext uri="{FF2B5EF4-FFF2-40B4-BE49-F238E27FC236}">
                <a16:creationId xmlns:a16="http://schemas.microsoft.com/office/drawing/2014/main" id="{C57CE198-EFF5-2939-0121-5837A0A2BF4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0488" t="19527" r="25812" b="27077"/>
          <a:stretch/>
        </p:blipFill>
        <p:spPr>
          <a:xfrm>
            <a:off x="4527770" y="1447743"/>
            <a:ext cx="3186832" cy="3958656"/>
          </a:xfrm>
          <a:prstGeom prst="rect">
            <a:avLst/>
          </a:prstGeom>
          <a:ln w="38100" cap="rnd">
            <a:solidFill>
              <a:srgbClr val="5FE0D4"/>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3074" name="Title 3"/>
          <p:cNvSpPr>
            <a:spLocks noGrp="1"/>
          </p:cNvSpPr>
          <p:nvPr>
            <p:ph type="title"/>
          </p:nvPr>
        </p:nvSpPr>
        <p:spPr>
          <a:xfrm>
            <a:off x="-2" y="14915"/>
            <a:ext cx="12192000" cy="639763"/>
          </a:xfrm>
        </p:spPr>
        <p:txBody>
          <a:bodyPr/>
          <a:lstStyle/>
          <a:p>
            <a:pPr algn="ctr">
              <a:defRPr/>
            </a:pPr>
            <a:r>
              <a:rPr lang="en-US" sz="3600" dirty="0">
                <a:solidFill>
                  <a:srgbClr val="5FE0D4"/>
                </a:solidFill>
                <a:latin typeface="Arial" charset="0"/>
                <a:cs typeface="Arial" charset="0"/>
              </a:rPr>
              <a:t>New Extramural Program Director</a:t>
            </a:r>
            <a:endParaRPr lang="en-US" sz="3600" dirty="0">
              <a:solidFill>
                <a:srgbClr val="5FE0D4"/>
              </a:solidFill>
              <a:latin typeface="Arial" pitchFamily="34" charset="0"/>
              <a:cs typeface="Arial" pitchFamily="34" charset="0"/>
            </a:endParaRPr>
          </a:p>
        </p:txBody>
      </p:sp>
      <p:sp>
        <p:nvSpPr>
          <p:cNvPr id="4" name="Title 1">
            <a:extLst>
              <a:ext uri="{FF2B5EF4-FFF2-40B4-BE49-F238E27FC236}">
                <a16:creationId xmlns:a16="http://schemas.microsoft.com/office/drawing/2014/main" id="{AAD6D548-A373-4933-82EF-87325D157A5A}"/>
              </a:ext>
            </a:extLst>
          </p:cNvPr>
          <p:cNvSpPr txBox="1">
            <a:spLocks/>
          </p:cNvSpPr>
          <p:nvPr/>
        </p:nvSpPr>
        <p:spPr>
          <a:xfrm>
            <a:off x="3502659" y="5482599"/>
            <a:ext cx="5242555" cy="653567"/>
          </a:xfrm>
          <a:prstGeom prst="rect">
            <a:avLst/>
          </a:prstGeom>
        </p:spPr>
        <p:txBody>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en-US" sz="3200" b="1" i="0" u="none" strike="noStrike" kern="1200" cap="none" spc="-100" normalizeH="0" baseline="0" noProof="0" dirty="0">
                <a:ln>
                  <a:noFill/>
                </a:ln>
                <a:solidFill>
                  <a:srgbClr val="FFFFFF"/>
                </a:solidFill>
                <a:effectLst/>
                <a:uLnTx/>
                <a:uFillTx/>
                <a:latin typeface="Arial" panose="020B0604020202020204"/>
                <a:ea typeface="+mn-ea"/>
                <a:cs typeface="Arial" charset="0"/>
              </a:rPr>
              <a:t>Ian Nova, Ph.D.</a:t>
            </a:r>
          </a:p>
        </p:txBody>
      </p:sp>
    </p:spTree>
    <p:extLst>
      <p:ext uri="{BB962C8B-B14F-4D97-AF65-F5344CB8AC3E}">
        <p14:creationId xmlns:p14="http://schemas.microsoft.com/office/powerpoint/2010/main" val="2015657706"/>
      </p:ext>
    </p:extLst>
  </p:cSld>
  <p:clrMapOvr>
    <a:masterClrMapping/>
  </p:clrMapOvr>
  <p:transition spd="slow">
    <p:wipe dir="d"/>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Karyn Roberts">
            <a:extLst>
              <a:ext uri="{FF2B5EF4-FFF2-40B4-BE49-F238E27FC236}">
                <a16:creationId xmlns:a16="http://schemas.microsoft.com/office/drawing/2014/main" id="{194928B9-9B46-60D8-4AC8-9D1B67E9987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2546" t="-318" r="7015" b="14672"/>
          <a:stretch/>
        </p:blipFill>
        <p:spPr bwMode="auto">
          <a:xfrm>
            <a:off x="7092107" y="1433040"/>
            <a:ext cx="3186832" cy="3958656"/>
          </a:xfrm>
          <a:prstGeom prst="rect">
            <a:avLst/>
          </a:prstGeom>
          <a:noFill/>
          <a:ln w="38100">
            <a:solidFill>
              <a:srgbClr val="5FE0D4"/>
            </a:solidFill>
          </a:ln>
          <a:extLst>
            <a:ext uri="{909E8E84-426E-40DD-AFC4-6F175D3DCCD1}">
              <a14:hiddenFill xmlns:a14="http://schemas.microsoft.com/office/drawing/2010/main">
                <a:solidFill>
                  <a:srgbClr val="FFFFFF"/>
                </a:solidFill>
              </a14:hiddenFill>
            </a:ext>
          </a:extLst>
        </p:spPr>
      </p:pic>
      <p:pic>
        <p:nvPicPr>
          <p:cNvPr id="3" name="Picture 2" descr="A picture containing person, wall, person, clothing&#10;&#10;Description automatically generated">
            <a:extLst>
              <a:ext uri="{FF2B5EF4-FFF2-40B4-BE49-F238E27FC236}">
                <a16:creationId xmlns:a16="http://schemas.microsoft.com/office/drawing/2014/main" id="{B170D697-C8AC-2057-A1DF-8398FD9DA28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0000" t="-49" r="16491" b="49"/>
          <a:stretch/>
        </p:blipFill>
        <p:spPr>
          <a:xfrm>
            <a:off x="1894001" y="1447743"/>
            <a:ext cx="3186832" cy="3958656"/>
          </a:xfrm>
          <a:prstGeom prst="rect">
            <a:avLst/>
          </a:prstGeom>
          <a:ln w="38100">
            <a:solidFill>
              <a:srgbClr val="5FE0D4"/>
            </a:solidFill>
          </a:ln>
        </p:spPr>
      </p:pic>
      <p:sp>
        <p:nvSpPr>
          <p:cNvPr id="3074" name="Title 3"/>
          <p:cNvSpPr>
            <a:spLocks noGrp="1"/>
          </p:cNvSpPr>
          <p:nvPr>
            <p:ph type="title"/>
          </p:nvPr>
        </p:nvSpPr>
        <p:spPr>
          <a:xfrm>
            <a:off x="0" y="10757"/>
            <a:ext cx="12192000" cy="639763"/>
          </a:xfrm>
        </p:spPr>
        <p:txBody>
          <a:bodyPr/>
          <a:lstStyle/>
          <a:p>
            <a:pPr algn="ctr">
              <a:defRPr/>
            </a:pPr>
            <a:r>
              <a:rPr lang="en-US" sz="3600" dirty="0">
                <a:solidFill>
                  <a:srgbClr val="5FE0D4"/>
                </a:solidFill>
                <a:latin typeface="Arial" charset="0"/>
                <a:cs typeface="Arial" charset="0"/>
              </a:rPr>
              <a:t>New NIH-ACMG Fellows</a:t>
            </a:r>
            <a:endParaRPr lang="en-US" sz="3600" dirty="0">
              <a:solidFill>
                <a:srgbClr val="5FE0D4"/>
              </a:solidFill>
              <a:latin typeface="Arial" pitchFamily="34" charset="0"/>
              <a:cs typeface="Arial" pitchFamily="34" charset="0"/>
            </a:endParaRPr>
          </a:p>
        </p:txBody>
      </p:sp>
      <p:sp>
        <p:nvSpPr>
          <p:cNvPr id="2" name="TextBox 1">
            <a:extLst>
              <a:ext uri="{FF2B5EF4-FFF2-40B4-BE49-F238E27FC236}">
                <a16:creationId xmlns:a16="http://schemas.microsoft.com/office/drawing/2014/main" id="{D22FAF0C-7BA9-095D-5592-A79B7D5B25F7}"/>
              </a:ext>
            </a:extLst>
          </p:cNvPr>
          <p:cNvSpPr txBox="1"/>
          <p:nvPr/>
        </p:nvSpPr>
        <p:spPr>
          <a:xfrm>
            <a:off x="10379998" y="6457890"/>
            <a:ext cx="1653017"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a:cs typeface="Arial"/>
              </a:rPr>
              <a:t>Document 3</a:t>
            </a:r>
          </a:p>
        </p:txBody>
      </p:sp>
      <p:sp>
        <p:nvSpPr>
          <p:cNvPr id="8" name="Title 1">
            <a:extLst>
              <a:ext uri="{FF2B5EF4-FFF2-40B4-BE49-F238E27FC236}">
                <a16:creationId xmlns:a16="http://schemas.microsoft.com/office/drawing/2014/main" id="{67EF43B5-4571-F588-A747-D0D08BE55692}"/>
              </a:ext>
            </a:extLst>
          </p:cNvPr>
          <p:cNvSpPr txBox="1">
            <a:spLocks/>
          </p:cNvSpPr>
          <p:nvPr/>
        </p:nvSpPr>
        <p:spPr>
          <a:xfrm>
            <a:off x="1320801" y="5437355"/>
            <a:ext cx="4281713" cy="1020535"/>
          </a:xfrm>
          <a:prstGeom prst="rect">
            <a:avLst/>
          </a:prstGeom>
        </p:spPr>
        <p:txBody>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de-DE" sz="3200" b="1" i="0" u="none" strike="noStrike" kern="1200" cap="none" spc="-100" normalizeH="0" baseline="0" noProof="0" dirty="0">
                <a:ln>
                  <a:noFill/>
                </a:ln>
                <a:solidFill>
                  <a:srgbClr val="FFFFFF"/>
                </a:solidFill>
                <a:effectLst/>
                <a:uLnTx/>
                <a:uFillTx/>
                <a:latin typeface="Arial" panose="020B0604020202020204"/>
                <a:ea typeface="+mn-ea"/>
                <a:cs typeface="Arial" charset="0"/>
              </a:rPr>
              <a:t>Jessica Chong, </a:t>
            </a:r>
          </a:p>
          <a:p>
            <a:pPr marL="0" marR="0" lvl="0" indent="0" algn="ctr" defTabSz="1219170" rtl="0" eaLnBrk="0" fontAlgn="auto" latinLnBrk="0" hangingPunct="0">
              <a:lnSpc>
                <a:spcPct val="100000"/>
              </a:lnSpc>
              <a:spcBef>
                <a:spcPts val="0"/>
              </a:spcBef>
              <a:spcAft>
                <a:spcPts val="0"/>
              </a:spcAft>
              <a:buClrTx/>
              <a:buSzTx/>
              <a:buFontTx/>
              <a:buNone/>
              <a:tabLst/>
              <a:defRPr/>
            </a:pPr>
            <a:r>
              <a:rPr kumimoji="0" lang="de-DE" sz="3200" b="1" i="0" u="none" strike="noStrike" kern="1200" cap="none" spc="-100" normalizeH="0" baseline="0" noProof="0" dirty="0">
                <a:ln>
                  <a:noFill/>
                </a:ln>
                <a:solidFill>
                  <a:srgbClr val="FFFFFF"/>
                </a:solidFill>
                <a:effectLst/>
                <a:uLnTx/>
                <a:uFillTx/>
                <a:latin typeface="Arial" panose="020B0604020202020204"/>
                <a:ea typeface="+mn-ea"/>
                <a:cs typeface="Arial" charset="0"/>
              </a:rPr>
              <a:t>P.A.-C.</a:t>
            </a:r>
          </a:p>
        </p:txBody>
      </p:sp>
      <p:sp>
        <p:nvSpPr>
          <p:cNvPr id="10" name="Title 1">
            <a:extLst>
              <a:ext uri="{FF2B5EF4-FFF2-40B4-BE49-F238E27FC236}">
                <a16:creationId xmlns:a16="http://schemas.microsoft.com/office/drawing/2014/main" id="{A87B9F26-B6D7-20EA-1FEE-F0C3D5183A17}"/>
              </a:ext>
            </a:extLst>
          </p:cNvPr>
          <p:cNvSpPr txBox="1">
            <a:spLocks/>
          </p:cNvSpPr>
          <p:nvPr/>
        </p:nvSpPr>
        <p:spPr>
          <a:xfrm>
            <a:off x="6544667" y="5437355"/>
            <a:ext cx="4281713" cy="653567"/>
          </a:xfrm>
          <a:prstGeom prst="rect">
            <a:avLst/>
          </a:prstGeom>
        </p:spPr>
        <p:txBody>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de-DE" sz="3200" b="1" i="0" u="none" strike="noStrike" kern="1200" cap="none" spc="-100" normalizeH="0" baseline="0" noProof="0" dirty="0">
                <a:ln>
                  <a:noFill/>
                </a:ln>
                <a:solidFill>
                  <a:srgbClr val="FFFFFF"/>
                </a:solidFill>
                <a:effectLst/>
                <a:uLnTx/>
                <a:uFillTx/>
                <a:latin typeface="Arial" panose="020B0604020202020204"/>
                <a:ea typeface="+mn-ea"/>
                <a:cs typeface="Arial" charset="0"/>
              </a:rPr>
              <a:t>Karyn Roberts, </a:t>
            </a:r>
          </a:p>
          <a:p>
            <a:pPr marL="0" marR="0" lvl="0" indent="0" algn="ctr" defTabSz="1219170" rtl="0" eaLnBrk="0" fontAlgn="auto" latinLnBrk="0" hangingPunct="0">
              <a:lnSpc>
                <a:spcPct val="100000"/>
              </a:lnSpc>
              <a:spcBef>
                <a:spcPts val="0"/>
              </a:spcBef>
              <a:spcAft>
                <a:spcPts val="0"/>
              </a:spcAft>
              <a:buClrTx/>
              <a:buSzTx/>
              <a:buFontTx/>
              <a:buNone/>
              <a:tabLst/>
              <a:defRPr/>
            </a:pPr>
            <a:r>
              <a:rPr kumimoji="0" lang="de-DE" sz="3200" b="1" i="0" u="none" strike="noStrike" kern="1200" cap="none" spc="-100" normalizeH="0" baseline="0" noProof="0" dirty="0">
                <a:ln>
                  <a:noFill/>
                </a:ln>
                <a:solidFill>
                  <a:srgbClr val="FFFFFF"/>
                </a:solidFill>
                <a:effectLst/>
                <a:uLnTx/>
                <a:uFillTx/>
                <a:latin typeface="Arial" panose="020B0604020202020204"/>
                <a:ea typeface="+mn-ea"/>
                <a:cs typeface="Arial" charset="0"/>
              </a:rPr>
              <a:t>Ph.D., R.N.</a:t>
            </a:r>
          </a:p>
        </p:txBody>
      </p:sp>
    </p:spTree>
    <p:extLst>
      <p:ext uri="{BB962C8B-B14F-4D97-AF65-F5344CB8AC3E}">
        <p14:creationId xmlns:p14="http://schemas.microsoft.com/office/powerpoint/2010/main" val="1100682926"/>
      </p:ext>
    </p:extLst>
  </p:cSld>
  <p:clrMapOvr>
    <a:masterClrMapping/>
  </p:clrMapOvr>
  <p:transition spd="slow">
    <p:wipe dir="d"/>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CAA78EA-AF8A-813F-8547-136EFF708E19}"/>
              </a:ext>
            </a:extLst>
          </p:cNvPr>
          <p:cNvPicPr>
            <a:picLocks noChangeAspect="1"/>
          </p:cNvPicPr>
          <p:nvPr/>
        </p:nvPicPr>
        <p:blipFill rotWithShape="1">
          <a:blip r:embed="rId3"/>
          <a:srcRect l="8423" t="8284" r="8423" b="24609"/>
          <a:stretch/>
        </p:blipFill>
        <p:spPr>
          <a:xfrm>
            <a:off x="4527769" y="1448079"/>
            <a:ext cx="3186832" cy="3958320"/>
          </a:xfrm>
          <a:prstGeom prst="rect">
            <a:avLst/>
          </a:prstGeom>
          <a:ln w="38100">
            <a:solidFill>
              <a:schemeClr val="bg2"/>
            </a:solidFill>
          </a:ln>
        </p:spPr>
      </p:pic>
      <p:sp>
        <p:nvSpPr>
          <p:cNvPr id="3074" name="Title 3"/>
          <p:cNvSpPr>
            <a:spLocks noGrp="1"/>
          </p:cNvSpPr>
          <p:nvPr>
            <p:ph type="title"/>
          </p:nvPr>
        </p:nvSpPr>
        <p:spPr>
          <a:xfrm>
            <a:off x="-2" y="13572"/>
            <a:ext cx="12192000" cy="639763"/>
          </a:xfrm>
        </p:spPr>
        <p:txBody>
          <a:bodyPr/>
          <a:lstStyle/>
          <a:p>
            <a:pPr algn="ctr">
              <a:defRPr/>
            </a:pPr>
            <a:r>
              <a:rPr lang="en-US" sz="3600" dirty="0">
                <a:solidFill>
                  <a:srgbClr val="5FE0D4"/>
                </a:solidFill>
                <a:latin typeface="Arial" charset="0"/>
                <a:cs typeface="Arial" charset="0"/>
              </a:rPr>
              <a:t>New AAAS Fellow</a:t>
            </a:r>
            <a:endParaRPr lang="en-US" sz="3600" dirty="0">
              <a:solidFill>
                <a:srgbClr val="5FE0D4"/>
              </a:solidFill>
              <a:latin typeface="Arial" pitchFamily="34" charset="0"/>
              <a:cs typeface="Arial" pitchFamily="34" charset="0"/>
            </a:endParaRPr>
          </a:p>
        </p:txBody>
      </p:sp>
      <p:sp>
        <p:nvSpPr>
          <p:cNvPr id="4" name="Title 1">
            <a:extLst>
              <a:ext uri="{FF2B5EF4-FFF2-40B4-BE49-F238E27FC236}">
                <a16:creationId xmlns:a16="http://schemas.microsoft.com/office/drawing/2014/main" id="{AAD6D548-A373-4933-82EF-87325D157A5A}"/>
              </a:ext>
            </a:extLst>
          </p:cNvPr>
          <p:cNvSpPr txBox="1">
            <a:spLocks/>
          </p:cNvSpPr>
          <p:nvPr/>
        </p:nvSpPr>
        <p:spPr>
          <a:xfrm>
            <a:off x="3502659" y="5482599"/>
            <a:ext cx="5242555" cy="653567"/>
          </a:xfrm>
          <a:prstGeom prst="rect">
            <a:avLst/>
          </a:prstGeom>
        </p:spPr>
        <p:txBody>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en-US" sz="3200" b="1" i="0" u="none" strike="noStrike" kern="1200" cap="none" spc="-100" normalizeH="0" baseline="0" noProof="0" dirty="0">
                <a:ln>
                  <a:noFill/>
                </a:ln>
                <a:solidFill>
                  <a:srgbClr val="FFFFFF"/>
                </a:solidFill>
                <a:effectLst/>
                <a:uLnTx/>
                <a:uFillTx/>
                <a:latin typeface="Arial" panose="020B0604020202020204"/>
                <a:ea typeface="+mn-ea"/>
                <a:cs typeface="Arial" charset="0"/>
              </a:rPr>
              <a:t>Molly Bird, Ph.D.</a:t>
            </a:r>
          </a:p>
        </p:txBody>
      </p:sp>
      <p:sp>
        <p:nvSpPr>
          <p:cNvPr id="3" name="TextBox 2">
            <a:extLst>
              <a:ext uri="{FF2B5EF4-FFF2-40B4-BE49-F238E27FC236}">
                <a16:creationId xmlns:a16="http://schemas.microsoft.com/office/drawing/2014/main" id="{19A6A41C-FDBD-6FBE-11A6-DF6567337C68}"/>
              </a:ext>
            </a:extLst>
          </p:cNvPr>
          <p:cNvSpPr txBox="1"/>
          <p:nvPr/>
        </p:nvSpPr>
        <p:spPr>
          <a:xfrm>
            <a:off x="10379998" y="6457890"/>
            <a:ext cx="1653017"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a:ea typeface="+mn-ea"/>
                <a:cs typeface="Arial"/>
              </a:rPr>
              <a:t>Document 4</a:t>
            </a:r>
          </a:p>
        </p:txBody>
      </p:sp>
    </p:spTree>
    <p:extLst>
      <p:ext uri="{BB962C8B-B14F-4D97-AF65-F5344CB8AC3E}">
        <p14:creationId xmlns:p14="http://schemas.microsoft.com/office/powerpoint/2010/main" val="2567368511"/>
      </p:ext>
    </p:extLst>
  </p:cSld>
  <p:clrMapOvr>
    <a:masterClrMapping/>
  </p:clrMapOvr>
  <p:transition spd="slow">
    <p:wipe dir="d"/>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3"/>
          <p:cNvSpPr>
            <a:spLocks noGrp="1"/>
          </p:cNvSpPr>
          <p:nvPr>
            <p:ph type="title"/>
          </p:nvPr>
        </p:nvSpPr>
        <p:spPr>
          <a:xfrm>
            <a:off x="0" y="-10388"/>
            <a:ext cx="12192000" cy="1185332"/>
          </a:xfrm>
        </p:spPr>
        <p:txBody>
          <a:bodyPr>
            <a:noAutofit/>
          </a:bodyPr>
          <a:lstStyle/>
          <a:p>
            <a:pPr algn="ctr">
              <a:defRPr/>
            </a:pPr>
            <a:r>
              <a:rPr lang="en-US" sz="3600" dirty="0">
                <a:solidFill>
                  <a:srgbClr val="5FE0D4"/>
                </a:solidFill>
                <a:latin typeface="Arial" charset="0"/>
                <a:cs typeface="Arial" charset="0"/>
              </a:rPr>
              <a:t>New ASHG-NHGRI Genomics and Public Service Fellowship Program</a:t>
            </a:r>
            <a:endParaRPr lang="en-US" sz="3600" dirty="0">
              <a:solidFill>
                <a:srgbClr val="5FE0D4"/>
              </a:solidFill>
              <a:latin typeface="Arial" pitchFamily="34" charset="0"/>
              <a:cs typeface="Arial" pitchFamily="34" charset="0"/>
            </a:endParaRPr>
          </a:p>
        </p:txBody>
      </p:sp>
      <p:sp>
        <p:nvSpPr>
          <p:cNvPr id="5" name="TextBox 4">
            <a:extLst>
              <a:ext uri="{FF2B5EF4-FFF2-40B4-BE49-F238E27FC236}">
                <a16:creationId xmlns:a16="http://schemas.microsoft.com/office/drawing/2014/main" id="{EC3087CC-4B9B-9886-1B11-816B2450DB7D}"/>
              </a:ext>
            </a:extLst>
          </p:cNvPr>
          <p:cNvSpPr txBox="1"/>
          <p:nvPr/>
        </p:nvSpPr>
        <p:spPr>
          <a:xfrm>
            <a:off x="1461324" y="4848330"/>
            <a:ext cx="4505953" cy="1077218"/>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5FE0D3">
                    <a:lumMod val="40000"/>
                    <a:lumOff val="60000"/>
                  </a:srgbClr>
                </a:solidFill>
                <a:effectLst/>
                <a:uLnTx/>
                <a:uFillTx/>
                <a:latin typeface="Arial" panose="020B0604020202020204"/>
                <a:ea typeface="Helvetica Neue" charset="0"/>
                <a:cs typeface="Helvetica Neue" charset="0"/>
              </a:rPr>
              <a:t>Applications open on October 1, 2023</a:t>
            </a:r>
          </a:p>
        </p:txBody>
      </p:sp>
      <p:sp>
        <p:nvSpPr>
          <p:cNvPr id="2" name="TextBox 1">
            <a:extLst>
              <a:ext uri="{FF2B5EF4-FFF2-40B4-BE49-F238E27FC236}">
                <a16:creationId xmlns:a16="http://schemas.microsoft.com/office/drawing/2014/main" id="{387FAA08-756D-E61B-5F9C-0B839B0482E1}"/>
              </a:ext>
            </a:extLst>
          </p:cNvPr>
          <p:cNvSpPr txBox="1"/>
          <p:nvPr/>
        </p:nvSpPr>
        <p:spPr>
          <a:xfrm>
            <a:off x="10379998" y="6457890"/>
            <a:ext cx="1653017"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a:ea typeface="+mn-ea"/>
                <a:cs typeface="Arial"/>
              </a:rPr>
              <a:t>Document 5</a:t>
            </a:r>
          </a:p>
        </p:txBody>
      </p:sp>
      <p:pic>
        <p:nvPicPr>
          <p:cNvPr id="7" name="Picture 6">
            <a:extLst>
              <a:ext uri="{FF2B5EF4-FFF2-40B4-BE49-F238E27FC236}">
                <a16:creationId xmlns:a16="http://schemas.microsoft.com/office/drawing/2014/main" id="{0391932A-F705-22FE-D35F-D5E3B27C101B}"/>
              </a:ext>
            </a:extLst>
          </p:cNvPr>
          <p:cNvPicPr>
            <a:picLocks noChangeAspect="1"/>
          </p:cNvPicPr>
          <p:nvPr/>
        </p:nvPicPr>
        <p:blipFill>
          <a:blip r:embed="rId3"/>
          <a:stretch>
            <a:fillRect/>
          </a:stretch>
        </p:blipFill>
        <p:spPr>
          <a:xfrm>
            <a:off x="353153" y="2502849"/>
            <a:ext cx="6722295" cy="1556185"/>
          </a:xfrm>
          <a:prstGeom prst="rect">
            <a:avLst/>
          </a:prstGeom>
          <a:ln w="50800">
            <a:solidFill>
              <a:srgbClr val="FF0000"/>
            </a:solidFill>
          </a:ln>
        </p:spPr>
      </p:pic>
      <p:pic>
        <p:nvPicPr>
          <p:cNvPr id="15" name="Picture 14">
            <a:extLst>
              <a:ext uri="{FF2B5EF4-FFF2-40B4-BE49-F238E27FC236}">
                <a16:creationId xmlns:a16="http://schemas.microsoft.com/office/drawing/2014/main" id="{2EBF6257-075E-9DB6-0F81-1EA22FB32C8F}"/>
              </a:ext>
            </a:extLst>
          </p:cNvPr>
          <p:cNvPicPr>
            <a:picLocks noChangeAspect="1"/>
          </p:cNvPicPr>
          <p:nvPr/>
        </p:nvPicPr>
        <p:blipFill>
          <a:blip r:embed="rId4"/>
          <a:stretch>
            <a:fillRect/>
          </a:stretch>
        </p:blipFill>
        <p:spPr>
          <a:xfrm>
            <a:off x="7864363" y="5379393"/>
            <a:ext cx="3771933" cy="937007"/>
          </a:xfrm>
          <a:prstGeom prst="rect">
            <a:avLst/>
          </a:prstGeom>
          <a:ln w="50800">
            <a:solidFill>
              <a:schemeClr val="accent4">
                <a:lumMod val="40000"/>
                <a:lumOff val="60000"/>
              </a:schemeClr>
            </a:solidFill>
          </a:ln>
        </p:spPr>
      </p:pic>
      <p:grpSp>
        <p:nvGrpSpPr>
          <p:cNvPr id="23" name="Group 22">
            <a:extLst>
              <a:ext uri="{FF2B5EF4-FFF2-40B4-BE49-F238E27FC236}">
                <a16:creationId xmlns:a16="http://schemas.microsoft.com/office/drawing/2014/main" id="{4716043B-960D-FA05-D61C-5878ED566412}"/>
              </a:ext>
            </a:extLst>
          </p:cNvPr>
          <p:cNvGrpSpPr/>
          <p:nvPr/>
        </p:nvGrpSpPr>
        <p:grpSpPr>
          <a:xfrm>
            <a:off x="7864363" y="1204322"/>
            <a:ext cx="3771934" cy="3702206"/>
            <a:chOff x="7864363" y="1388327"/>
            <a:chExt cx="3771934" cy="3702206"/>
          </a:xfrm>
        </p:grpSpPr>
        <p:pic>
          <p:nvPicPr>
            <p:cNvPr id="11" name="Picture 10">
              <a:extLst>
                <a:ext uri="{FF2B5EF4-FFF2-40B4-BE49-F238E27FC236}">
                  <a16:creationId xmlns:a16="http://schemas.microsoft.com/office/drawing/2014/main" id="{882B2139-D44D-A9E8-984B-AEA884453079}"/>
                </a:ext>
              </a:extLst>
            </p:cNvPr>
            <p:cNvPicPr>
              <a:picLocks noChangeAspect="1"/>
            </p:cNvPicPr>
            <p:nvPr/>
          </p:nvPicPr>
          <p:blipFill rotWithShape="1">
            <a:blip r:embed="rId5"/>
            <a:srcRect t="4015" b="2747"/>
            <a:stretch/>
          </p:blipFill>
          <p:spPr>
            <a:xfrm>
              <a:off x="7864364" y="1388327"/>
              <a:ext cx="3771933" cy="3702206"/>
            </a:xfrm>
            <a:prstGeom prst="rect">
              <a:avLst/>
            </a:prstGeom>
            <a:ln w="50800">
              <a:solidFill>
                <a:schemeClr val="bg2"/>
              </a:solidFill>
            </a:ln>
          </p:spPr>
        </p:pic>
        <p:sp>
          <p:nvSpPr>
            <p:cNvPr id="21" name="Rectangle 20">
              <a:extLst>
                <a:ext uri="{FF2B5EF4-FFF2-40B4-BE49-F238E27FC236}">
                  <a16:creationId xmlns:a16="http://schemas.microsoft.com/office/drawing/2014/main" id="{143A650E-A088-A8AF-ACB7-03509313EDEA}"/>
                </a:ext>
              </a:extLst>
            </p:cNvPr>
            <p:cNvSpPr/>
            <p:nvPr/>
          </p:nvSpPr>
          <p:spPr>
            <a:xfrm>
              <a:off x="7864364" y="3631760"/>
              <a:ext cx="3771933" cy="611279"/>
            </a:xfrm>
            <a:prstGeom prst="rect">
              <a:avLst/>
            </a:prstGeom>
            <a:solidFill>
              <a:srgbClr val="000066"/>
            </a:solidFill>
            <a:ln w="508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1956"/>
                </a:solidFill>
                <a:effectLst/>
                <a:uLnTx/>
                <a:uFillTx/>
                <a:latin typeface="Arial" panose="020B0604020202020204"/>
                <a:ea typeface="+mn-ea"/>
                <a:cs typeface="+mn-cs"/>
              </a:endParaRPr>
            </a:p>
          </p:txBody>
        </p:sp>
        <p:sp>
          <p:nvSpPr>
            <p:cNvPr id="22" name="Rectangle 21">
              <a:extLst>
                <a:ext uri="{FF2B5EF4-FFF2-40B4-BE49-F238E27FC236}">
                  <a16:creationId xmlns:a16="http://schemas.microsoft.com/office/drawing/2014/main" id="{7D06C639-AAAA-118B-D1EA-DB57D5DA8CE6}"/>
                </a:ext>
              </a:extLst>
            </p:cNvPr>
            <p:cNvSpPr/>
            <p:nvPr/>
          </p:nvSpPr>
          <p:spPr>
            <a:xfrm>
              <a:off x="7864363" y="2189715"/>
              <a:ext cx="3771933" cy="611279"/>
            </a:xfrm>
            <a:prstGeom prst="rect">
              <a:avLst/>
            </a:prstGeom>
            <a:solidFill>
              <a:srgbClr val="000066"/>
            </a:solidFill>
            <a:ln w="508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1956"/>
                </a:solidFill>
                <a:effectLst/>
                <a:uLnTx/>
                <a:uFillTx/>
                <a:latin typeface="Arial" panose="020B0604020202020204"/>
                <a:ea typeface="+mn-ea"/>
                <a:cs typeface="+mn-cs"/>
              </a:endParaRPr>
            </a:p>
          </p:txBody>
        </p:sp>
      </p:grpSp>
    </p:spTree>
    <p:extLst>
      <p:ext uri="{BB962C8B-B14F-4D97-AF65-F5344CB8AC3E}">
        <p14:creationId xmlns:p14="http://schemas.microsoft.com/office/powerpoint/2010/main" val="3914314317"/>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1+#ppt_w/2"/>
                                          </p:val>
                                        </p:tav>
                                        <p:tav tm="100000">
                                          <p:val>
                                            <p:strVal val="#ppt_x"/>
                                          </p:val>
                                        </p:tav>
                                      </p:tavLst>
                                    </p:anim>
                                    <p:anim calcmode="lin" valueType="num">
                                      <p:cBhvr additive="base">
                                        <p:cTn id="8" dur="500" fill="hold"/>
                                        <p:tgtEl>
                                          <p:spTgt spid="2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fill="hold"/>
                                        <p:tgtEl>
                                          <p:spTgt spid="15"/>
                                        </p:tgtEl>
                                        <p:attrNameLst>
                                          <p:attrName>ppt_x</p:attrName>
                                        </p:attrNameLst>
                                      </p:cBhvr>
                                      <p:tavLst>
                                        <p:tav tm="0">
                                          <p:val>
                                            <p:strVal val="1+#ppt_w/2"/>
                                          </p:val>
                                        </p:tav>
                                        <p:tav tm="100000">
                                          <p:val>
                                            <p:strVal val="#ppt_x"/>
                                          </p:val>
                                        </p:tav>
                                      </p:tavLst>
                                    </p:anim>
                                    <p:anim calcmode="lin" valueType="num">
                                      <p:cBhvr additive="base">
                                        <p:cTn id="14"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3AC7B61-A1AD-4CF0-BB98-6656732F08B5}"/>
              </a:ext>
            </a:extLst>
          </p:cNvPr>
          <p:cNvSpPr txBox="1">
            <a:spLocks/>
          </p:cNvSpPr>
          <p:nvPr/>
        </p:nvSpPr>
        <p:spPr>
          <a:xfrm>
            <a:off x="0" y="0"/>
            <a:ext cx="12192000" cy="669925"/>
          </a:xfrm>
          <a:prstGeom prst="rect">
            <a:avLst/>
          </a:prstGeom>
        </p:spPr>
        <p:txBody>
          <a:bodyPr vert="horz" wrap="square" lIns="91440" tIns="45720" rIns="91440" bIns="45720" numCol="1" rtlCol="0" anchor="ctr" anchorCtr="0" compatLnSpc="1">
            <a:prstTxWarp prst="textNoShape">
              <a:avLst/>
            </a:prstTxWarp>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algn="ctr">
              <a:defRPr/>
            </a:pPr>
            <a:r>
              <a:rPr lang="en-US" sz="3600" dirty="0">
                <a:solidFill>
                  <a:srgbClr val="5FE0D4"/>
                </a:solidFill>
                <a:latin typeface="Arial" pitchFamily="34" charset="0"/>
                <a:cs typeface="Arial" pitchFamily="34" charset="0"/>
              </a:rPr>
              <a:t>Director’s Report Outline</a:t>
            </a:r>
          </a:p>
        </p:txBody>
      </p:sp>
      <p:sp>
        <p:nvSpPr>
          <p:cNvPr id="7" name="Rectangle 4">
            <a:extLst>
              <a:ext uri="{FF2B5EF4-FFF2-40B4-BE49-F238E27FC236}">
                <a16:creationId xmlns:a16="http://schemas.microsoft.com/office/drawing/2014/main" id="{ECE56405-02D1-4246-BADE-0414D994C7F0}"/>
              </a:ext>
            </a:extLst>
          </p:cNvPr>
          <p:cNvSpPr>
            <a:spLocks noChangeArrowheads="1"/>
          </p:cNvSpPr>
          <p:nvPr/>
        </p:nvSpPr>
        <p:spPr bwMode="auto">
          <a:xfrm>
            <a:off x="269240" y="1067160"/>
            <a:ext cx="11653520" cy="5557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NHGRI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E57200"/>
                </a:solidFill>
                <a:effectLst/>
                <a:uLnTx/>
                <a:uFillTx/>
                <a:latin typeface="Arial" panose="020B0604020202020204"/>
                <a:ea typeface="+mn-ea"/>
                <a:cs typeface="+mn-cs"/>
              </a:rPr>
              <a:t>General NIH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Genomics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Extramural Research Program</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NIH Common Fund/Trans-NIH </a:t>
            </a:r>
          </a:p>
          <a:p>
            <a:pPr marL="1016000" lvl="0" indent="-787400">
              <a:spcBef>
                <a:spcPts val="1800"/>
              </a:spcBef>
              <a:buFontTx/>
              <a:buAutoNum type="romanUcPeriod"/>
              <a:tabLst>
                <a:tab pos="1371600" algn="l"/>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Communications, </a:t>
            </a:r>
            <a:r>
              <a:rPr lang="en-US" sz="3400" b="1" dirty="0">
                <a:solidFill>
                  <a:srgbClr val="FFFFFF">
                    <a:lumMod val="75000"/>
                  </a:srgbClr>
                </a:solidFill>
              </a:rPr>
              <a:t>Policy, and </a:t>
            </a: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Education </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tab pos="1371600" algn="l"/>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Intramural Research Program</a:t>
            </a:r>
          </a:p>
        </p:txBody>
      </p:sp>
    </p:spTree>
    <p:extLst>
      <p:ext uri="{BB962C8B-B14F-4D97-AF65-F5344CB8AC3E}">
        <p14:creationId xmlns:p14="http://schemas.microsoft.com/office/powerpoint/2010/main" val="516244233"/>
      </p:ext>
    </p:extLst>
  </p:cSld>
  <p:clrMapOvr>
    <a:masterClrMapping/>
  </p:clrMapOvr>
  <p:transition spd="slow">
    <p:wipe dir="d"/>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descr="Image result for National Academy of Science">
            <a:extLst>
              <a:ext uri="{FF2B5EF4-FFF2-40B4-BE49-F238E27FC236}">
                <a16:creationId xmlns:a16="http://schemas.microsoft.com/office/drawing/2014/main" id="{C94140D2-A6A1-37E1-059E-DD5C5F7C017A}"/>
              </a:ext>
            </a:extLst>
          </p:cNvPr>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4" name="AutoShape 4" descr="Image result for National Academy of Science">
            <a:extLst>
              <a:ext uri="{FF2B5EF4-FFF2-40B4-BE49-F238E27FC236}">
                <a16:creationId xmlns:a16="http://schemas.microsoft.com/office/drawing/2014/main" id="{42C19057-AD2F-5675-4288-31DD09D4E53A}"/>
              </a:ext>
            </a:extLst>
          </p:cNvPr>
          <p:cNvSpPr>
            <a:spLocks noChangeAspect="1" noChangeArrowheads="1"/>
          </p:cNvSpPr>
          <p:nvPr/>
        </p:nvSpPr>
        <p:spPr bwMode="auto">
          <a:xfrm>
            <a:off x="3359149" y="27474"/>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5" name="AutoShape 6" descr="Image result for National Academy of Science">
            <a:extLst>
              <a:ext uri="{FF2B5EF4-FFF2-40B4-BE49-F238E27FC236}">
                <a16:creationId xmlns:a16="http://schemas.microsoft.com/office/drawing/2014/main" id="{9F84C473-71D0-3223-0DCE-4EDA50B5413C}"/>
              </a:ext>
            </a:extLst>
          </p:cNvPr>
          <p:cNvSpPr>
            <a:spLocks noChangeAspect="1" noChangeArrowheads="1"/>
          </p:cNvSpPr>
          <p:nvPr/>
        </p:nvSpPr>
        <p:spPr bwMode="auto">
          <a:xfrm>
            <a:off x="1984375" y="1603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6" name="TextBox 5">
            <a:extLst>
              <a:ext uri="{FF2B5EF4-FFF2-40B4-BE49-F238E27FC236}">
                <a16:creationId xmlns:a16="http://schemas.microsoft.com/office/drawing/2014/main" id="{6BCD954D-7280-2FE0-E536-B4045E0CF8C5}"/>
              </a:ext>
            </a:extLst>
          </p:cNvPr>
          <p:cNvSpPr txBox="1"/>
          <p:nvPr/>
        </p:nvSpPr>
        <p:spPr>
          <a:xfrm>
            <a:off x="10379998" y="6457890"/>
            <a:ext cx="1653017"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a:cs typeface="Arial"/>
              </a:rPr>
              <a:t>Document 6</a:t>
            </a:r>
          </a:p>
        </p:txBody>
      </p:sp>
      <p:sp>
        <p:nvSpPr>
          <p:cNvPr id="7" name="Title 1">
            <a:extLst>
              <a:ext uri="{FF2B5EF4-FFF2-40B4-BE49-F238E27FC236}">
                <a16:creationId xmlns:a16="http://schemas.microsoft.com/office/drawing/2014/main" id="{BAF31E34-0EAB-13D2-D226-FC6F2CFE2C80}"/>
              </a:ext>
            </a:extLst>
          </p:cNvPr>
          <p:cNvSpPr txBox="1">
            <a:spLocks/>
          </p:cNvSpPr>
          <p:nvPr/>
        </p:nvSpPr>
        <p:spPr>
          <a:xfrm>
            <a:off x="1320801" y="5603486"/>
            <a:ext cx="4281713" cy="653567"/>
          </a:xfrm>
          <a:prstGeom prst="rect">
            <a:avLst/>
          </a:prstGeom>
        </p:spPr>
        <p:txBody>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de-DE" sz="3200" b="1" i="0" u="none" strike="noStrike" kern="1200" cap="none" spc="-100" normalizeH="0" baseline="0" noProof="0" dirty="0">
                <a:ln>
                  <a:noFill/>
                </a:ln>
                <a:solidFill>
                  <a:srgbClr val="FFFFFF"/>
                </a:solidFill>
                <a:effectLst/>
                <a:uLnTx/>
                <a:uFillTx/>
                <a:latin typeface="Arial" panose="020B0604020202020204"/>
                <a:ea typeface="+mn-ea"/>
                <a:cs typeface="Arial" charset="0"/>
              </a:rPr>
              <a:t>Mandy Cohen, </a:t>
            </a:r>
          </a:p>
          <a:p>
            <a:pPr marL="0" marR="0" lvl="0" indent="0" algn="ctr" defTabSz="1219170" rtl="0" eaLnBrk="0" fontAlgn="auto" latinLnBrk="0" hangingPunct="0">
              <a:lnSpc>
                <a:spcPct val="100000"/>
              </a:lnSpc>
              <a:spcBef>
                <a:spcPts val="0"/>
              </a:spcBef>
              <a:spcAft>
                <a:spcPts val="0"/>
              </a:spcAft>
              <a:buClrTx/>
              <a:buSzTx/>
              <a:buFontTx/>
              <a:buNone/>
              <a:tabLst/>
              <a:defRPr/>
            </a:pPr>
            <a:r>
              <a:rPr kumimoji="0" lang="de-DE" sz="3200" b="1" i="0" u="none" strike="noStrike" kern="1200" cap="none" spc="-100" normalizeH="0" baseline="0" noProof="0" dirty="0">
                <a:ln>
                  <a:noFill/>
                </a:ln>
                <a:solidFill>
                  <a:srgbClr val="FFFFFF"/>
                </a:solidFill>
                <a:effectLst/>
                <a:uLnTx/>
                <a:uFillTx/>
                <a:latin typeface="Arial" panose="020B0604020202020204"/>
                <a:ea typeface="+mn-ea"/>
                <a:cs typeface="Arial" charset="0"/>
              </a:rPr>
              <a:t>M.D., M.P.H.</a:t>
            </a:r>
            <a:endParaRPr kumimoji="0" lang="en-US" sz="3200" b="1" i="0" u="none" strike="noStrike" kern="1200" cap="none" spc="-100" normalizeH="0" baseline="0" noProof="0" dirty="0">
              <a:ln>
                <a:noFill/>
              </a:ln>
              <a:solidFill>
                <a:srgbClr val="FFFFFF"/>
              </a:solidFill>
              <a:effectLst/>
              <a:uLnTx/>
              <a:uFillTx/>
              <a:latin typeface="Arial" panose="020B0604020202020204"/>
              <a:ea typeface="+mn-ea"/>
              <a:cs typeface="Arial" charset="0"/>
            </a:endParaRPr>
          </a:p>
        </p:txBody>
      </p:sp>
      <p:sp>
        <p:nvSpPr>
          <p:cNvPr id="8" name="Title 3">
            <a:extLst>
              <a:ext uri="{FF2B5EF4-FFF2-40B4-BE49-F238E27FC236}">
                <a16:creationId xmlns:a16="http://schemas.microsoft.com/office/drawing/2014/main" id="{AEC690F2-212D-90E0-FDB7-6E81C2D2D68A}"/>
              </a:ext>
            </a:extLst>
          </p:cNvPr>
          <p:cNvSpPr txBox="1">
            <a:spLocks/>
          </p:cNvSpPr>
          <p:nvPr/>
        </p:nvSpPr>
        <p:spPr>
          <a:xfrm>
            <a:off x="0" y="41417"/>
            <a:ext cx="12192000" cy="1408255"/>
          </a:xfrm>
          <a:prstGeom prst="rect">
            <a:avLst/>
          </a:prstGeom>
        </p:spPr>
        <p:txBody>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algn="ctr">
              <a:defRPr/>
            </a:pPr>
            <a:r>
              <a:rPr lang="en-US" sz="3600" dirty="0">
                <a:solidFill>
                  <a:srgbClr val="5FE0D4"/>
                </a:solidFill>
                <a:latin typeface="Arial" charset="0"/>
                <a:cs typeface="Arial" charset="0"/>
              </a:rPr>
              <a:t>New Director, Centers for Disease </a:t>
            </a:r>
          </a:p>
          <a:p>
            <a:pPr algn="ctr">
              <a:defRPr/>
            </a:pPr>
            <a:r>
              <a:rPr lang="en-US" sz="3600" dirty="0">
                <a:solidFill>
                  <a:srgbClr val="5FE0D4"/>
                </a:solidFill>
                <a:latin typeface="Arial" charset="0"/>
                <a:cs typeface="Arial" charset="0"/>
              </a:rPr>
              <a:t>Control and Prevention</a:t>
            </a:r>
          </a:p>
        </p:txBody>
      </p:sp>
      <p:pic>
        <p:nvPicPr>
          <p:cNvPr id="9" name="Picture 2" descr="Image result for cdc logo">
            <a:extLst>
              <a:ext uri="{FF2B5EF4-FFF2-40B4-BE49-F238E27FC236}">
                <a16:creationId xmlns:a16="http://schemas.microsoft.com/office/drawing/2014/main" id="{515E0D39-ABAB-6106-D845-F62E11C50D4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57107" y="2348872"/>
            <a:ext cx="3088106" cy="2325769"/>
          </a:xfrm>
          <a:prstGeom prst="rect">
            <a:avLst/>
          </a:prstGeom>
          <a:solidFill>
            <a:schemeClr val="tx1"/>
          </a:solidFill>
          <a:ln w="38100">
            <a:solidFill>
              <a:schemeClr val="tx1"/>
            </a:solidFill>
          </a:ln>
          <a:effectLst/>
        </p:spPr>
      </p:pic>
      <p:pic>
        <p:nvPicPr>
          <p:cNvPr id="1026" name="Picture 2" descr="Mandy K. Cohen, MD, MPH">
            <a:extLst>
              <a:ext uri="{FF2B5EF4-FFF2-40B4-BE49-F238E27FC236}">
                <a16:creationId xmlns:a16="http://schemas.microsoft.com/office/drawing/2014/main" id="{476F3F29-CFF5-E846-F342-F7B33642504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40504" y="1463615"/>
            <a:ext cx="4042307" cy="4042307"/>
          </a:xfrm>
          <a:prstGeom prst="rect">
            <a:avLst/>
          </a:prstGeom>
          <a:noFill/>
          <a:ln w="31750">
            <a:solidFill>
              <a:schemeClr val="accent3">
                <a:lumMod val="60000"/>
                <a:lumOff val="40000"/>
              </a:schemeClr>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7973298"/>
      </p:ext>
    </p:extLst>
  </p:cSld>
  <p:clrMapOvr>
    <a:masterClrMapping/>
  </p:clrMapOvr>
  <p:transition spd="slow">
    <p:wipe dir="d"/>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2D102039-3425-3C23-2892-334F5E544EC6}"/>
              </a:ext>
            </a:extLst>
          </p:cNvPr>
          <p:cNvPicPr>
            <a:picLocks noChangeAspect="1"/>
          </p:cNvPicPr>
          <p:nvPr/>
        </p:nvPicPr>
        <p:blipFill rotWithShape="1">
          <a:blip r:embed="rId3"/>
          <a:srcRect l="3725" t="5689" r="8689" b="21779"/>
          <a:stretch/>
        </p:blipFill>
        <p:spPr>
          <a:xfrm>
            <a:off x="1894001" y="1463616"/>
            <a:ext cx="3186832" cy="3958656"/>
          </a:xfrm>
          <a:prstGeom prst="rect">
            <a:avLst/>
          </a:prstGeom>
          <a:ln w="38100">
            <a:solidFill>
              <a:schemeClr val="bg2"/>
            </a:solidFill>
          </a:ln>
        </p:spPr>
      </p:pic>
      <p:pic>
        <p:nvPicPr>
          <p:cNvPr id="15" name="Picture 2" descr="National Library of Medicine - YouTube">
            <a:extLst>
              <a:ext uri="{FF2B5EF4-FFF2-40B4-BE49-F238E27FC236}">
                <a16:creationId xmlns:a16="http://schemas.microsoft.com/office/drawing/2014/main" id="{07290AF1-B883-1FB5-5895-01408B33FA92}"/>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0000" t="12639" r="8222" b="7417"/>
          <a:stretch/>
        </p:blipFill>
        <p:spPr bwMode="auto">
          <a:xfrm>
            <a:off x="7292253" y="2147699"/>
            <a:ext cx="2562895" cy="2505412"/>
          </a:xfrm>
          <a:prstGeom prst="rect">
            <a:avLst/>
          </a:prstGeom>
          <a:noFill/>
          <a:extLst>
            <a:ext uri="{909E8E84-426E-40DD-AFC4-6F175D3DCCD1}">
              <a14:hiddenFill xmlns:a14="http://schemas.microsoft.com/office/drawing/2010/main">
                <a:solidFill>
                  <a:srgbClr val="FFFFFF"/>
                </a:solidFill>
              </a14:hiddenFill>
            </a:ext>
          </a:extLst>
        </p:spPr>
      </p:pic>
      <p:sp>
        <p:nvSpPr>
          <p:cNvPr id="3" name="AutoShape 2" descr="Image result for National Academy of Science">
            <a:extLst>
              <a:ext uri="{FF2B5EF4-FFF2-40B4-BE49-F238E27FC236}">
                <a16:creationId xmlns:a16="http://schemas.microsoft.com/office/drawing/2014/main" id="{C94140D2-A6A1-37E1-059E-DD5C5F7C017A}"/>
              </a:ext>
            </a:extLst>
          </p:cNvPr>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4" name="AutoShape 4" descr="Image result for National Academy of Science">
            <a:extLst>
              <a:ext uri="{FF2B5EF4-FFF2-40B4-BE49-F238E27FC236}">
                <a16:creationId xmlns:a16="http://schemas.microsoft.com/office/drawing/2014/main" id="{42C19057-AD2F-5675-4288-31DD09D4E53A}"/>
              </a:ext>
            </a:extLst>
          </p:cNvPr>
          <p:cNvSpPr>
            <a:spLocks noChangeAspect="1" noChangeArrowheads="1"/>
          </p:cNvSpPr>
          <p:nvPr/>
        </p:nvSpPr>
        <p:spPr bwMode="auto">
          <a:xfrm>
            <a:off x="3359149" y="27474"/>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5" name="AutoShape 6" descr="Image result for National Academy of Science">
            <a:extLst>
              <a:ext uri="{FF2B5EF4-FFF2-40B4-BE49-F238E27FC236}">
                <a16:creationId xmlns:a16="http://schemas.microsoft.com/office/drawing/2014/main" id="{9F84C473-71D0-3223-0DCE-4EDA50B5413C}"/>
              </a:ext>
            </a:extLst>
          </p:cNvPr>
          <p:cNvSpPr>
            <a:spLocks noChangeAspect="1" noChangeArrowheads="1"/>
          </p:cNvSpPr>
          <p:nvPr/>
        </p:nvSpPr>
        <p:spPr bwMode="auto">
          <a:xfrm>
            <a:off x="1984375" y="1603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6" name="TextBox 5">
            <a:extLst>
              <a:ext uri="{FF2B5EF4-FFF2-40B4-BE49-F238E27FC236}">
                <a16:creationId xmlns:a16="http://schemas.microsoft.com/office/drawing/2014/main" id="{6BCD954D-7280-2FE0-E536-B4045E0CF8C5}"/>
              </a:ext>
            </a:extLst>
          </p:cNvPr>
          <p:cNvSpPr txBox="1"/>
          <p:nvPr/>
        </p:nvSpPr>
        <p:spPr>
          <a:xfrm>
            <a:off x="10379998" y="6457890"/>
            <a:ext cx="1653017"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a:cs typeface="Arial"/>
              </a:rPr>
              <a:t>Document 7</a:t>
            </a:r>
          </a:p>
        </p:txBody>
      </p:sp>
      <p:sp>
        <p:nvSpPr>
          <p:cNvPr id="7" name="Title 1">
            <a:extLst>
              <a:ext uri="{FF2B5EF4-FFF2-40B4-BE49-F238E27FC236}">
                <a16:creationId xmlns:a16="http://schemas.microsoft.com/office/drawing/2014/main" id="{BAF31E34-0EAB-13D2-D226-FC6F2CFE2C80}"/>
              </a:ext>
            </a:extLst>
          </p:cNvPr>
          <p:cNvSpPr txBox="1">
            <a:spLocks/>
          </p:cNvSpPr>
          <p:nvPr/>
        </p:nvSpPr>
        <p:spPr>
          <a:xfrm>
            <a:off x="1320801" y="5437355"/>
            <a:ext cx="4281713" cy="1256449"/>
          </a:xfrm>
          <a:prstGeom prst="rect">
            <a:avLst/>
          </a:prstGeom>
        </p:spPr>
        <p:txBody>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de-DE" sz="3200" b="1" i="0" u="none" strike="noStrike" kern="1200" cap="none" spc="-100" normalizeH="0" baseline="0" noProof="0" dirty="0">
                <a:ln>
                  <a:noFill/>
                </a:ln>
                <a:solidFill>
                  <a:srgbClr val="FFFFFF"/>
                </a:solidFill>
                <a:effectLst/>
                <a:uLnTx/>
                <a:uFillTx/>
                <a:latin typeface="Arial" panose="020B0604020202020204"/>
                <a:ea typeface="+mn-ea"/>
                <a:cs typeface="Arial" charset="0"/>
              </a:rPr>
              <a:t>Patricia Brennan, </a:t>
            </a:r>
          </a:p>
          <a:p>
            <a:pPr marL="0" marR="0" lvl="0" indent="0" algn="ctr" defTabSz="1219170" rtl="0" eaLnBrk="0" fontAlgn="auto" latinLnBrk="0" hangingPunct="0">
              <a:lnSpc>
                <a:spcPct val="100000"/>
              </a:lnSpc>
              <a:spcBef>
                <a:spcPts val="0"/>
              </a:spcBef>
              <a:spcAft>
                <a:spcPts val="0"/>
              </a:spcAft>
              <a:buClrTx/>
              <a:buSzTx/>
              <a:buFontTx/>
              <a:buNone/>
              <a:tabLst/>
              <a:defRPr/>
            </a:pPr>
            <a:r>
              <a:rPr kumimoji="0" lang="de-DE" sz="3200" b="1" i="0" u="none" strike="noStrike" kern="1200" cap="none" spc="-100" normalizeH="0" baseline="0" noProof="0" dirty="0">
                <a:ln>
                  <a:noFill/>
                </a:ln>
                <a:solidFill>
                  <a:srgbClr val="FFFFFF"/>
                </a:solidFill>
                <a:effectLst/>
                <a:uLnTx/>
                <a:uFillTx/>
                <a:latin typeface="Arial" panose="020B0604020202020204"/>
                <a:ea typeface="+mn-ea"/>
                <a:cs typeface="Arial" charset="0"/>
              </a:rPr>
              <a:t>R.N., Ph.D.</a:t>
            </a:r>
            <a:endParaRPr kumimoji="0" lang="en-US" sz="3200" b="1" i="0" u="none" strike="noStrike" kern="1200" cap="none" spc="-100" normalizeH="0" baseline="0" noProof="0" dirty="0">
              <a:ln>
                <a:noFill/>
              </a:ln>
              <a:solidFill>
                <a:srgbClr val="FFFFFF"/>
              </a:solidFill>
              <a:effectLst/>
              <a:uLnTx/>
              <a:uFillTx/>
              <a:latin typeface="Arial" panose="020B0604020202020204"/>
              <a:ea typeface="+mn-ea"/>
              <a:cs typeface="Arial" charset="0"/>
            </a:endParaRPr>
          </a:p>
        </p:txBody>
      </p:sp>
      <p:sp>
        <p:nvSpPr>
          <p:cNvPr id="8" name="Title 3">
            <a:extLst>
              <a:ext uri="{FF2B5EF4-FFF2-40B4-BE49-F238E27FC236}">
                <a16:creationId xmlns:a16="http://schemas.microsoft.com/office/drawing/2014/main" id="{AEC690F2-212D-90E0-FDB7-6E81C2D2D68A}"/>
              </a:ext>
            </a:extLst>
          </p:cNvPr>
          <p:cNvSpPr txBox="1">
            <a:spLocks/>
          </p:cNvSpPr>
          <p:nvPr/>
        </p:nvSpPr>
        <p:spPr>
          <a:xfrm>
            <a:off x="0" y="41417"/>
            <a:ext cx="12192000" cy="1408255"/>
          </a:xfrm>
          <a:prstGeom prst="rect">
            <a:avLst/>
          </a:prstGeom>
        </p:spPr>
        <p:txBody>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algn="ctr">
              <a:defRPr/>
            </a:pPr>
            <a:r>
              <a:rPr lang="en-US" sz="3600" dirty="0">
                <a:solidFill>
                  <a:srgbClr val="5FE0D4"/>
                </a:solidFill>
                <a:latin typeface="Arial" charset="0"/>
                <a:cs typeface="Arial" charset="0"/>
              </a:rPr>
              <a:t>Retirement of Director, National Library of Medicine</a:t>
            </a:r>
          </a:p>
        </p:txBody>
      </p:sp>
      <p:grpSp>
        <p:nvGrpSpPr>
          <p:cNvPr id="12" name="Group 11">
            <a:extLst>
              <a:ext uri="{FF2B5EF4-FFF2-40B4-BE49-F238E27FC236}">
                <a16:creationId xmlns:a16="http://schemas.microsoft.com/office/drawing/2014/main" id="{C37E9221-7A11-55B9-828C-693ECDCEE411}"/>
              </a:ext>
            </a:extLst>
          </p:cNvPr>
          <p:cNvGrpSpPr/>
          <p:nvPr/>
        </p:nvGrpSpPr>
        <p:grpSpPr>
          <a:xfrm>
            <a:off x="6589486" y="1447742"/>
            <a:ext cx="4281713" cy="5247990"/>
            <a:chOff x="6589486" y="1447742"/>
            <a:chExt cx="4281713" cy="5247990"/>
          </a:xfrm>
        </p:grpSpPr>
        <p:sp>
          <p:nvSpPr>
            <p:cNvPr id="9" name="Title 1">
              <a:extLst>
                <a:ext uri="{FF2B5EF4-FFF2-40B4-BE49-F238E27FC236}">
                  <a16:creationId xmlns:a16="http://schemas.microsoft.com/office/drawing/2014/main" id="{22454822-C748-DE95-879F-1A621B142362}"/>
                </a:ext>
              </a:extLst>
            </p:cNvPr>
            <p:cNvSpPr txBox="1">
              <a:spLocks/>
            </p:cNvSpPr>
            <p:nvPr/>
          </p:nvSpPr>
          <p:spPr>
            <a:xfrm>
              <a:off x="6589486" y="5439283"/>
              <a:ext cx="4281713" cy="1256449"/>
            </a:xfrm>
            <a:prstGeom prst="rect">
              <a:avLst/>
            </a:prstGeom>
          </p:spPr>
          <p:txBody>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de-DE" sz="3200" b="1" i="0" u="none" strike="noStrike" kern="1200" cap="none" spc="-100" normalizeH="0" baseline="0" noProof="0" dirty="0">
                  <a:ln>
                    <a:noFill/>
                  </a:ln>
                  <a:solidFill>
                    <a:srgbClr val="FFFFFF"/>
                  </a:solidFill>
                  <a:effectLst/>
                  <a:uLnTx/>
                  <a:uFillTx/>
                  <a:latin typeface="Arial" panose="020B0604020202020204"/>
                  <a:ea typeface="+mn-ea"/>
                  <a:cs typeface="Arial" charset="0"/>
                </a:rPr>
                <a:t>Stephen Sherry,</a:t>
              </a:r>
            </a:p>
            <a:p>
              <a:pPr marL="0" marR="0" lvl="0" indent="0" algn="ctr" defTabSz="1219170" rtl="0" eaLnBrk="0" fontAlgn="auto" latinLnBrk="0" hangingPunct="0">
                <a:lnSpc>
                  <a:spcPct val="100000"/>
                </a:lnSpc>
                <a:spcBef>
                  <a:spcPts val="0"/>
                </a:spcBef>
                <a:spcAft>
                  <a:spcPts val="0"/>
                </a:spcAft>
                <a:buClrTx/>
                <a:buSzTx/>
                <a:buFontTx/>
                <a:buNone/>
                <a:tabLst/>
                <a:defRPr/>
              </a:pPr>
              <a:r>
                <a:rPr kumimoji="0" lang="de-DE" sz="3200" b="1" i="0" u="none" strike="noStrike" kern="1200" cap="none" spc="-100" normalizeH="0" baseline="0" noProof="0" dirty="0">
                  <a:ln>
                    <a:noFill/>
                  </a:ln>
                  <a:solidFill>
                    <a:srgbClr val="FFFFFF"/>
                  </a:solidFill>
                  <a:effectLst/>
                  <a:uLnTx/>
                  <a:uFillTx/>
                  <a:latin typeface="Arial" panose="020B0604020202020204"/>
                  <a:ea typeface="+mn-ea"/>
                  <a:cs typeface="Arial" charset="0"/>
                </a:rPr>
                <a:t>Ph.D.</a:t>
              </a:r>
              <a:endParaRPr kumimoji="0" lang="en-US" sz="3200" b="1" i="0" u="none" strike="noStrike" kern="1200" cap="none" spc="-100" normalizeH="0" baseline="0" noProof="0" dirty="0">
                <a:ln>
                  <a:noFill/>
                </a:ln>
                <a:solidFill>
                  <a:srgbClr val="FFFFFF"/>
                </a:solidFill>
                <a:effectLst/>
                <a:uLnTx/>
                <a:uFillTx/>
                <a:latin typeface="Arial" panose="020B0604020202020204"/>
                <a:ea typeface="+mn-ea"/>
                <a:cs typeface="Arial" charset="0"/>
              </a:endParaRPr>
            </a:p>
          </p:txBody>
        </p:sp>
        <p:pic>
          <p:nvPicPr>
            <p:cNvPr id="1028" name="Picture 4" descr="Dr. Stephen Sherry">
              <a:extLst>
                <a:ext uri="{FF2B5EF4-FFF2-40B4-BE49-F238E27FC236}">
                  <a16:creationId xmlns:a16="http://schemas.microsoft.com/office/drawing/2014/main" id="{3099875E-5C92-C125-64BC-8AA0880BD75F}"/>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3477" b="9818"/>
            <a:stretch/>
          </p:blipFill>
          <p:spPr bwMode="auto">
            <a:xfrm>
              <a:off x="7175084" y="1447742"/>
              <a:ext cx="3162105" cy="3958655"/>
            </a:xfrm>
            <a:prstGeom prst="rect">
              <a:avLst/>
            </a:prstGeom>
            <a:noFill/>
            <a:ln w="38100">
              <a:solidFill>
                <a:schemeClr val="bg2"/>
              </a:solidFill>
            </a:ln>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500046698"/>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1+#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The Office of Behavioral and Social Sciences Research (OBSSR)">
            <a:extLst>
              <a:ext uri="{FF2B5EF4-FFF2-40B4-BE49-F238E27FC236}">
                <a16:creationId xmlns:a16="http://schemas.microsoft.com/office/drawing/2014/main" id="{BE34AE3C-D6AA-3B7A-EABD-7E5972335A1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92254" y="2147699"/>
            <a:ext cx="2562895" cy="256289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B0AE64EC-D711-FED0-538F-2EA0BAF69E0C}"/>
              </a:ext>
            </a:extLst>
          </p:cNvPr>
          <p:cNvPicPr>
            <a:picLocks noChangeAspect="1"/>
          </p:cNvPicPr>
          <p:nvPr/>
        </p:nvPicPr>
        <p:blipFill rotWithShape="1">
          <a:blip r:embed="rId4"/>
          <a:srcRect t="4057" b="12087"/>
          <a:stretch/>
        </p:blipFill>
        <p:spPr>
          <a:xfrm>
            <a:off x="1890921" y="1449671"/>
            <a:ext cx="3203768" cy="3952497"/>
          </a:xfrm>
          <a:prstGeom prst="rect">
            <a:avLst/>
          </a:prstGeom>
          <a:ln w="38100">
            <a:solidFill>
              <a:srgbClr val="5FE0D4"/>
            </a:solidFill>
          </a:ln>
        </p:spPr>
      </p:pic>
      <p:sp>
        <p:nvSpPr>
          <p:cNvPr id="4" name="Title 1">
            <a:extLst>
              <a:ext uri="{FF2B5EF4-FFF2-40B4-BE49-F238E27FC236}">
                <a16:creationId xmlns:a16="http://schemas.microsoft.com/office/drawing/2014/main" id="{54214850-16AA-A580-0626-9B7BEF7FEA95}"/>
              </a:ext>
            </a:extLst>
          </p:cNvPr>
          <p:cNvSpPr txBox="1">
            <a:spLocks/>
          </p:cNvSpPr>
          <p:nvPr/>
        </p:nvSpPr>
        <p:spPr>
          <a:xfrm>
            <a:off x="1" y="25390"/>
            <a:ext cx="12191999" cy="1112059"/>
          </a:xfrm>
          <a:prstGeom prst="rect">
            <a:avLst/>
          </a:prstGeom>
        </p:spPr>
        <p:txBody>
          <a:bodyPr vert="horz" wrap="square" lIns="91440" tIns="45720" rIns="91440" bIns="45720" numCol="1" rtlCol="0" anchor="ctr" anchorCtr="0" compatLnSpc="1">
            <a:prstTxWarp prst="textNoShape">
              <a:avLst/>
            </a:prstTxWarp>
            <a:no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algn="ctr">
              <a:defRPr/>
            </a:pPr>
            <a:r>
              <a:rPr lang="en-US" sz="3600" dirty="0">
                <a:solidFill>
                  <a:srgbClr val="5FE0D4"/>
                </a:solidFill>
                <a:latin typeface="Arial" charset="0"/>
                <a:cs typeface="Arial" charset="0"/>
              </a:rPr>
              <a:t>New Associate Director, NIH Behavioral and </a:t>
            </a:r>
            <a:br>
              <a:rPr lang="en-US" sz="3600" dirty="0">
                <a:solidFill>
                  <a:srgbClr val="5FE0D4"/>
                </a:solidFill>
                <a:latin typeface="Arial" charset="0"/>
                <a:cs typeface="Arial" charset="0"/>
              </a:rPr>
            </a:br>
            <a:r>
              <a:rPr lang="en-US" sz="3600" dirty="0">
                <a:solidFill>
                  <a:srgbClr val="5FE0D4"/>
                </a:solidFill>
                <a:latin typeface="Arial" charset="0"/>
                <a:cs typeface="Arial" charset="0"/>
              </a:rPr>
              <a:t>Social Sciences Research</a:t>
            </a:r>
          </a:p>
        </p:txBody>
      </p:sp>
      <p:sp>
        <p:nvSpPr>
          <p:cNvPr id="5" name="AutoShape 2" descr="Image result for National Academy of Science">
            <a:extLst>
              <a:ext uri="{FF2B5EF4-FFF2-40B4-BE49-F238E27FC236}">
                <a16:creationId xmlns:a16="http://schemas.microsoft.com/office/drawing/2014/main" id="{8171A419-25BE-956F-509A-B085BAB2CB85}"/>
              </a:ext>
            </a:extLst>
          </p:cNvPr>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8" name="AutoShape 6" descr="Image result for National Academy of Science">
            <a:extLst>
              <a:ext uri="{FF2B5EF4-FFF2-40B4-BE49-F238E27FC236}">
                <a16:creationId xmlns:a16="http://schemas.microsoft.com/office/drawing/2014/main" id="{192C5763-E23F-57E2-B7CA-0AB5478A2C0F}"/>
              </a:ext>
            </a:extLst>
          </p:cNvPr>
          <p:cNvSpPr>
            <a:spLocks noChangeAspect="1" noChangeArrowheads="1"/>
          </p:cNvSpPr>
          <p:nvPr/>
        </p:nvSpPr>
        <p:spPr bwMode="auto">
          <a:xfrm>
            <a:off x="1984375" y="1603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9" name="Title 1">
            <a:extLst>
              <a:ext uri="{FF2B5EF4-FFF2-40B4-BE49-F238E27FC236}">
                <a16:creationId xmlns:a16="http://schemas.microsoft.com/office/drawing/2014/main" id="{D81C9D07-0288-D980-C696-7C1CE7734653}"/>
              </a:ext>
            </a:extLst>
          </p:cNvPr>
          <p:cNvSpPr txBox="1">
            <a:spLocks/>
          </p:cNvSpPr>
          <p:nvPr/>
        </p:nvSpPr>
        <p:spPr>
          <a:xfrm>
            <a:off x="1890921" y="5456432"/>
            <a:ext cx="3203769" cy="653567"/>
          </a:xfrm>
          <a:prstGeom prst="rect">
            <a:avLst/>
          </a:prstGeom>
        </p:spPr>
        <p:txBody>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it-IT" sz="3200" b="1" i="0" u="none" strike="noStrike" kern="1200" cap="none" spc="-100" normalizeH="0" baseline="0" noProof="0" dirty="0">
                <a:ln>
                  <a:noFill/>
                </a:ln>
                <a:solidFill>
                  <a:srgbClr val="FFFFFF"/>
                </a:solidFill>
                <a:effectLst/>
                <a:uLnTx/>
                <a:uFillTx/>
                <a:latin typeface="Arial" panose="020B0604020202020204"/>
                <a:ea typeface="+mn-ea"/>
                <a:cs typeface="Arial" charset="0"/>
              </a:rPr>
              <a:t>Jane Simoni, Ph.D. </a:t>
            </a:r>
            <a:endParaRPr kumimoji="0" lang="en-US" sz="3200" b="1" i="0" u="none" strike="noStrike" kern="1200" cap="none" spc="-100" normalizeH="0" baseline="0" noProof="0" dirty="0">
              <a:ln>
                <a:noFill/>
              </a:ln>
              <a:solidFill>
                <a:srgbClr val="FFFFFF"/>
              </a:solidFill>
              <a:effectLst/>
              <a:uLnTx/>
              <a:uFillTx/>
              <a:latin typeface="Arial" panose="020B0604020202020204"/>
              <a:ea typeface="+mn-ea"/>
              <a:cs typeface="Arial" charset="0"/>
            </a:endParaRPr>
          </a:p>
        </p:txBody>
      </p:sp>
      <p:sp>
        <p:nvSpPr>
          <p:cNvPr id="10" name="TextBox 9">
            <a:extLst>
              <a:ext uri="{FF2B5EF4-FFF2-40B4-BE49-F238E27FC236}">
                <a16:creationId xmlns:a16="http://schemas.microsoft.com/office/drawing/2014/main" id="{C8720EEF-59F8-3CB6-A7BB-086AEF712ADD}"/>
              </a:ext>
            </a:extLst>
          </p:cNvPr>
          <p:cNvSpPr txBox="1"/>
          <p:nvPr/>
        </p:nvSpPr>
        <p:spPr>
          <a:xfrm>
            <a:off x="10379998" y="6457890"/>
            <a:ext cx="1653017"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a:cs typeface="Arial"/>
              </a:rPr>
              <a:t>Document 8</a:t>
            </a:r>
          </a:p>
        </p:txBody>
      </p:sp>
    </p:spTree>
    <p:extLst>
      <p:ext uri="{BB962C8B-B14F-4D97-AF65-F5344CB8AC3E}">
        <p14:creationId xmlns:p14="http://schemas.microsoft.com/office/powerpoint/2010/main" val="3137345701"/>
      </p:ext>
    </p:extLst>
  </p:cSld>
  <p:clrMapOvr>
    <a:masterClrMapping/>
  </p:clrMapOvr>
  <p:transition spd="slow">
    <p:wipe dir="d"/>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Jeanne M. Marrazzo, M.D.">
            <a:extLst>
              <a:ext uri="{FF2B5EF4-FFF2-40B4-BE49-F238E27FC236}">
                <a16:creationId xmlns:a16="http://schemas.microsoft.com/office/drawing/2014/main" id="{1EADC663-1BB0-9558-8380-080A40D4FF7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8277" t="5069" r="19416" b="29189"/>
          <a:stretch/>
        </p:blipFill>
        <p:spPr bwMode="auto">
          <a:xfrm>
            <a:off x="1890921" y="1449670"/>
            <a:ext cx="3203768" cy="3952497"/>
          </a:xfrm>
          <a:prstGeom prst="rect">
            <a:avLst/>
          </a:prstGeom>
          <a:noFill/>
          <a:ln w="38100">
            <a:solidFill>
              <a:srgbClr val="5FE0D4"/>
            </a:solidFill>
          </a:ln>
          <a:extLst>
            <a:ext uri="{909E8E84-426E-40DD-AFC4-6F175D3DCCD1}">
              <a14:hiddenFill xmlns:a14="http://schemas.microsoft.com/office/drawing/2010/main">
                <a:solidFill>
                  <a:srgbClr val="FFFFFF"/>
                </a:solidFill>
              </a14:hiddenFill>
            </a:ext>
          </a:extLst>
        </p:spPr>
      </p:pic>
      <p:sp>
        <p:nvSpPr>
          <p:cNvPr id="4" name="Title 1">
            <a:extLst>
              <a:ext uri="{FF2B5EF4-FFF2-40B4-BE49-F238E27FC236}">
                <a16:creationId xmlns:a16="http://schemas.microsoft.com/office/drawing/2014/main" id="{54214850-16AA-A580-0626-9B7BEF7FEA95}"/>
              </a:ext>
            </a:extLst>
          </p:cNvPr>
          <p:cNvSpPr txBox="1">
            <a:spLocks/>
          </p:cNvSpPr>
          <p:nvPr/>
        </p:nvSpPr>
        <p:spPr>
          <a:xfrm>
            <a:off x="1" y="32810"/>
            <a:ext cx="12191999" cy="1112059"/>
          </a:xfrm>
          <a:prstGeom prst="rect">
            <a:avLst/>
          </a:prstGeom>
        </p:spPr>
        <p:txBody>
          <a:bodyPr vert="horz" wrap="square" lIns="91440" tIns="45720" rIns="91440" bIns="45720" numCol="1" rtlCol="0" anchor="ctr" anchorCtr="0" compatLnSpc="1">
            <a:prstTxWarp prst="textNoShape">
              <a:avLst/>
            </a:prstTxWarp>
            <a:no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algn="ctr">
              <a:defRPr/>
            </a:pPr>
            <a:r>
              <a:rPr lang="en-US" sz="3600" dirty="0">
                <a:solidFill>
                  <a:srgbClr val="5FE0D4"/>
                </a:solidFill>
                <a:latin typeface="Arial" charset="0"/>
                <a:cs typeface="Arial" charset="0"/>
              </a:rPr>
              <a:t>New Director, National Institute of Allergy and Infectious Diseases</a:t>
            </a:r>
          </a:p>
        </p:txBody>
      </p:sp>
      <p:sp>
        <p:nvSpPr>
          <p:cNvPr id="5" name="AutoShape 2" descr="Image result for National Academy of Science">
            <a:extLst>
              <a:ext uri="{FF2B5EF4-FFF2-40B4-BE49-F238E27FC236}">
                <a16:creationId xmlns:a16="http://schemas.microsoft.com/office/drawing/2014/main" id="{8171A419-25BE-956F-509A-B085BAB2CB85}"/>
              </a:ext>
            </a:extLst>
          </p:cNvPr>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8" name="AutoShape 6" descr="Image result for National Academy of Science">
            <a:extLst>
              <a:ext uri="{FF2B5EF4-FFF2-40B4-BE49-F238E27FC236}">
                <a16:creationId xmlns:a16="http://schemas.microsoft.com/office/drawing/2014/main" id="{192C5763-E23F-57E2-B7CA-0AB5478A2C0F}"/>
              </a:ext>
            </a:extLst>
          </p:cNvPr>
          <p:cNvSpPr>
            <a:spLocks noChangeAspect="1" noChangeArrowheads="1"/>
          </p:cNvSpPr>
          <p:nvPr/>
        </p:nvSpPr>
        <p:spPr bwMode="auto">
          <a:xfrm>
            <a:off x="1984375" y="1603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9" name="Title 1">
            <a:extLst>
              <a:ext uri="{FF2B5EF4-FFF2-40B4-BE49-F238E27FC236}">
                <a16:creationId xmlns:a16="http://schemas.microsoft.com/office/drawing/2014/main" id="{D81C9D07-0288-D980-C696-7C1CE7734653}"/>
              </a:ext>
            </a:extLst>
          </p:cNvPr>
          <p:cNvSpPr txBox="1">
            <a:spLocks/>
          </p:cNvSpPr>
          <p:nvPr/>
        </p:nvSpPr>
        <p:spPr>
          <a:xfrm>
            <a:off x="1679575" y="5456432"/>
            <a:ext cx="3612515" cy="653567"/>
          </a:xfrm>
          <a:prstGeom prst="rect">
            <a:avLst/>
          </a:prstGeom>
        </p:spPr>
        <p:txBody>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it-IT" sz="3200" b="1" i="0" u="none" strike="noStrike" kern="1200" cap="none" spc="-100" normalizeH="0" baseline="0" noProof="0" dirty="0">
                <a:ln>
                  <a:noFill/>
                </a:ln>
                <a:solidFill>
                  <a:srgbClr val="FFFFFF"/>
                </a:solidFill>
                <a:effectLst/>
                <a:uLnTx/>
                <a:uFillTx/>
                <a:latin typeface="Arial" panose="020B0604020202020204"/>
                <a:ea typeface="+mn-ea"/>
                <a:cs typeface="Arial" charset="0"/>
              </a:rPr>
              <a:t>Jeanne Marrazzo, M.D. </a:t>
            </a:r>
            <a:endParaRPr kumimoji="0" lang="en-US" sz="3200" b="1" i="0" u="none" strike="noStrike" kern="1200" cap="none" spc="-100" normalizeH="0" baseline="0" noProof="0" dirty="0">
              <a:ln>
                <a:noFill/>
              </a:ln>
              <a:solidFill>
                <a:srgbClr val="FFFFFF"/>
              </a:solidFill>
              <a:effectLst/>
              <a:uLnTx/>
              <a:uFillTx/>
              <a:latin typeface="Arial" panose="020B0604020202020204"/>
              <a:ea typeface="+mn-ea"/>
              <a:cs typeface="Arial" charset="0"/>
            </a:endParaRPr>
          </a:p>
        </p:txBody>
      </p:sp>
      <p:sp>
        <p:nvSpPr>
          <p:cNvPr id="10" name="TextBox 9">
            <a:extLst>
              <a:ext uri="{FF2B5EF4-FFF2-40B4-BE49-F238E27FC236}">
                <a16:creationId xmlns:a16="http://schemas.microsoft.com/office/drawing/2014/main" id="{C8720EEF-59F8-3CB6-A7BB-086AEF712ADD}"/>
              </a:ext>
            </a:extLst>
          </p:cNvPr>
          <p:cNvSpPr txBox="1"/>
          <p:nvPr/>
        </p:nvSpPr>
        <p:spPr>
          <a:xfrm>
            <a:off x="10379998" y="6457890"/>
            <a:ext cx="1653017"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a:cs typeface="Arial"/>
              </a:rPr>
              <a:t>Document 9</a:t>
            </a:r>
          </a:p>
        </p:txBody>
      </p:sp>
      <p:grpSp>
        <p:nvGrpSpPr>
          <p:cNvPr id="6" name="Group 5">
            <a:extLst>
              <a:ext uri="{FF2B5EF4-FFF2-40B4-BE49-F238E27FC236}">
                <a16:creationId xmlns:a16="http://schemas.microsoft.com/office/drawing/2014/main" id="{A44B874B-B1E3-A1CC-F2D4-1845C5C3F741}"/>
              </a:ext>
            </a:extLst>
          </p:cNvPr>
          <p:cNvGrpSpPr/>
          <p:nvPr/>
        </p:nvGrpSpPr>
        <p:grpSpPr>
          <a:xfrm>
            <a:off x="7292254" y="2147699"/>
            <a:ext cx="2562895" cy="2562895"/>
            <a:chOff x="7183394" y="2147699"/>
            <a:chExt cx="2562895" cy="2562895"/>
          </a:xfrm>
        </p:grpSpPr>
        <p:pic>
          <p:nvPicPr>
            <p:cNvPr id="2" name="Picture 2" descr="The Office of Behavioral and Social Sciences Research (OBSSR)">
              <a:extLst>
                <a:ext uri="{FF2B5EF4-FFF2-40B4-BE49-F238E27FC236}">
                  <a16:creationId xmlns:a16="http://schemas.microsoft.com/office/drawing/2014/main" id="{BE34AE3C-D6AA-3B7A-EABD-7E5972335A1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83394" y="2147699"/>
              <a:ext cx="2562895" cy="256289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Connection to HIV Care Helps Hardly Reached U.S. Populations Suppress the  Virus | HIV.gov">
              <a:extLst>
                <a:ext uri="{FF2B5EF4-FFF2-40B4-BE49-F238E27FC236}">
                  <a16:creationId xmlns:a16="http://schemas.microsoft.com/office/drawing/2014/main" id="{D3C48153-EDEC-29ED-1980-0C0B1E0D636A}"/>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8209" r="7139" b="6395"/>
            <a:stretch/>
          </p:blipFill>
          <p:spPr bwMode="auto">
            <a:xfrm>
              <a:off x="7183394" y="2405957"/>
              <a:ext cx="2562895" cy="2214477"/>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40050906"/>
      </p:ext>
    </p:extLst>
  </p:cSld>
  <p:clrMapOvr>
    <a:masterClrMapping/>
  </p:clrMapOvr>
  <p:transition spd="slow">
    <p:wipe dir="d"/>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C044B737-7BCE-F4C9-F87A-F48AC526C4E3}"/>
              </a:ext>
            </a:extLst>
          </p:cNvPr>
          <p:cNvPicPr>
            <a:picLocks noChangeAspect="1"/>
          </p:cNvPicPr>
          <p:nvPr/>
        </p:nvPicPr>
        <p:blipFill rotWithShape="1">
          <a:blip r:embed="rId3"/>
          <a:srcRect l="1381" t="15818" r="3647"/>
          <a:stretch/>
        </p:blipFill>
        <p:spPr>
          <a:xfrm>
            <a:off x="263440" y="769400"/>
            <a:ext cx="7712157" cy="4754630"/>
          </a:xfrm>
          <a:prstGeom prst="rect">
            <a:avLst/>
          </a:prstGeom>
          <a:ln w="38100">
            <a:solidFill>
              <a:srgbClr val="5FE0D4"/>
            </a:solidFill>
          </a:ln>
        </p:spPr>
      </p:pic>
      <p:pic>
        <p:nvPicPr>
          <p:cNvPr id="10" name="Picture 9">
            <a:extLst>
              <a:ext uri="{FF2B5EF4-FFF2-40B4-BE49-F238E27FC236}">
                <a16:creationId xmlns:a16="http://schemas.microsoft.com/office/drawing/2014/main" id="{74E826CD-B237-DC9D-DA79-767CD63402DD}"/>
              </a:ext>
            </a:extLst>
          </p:cNvPr>
          <p:cNvPicPr>
            <a:picLocks noChangeAspect="1"/>
          </p:cNvPicPr>
          <p:nvPr/>
        </p:nvPicPr>
        <p:blipFill>
          <a:blip r:embed="rId4"/>
          <a:stretch>
            <a:fillRect/>
          </a:stretch>
        </p:blipFill>
        <p:spPr>
          <a:xfrm>
            <a:off x="4233883" y="1596579"/>
            <a:ext cx="3385567" cy="2246271"/>
          </a:xfrm>
          <a:prstGeom prst="rect">
            <a:avLst/>
          </a:prstGeom>
        </p:spPr>
      </p:pic>
      <p:sp>
        <p:nvSpPr>
          <p:cNvPr id="3" name="AutoShape 2" descr="Image result for National Academy of Science">
            <a:extLst>
              <a:ext uri="{FF2B5EF4-FFF2-40B4-BE49-F238E27FC236}">
                <a16:creationId xmlns:a16="http://schemas.microsoft.com/office/drawing/2014/main" id="{C94140D2-A6A1-37E1-059E-DD5C5F7C017A}"/>
              </a:ext>
            </a:extLst>
          </p:cNvPr>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4" name="AutoShape 4" descr="Image result for National Academy of Science">
            <a:extLst>
              <a:ext uri="{FF2B5EF4-FFF2-40B4-BE49-F238E27FC236}">
                <a16:creationId xmlns:a16="http://schemas.microsoft.com/office/drawing/2014/main" id="{42C19057-AD2F-5675-4288-31DD09D4E53A}"/>
              </a:ext>
            </a:extLst>
          </p:cNvPr>
          <p:cNvSpPr>
            <a:spLocks noChangeAspect="1" noChangeArrowheads="1"/>
          </p:cNvSpPr>
          <p:nvPr/>
        </p:nvSpPr>
        <p:spPr bwMode="auto">
          <a:xfrm>
            <a:off x="3359149" y="27474"/>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5" name="AutoShape 6" descr="Image result for National Academy of Science">
            <a:extLst>
              <a:ext uri="{FF2B5EF4-FFF2-40B4-BE49-F238E27FC236}">
                <a16:creationId xmlns:a16="http://schemas.microsoft.com/office/drawing/2014/main" id="{9F84C473-71D0-3223-0DCE-4EDA50B5413C}"/>
              </a:ext>
            </a:extLst>
          </p:cNvPr>
          <p:cNvSpPr>
            <a:spLocks noChangeAspect="1" noChangeArrowheads="1"/>
          </p:cNvSpPr>
          <p:nvPr/>
        </p:nvSpPr>
        <p:spPr bwMode="auto">
          <a:xfrm>
            <a:off x="1984375" y="1603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6" name="TextBox 5">
            <a:extLst>
              <a:ext uri="{FF2B5EF4-FFF2-40B4-BE49-F238E27FC236}">
                <a16:creationId xmlns:a16="http://schemas.microsoft.com/office/drawing/2014/main" id="{6BCD954D-7280-2FE0-E536-B4045E0CF8C5}"/>
              </a:ext>
            </a:extLst>
          </p:cNvPr>
          <p:cNvSpPr txBox="1"/>
          <p:nvPr/>
        </p:nvSpPr>
        <p:spPr>
          <a:xfrm>
            <a:off x="10379998" y="6457890"/>
            <a:ext cx="1795684"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a:cs typeface="Arial"/>
              </a:rPr>
              <a:t>Document 10</a:t>
            </a:r>
          </a:p>
        </p:txBody>
      </p:sp>
      <p:sp>
        <p:nvSpPr>
          <p:cNvPr id="8" name="Title 3">
            <a:extLst>
              <a:ext uri="{FF2B5EF4-FFF2-40B4-BE49-F238E27FC236}">
                <a16:creationId xmlns:a16="http://schemas.microsoft.com/office/drawing/2014/main" id="{AEC690F2-212D-90E0-FDB7-6E81C2D2D68A}"/>
              </a:ext>
            </a:extLst>
          </p:cNvPr>
          <p:cNvSpPr txBox="1">
            <a:spLocks/>
          </p:cNvSpPr>
          <p:nvPr/>
        </p:nvSpPr>
        <p:spPr>
          <a:xfrm>
            <a:off x="0" y="43799"/>
            <a:ext cx="12192000" cy="663406"/>
          </a:xfrm>
          <a:prstGeom prst="rect">
            <a:avLst/>
          </a:prstGeom>
        </p:spPr>
        <p:txBody>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algn="ctr">
              <a:defRPr/>
            </a:pPr>
            <a:r>
              <a:rPr lang="en-US" sz="3600" dirty="0">
                <a:solidFill>
                  <a:srgbClr val="5FE0D4"/>
                </a:solidFill>
                <a:latin typeface="Arial" charset="0"/>
                <a:cs typeface="Arial" charset="0"/>
              </a:rPr>
              <a:t>NIH Mission Statement: Request for Information</a:t>
            </a:r>
          </a:p>
        </p:txBody>
      </p:sp>
      <p:pic>
        <p:nvPicPr>
          <p:cNvPr id="7" name="Picture 6">
            <a:extLst>
              <a:ext uri="{FF2B5EF4-FFF2-40B4-BE49-F238E27FC236}">
                <a16:creationId xmlns:a16="http://schemas.microsoft.com/office/drawing/2014/main" id="{2873C613-AD74-F796-3ED9-8C558240A3F4}"/>
              </a:ext>
            </a:extLst>
          </p:cNvPr>
          <p:cNvPicPr>
            <a:picLocks noChangeAspect="1"/>
          </p:cNvPicPr>
          <p:nvPr/>
        </p:nvPicPr>
        <p:blipFill>
          <a:blip r:embed="rId5"/>
          <a:stretch>
            <a:fillRect/>
          </a:stretch>
        </p:blipFill>
        <p:spPr>
          <a:xfrm>
            <a:off x="8231991" y="1681242"/>
            <a:ext cx="3782409" cy="2870200"/>
          </a:xfrm>
          <a:prstGeom prst="rect">
            <a:avLst/>
          </a:prstGeom>
          <a:effectLst>
            <a:softEdge rad="31750"/>
          </a:effectLst>
        </p:spPr>
      </p:pic>
    </p:spTree>
    <p:extLst>
      <p:ext uri="{BB962C8B-B14F-4D97-AF65-F5344CB8AC3E}">
        <p14:creationId xmlns:p14="http://schemas.microsoft.com/office/powerpoint/2010/main" val="835431371"/>
      </p:ext>
    </p:extLst>
  </p:cSld>
  <p:clrMapOvr>
    <a:masterClrMapping/>
  </p:clrMapOvr>
  <p:transition spd="slow">
    <p:wipe dir="d"/>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7" y="-57885"/>
            <a:ext cx="12192000" cy="800100"/>
          </a:xfrm>
        </p:spPr>
        <p:txBody>
          <a:bodyPr>
            <a:normAutofit/>
          </a:bodyPr>
          <a:lstStyle/>
          <a:p>
            <a:pPr algn="ctr"/>
            <a:r>
              <a:rPr lang="en-US" sz="3600" b="1" dirty="0">
                <a:solidFill>
                  <a:srgbClr val="5FE0D4"/>
                </a:solidFill>
                <a:latin typeface="Arial"/>
                <a:cs typeface="Arial"/>
              </a:rPr>
              <a:t>Fiscal Year </a:t>
            </a:r>
            <a:r>
              <a:rPr lang="en-US" sz="3600" dirty="0">
                <a:solidFill>
                  <a:srgbClr val="5FE0D4"/>
                </a:solidFill>
                <a:latin typeface="Arial"/>
                <a:cs typeface="Arial"/>
              </a:rPr>
              <a:t>2024</a:t>
            </a:r>
            <a:r>
              <a:rPr lang="en-US" sz="3600" b="1" dirty="0">
                <a:solidFill>
                  <a:srgbClr val="5FE0D4"/>
                </a:solidFill>
                <a:latin typeface="Arial"/>
                <a:cs typeface="Arial"/>
              </a:rPr>
              <a:t> Appropriations</a:t>
            </a:r>
            <a:endParaRPr lang="en-US" sz="3600" b="1" dirty="0">
              <a:latin typeface="Arial"/>
              <a:cs typeface="Arial"/>
            </a:endParaRPr>
          </a:p>
        </p:txBody>
      </p:sp>
      <p:sp>
        <p:nvSpPr>
          <p:cNvPr id="8" name="TextBox 7"/>
          <p:cNvSpPr txBox="1"/>
          <p:nvPr/>
        </p:nvSpPr>
        <p:spPr>
          <a:xfrm>
            <a:off x="2667000" y="1761332"/>
            <a:ext cx="6858000" cy="461665"/>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prstClr val="white"/>
              </a:solidFill>
              <a:effectLst/>
              <a:uLnTx/>
              <a:uFillTx/>
              <a:latin typeface="Arial" pitchFamily="34" charset="0"/>
              <a:ea typeface="+mn-ea"/>
              <a:cs typeface="+mn-cs"/>
            </a:endParaRPr>
          </a:p>
        </p:txBody>
      </p:sp>
      <p:graphicFrame>
        <p:nvGraphicFramePr>
          <p:cNvPr id="11" name="Table 10"/>
          <p:cNvGraphicFramePr>
            <a:graphicFrameLocks noGrp="1"/>
          </p:cNvGraphicFramePr>
          <p:nvPr>
            <p:extLst>
              <p:ext uri="{D42A27DB-BD31-4B8C-83A1-F6EECF244321}">
                <p14:modId xmlns:p14="http://schemas.microsoft.com/office/powerpoint/2010/main" val="4266487799"/>
              </p:ext>
            </p:extLst>
          </p:nvPr>
        </p:nvGraphicFramePr>
        <p:xfrm>
          <a:off x="224566" y="1282166"/>
          <a:ext cx="11776934" cy="4900272"/>
        </p:xfrm>
        <a:graphic>
          <a:graphicData uri="http://schemas.openxmlformats.org/drawingml/2006/table">
            <a:tbl>
              <a:tblPr firstRow="1" firstCol="1" bandRow="1">
                <a:tableStyleId>{F5AB1C69-6EDB-4FF4-983F-18BD219EF322}</a:tableStyleId>
              </a:tblPr>
              <a:tblGrid>
                <a:gridCol w="1526061">
                  <a:extLst>
                    <a:ext uri="{9D8B030D-6E8A-4147-A177-3AD203B41FA5}">
                      <a16:colId xmlns:a16="http://schemas.microsoft.com/office/drawing/2014/main" val="2226350271"/>
                    </a:ext>
                  </a:extLst>
                </a:gridCol>
                <a:gridCol w="1536443">
                  <a:extLst>
                    <a:ext uri="{9D8B030D-6E8A-4147-A177-3AD203B41FA5}">
                      <a16:colId xmlns:a16="http://schemas.microsoft.com/office/drawing/2014/main" val="20000"/>
                    </a:ext>
                  </a:extLst>
                </a:gridCol>
                <a:gridCol w="2320025">
                  <a:extLst>
                    <a:ext uri="{9D8B030D-6E8A-4147-A177-3AD203B41FA5}">
                      <a16:colId xmlns:a16="http://schemas.microsoft.com/office/drawing/2014/main" val="20003"/>
                    </a:ext>
                  </a:extLst>
                </a:gridCol>
                <a:gridCol w="2804530">
                  <a:extLst>
                    <a:ext uri="{9D8B030D-6E8A-4147-A177-3AD203B41FA5}">
                      <a16:colId xmlns:a16="http://schemas.microsoft.com/office/drawing/2014/main" val="588124316"/>
                    </a:ext>
                  </a:extLst>
                </a:gridCol>
                <a:gridCol w="1875375">
                  <a:extLst>
                    <a:ext uri="{9D8B030D-6E8A-4147-A177-3AD203B41FA5}">
                      <a16:colId xmlns:a16="http://schemas.microsoft.com/office/drawing/2014/main" val="1197376210"/>
                    </a:ext>
                  </a:extLst>
                </a:gridCol>
                <a:gridCol w="1714500">
                  <a:extLst>
                    <a:ext uri="{9D8B030D-6E8A-4147-A177-3AD203B41FA5}">
                      <a16:colId xmlns:a16="http://schemas.microsoft.com/office/drawing/2014/main" val="3270187961"/>
                    </a:ext>
                  </a:extLst>
                </a:gridCol>
              </a:tblGrid>
              <a:tr h="1703294">
                <a:tc>
                  <a:txBody>
                    <a:bodyPr/>
                    <a:lstStyle/>
                    <a:p>
                      <a:pPr lvl="0" algn="ctr">
                        <a:buNone/>
                      </a:pPr>
                      <a:r>
                        <a:rPr lang="en-US" sz="2400" b="1">
                          <a:solidFill>
                            <a:schemeClr val="bg1"/>
                          </a:solidFill>
                          <a:latin typeface="Arial"/>
                          <a:cs typeface="Arial"/>
                        </a:rPr>
                        <a:t>Chamber</a:t>
                      </a:r>
                    </a:p>
                  </a:txBody>
                  <a:tcPr marL="68580" marR="68580" marT="34290" marB="34290" anchor="ctr"/>
                </a:tc>
                <a:tc>
                  <a:txBody>
                    <a:bodyPr/>
                    <a:lstStyle/>
                    <a:p>
                      <a:pPr algn="ctr"/>
                      <a:r>
                        <a:rPr lang="en-US" sz="2400" b="1" dirty="0">
                          <a:solidFill>
                            <a:schemeClr val="bg1"/>
                          </a:solidFill>
                          <a:latin typeface="Arial"/>
                          <a:cs typeface="Arial"/>
                        </a:rPr>
                        <a:t>Agency</a:t>
                      </a:r>
                      <a:endParaRPr lang="en-US" sz="2400" b="1" dirty="0">
                        <a:solidFill>
                          <a:schemeClr val="bg1"/>
                        </a:solidFill>
                        <a:latin typeface="Arial" panose="020B0604020202020204" pitchFamily="34" charset="0"/>
                        <a:cs typeface="Arial" panose="020B0604020202020204" pitchFamily="34" charset="0"/>
                      </a:endParaRPr>
                    </a:p>
                  </a:txBody>
                  <a:tcPr marL="68580" marR="68580" marT="34290" marB="34290" anchor="ctr"/>
                </a:tc>
                <a:tc>
                  <a:txBody>
                    <a:bodyPr/>
                    <a:lstStyle/>
                    <a:p>
                      <a:pPr lvl="0" algn="ctr">
                        <a:buNone/>
                      </a:pPr>
                      <a:r>
                        <a:rPr lang="en-US" sz="2000" b="1" i="0">
                          <a:latin typeface="Arial"/>
                          <a:cs typeface="Arial"/>
                        </a:rPr>
                        <a:t>Fiscal Year 2024</a:t>
                      </a:r>
                      <a:endParaRPr lang="en-US"/>
                    </a:p>
                    <a:p>
                      <a:pPr lvl="0" algn="ctr">
                        <a:buNone/>
                      </a:pPr>
                      <a:r>
                        <a:rPr lang="en-US" sz="2000" b="1" i="0">
                          <a:latin typeface="Arial"/>
                          <a:cs typeface="Arial"/>
                        </a:rPr>
                        <a:t>Draft L-HHS Appropriation</a:t>
                      </a:r>
                      <a:endParaRPr lang="en-US" i="0"/>
                    </a:p>
                  </a:txBody>
                  <a:tcPr marL="68580" marR="68580" marT="34290" marB="34290" anchor="ctr"/>
                </a:tc>
                <a:tc>
                  <a:txBody>
                    <a:bodyPr/>
                    <a:lstStyle/>
                    <a:p>
                      <a:pPr lvl="0" algn="ctr">
                        <a:buNone/>
                      </a:pPr>
                      <a:r>
                        <a:rPr lang="en-US" sz="2000" b="1" i="0" u="none" strike="noStrike" noProof="0" dirty="0">
                          <a:solidFill>
                            <a:schemeClr val="bg1"/>
                          </a:solidFill>
                          <a:latin typeface="Arial"/>
                        </a:rPr>
                        <a:t>Fiscal Year 2023 </a:t>
                      </a:r>
                      <a:endParaRPr lang="en-US" sz="2000" b="1" i="0" u="none" strike="noStrike" noProof="0" dirty="0">
                        <a:solidFill>
                          <a:srgbClr val="001956"/>
                        </a:solidFill>
                        <a:latin typeface="Arial"/>
                      </a:endParaRPr>
                    </a:p>
                    <a:p>
                      <a:pPr lvl="0" algn="ctr">
                        <a:buNone/>
                      </a:pPr>
                      <a:r>
                        <a:rPr lang="en-US" sz="2000" b="1" i="0" u="none" strike="noStrike" noProof="0" dirty="0">
                          <a:solidFill>
                            <a:schemeClr val="bg1"/>
                          </a:solidFill>
                          <a:latin typeface="Arial"/>
                        </a:rPr>
                        <a:t>Enacted L-HHS </a:t>
                      </a:r>
                    </a:p>
                    <a:p>
                      <a:pPr lvl="0" algn="ctr">
                        <a:buNone/>
                      </a:pPr>
                      <a:r>
                        <a:rPr lang="en-US" sz="2000" b="1" i="0" u="none" strike="noStrike" noProof="0" dirty="0">
                          <a:solidFill>
                            <a:schemeClr val="bg1"/>
                          </a:solidFill>
                          <a:latin typeface="Arial"/>
                        </a:rPr>
                        <a:t>Appropriation</a:t>
                      </a:r>
                      <a:endParaRPr lang="en-US" sz="2000" dirty="0"/>
                    </a:p>
                  </a:txBody>
                  <a:tcPr marL="68580" marR="68580" marT="34290" marB="34290" anchor="ctr"/>
                </a:tc>
                <a:tc>
                  <a:txBody>
                    <a:bodyPr/>
                    <a:lstStyle/>
                    <a:p>
                      <a:pPr lvl="0" algn="ctr">
                        <a:buNone/>
                      </a:pPr>
                      <a:r>
                        <a:rPr lang="en-US" sz="2000" b="1" i="0" u="none" strike="noStrike" noProof="0" dirty="0"/>
                        <a:t>2023-2024 Difference $</a:t>
                      </a:r>
                      <a:endParaRPr lang="en-US" b="1" u="none" strike="noStrike" noProof="0" dirty="0"/>
                    </a:p>
                  </a:txBody>
                  <a:tcPr marL="68580" marR="68580" marT="34290" marB="34290" anchor="ctr"/>
                </a:tc>
                <a:tc>
                  <a:txBody>
                    <a:bodyPr/>
                    <a:lstStyle/>
                    <a:p>
                      <a:pPr lvl="0" algn="ctr">
                        <a:buNone/>
                      </a:pPr>
                      <a:r>
                        <a:rPr lang="en-US" sz="2000" b="1" i="0" u="none" strike="noStrike" noProof="0" dirty="0"/>
                        <a:t>2023-2024 Difference %</a:t>
                      </a:r>
                      <a:endParaRPr lang="en-US" b="1" u="none" strike="noStrike" noProof="0" dirty="0"/>
                    </a:p>
                  </a:txBody>
                  <a:tcPr marL="68580" marR="68580" marT="34290" marB="34290" anchor="ctr"/>
                </a:tc>
                <a:extLst>
                  <a:ext uri="{0D108BD9-81ED-4DB2-BD59-A6C34878D82A}">
                    <a16:rowId xmlns:a16="http://schemas.microsoft.com/office/drawing/2014/main" val="10000"/>
                  </a:ext>
                </a:extLst>
              </a:tr>
              <a:tr h="690660">
                <a:tc rowSpan="2">
                  <a:txBody>
                    <a:bodyPr/>
                    <a:lstStyle/>
                    <a:p>
                      <a:pPr lvl="0" algn="ctr">
                        <a:buNone/>
                      </a:pPr>
                      <a:r>
                        <a:rPr lang="en-US" sz="2400">
                          <a:solidFill>
                            <a:schemeClr val="bg1"/>
                          </a:solidFill>
                        </a:rPr>
                        <a:t>House</a:t>
                      </a:r>
                    </a:p>
                  </a:txBody>
                  <a:tcPr marL="68580" marR="68580" marT="34290" marB="34290" anchor="ctr"/>
                </a:tc>
                <a:tc>
                  <a:txBody>
                    <a:bodyPr/>
                    <a:lstStyle/>
                    <a:p>
                      <a:pPr algn="ctr"/>
                      <a:r>
                        <a:rPr lang="en-US" sz="2400">
                          <a:solidFill>
                            <a:schemeClr val="bg1"/>
                          </a:solidFill>
                        </a:rPr>
                        <a:t>NIH</a:t>
                      </a:r>
                      <a:endParaRPr lang="en-US" sz="2400" b="1">
                        <a:solidFill>
                          <a:schemeClr val="bg1"/>
                        </a:solidFill>
                        <a:latin typeface="Arial" panose="020B0604020202020204" pitchFamily="34" charset="0"/>
                        <a:cs typeface="Arial" panose="020B0604020202020204" pitchFamily="34" charset="0"/>
                      </a:endParaRPr>
                    </a:p>
                  </a:txBody>
                  <a:tcPr marL="68580" marR="68580" marT="34290" marB="34290" anchor="ctr"/>
                </a:tc>
                <a:tc>
                  <a:txBody>
                    <a:bodyPr/>
                    <a:lstStyle/>
                    <a:p>
                      <a:pPr lvl="0" algn="ctr">
                        <a:buNone/>
                      </a:pPr>
                      <a:r>
                        <a:rPr lang="en-US" sz="2400">
                          <a:solidFill>
                            <a:schemeClr val="bg1"/>
                          </a:solidFill>
                        </a:rPr>
                        <a:t>$44 B</a:t>
                      </a:r>
                      <a:endParaRPr lang="en-US"/>
                    </a:p>
                  </a:txBody>
                  <a:tcPr marL="68580" marR="68580" marT="34290" marB="34290" anchor="ctr"/>
                </a:tc>
                <a:tc>
                  <a:txBody>
                    <a:bodyPr/>
                    <a:lstStyle/>
                    <a:p>
                      <a:pPr lvl="0" algn="ctr">
                        <a:buNone/>
                      </a:pPr>
                      <a:r>
                        <a:rPr lang="en-US" sz="2400" b="0" i="0" u="none" strike="noStrike" noProof="0">
                          <a:solidFill>
                            <a:schemeClr val="bg1"/>
                          </a:solidFill>
                          <a:latin typeface="Arial"/>
                        </a:rPr>
                        <a:t>$46.8 B</a:t>
                      </a:r>
                      <a:endParaRPr lang="en-US" sz="2400"/>
                    </a:p>
                  </a:txBody>
                  <a:tcPr marL="68580" marR="68580" marT="34290" marB="34290" anchor="ctr"/>
                </a:tc>
                <a:tc>
                  <a:txBody>
                    <a:bodyPr/>
                    <a:lstStyle/>
                    <a:p>
                      <a:pPr lvl="0" algn="ctr">
                        <a:buNone/>
                      </a:pPr>
                      <a:r>
                        <a:rPr lang="en-US" sz="2400" b="0" i="0" u="none" strike="noStrike" noProof="0">
                          <a:solidFill>
                            <a:srgbClr val="002060"/>
                          </a:solidFill>
                        </a:rPr>
                        <a:t>-$2.8 B</a:t>
                      </a:r>
                    </a:p>
                  </a:txBody>
                  <a:tcPr marL="68580" marR="68580" marT="34290" marB="34290" anchor="ctr"/>
                </a:tc>
                <a:tc>
                  <a:txBody>
                    <a:bodyPr/>
                    <a:lstStyle/>
                    <a:p>
                      <a:pPr algn="ctr"/>
                      <a:r>
                        <a:rPr lang="en-US" sz="2400" b="0" dirty="0">
                          <a:solidFill>
                            <a:schemeClr val="bg1"/>
                          </a:solidFill>
                          <a:latin typeface="Arial"/>
                          <a:cs typeface="Arial"/>
                        </a:rPr>
                        <a:t>-6%</a:t>
                      </a:r>
                    </a:p>
                  </a:txBody>
                  <a:tcPr marL="68580" marR="68580" marT="34290" marB="34290" anchor="ctr"/>
                </a:tc>
                <a:extLst>
                  <a:ext uri="{0D108BD9-81ED-4DB2-BD59-A6C34878D82A}">
                    <a16:rowId xmlns:a16="http://schemas.microsoft.com/office/drawing/2014/main" val="3935094876"/>
                  </a:ext>
                </a:extLst>
              </a:tr>
              <a:tr h="690660">
                <a:tc vMerge="1">
                  <a:txBody>
                    <a:bodyPr/>
                    <a:lstStyle/>
                    <a:p>
                      <a:endParaRPr lang="en-US"/>
                    </a:p>
                  </a:txBody>
                  <a:tcPr marL="68580" marR="68580" marT="34290" marB="34290" anchor="ctr"/>
                </a:tc>
                <a:tc>
                  <a:txBody>
                    <a:bodyPr/>
                    <a:lstStyle/>
                    <a:p>
                      <a:pPr algn="ctr"/>
                      <a:r>
                        <a:rPr lang="en-US" sz="2400" b="1">
                          <a:solidFill>
                            <a:schemeClr val="bg1"/>
                          </a:solidFill>
                          <a:latin typeface="Arial"/>
                          <a:cs typeface="Arial"/>
                        </a:rPr>
                        <a:t>NHGRI</a:t>
                      </a:r>
                    </a:p>
                  </a:txBody>
                  <a:tcPr marL="68580" marR="68580" marT="34290" marB="34290" anchor="ctr"/>
                </a:tc>
                <a:tc>
                  <a:txBody>
                    <a:bodyPr/>
                    <a:lstStyle/>
                    <a:p>
                      <a:pPr lvl="0" algn="ctr">
                        <a:buNone/>
                      </a:pPr>
                      <a:r>
                        <a:rPr lang="en-US" sz="2400" b="0">
                          <a:solidFill>
                            <a:schemeClr val="bg1"/>
                          </a:solidFill>
                          <a:latin typeface="Arial"/>
                          <a:cs typeface="Arial"/>
                        </a:rPr>
                        <a:t>$663.2 M</a:t>
                      </a:r>
                      <a:endParaRPr lang="en-US"/>
                    </a:p>
                  </a:txBody>
                  <a:tcPr marL="68580" marR="68580" marT="34290" marB="34290" anchor="ctr"/>
                </a:tc>
                <a:tc>
                  <a:txBody>
                    <a:bodyPr/>
                    <a:lstStyle/>
                    <a:p>
                      <a:pPr lvl="0" algn="ctr">
                        <a:buNone/>
                      </a:pPr>
                      <a:r>
                        <a:rPr lang="en-US" sz="2400" b="0" i="0" u="none" strike="noStrike" noProof="0">
                          <a:solidFill>
                            <a:schemeClr val="bg1"/>
                          </a:solidFill>
                          <a:latin typeface="Arial"/>
                        </a:rPr>
                        <a:t>$660.51 M</a:t>
                      </a:r>
                      <a:endParaRPr lang="en-US" sz="2400"/>
                    </a:p>
                  </a:txBody>
                  <a:tcPr marL="68580" marR="68580" marT="34290" marB="34290" anchor="ctr"/>
                </a:tc>
                <a:tc>
                  <a:txBody>
                    <a:bodyPr/>
                    <a:lstStyle/>
                    <a:p>
                      <a:pPr lvl="0" algn="ctr">
                        <a:buNone/>
                      </a:pPr>
                      <a:r>
                        <a:rPr lang="en-US" sz="2400" b="0">
                          <a:solidFill>
                            <a:schemeClr val="bg1"/>
                          </a:solidFill>
                          <a:latin typeface="Arial"/>
                          <a:cs typeface="Arial"/>
                        </a:rPr>
                        <a:t>$2.69 M</a:t>
                      </a:r>
                    </a:p>
                  </a:txBody>
                  <a:tcPr marL="68580" marR="68580" marT="34290" marB="34290" anchor="ctr"/>
                </a:tc>
                <a:tc>
                  <a:txBody>
                    <a:bodyPr/>
                    <a:lstStyle/>
                    <a:p>
                      <a:pPr algn="ctr"/>
                      <a:r>
                        <a:rPr lang="en-US" sz="2400" b="0" dirty="0">
                          <a:solidFill>
                            <a:schemeClr val="bg1"/>
                          </a:solidFill>
                          <a:latin typeface="Arial"/>
                          <a:cs typeface="Arial"/>
                        </a:rPr>
                        <a:t>+0.4%</a:t>
                      </a:r>
                    </a:p>
                  </a:txBody>
                  <a:tcPr marL="68580" marR="68580" marT="34290" marB="34290" anchor="ctr"/>
                </a:tc>
                <a:extLst>
                  <a:ext uri="{0D108BD9-81ED-4DB2-BD59-A6C34878D82A}">
                    <a16:rowId xmlns:a16="http://schemas.microsoft.com/office/drawing/2014/main" val="1964697310"/>
                  </a:ext>
                </a:extLst>
              </a:tr>
              <a:tr h="209176">
                <a:tc gridSpan="6">
                  <a:txBody>
                    <a:bodyPr/>
                    <a:lstStyle/>
                    <a:p>
                      <a:pPr lvl="0" algn="ctr">
                        <a:buNone/>
                      </a:pPr>
                      <a:endParaRPr lang="en-US" sz="2400" dirty="0">
                        <a:solidFill>
                          <a:schemeClr val="bg1"/>
                        </a:solidFill>
                      </a:endParaRPr>
                    </a:p>
                  </a:txBody>
                  <a:tcPr marL="68580" marR="68580" marT="34290" marB="34290" anchor="ctr">
                    <a:solidFill>
                      <a:srgbClr val="002060"/>
                    </a:solidFill>
                  </a:tcPr>
                </a:tc>
                <a:tc hMerge="1">
                  <a:txBody>
                    <a:bodyPr/>
                    <a:lstStyle/>
                    <a:p>
                      <a:endParaRPr lang="en-US"/>
                    </a:p>
                  </a:txBody>
                  <a:tcPr marL="68580" marR="68580" marT="34290" marB="34290" anchor="ctr"/>
                </a:tc>
                <a:tc hMerge="1">
                  <a:txBody>
                    <a:bodyPr/>
                    <a:lstStyle/>
                    <a:p>
                      <a:endParaRPr lang="en-US"/>
                    </a:p>
                  </a:txBody>
                  <a:tcPr marL="68580" marR="68580" marT="34290" marB="34290" anchor="ctr"/>
                </a:tc>
                <a:tc hMerge="1">
                  <a:txBody>
                    <a:bodyPr/>
                    <a:lstStyle/>
                    <a:p>
                      <a:endParaRPr lang="en-US"/>
                    </a:p>
                  </a:txBody>
                  <a:tcPr/>
                </a:tc>
                <a:tc hMerge="1">
                  <a:txBody>
                    <a:bodyPr/>
                    <a:lstStyle/>
                    <a:p>
                      <a:endParaRPr lang="en-US"/>
                    </a:p>
                  </a:txBody>
                  <a:tcPr/>
                </a:tc>
                <a:tc hMerge="1">
                  <a:txBody>
                    <a:bodyPr/>
                    <a:lstStyle/>
                    <a:p>
                      <a:pPr lvl="0" algn="ctr">
                        <a:buNone/>
                      </a:pPr>
                      <a:endParaRPr lang="en-US" sz="2400">
                        <a:solidFill>
                          <a:schemeClr val="bg1"/>
                        </a:solidFill>
                      </a:endParaRPr>
                    </a:p>
                  </a:txBody>
                  <a:tcPr marL="68580" marR="68580" marT="34290" marB="34290" anchor="ctr">
                    <a:solidFill>
                      <a:srgbClr val="002060"/>
                    </a:solidFill>
                  </a:tcPr>
                </a:tc>
                <a:extLst>
                  <a:ext uri="{0D108BD9-81ED-4DB2-BD59-A6C34878D82A}">
                    <a16:rowId xmlns:a16="http://schemas.microsoft.com/office/drawing/2014/main" val="988805179"/>
                  </a:ext>
                </a:extLst>
              </a:tr>
              <a:tr h="690659">
                <a:tc rowSpan="2">
                  <a:txBody>
                    <a:bodyPr/>
                    <a:lstStyle/>
                    <a:p>
                      <a:pPr lvl="0" algn="ctr">
                        <a:buNone/>
                      </a:pPr>
                      <a:r>
                        <a:rPr lang="en-US" sz="2400">
                          <a:solidFill>
                            <a:schemeClr val="bg1"/>
                          </a:solidFill>
                        </a:rPr>
                        <a:t>Senate</a:t>
                      </a:r>
                    </a:p>
                  </a:txBody>
                  <a:tcPr marL="68580" marR="68580" marT="34290" marB="34290" anchor="ctr"/>
                </a:tc>
                <a:tc>
                  <a:txBody>
                    <a:bodyPr/>
                    <a:lstStyle/>
                    <a:p>
                      <a:pPr lvl="0" algn="ctr">
                        <a:buNone/>
                      </a:pPr>
                      <a:r>
                        <a:rPr lang="en-US" sz="2400">
                          <a:solidFill>
                            <a:schemeClr val="bg1"/>
                          </a:solidFill>
                        </a:rPr>
                        <a:t>NIH</a:t>
                      </a:r>
                      <a:endParaRPr lang="en-US" sz="2400" b="1">
                        <a:solidFill>
                          <a:schemeClr val="bg1"/>
                        </a:solidFill>
                        <a:latin typeface="Arial"/>
                        <a:cs typeface="Arial"/>
                      </a:endParaRPr>
                    </a:p>
                  </a:txBody>
                  <a:tcPr marL="68580" marR="68580" marT="34290" marB="34290" anchor="ctr"/>
                </a:tc>
                <a:tc>
                  <a:txBody>
                    <a:bodyPr/>
                    <a:lstStyle/>
                    <a:p>
                      <a:pPr lvl="0" algn="ctr">
                        <a:buNone/>
                      </a:pPr>
                      <a:r>
                        <a:rPr lang="en-US" sz="2400">
                          <a:solidFill>
                            <a:schemeClr val="bg1"/>
                          </a:solidFill>
                        </a:rPr>
                        <a:t>$47.8 B</a:t>
                      </a:r>
                      <a:endParaRPr lang="en-US"/>
                    </a:p>
                  </a:txBody>
                  <a:tcPr marL="68580" marR="68580" marT="34290" marB="34290" anchor="ctr"/>
                </a:tc>
                <a:tc>
                  <a:txBody>
                    <a:bodyPr/>
                    <a:lstStyle/>
                    <a:p>
                      <a:pPr lvl="0" algn="ctr">
                        <a:buNone/>
                      </a:pPr>
                      <a:r>
                        <a:rPr lang="en-US" sz="2400" b="0" i="0" u="none" strike="noStrike" noProof="0">
                          <a:solidFill>
                            <a:schemeClr val="bg1"/>
                          </a:solidFill>
                          <a:latin typeface="Arial"/>
                        </a:rPr>
                        <a:t>$46.8 B</a:t>
                      </a:r>
                      <a:endParaRPr lang="en-US" sz="2400"/>
                    </a:p>
                  </a:txBody>
                  <a:tcPr marL="68580" marR="68580" marT="34290" marB="34290" anchor="ctr"/>
                </a:tc>
                <a:tc>
                  <a:txBody>
                    <a:bodyPr/>
                    <a:lstStyle/>
                    <a:p>
                      <a:pPr lvl="0" algn="ctr">
                        <a:buNone/>
                      </a:pPr>
                      <a:r>
                        <a:rPr lang="en-US" sz="2400" b="0" i="0" u="none" strike="noStrike" noProof="0">
                          <a:solidFill>
                            <a:srgbClr val="002060"/>
                          </a:solidFill>
                        </a:rPr>
                        <a:t>$943 M</a:t>
                      </a:r>
                      <a:endParaRPr lang="en-US" sz="2400" b="0">
                        <a:solidFill>
                          <a:srgbClr val="002060"/>
                        </a:solidFill>
                        <a:latin typeface="Arial"/>
                        <a:cs typeface="Arial"/>
                      </a:endParaRPr>
                    </a:p>
                  </a:txBody>
                  <a:tcPr marL="68580" marR="68580" marT="34290" marB="34290" anchor="ctr"/>
                </a:tc>
                <a:tc>
                  <a:txBody>
                    <a:bodyPr/>
                    <a:lstStyle/>
                    <a:p>
                      <a:pPr lvl="0" algn="ctr">
                        <a:buNone/>
                      </a:pPr>
                      <a:r>
                        <a:rPr lang="en-US" sz="2400" b="0" dirty="0">
                          <a:solidFill>
                            <a:schemeClr val="bg1"/>
                          </a:solidFill>
                          <a:latin typeface="Arial"/>
                          <a:cs typeface="Arial"/>
                        </a:rPr>
                        <a:t>+2%</a:t>
                      </a:r>
                      <a:endParaRPr lang="en-US" dirty="0"/>
                    </a:p>
                  </a:txBody>
                  <a:tcPr marL="68580" marR="68580" marT="34290" marB="34290" anchor="ctr"/>
                </a:tc>
                <a:extLst>
                  <a:ext uri="{0D108BD9-81ED-4DB2-BD59-A6C34878D82A}">
                    <a16:rowId xmlns:a16="http://schemas.microsoft.com/office/drawing/2014/main" val="265794886"/>
                  </a:ext>
                </a:extLst>
              </a:tr>
              <a:tr h="690659">
                <a:tc vMerge="1">
                  <a:txBody>
                    <a:bodyPr/>
                    <a:lstStyle/>
                    <a:p>
                      <a:endParaRPr lang="en-US"/>
                    </a:p>
                  </a:txBody>
                  <a:tcPr marL="68580" marR="68580" marT="34290" marB="34290" anchor="ctr"/>
                </a:tc>
                <a:tc>
                  <a:txBody>
                    <a:bodyPr/>
                    <a:lstStyle/>
                    <a:p>
                      <a:pPr lvl="0" algn="ctr">
                        <a:buNone/>
                      </a:pPr>
                      <a:r>
                        <a:rPr lang="en-US" sz="2400" b="1">
                          <a:solidFill>
                            <a:schemeClr val="bg1"/>
                          </a:solidFill>
                          <a:latin typeface="Arial"/>
                          <a:cs typeface="Arial"/>
                        </a:rPr>
                        <a:t>NHGRI</a:t>
                      </a:r>
                      <a:endParaRPr lang="en-US"/>
                    </a:p>
                  </a:txBody>
                  <a:tcPr marL="68580" marR="68580" marT="34290" marB="34290" anchor="ctr"/>
                </a:tc>
                <a:tc>
                  <a:txBody>
                    <a:bodyPr/>
                    <a:lstStyle/>
                    <a:p>
                      <a:pPr lvl="0" algn="ctr">
                        <a:buNone/>
                      </a:pPr>
                      <a:r>
                        <a:rPr lang="en-US" sz="2300" b="0" i="0" u="none" strike="noStrike" noProof="0">
                          <a:solidFill>
                            <a:schemeClr val="bg1"/>
                          </a:solidFill>
                          <a:latin typeface="Arial"/>
                        </a:rPr>
                        <a:t>$663.2 M</a:t>
                      </a:r>
                      <a:endParaRPr lang="en-US" sz="2300" b="0" i="0" u="none" strike="noStrike" noProof="0">
                        <a:latin typeface="Arial"/>
                      </a:endParaRPr>
                    </a:p>
                  </a:txBody>
                  <a:tcPr marL="68580" marR="68580" marT="34290" marB="34290" anchor="ctr"/>
                </a:tc>
                <a:tc>
                  <a:txBody>
                    <a:bodyPr/>
                    <a:lstStyle/>
                    <a:p>
                      <a:pPr lvl="0" algn="ctr">
                        <a:buNone/>
                      </a:pPr>
                      <a:r>
                        <a:rPr lang="en-US" sz="2400" b="0" i="0" u="none" strike="noStrike" noProof="0">
                          <a:solidFill>
                            <a:schemeClr val="bg1"/>
                          </a:solidFill>
                          <a:latin typeface="Arial"/>
                        </a:rPr>
                        <a:t>$660.51 M</a:t>
                      </a:r>
                      <a:endParaRPr lang="en-US" sz="2400"/>
                    </a:p>
                  </a:txBody>
                  <a:tcPr marL="68580" marR="68580" marT="34290" marB="34290" anchor="ctr"/>
                </a:tc>
                <a:tc>
                  <a:txBody>
                    <a:bodyPr/>
                    <a:lstStyle/>
                    <a:p>
                      <a:pPr lvl="0" algn="ctr">
                        <a:buNone/>
                      </a:pPr>
                      <a:r>
                        <a:rPr lang="en-US" sz="2400" b="0">
                          <a:solidFill>
                            <a:schemeClr val="bg1"/>
                          </a:solidFill>
                          <a:latin typeface="+mn-lt"/>
                          <a:cs typeface="Arial"/>
                        </a:rPr>
                        <a:t>$2.69 M</a:t>
                      </a:r>
                    </a:p>
                  </a:txBody>
                  <a:tcPr marL="68580" marR="68580" marT="34290" marB="34290" anchor="ctr"/>
                </a:tc>
                <a:tc>
                  <a:txBody>
                    <a:bodyPr/>
                    <a:lstStyle/>
                    <a:p>
                      <a:pPr algn="ctr"/>
                      <a:r>
                        <a:rPr lang="en-US" sz="2400" b="0" dirty="0">
                          <a:solidFill>
                            <a:schemeClr val="bg1"/>
                          </a:solidFill>
                          <a:latin typeface="+mn-lt"/>
                          <a:cs typeface="Arial"/>
                        </a:rPr>
                        <a:t>+0.4%</a:t>
                      </a:r>
                    </a:p>
                  </a:txBody>
                  <a:tcPr marL="68580" marR="68580" marT="34290" marB="34290" anchor="ctr"/>
                </a:tc>
                <a:extLst>
                  <a:ext uri="{0D108BD9-81ED-4DB2-BD59-A6C34878D82A}">
                    <a16:rowId xmlns:a16="http://schemas.microsoft.com/office/drawing/2014/main" val="2724483755"/>
                  </a:ext>
                </a:extLst>
              </a:tr>
            </a:tbl>
          </a:graphicData>
        </a:graphic>
      </p:graphicFrame>
      <p:sp>
        <p:nvSpPr>
          <p:cNvPr id="3" name="TextBox 2">
            <a:extLst>
              <a:ext uri="{FF2B5EF4-FFF2-40B4-BE49-F238E27FC236}">
                <a16:creationId xmlns:a16="http://schemas.microsoft.com/office/drawing/2014/main" id="{98BEFC04-3046-505A-5243-B678D5F6D0BB}"/>
              </a:ext>
            </a:extLst>
          </p:cNvPr>
          <p:cNvSpPr txBox="1"/>
          <p:nvPr/>
        </p:nvSpPr>
        <p:spPr>
          <a:xfrm>
            <a:off x="10379998" y="6457890"/>
            <a:ext cx="1781513"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a:ea typeface="+mn-ea"/>
                <a:cs typeface="Arial"/>
              </a:rPr>
              <a:t>Document 11</a:t>
            </a:r>
          </a:p>
        </p:txBody>
      </p:sp>
      <p:grpSp>
        <p:nvGrpSpPr>
          <p:cNvPr id="9" name="Group 8">
            <a:extLst>
              <a:ext uri="{FF2B5EF4-FFF2-40B4-BE49-F238E27FC236}">
                <a16:creationId xmlns:a16="http://schemas.microsoft.com/office/drawing/2014/main" id="{8646C4BF-4D5F-6BC6-D894-2BDC430C7747}"/>
              </a:ext>
            </a:extLst>
          </p:cNvPr>
          <p:cNvGrpSpPr/>
          <p:nvPr/>
        </p:nvGrpSpPr>
        <p:grpSpPr>
          <a:xfrm>
            <a:off x="3526971" y="3020783"/>
            <a:ext cx="6732817" cy="620486"/>
            <a:chOff x="3526971" y="3020783"/>
            <a:chExt cx="6732817" cy="620486"/>
          </a:xfrm>
        </p:grpSpPr>
        <p:sp>
          <p:nvSpPr>
            <p:cNvPr id="4" name="Oval 3">
              <a:extLst>
                <a:ext uri="{FF2B5EF4-FFF2-40B4-BE49-F238E27FC236}">
                  <a16:creationId xmlns:a16="http://schemas.microsoft.com/office/drawing/2014/main" id="{A1151885-AC26-A313-6B4B-6FB67C5BCFAD}"/>
                </a:ext>
              </a:extLst>
            </p:cNvPr>
            <p:cNvSpPr/>
            <p:nvPr/>
          </p:nvSpPr>
          <p:spPr>
            <a:xfrm>
              <a:off x="3526971" y="3020783"/>
              <a:ext cx="1779815" cy="620486"/>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1956"/>
                </a:solidFill>
                <a:effectLst/>
                <a:uLnTx/>
                <a:uFillTx/>
                <a:latin typeface="Arial" panose="020B0604020202020204"/>
                <a:ea typeface="+mn-ea"/>
                <a:cs typeface="+mn-cs"/>
              </a:endParaRPr>
            </a:p>
          </p:txBody>
        </p:sp>
        <p:sp>
          <p:nvSpPr>
            <p:cNvPr id="5" name="Oval 4">
              <a:extLst>
                <a:ext uri="{FF2B5EF4-FFF2-40B4-BE49-F238E27FC236}">
                  <a16:creationId xmlns:a16="http://schemas.microsoft.com/office/drawing/2014/main" id="{50BE6B34-70E6-83DA-AB29-149318868255}"/>
                </a:ext>
              </a:extLst>
            </p:cNvPr>
            <p:cNvSpPr/>
            <p:nvPr/>
          </p:nvSpPr>
          <p:spPr>
            <a:xfrm>
              <a:off x="8479973" y="3020783"/>
              <a:ext cx="1779815" cy="620486"/>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1956"/>
                </a:solidFill>
                <a:effectLst/>
                <a:uLnTx/>
                <a:uFillTx/>
                <a:latin typeface="Arial" panose="020B0604020202020204"/>
                <a:ea typeface="+mn-ea"/>
                <a:cs typeface="+mn-cs"/>
              </a:endParaRPr>
            </a:p>
          </p:txBody>
        </p:sp>
      </p:grpSp>
      <p:grpSp>
        <p:nvGrpSpPr>
          <p:cNvPr id="10" name="Group 9">
            <a:extLst>
              <a:ext uri="{FF2B5EF4-FFF2-40B4-BE49-F238E27FC236}">
                <a16:creationId xmlns:a16="http://schemas.microsoft.com/office/drawing/2014/main" id="{5534800A-D5FD-BAA4-2CF9-AEE0C83720C8}"/>
              </a:ext>
            </a:extLst>
          </p:cNvPr>
          <p:cNvGrpSpPr/>
          <p:nvPr/>
        </p:nvGrpSpPr>
        <p:grpSpPr>
          <a:xfrm>
            <a:off x="3526971" y="4832518"/>
            <a:ext cx="6713766" cy="622073"/>
            <a:chOff x="3526971" y="4832518"/>
            <a:chExt cx="6713766" cy="622073"/>
          </a:xfrm>
        </p:grpSpPr>
        <p:sp>
          <p:nvSpPr>
            <p:cNvPr id="6" name="Oval 5">
              <a:extLst>
                <a:ext uri="{FF2B5EF4-FFF2-40B4-BE49-F238E27FC236}">
                  <a16:creationId xmlns:a16="http://schemas.microsoft.com/office/drawing/2014/main" id="{1440AD3D-FACA-D0F1-B110-BDA1DC182128}"/>
                </a:ext>
              </a:extLst>
            </p:cNvPr>
            <p:cNvSpPr/>
            <p:nvPr/>
          </p:nvSpPr>
          <p:spPr>
            <a:xfrm>
              <a:off x="3526971" y="4834105"/>
              <a:ext cx="1779815" cy="620486"/>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1956"/>
                </a:solidFill>
                <a:effectLst/>
                <a:uLnTx/>
                <a:uFillTx/>
                <a:latin typeface="Arial" panose="020B0604020202020204"/>
                <a:ea typeface="+mn-ea"/>
                <a:cs typeface="+mn-cs"/>
              </a:endParaRPr>
            </a:p>
          </p:txBody>
        </p:sp>
        <p:sp>
          <p:nvSpPr>
            <p:cNvPr id="7" name="Oval 6">
              <a:extLst>
                <a:ext uri="{FF2B5EF4-FFF2-40B4-BE49-F238E27FC236}">
                  <a16:creationId xmlns:a16="http://schemas.microsoft.com/office/drawing/2014/main" id="{2DAB5D27-607A-6428-8425-F9A272E01468}"/>
                </a:ext>
              </a:extLst>
            </p:cNvPr>
            <p:cNvSpPr/>
            <p:nvPr/>
          </p:nvSpPr>
          <p:spPr>
            <a:xfrm>
              <a:off x="8460922" y="4832518"/>
              <a:ext cx="1779815" cy="620486"/>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1956"/>
                </a:solidFill>
                <a:effectLst/>
                <a:uLnTx/>
                <a:uFillTx/>
                <a:latin typeface="Arial" panose="020B0604020202020204"/>
                <a:ea typeface="+mn-ea"/>
                <a:cs typeface="+mn-cs"/>
              </a:endParaRPr>
            </a:p>
          </p:txBody>
        </p:sp>
      </p:grpSp>
      <p:grpSp>
        <p:nvGrpSpPr>
          <p:cNvPr id="16" name="Group 15">
            <a:extLst>
              <a:ext uri="{FF2B5EF4-FFF2-40B4-BE49-F238E27FC236}">
                <a16:creationId xmlns:a16="http://schemas.microsoft.com/office/drawing/2014/main" id="{CAEBE256-9246-C679-D996-13E5828C44ED}"/>
              </a:ext>
            </a:extLst>
          </p:cNvPr>
          <p:cNvGrpSpPr/>
          <p:nvPr/>
        </p:nvGrpSpPr>
        <p:grpSpPr>
          <a:xfrm>
            <a:off x="3517446" y="3732302"/>
            <a:ext cx="6742342" cy="2418612"/>
            <a:chOff x="3517446" y="3732302"/>
            <a:chExt cx="6742342" cy="2418612"/>
          </a:xfrm>
        </p:grpSpPr>
        <p:sp>
          <p:nvSpPr>
            <p:cNvPr id="12" name="Oval 11">
              <a:extLst>
                <a:ext uri="{FF2B5EF4-FFF2-40B4-BE49-F238E27FC236}">
                  <a16:creationId xmlns:a16="http://schemas.microsoft.com/office/drawing/2014/main" id="{69FCE008-B644-79F2-0C68-8A09BFF20CC8}"/>
                </a:ext>
              </a:extLst>
            </p:cNvPr>
            <p:cNvSpPr/>
            <p:nvPr/>
          </p:nvSpPr>
          <p:spPr>
            <a:xfrm>
              <a:off x="3546023" y="3732302"/>
              <a:ext cx="1779815" cy="620486"/>
            </a:xfrm>
            <a:prstGeom prst="ellipse">
              <a:avLst/>
            </a:prstGeom>
            <a:noFill/>
            <a:ln w="76200">
              <a:solidFill>
                <a:schemeClr val="bg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1956"/>
                </a:solidFill>
                <a:effectLst/>
                <a:uLnTx/>
                <a:uFillTx/>
                <a:latin typeface="Arial" panose="020B0604020202020204"/>
                <a:ea typeface="+mn-ea"/>
                <a:cs typeface="+mn-cs"/>
              </a:endParaRPr>
            </a:p>
          </p:txBody>
        </p:sp>
        <p:sp>
          <p:nvSpPr>
            <p:cNvPr id="13" name="Oval 12">
              <a:extLst>
                <a:ext uri="{FF2B5EF4-FFF2-40B4-BE49-F238E27FC236}">
                  <a16:creationId xmlns:a16="http://schemas.microsoft.com/office/drawing/2014/main" id="{1D56E932-8728-23E5-13A8-8044D238F540}"/>
                </a:ext>
              </a:extLst>
            </p:cNvPr>
            <p:cNvSpPr/>
            <p:nvPr/>
          </p:nvSpPr>
          <p:spPr>
            <a:xfrm>
              <a:off x="8479973" y="3732302"/>
              <a:ext cx="1779815" cy="620486"/>
            </a:xfrm>
            <a:prstGeom prst="ellipse">
              <a:avLst/>
            </a:prstGeom>
            <a:noFill/>
            <a:ln w="76200">
              <a:solidFill>
                <a:schemeClr val="bg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1956"/>
                </a:solidFill>
                <a:effectLst/>
                <a:uLnTx/>
                <a:uFillTx/>
                <a:latin typeface="Arial" panose="020B0604020202020204"/>
                <a:ea typeface="+mn-ea"/>
                <a:cs typeface="+mn-cs"/>
              </a:endParaRPr>
            </a:p>
          </p:txBody>
        </p:sp>
        <p:sp>
          <p:nvSpPr>
            <p:cNvPr id="14" name="Oval 13">
              <a:extLst>
                <a:ext uri="{FF2B5EF4-FFF2-40B4-BE49-F238E27FC236}">
                  <a16:creationId xmlns:a16="http://schemas.microsoft.com/office/drawing/2014/main" id="{D4EA4870-B562-872D-E6C4-42173F3D22C7}"/>
                </a:ext>
              </a:extLst>
            </p:cNvPr>
            <p:cNvSpPr/>
            <p:nvPr/>
          </p:nvSpPr>
          <p:spPr>
            <a:xfrm>
              <a:off x="3517446" y="5530428"/>
              <a:ext cx="1779815" cy="620486"/>
            </a:xfrm>
            <a:prstGeom prst="ellipse">
              <a:avLst/>
            </a:prstGeom>
            <a:noFill/>
            <a:ln w="76200">
              <a:solidFill>
                <a:schemeClr val="bg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1956"/>
                </a:solidFill>
                <a:effectLst/>
                <a:uLnTx/>
                <a:uFillTx/>
                <a:latin typeface="Arial" panose="020B0604020202020204"/>
                <a:ea typeface="+mn-ea"/>
                <a:cs typeface="+mn-cs"/>
              </a:endParaRPr>
            </a:p>
          </p:txBody>
        </p:sp>
        <p:sp>
          <p:nvSpPr>
            <p:cNvPr id="15" name="Oval 14">
              <a:extLst>
                <a:ext uri="{FF2B5EF4-FFF2-40B4-BE49-F238E27FC236}">
                  <a16:creationId xmlns:a16="http://schemas.microsoft.com/office/drawing/2014/main" id="{9DD9EC1C-082E-0E10-ABB4-E4E8C787EE94}"/>
                </a:ext>
              </a:extLst>
            </p:cNvPr>
            <p:cNvSpPr/>
            <p:nvPr/>
          </p:nvSpPr>
          <p:spPr>
            <a:xfrm>
              <a:off x="8451396" y="5530428"/>
              <a:ext cx="1779815" cy="620486"/>
            </a:xfrm>
            <a:prstGeom prst="ellipse">
              <a:avLst/>
            </a:prstGeom>
            <a:noFill/>
            <a:ln w="76200">
              <a:solidFill>
                <a:schemeClr val="bg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1956"/>
                </a:solidFill>
                <a:effectLst/>
                <a:uLnTx/>
                <a:uFillTx/>
                <a:latin typeface="Arial" panose="020B0604020202020204"/>
                <a:ea typeface="+mn-ea"/>
                <a:cs typeface="+mn-cs"/>
              </a:endParaRPr>
            </a:p>
          </p:txBody>
        </p:sp>
      </p:grpSp>
    </p:spTree>
    <p:extLst>
      <p:ext uri="{BB962C8B-B14F-4D97-AF65-F5344CB8AC3E}">
        <p14:creationId xmlns:p14="http://schemas.microsoft.com/office/powerpoint/2010/main" val="107853073"/>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57B6D5-1693-4945-9469-554D7915EC44}"/>
              </a:ext>
            </a:extLst>
          </p:cNvPr>
          <p:cNvSpPr txBox="1">
            <a:spLocks/>
          </p:cNvSpPr>
          <p:nvPr/>
        </p:nvSpPr>
        <p:spPr>
          <a:xfrm>
            <a:off x="0" y="0"/>
            <a:ext cx="12192000" cy="669925"/>
          </a:xfrm>
          <a:prstGeom prst="rect">
            <a:avLst/>
          </a:prstGeom>
        </p:spPr>
        <p:txBody>
          <a:bodyPr vert="horz" wrap="square" lIns="91440" tIns="45720" rIns="91440" bIns="45720" numCol="1" rtlCol="0" anchor="ctr" anchorCtr="0" compatLnSpc="1">
            <a:prstTxWarp prst="textNoShape">
              <a:avLst/>
            </a:prstTxWarp>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algn="ctr">
              <a:defRPr/>
            </a:pPr>
            <a:r>
              <a:rPr lang="en-US" sz="3600" dirty="0">
                <a:solidFill>
                  <a:srgbClr val="5FE0D4"/>
                </a:solidFill>
                <a:latin typeface="Arial" pitchFamily="34" charset="0"/>
                <a:cs typeface="Arial" pitchFamily="34" charset="0"/>
              </a:rPr>
              <a:t>Director’s Report Outline</a:t>
            </a:r>
          </a:p>
        </p:txBody>
      </p:sp>
      <p:sp>
        <p:nvSpPr>
          <p:cNvPr id="3" name="Rectangle 4">
            <a:extLst>
              <a:ext uri="{FF2B5EF4-FFF2-40B4-BE49-F238E27FC236}">
                <a16:creationId xmlns:a16="http://schemas.microsoft.com/office/drawing/2014/main" id="{B4186C0F-81D3-402F-8D3F-6CC28A8BEEDA}"/>
              </a:ext>
            </a:extLst>
          </p:cNvPr>
          <p:cNvSpPr>
            <a:spLocks noChangeArrowheads="1"/>
          </p:cNvSpPr>
          <p:nvPr/>
        </p:nvSpPr>
        <p:spPr bwMode="auto">
          <a:xfrm>
            <a:off x="269240" y="1067160"/>
            <a:ext cx="11653520" cy="5557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NHGRI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NIH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E57200"/>
                </a:solidFill>
                <a:effectLst/>
                <a:uLnTx/>
                <a:uFillTx/>
                <a:latin typeface="Arial" panose="020B0604020202020204"/>
                <a:ea typeface="+mn-ea"/>
                <a:cs typeface="+mn-cs"/>
              </a:rPr>
              <a:t>General Genomics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Extramural Research Program</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NIH Common Fund/Trans-NIH </a:t>
            </a:r>
          </a:p>
          <a:p>
            <a:pPr marL="1016000" lvl="0" indent="-787400">
              <a:spcBef>
                <a:spcPts val="1800"/>
              </a:spcBef>
              <a:buFontTx/>
              <a:buAutoNum type="romanUcPeriod"/>
              <a:tabLst>
                <a:tab pos="1371600" algn="l"/>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Communications, </a:t>
            </a:r>
            <a:r>
              <a:rPr lang="en-US" sz="3400" b="1" dirty="0">
                <a:solidFill>
                  <a:srgbClr val="FFFFFF">
                    <a:lumMod val="75000"/>
                  </a:srgbClr>
                </a:solidFill>
              </a:rPr>
              <a:t>Policy, and </a:t>
            </a: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Education</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tab pos="1371600" algn="l"/>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Intramural Research Program</a:t>
            </a:r>
          </a:p>
        </p:txBody>
      </p:sp>
    </p:spTree>
    <p:extLst>
      <p:ext uri="{BB962C8B-B14F-4D97-AF65-F5344CB8AC3E}">
        <p14:creationId xmlns:p14="http://schemas.microsoft.com/office/powerpoint/2010/main" val="4220408444"/>
      </p:ext>
    </p:extLst>
  </p:cSld>
  <p:clrMapOvr>
    <a:masterClrMapping/>
  </p:clrMapOvr>
  <p:transition spd="slow">
    <p:wipe dir="d"/>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3660"/>
            <a:ext cx="12192000" cy="602673"/>
          </a:xfrm>
        </p:spPr>
        <p:txBody>
          <a:bodyPr/>
          <a:lstStyle/>
          <a:p>
            <a:pPr algn="ctr"/>
            <a:r>
              <a:rPr lang="en-US" sz="3600" dirty="0">
                <a:solidFill>
                  <a:srgbClr val="5FE0D4"/>
                </a:solidFill>
                <a:latin typeface="Arial" charset="0"/>
                <a:cs typeface="Arial" charset="0"/>
              </a:rPr>
              <a:t>Mourning the Loss of Michael Ashburner</a:t>
            </a:r>
            <a:endParaRPr lang="en-US" sz="3600" b="1" dirty="0">
              <a:solidFill>
                <a:srgbClr val="5FE0D4"/>
              </a:solidFill>
            </a:endParaRPr>
          </a:p>
        </p:txBody>
      </p:sp>
      <p:sp>
        <p:nvSpPr>
          <p:cNvPr id="4" name="TextBox 3">
            <a:extLst>
              <a:ext uri="{FF2B5EF4-FFF2-40B4-BE49-F238E27FC236}">
                <a16:creationId xmlns:a16="http://schemas.microsoft.com/office/drawing/2014/main" id="{9FAB34A1-5353-4E6B-B18F-9AC1592C71EE}"/>
              </a:ext>
            </a:extLst>
          </p:cNvPr>
          <p:cNvSpPr txBox="1"/>
          <p:nvPr/>
        </p:nvSpPr>
        <p:spPr>
          <a:xfrm>
            <a:off x="10379998" y="6457890"/>
            <a:ext cx="1795684"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a:cs typeface="Arial"/>
              </a:rPr>
              <a:t>Document 12</a:t>
            </a:r>
          </a:p>
        </p:txBody>
      </p:sp>
      <p:pic>
        <p:nvPicPr>
          <p:cNvPr id="7" name="Picture 6">
            <a:extLst>
              <a:ext uri="{FF2B5EF4-FFF2-40B4-BE49-F238E27FC236}">
                <a16:creationId xmlns:a16="http://schemas.microsoft.com/office/drawing/2014/main" id="{01FCB214-751C-9963-2B34-54477DB4752D}"/>
              </a:ext>
            </a:extLst>
          </p:cNvPr>
          <p:cNvPicPr>
            <a:picLocks noChangeAspect="1"/>
          </p:cNvPicPr>
          <p:nvPr/>
        </p:nvPicPr>
        <p:blipFill>
          <a:blip r:embed="rId3"/>
          <a:stretch>
            <a:fillRect/>
          </a:stretch>
        </p:blipFill>
        <p:spPr>
          <a:xfrm>
            <a:off x="1537682" y="1250386"/>
            <a:ext cx="5831554" cy="4768706"/>
          </a:xfrm>
          <a:prstGeom prst="rect">
            <a:avLst/>
          </a:prstGeom>
          <a:ln w="38100">
            <a:solidFill>
              <a:srgbClr val="5FE0D4"/>
            </a:solidFill>
          </a:ln>
        </p:spPr>
      </p:pic>
      <p:pic>
        <p:nvPicPr>
          <p:cNvPr id="8" name="Picture 7">
            <a:extLst>
              <a:ext uri="{FF2B5EF4-FFF2-40B4-BE49-F238E27FC236}">
                <a16:creationId xmlns:a16="http://schemas.microsoft.com/office/drawing/2014/main" id="{2E0BACBD-2925-8F19-74F8-2DA53ED65CD6}"/>
              </a:ext>
            </a:extLst>
          </p:cNvPr>
          <p:cNvPicPr>
            <a:picLocks noChangeAspect="1"/>
          </p:cNvPicPr>
          <p:nvPr/>
        </p:nvPicPr>
        <p:blipFill>
          <a:blip r:embed="rId4"/>
          <a:stretch>
            <a:fillRect/>
          </a:stretch>
        </p:blipFill>
        <p:spPr>
          <a:xfrm>
            <a:off x="8122538" y="1968816"/>
            <a:ext cx="2508920" cy="3331846"/>
          </a:xfrm>
          <a:prstGeom prst="rect">
            <a:avLst/>
          </a:prstGeom>
          <a:solidFill>
            <a:schemeClr val="tx1">
              <a:lumMod val="75000"/>
            </a:schemeClr>
          </a:solidFill>
          <a:ln w="38100">
            <a:solidFill>
              <a:srgbClr val="5FE0D4"/>
            </a:solidFill>
          </a:ln>
        </p:spPr>
      </p:pic>
      <p:sp>
        <p:nvSpPr>
          <p:cNvPr id="10" name="Title 1">
            <a:extLst>
              <a:ext uri="{FF2B5EF4-FFF2-40B4-BE49-F238E27FC236}">
                <a16:creationId xmlns:a16="http://schemas.microsoft.com/office/drawing/2014/main" id="{5F9ACEE3-7976-571B-11C1-8AB6DC07972B}"/>
              </a:ext>
            </a:extLst>
          </p:cNvPr>
          <p:cNvSpPr txBox="1">
            <a:spLocks/>
          </p:cNvSpPr>
          <p:nvPr/>
        </p:nvSpPr>
        <p:spPr>
          <a:xfrm>
            <a:off x="2511507" y="6131106"/>
            <a:ext cx="7222145" cy="653567"/>
          </a:xfrm>
          <a:prstGeom prst="rect">
            <a:avLst/>
          </a:prstGeom>
        </p:spPr>
        <p:txBody>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it-IT" sz="3200" b="1" i="0" u="none" strike="noStrike" kern="1200" cap="none" spc="-100" normalizeH="0" baseline="0" noProof="0" dirty="0">
                <a:ln>
                  <a:noFill/>
                </a:ln>
                <a:solidFill>
                  <a:srgbClr val="FFFFFF"/>
                </a:solidFill>
                <a:effectLst/>
                <a:uLnTx/>
                <a:uFillTx/>
                <a:latin typeface="Arial" panose="020B0604020202020204"/>
                <a:ea typeface="+mn-ea"/>
                <a:cs typeface="Arial" charset="0"/>
              </a:rPr>
              <a:t>Michael Ashburner, Ph.D., Sc.D., F.R.S.</a:t>
            </a:r>
            <a:endParaRPr kumimoji="0" lang="en-US" sz="3200" b="1" i="0" u="none" strike="noStrike" kern="1200" cap="none" spc="-100" normalizeH="0" baseline="0" noProof="0" dirty="0">
              <a:ln>
                <a:noFill/>
              </a:ln>
              <a:solidFill>
                <a:srgbClr val="FFFFFF"/>
              </a:solidFill>
              <a:effectLst/>
              <a:uLnTx/>
              <a:uFillTx/>
              <a:latin typeface="Arial" panose="020B0604020202020204"/>
              <a:ea typeface="+mn-ea"/>
              <a:cs typeface="Arial" charset="0"/>
            </a:endParaRPr>
          </a:p>
        </p:txBody>
      </p:sp>
    </p:spTree>
    <p:extLst>
      <p:ext uri="{BB962C8B-B14F-4D97-AF65-F5344CB8AC3E}">
        <p14:creationId xmlns:p14="http://schemas.microsoft.com/office/powerpoint/2010/main" val="3439462927"/>
      </p:ext>
    </p:extLst>
  </p:cSld>
  <p:clrMapOvr>
    <a:masterClrMapping/>
  </p:clrMapOvr>
  <p:transition spd="slow">
    <p:wipe dir="d"/>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3660"/>
            <a:ext cx="12192000" cy="602673"/>
          </a:xfrm>
        </p:spPr>
        <p:txBody>
          <a:bodyPr/>
          <a:lstStyle/>
          <a:p>
            <a:pPr algn="ctr"/>
            <a:r>
              <a:rPr lang="en-US" sz="3600" dirty="0">
                <a:solidFill>
                  <a:srgbClr val="5FE0D4"/>
                </a:solidFill>
                <a:latin typeface="Arial" charset="0"/>
                <a:cs typeface="Arial" charset="0"/>
              </a:rPr>
              <a:t>Mourning the Loss of Ian </a:t>
            </a:r>
            <a:r>
              <a:rPr lang="en-US" sz="3600" dirty="0" err="1">
                <a:solidFill>
                  <a:srgbClr val="5FE0D4"/>
                </a:solidFill>
                <a:latin typeface="Arial" charset="0"/>
                <a:cs typeface="Arial" charset="0"/>
              </a:rPr>
              <a:t>Wilmut</a:t>
            </a:r>
            <a:endParaRPr lang="en-US" sz="3600" b="1" dirty="0">
              <a:solidFill>
                <a:srgbClr val="5FE0D4"/>
              </a:solidFill>
            </a:endParaRPr>
          </a:p>
        </p:txBody>
      </p:sp>
      <p:sp>
        <p:nvSpPr>
          <p:cNvPr id="4" name="TextBox 3">
            <a:extLst>
              <a:ext uri="{FF2B5EF4-FFF2-40B4-BE49-F238E27FC236}">
                <a16:creationId xmlns:a16="http://schemas.microsoft.com/office/drawing/2014/main" id="{9FAB34A1-5353-4E6B-B18F-9AC1592C71EE}"/>
              </a:ext>
            </a:extLst>
          </p:cNvPr>
          <p:cNvSpPr txBox="1"/>
          <p:nvPr/>
        </p:nvSpPr>
        <p:spPr>
          <a:xfrm>
            <a:off x="10379998" y="6457890"/>
            <a:ext cx="1795684"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a:ea typeface="+mn-ea"/>
                <a:cs typeface="Arial"/>
              </a:rPr>
              <a:t>Document 12</a:t>
            </a:r>
          </a:p>
        </p:txBody>
      </p:sp>
      <p:pic>
        <p:nvPicPr>
          <p:cNvPr id="1026" name="Picture 2" descr="A photograph of Professor Sir Ian Wilmut kneeling beside Dolly the sheep">
            <a:extLst>
              <a:ext uri="{FF2B5EF4-FFF2-40B4-BE49-F238E27FC236}">
                <a16:creationId xmlns:a16="http://schemas.microsoft.com/office/drawing/2014/main" id="{30FE892C-0510-4A1D-D348-45AEC59B31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4832" y="1042204"/>
            <a:ext cx="5671896" cy="3757631"/>
          </a:xfrm>
          <a:prstGeom prst="rect">
            <a:avLst/>
          </a:prstGeom>
          <a:noFill/>
          <a:ln w="66675">
            <a:solidFill>
              <a:schemeClr val="bg2">
                <a:lumMod val="75000"/>
              </a:schemeClr>
            </a:solidFill>
          </a:ln>
          <a:extLst>
            <a:ext uri="{909E8E84-426E-40DD-AFC4-6F175D3DCCD1}">
              <a14:hiddenFill xmlns:a14="http://schemas.microsoft.com/office/drawing/2010/main">
                <a:solidFill>
                  <a:srgbClr val="FFFFFF"/>
                </a:solidFill>
              </a14:hiddenFill>
            </a:ext>
          </a:extLst>
        </p:spPr>
      </p:pic>
      <p:sp>
        <p:nvSpPr>
          <p:cNvPr id="9" name="Title 1">
            <a:extLst>
              <a:ext uri="{FF2B5EF4-FFF2-40B4-BE49-F238E27FC236}">
                <a16:creationId xmlns:a16="http://schemas.microsoft.com/office/drawing/2014/main" id="{2EF8CA74-D363-BA30-6E51-DA6B6AA1BF3D}"/>
              </a:ext>
            </a:extLst>
          </p:cNvPr>
          <p:cNvSpPr txBox="1">
            <a:spLocks/>
          </p:cNvSpPr>
          <p:nvPr/>
        </p:nvSpPr>
        <p:spPr>
          <a:xfrm>
            <a:off x="-1" y="4950560"/>
            <a:ext cx="12175681" cy="653567"/>
          </a:xfrm>
          <a:prstGeom prst="rect">
            <a:avLst/>
          </a:prstGeom>
        </p:spPr>
        <p:txBody>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it-IT" sz="3200" b="1" i="0" u="none" strike="noStrike" kern="1200" cap="none" spc="-100" normalizeH="0" baseline="0" noProof="0" dirty="0">
                <a:ln>
                  <a:noFill/>
                </a:ln>
                <a:solidFill>
                  <a:srgbClr val="FFFFFF"/>
                </a:solidFill>
                <a:effectLst/>
                <a:uLnTx/>
                <a:uFillTx/>
                <a:latin typeface="Arial" panose="020B0604020202020204"/>
                <a:ea typeface="+mn-ea"/>
                <a:cs typeface="Arial" charset="0"/>
              </a:rPr>
              <a:t>Ian Wilmut, Ph.D., O.B.E., F.R.S., F.Med.Sci., F.R.S.E. </a:t>
            </a:r>
            <a:endParaRPr kumimoji="0" lang="en-US" sz="3200" b="1" i="0" u="none" strike="noStrike" kern="1200" cap="none" spc="-100" normalizeH="0" baseline="0" noProof="0" dirty="0">
              <a:ln>
                <a:noFill/>
              </a:ln>
              <a:solidFill>
                <a:srgbClr val="FFFFFF"/>
              </a:solidFill>
              <a:effectLst/>
              <a:uLnTx/>
              <a:uFillTx/>
              <a:latin typeface="Arial" panose="020B0604020202020204"/>
              <a:ea typeface="+mn-ea"/>
              <a:cs typeface="Arial" charset="0"/>
            </a:endParaRPr>
          </a:p>
        </p:txBody>
      </p:sp>
      <p:pic>
        <p:nvPicPr>
          <p:cNvPr id="30" name="Picture 29">
            <a:extLst>
              <a:ext uri="{FF2B5EF4-FFF2-40B4-BE49-F238E27FC236}">
                <a16:creationId xmlns:a16="http://schemas.microsoft.com/office/drawing/2014/main" id="{5E4B708B-46C9-AB9E-D6EB-ABF4DC71B17A}"/>
              </a:ext>
            </a:extLst>
          </p:cNvPr>
          <p:cNvPicPr>
            <a:picLocks noChangeAspect="1"/>
          </p:cNvPicPr>
          <p:nvPr/>
        </p:nvPicPr>
        <p:blipFill>
          <a:blip r:embed="rId4"/>
          <a:stretch>
            <a:fillRect/>
          </a:stretch>
        </p:blipFill>
        <p:spPr>
          <a:xfrm>
            <a:off x="6407196" y="1042204"/>
            <a:ext cx="5419661" cy="3757631"/>
          </a:xfrm>
          <a:prstGeom prst="rect">
            <a:avLst/>
          </a:prstGeom>
          <a:ln w="66675">
            <a:solidFill>
              <a:schemeClr val="bg2">
                <a:lumMod val="75000"/>
              </a:schemeClr>
            </a:solidFill>
          </a:ln>
        </p:spPr>
      </p:pic>
    </p:spTree>
    <p:extLst>
      <p:ext uri="{BB962C8B-B14F-4D97-AF65-F5344CB8AC3E}">
        <p14:creationId xmlns:p14="http://schemas.microsoft.com/office/powerpoint/2010/main" val="3077874629"/>
      </p:ext>
    </p:extLst>
  </p:cSld>
  <p:clrMapOvr>
    <a:masterClrMapping/>
  </p:clrMapOvr>
  <p:transition spd="slow">
    <p:wipe dir="d"/>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a:extLst>
              <a:ext uri="{FF2B5EF4-FFF2-40B4-BE49-F238E27FC236}">
                <a16:creationId xmlns:a16="http://schemas.microsoft.com/office/drawing/2014/main" id="{B913BA17-A3C9-52BF-BD87-A0C1F3240E8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03142" y="2518980"/>
            <a:ext cx="2562895" cy="2562895"/>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Mona Miller Named New Executive Director of ASHG - ASHG">
            <a:extLst>
              <a:ext uri="{FF2B5EF4-FFF2-40B4-BE49-F238E27FC236}">
                <a16:creationId xmlns:a16="http://schemas.microsoft.com/office/drawing/2014/main" id="{EAED9CE1-DCAF-E499-1C4A-3240788C049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5617" t="3033" r="9234" b="30136"/>
          <a:stretch/>
        </p:blipFill>
        <p:spPr bwMode="auto">
          <a:xfrm>
            <a:off x="1890922" y="1684452"/>
            <a:ext cx="3203768" cy="3958656"/>
          </a:xfrm>
          <a:prstGeom prst="rect">
            <a:avLst/>
          </a:prstGeom>
          <a:solidFill>
            <a:srgbClr val="5FE0D4"/>
          </a:solidFill>
          <a:ln w="38100">
            <a:solidFill>
              <a:srgbClr val="5FE0D4"/>
            </a:solidFill>
          </a:ln>
        </p:spPr>
      </p:pic>
      <p:sp>
        <p:nvSpPr>
          <p:cNvPr id="2" name="Title 1"/>
          <p:cNvSpPr>
            <a:spLocks noGrp="1"/>
          </p:cNvSpPr>
          <p:nvPr>
            <p:ph type="title" idx="4294967295"/>
          </p:nvPr>
        </p:nvSpPr>
        <p:spPr>
          <a:xfrm>
            <a:off x="1" y="55071"/>
            <a:ext cx="12191999" cy="1059938"/>
          </a:xfrm>
        </p:spPr>
        <p:txBody>
          <a:bodyPr vert="horz" wrap="square" lIns="91440" tIns="45720" rIns="91440" bIns="45720" numCol="1" rtlCol="0" anchor="ctr" anchorCtr="0" compatLnSpc="1">
            <a:prstTxWarp prst="textNoShape">
              <a:avLst/>
            </a:prstTxWarp>
            <a:noAutofit/>
          </a:bodyPr>
          <a:lstStyle/>
          <a:p>
            <a:pPr algn="ctr">
              <a:defRPr/>
            </a:pPr>
            <a:r>
              <a:rPr lang="en-US" sz="3600" dirty="0">
                <a:solidFill>
                  <a:srgbClr val="5FE0D4"/>
                </a:solidFill>
                <a:latin typeface="Arial"/>
                <a:cs typeface="Arial"/>
              </a:rPr>
              <a:t>Departure of Chief Executive Officer, </a:t>
            </a:r>
            <a:br>
              <a:rPr lang="en-US" sz="3600" dirty="0">
                <a:solidFill>
                  <a:srgbClr val="5FE0D4"/>
                </a:solidFill>
                <a:latin typeface="Arial"/>
                <a:cs typeface="Arial"/>
              </a:rPr>
            </a:br>
            <a:r>
              <a:rPr lang="en-US" sz="3600" dirty="0">
                <a:solidFill>
                  <a:srgbClr val="5FE0D4"/>
                </a:solidFill>
                <a:latin typeface="Arial"/>
                <a:cs typeface="Arial"/>
              </a:rPr>
              <a:t>American Society of Human Genetics</a:t>
            </a:r>
          </a:p>
        </p:txBody>
      </p:sp>
      <p:sp>
        <p:nvSpPr>
          <p:cNvPr id="4" name="AutoShape 2" descr="Image result for National Academy of Science"/>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5" name="AutoShape 4" descr="Image result for National Academy of Science"/>
          <p:cNvSpPr>
            <a:spLocks noChangeAspect="1" noChangeArrowheads="1"/>
          </p:cNvSpPr>
          <p:nvPr/>
        </p:nvSpPr>
        <p:spPr bwMode="auto">
          <a:xfrm>
            <a:off x="3359149" y="27474"/>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6" name="AutoShape 6" descr="Image result for National Academy of Science"/>
          <p:cNvSpPr>
            <a:spLocks noChangeAspect="1" noChangeArrowheads="1"/>
          </p:cNvSpPr>
          <p:nvPr/>
        </p:nvSpPr>
        <p:spPr bwMode="auto">
          <a:xfrm>
            <a:off x="1984375" y="1603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9" name="Title 1">
            <a:extLst>
              <a:ext uri="{FF2B5EF4-FFF2-40B4-BE49-F238E27FC236}">
                <a16:creationId xmlns:a16="http://schemas.microsoft.com/office/drawing/2014/main" id="{34F9A830-4FB6-49F6-84A0-E89660DB67CE}"/>
              </a:ext>
            </a:extLst>
          </p:cNvPr>
          <p:cNvSpPr txBox="1">
            <a:spLocks/>
          </p:cNvSpPr>
          <p:nvPr/>
        </p:nvSpPr>
        <p:spPr>
          <a:xfrm>
            <a:off x="873804" y="5682181"/>
            <a:ext cx="5242555" cy="653567"/>
          </a:xfrm>
          <a:prstGeom prst="rect">
            <a:avLst/>
          </a:prstGeom>
        </p:spPr>
        <p:txBody>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it-IT" sz="3200" b="1" i="0" u="none" strike="noStrike" kern="1200" cap="none" spc="-100" normalizeH="0" baseline="0" noProof="0" dirty="0">
                <a:ln>
                  <a:noFill/>
                </a:ln>
                <a:solidFill>
                  <a:srgbClr val="FFFFFF"/>
                </a:solidFill>
                <a:effectLst/>
                <a:uLnTx/>
                <a:uFillTx/>
                <a:latin typeface="Arial" panose="020B0604020202020204"/>
                <a:ea typeface="+mn-ea"/>
                <a:cs typeface="Arial" charset="0"/>
              </a:rPr>
              <a:t>Mona Miller, M.P.P.</a:t>
            </a:r>
            <a:endParaRPr kumimoji="0" lang="en-US" sz="3200" b="1" i="0" u="none" strike="noStrike" kern="1200" cap="none" spc="-100" normalizeH="0" baseline="0" noProof="0" dirty="0">
              <a:ln>
                <a:noFill/>
              </a:ln>
              <a:solidFill>
                <a:srgbClr val="FFFFFF"/>
              </a:solidFill>
              <a:effectLst/>
              <a:uLnTx/>
              <a:uFillTx/>
              <a:latin typeface="Arial" panose="020B0604020202020204"/>
              <a:ea typeface="+mn-ea"/>
              <a:cs typeface="Arial" charset="0"/>
            </a:endParaRPr>
          </a:p>
        </p:txBody>
      </p:sp>
      <p:sp>
        <p:nvSpPr>
          <p:cNvPr id="8" name="TextBox 7">
            <a:extLst>
              <a:ext uri="{FF2B5EF4-FFF2-40B4-BE49-F238E27FC236}">
                <a16:creationId xmlns:a16="http://schemas.microsoft.com/office/drawing/2014/main" id="{70C17E69-B562-5538-E9D8-5F1C47A496BA}"/>
              </a:ext>
            </a:extLst>
          </p:cNvPr>
          <p:cNvSpPr txBox="1"/>
          <p:nvPr/>
        </p:nvSpPr>
        <p:spPr>
          <a:xfrm>
            <a:off x="10379998" y="6457890"/>
            <a:ext cx="1795684"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a:cs typeface="Arial"/>
              </a:rPr>
              <a:t>Document 13</a:t>
            </a:r>
          </a:p>
        </p:txBody>
      </p:sp>
    </p:spTree>
    <p:extLst>
      <p:ext uri="{BB962C8B-B14F-4D97-AF65-F5344CB8AC3E}">
        <p14:creationId xmlns:p14="http://schemas.microsoft.com/office/powerpoint/2010/main" val="1538498244"/>
      </p:ext>
    </p:extLst>
  </p:cSld>
  <p:clrMapOvr>
    <a:masterClrMapping/>
  </p:clrMapOvr>
  <p:transition spd="slow">
    <p:wipe dir="d"/>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54924"/>
            <a:ext cx="12192000" cy="563563"/>
          </a:xfrm>
        </p:spPr>
        <p:txBody>
          <a:bodyPr vert="horz" wrap="square" lIns="91440" tIns="45720" rIns="91440" bIns="45720" numCol="1" rtlCol="0" anchor="ctr" anchorCtr="0" compatLnSpc="1">
            <a:prstTxWarp prst="textNoShape">
              <a:avLst/>
            </a:prstTxWarp>
            <a:noAutofit/>
          </a:bodyPr>
          <a:lstStyle/>
          <a:p>
            <a:pPr algn="ctr">
              <a:defRPr/>
            </a:pPr>
            <a:r>
              <a:rPr lang="en-US" sz="3600" dirty="0">
                <a:solidFill>
                  <a:srgbClr val="5FE0D4"/>
                </a:solidFill>
                <a:latin typeface="Arial"/>
                <a:cs typeface="Arial"/>
              </a:rPr>
              <a:t>Double Helix: The Musical</a:t>
            </a:r>
          </a:p>
        </p:txBody>
      </p:sp>
      <p:sp>
        <p:nvSpPr>
          <p:cNvPr id="4" name="AutoShape 2" descr="Image result for National Academy of Science"/>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6" name="AutoShape 6" descr="Image result for National Academy of Science"/>
          <p:cNvSpPr>
            <a:spLocks noChangeAspect="1" noChangeArrowheads="1"/>
          </p:cNvSpPr>
          <p:nvPr/>
        </p:nvSpPr>
        <p:spPr bwMode="auto">
          <a:xfrm>
            <a:off x="1984375" y="1603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pic>
        <p:nvPicPr>
          <p:cNvPr id="8" name="Picture 7">
            <a:extLst>
              <a:ext uri="{FF2B5EF4-FFF2-40B4-BE49-F238E27FC236}">
                <a16:creationId xmlns:a16="http://schemas.microsoft.com/office/drawing/2014/main" id="{035FFD85-E325-CCFB-5B64-2F05B277CFE5}"/>
              </a:ext>
            </a:extLst>
          </p:cNvPr>
          <p:cNvPicPr>
            <a:picLocks noChangeAspect="1"/>
          </p:cNvPicPr>
          <p:nvPr/>
        </p:nvPicPr>
        <p:blipFill>
          <a:blip r:embed="rId3"/>
          <a:stretch>
            <a:fillRect/>
          </a:stretch>
        </p:blipFill>
        <p:spPr>
          <a:xfrm>
            <a:off x="1231757" y="774217"/>
            <a:ext cx="9728484" cy="5473127"/>
          </a:xfrm>
          <a:prstGeom prst="rect">
            <a:avLst/>
          </a:prstGeom>
          <a:ln w="38100">
            <a:solidFill>
              <a:srgbClr val="5FE0D4"/>
            </a:solidFill>
          </a:ln>
        </p:spPr>
      </p:pic>
      <p:sp>
        <p:nvSpPr>
          <p:cNvPr id="9" name="TextBox 8">
            <a:extLst>
              <a:ext uri="{FF2B5EF4-FFF2-40B4-BE49-F238E27FC236}">
                <a16:creationId xmlns:a16="http://schemas.microsoft.com/office/drawing/2014/main" id="{33EA6C0B-5954-000B-32F2-F9AF7F7EDD2A}"/>
              </a:ext>
            </a:extLst>
          </p:cNvPr>
          <p:cNvSpPr txBox="1"/>
          <p:nvPr/>
        </p:nvSpPr>
        <p:spPr>
          <a:xfrm>
            <a:off x="10379998" y="6457890"/>
            <a:ext cx="1795684"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a:cs typeface="Arial"/>
              </a:rPr>
              <a:t>Document 14</a:t>
            </a:r>
          </a:p>
        </p:txBody>
      </p:sp>
    </p:spTree>
    <p:extLst>
      <p:ext uri="{BB962C8B-B14F-4D97-AF65-F5344CB8AC3E}">
        <p14:creationId xmlns:p14="http://schemas.microsoft.com/office/powerpoint/2010/main" val="1269320969"/>
      </p:ext>
    </p:extLst>
  </p:cSld>
  <p:clrMapOvr>
    <a:masterClrMapping/>
  </p:clrMapOvr>
  <p:transition spd="slow">
    <p:wipe dir="d"/>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53430"/>
            <a:ext cx="12192000" cy="563563"/>
          </a:xfrm>
        </p:spPr>
        <p:txBody>
          <a:bodyPr vert="horz" wrap="square" lIns="91440" tIns="45720" rIns="91440" bIns="45720" numCol="1" rtlCol="0" anchor="ctr" anchorCtr="0" compatLnSpc="1">
            <a:prstTxWarp prst="textNoShape">
              <a:avLst/>
            </a:prstTxWarp>
            <a:noAutofit/>
          </a:bodyPr>
          <a:lstStyle/>
          <a:p>
            <a:pPr algn="ctr">
              <a:defRPr/>
            </a:pPr>
            <a:r>
              <a:rPr lang="en-US" sz="3600" i="1" dirty="0">
                <a:solidFill>
                  <a:srgbClr val="5FE0D4"/>
                </a:solidFill>
                <a:latin typeface="Arial"/>
                <a:cs typeface="Arial"/>
              </a:rPr>
              <a:t>Genomes in the “News…”</a:t>
            </a:r>
          </a:p>
        </p:txBody>
      </p:sp>
      <p:sp>
        <p:nvSpPr>
          <p:cNvPr id="4" name="AutoShape 2" descr="Image result for National Academy of Science"/>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6" name="AutoShape 6" descr="Image result for National Academy of Science"/>
          <p:cNvSpPr>
            <a:spLocks noChangeAspect="1" noChangeArrowheads="1"/>
          </p:cNvSpPr>
          <p:nvPr/>
        </p:nvSpPr>
        <p:spPr bwMode="auto">
          <a:xfrm>
            <a:off x="1984375" y="1603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9" name="TextBox 8">
            <a:extLst>
              <a:ext uri="{FF2B5EF4-FFF2-40B4-BE49-F238E27FC236}">
                <a16:creationId xmlns:a16="http://schemas.microsoft.com/office/drawing/2014/main" id="{33EA6C0B-5954-000B-32F2-F9AF7F7EDD2A}"/>
              </a:ext>
            </a:extLst>
          </p:cNvPr>
          <p:cNvSpPr txBox="1"/>
          <p:nvPr/>
        </p:nvSpPr>
        <p:spPr>
          <a:xfrm>
            <a:off x="10379998" y="6457890"/>
            <a:ext cx="1795684"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a:cs typeface="Arial"/>
              </a:rPr>
              <a:t>Document 15</a:t>
            </a:r>
          </a:p>
        </p:txBody>
      </p:sp>
      <p:pic>
        <p:nvPicPr>
          <p:cNvPr id="11" name="Picture 3">
            <a:extLst>
              <a:ext uri="{FF2B5EF4-FFF2-40B4-BE49-F238E27FC236}">
                <a16:creationId xmlns:a16="http://schemas.microsoft.com/office/drawing/2014/main" id="{6C104CDD-905E-87F3-50E7-A1E1C62880E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l="13200" r="3000"/>
          <a:stretch>
            <a:fillRect/>
          </a:stretch>
        </p:blipFill>
        <p:spPr bwMode="auto">
          <a:xfrm>
            <a:off x="-11608" y="-19050"/>
            <a:ext cx="1600200" cy="169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4">
            <a:extLst>
              <a:ext uri="{FF2B5EF4-FFF2-40B4-BE49-F238E27FC236}">
                <a16:creationId xmlns:a16="http://schemas.microsoft.com/office/drawing/2014/main" id="{717187C0-FF24-1F34-5513-67DCB464CCB1}"/>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603408" y="0"/>
            <a:ext cx="1600200" cy="173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6" name="Picture 4" descr="NIH zebrafish research included in U.S. Postal Service's “Life Magnified”  stamps | National Institutes of Health (NIH)">
            <a:extLst>
              <a:ext uri="{FF2B5EF4-FFF2-40B4-BE49-F238E27FC236}">
                <a16:creationId xmlns:a16="http://schemas.microsoft.com/office/drawing/2014/main" id="{0EF45101-6AD7-20D9-60A8-E06B4BD0215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31108" y="2362480"/>
            <a:ext cx="4746478" cy="3017520"/>
          </a:xfrm>
          <a:prstGeom prst="rect">
            <a:avLst/>
          </a:prstGeom>
          <a:noFill/>
          <a:ln w="38100">
            <a:solidFill>
              <a:srgbClr val="5FE0D4"/>
            </a:solidFill>
          </a:ln>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10B5FFC5-753E-7080-BF05-355348706325}"/>
              </a:ext>
            </a:extLst>
          </p:cNvPr>
          <p:cNvPicPr>
            <a:picLocks noChangeAspect="1"/>
          </p:cNvPicPr>
          <p:nvPr/>
        </p:nvPicPr>
        <p:blipFill>
          <a:blip r:embed="rId6"/>
          <a:stretch>
            <a:fillRect/>
          </a:stretch>
        </p:blipFill>
        <p:spPr>
          <a:xfrm>
            <a:off x="406421" y="2362479"/>
            <a:ext cx="6254940" cy="3017520"/>
          </a:xfrm>
          <a:prstGeom prst="rect">
            <a:avLst/>
          </a:prstGeom>
          <a:ln w="38100">
            <a:solidFill>
              <a:schemeClr val="bg2"/>
            </a:solidFill>
          </a:ln>
        </p:spPr>
      </p:pic>
    </p:spTree>
    <p:extLst>
      <p:ext uri="{BB962C8B-B14F-4D97-AF65-F5344CB8AC3E}">
        <p14:creationId xmlns:p14="http://schemas.microsoft.com/office/powerpoint/2010/main" val="3025136817"/>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3076"/>
                                        </p:tgtEl>
                                        <p:attrNameLst>
                                          <p:attrName>style.visibility</p:attrName>
                                        </p:attrNameLst>
                                      </p:cBhvr>
                                      <p:to>
                                        <p:strVal val="visible"/>
                                      </p:to>
                                    </p:set>
                                    <p:anim calcmode="lin" valueType="num">
                                      <p:cBhvr additive="base">
                                        <p:cTn id="13" dur="500" fill="hold"/>
                                        <p:tgtEl>
                                          <p:spTgt spid="3076"/>
                                        </p:tgtEl>
                                        <p:attrNameLst>
                                          <p:attrName>ppt_x</p:attrName>
                                        </p:attrNameLst>
                                      </p:cBhvr>
                                      <p:tavLst>
                                        <p:tav tm="0">
                                          <p:val>
                                            <p:strVal val="1+#ppt_w/2"/>
                                          </p:val>
                                        </p:tav>
                                        <p:tav tm="100000">
                                          <p:val>
                                            <p:strVal val="#ppt_x"/>
                                          </p:val>
                                        </p:tav>
                                      </p:tavLst>
                                    </p:anim>
                                    <p:anim calcmode="lin" valueType="num">
                                      <p:cBhvr additive="base">
                                        <p:cTn id="14" dur="500" fill="hold"/>
                                        <p:tgtEl>
                                          <p:spTgt spid="307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3B2D5-995B-4CCD-8F9C-651129635FFC}"/>
              </a:ext>
            </a:extLst>
          </p:cNvPr>
          <p:cNvSpPr txBox="1">
            <a:spLocks/>
          </p:cNvSpPr>
          <p:nvPr/>
        </p:nvSpPr>
        <p:spPr>
          <a:xfrm>
            <a:off x="0" y="0"/>
            <a:ext cx="12192000" cy="669925"/>
          </a:xfrm>
          <a:prstGeom prst="rect">
            <a:avLst/>
          </a:prstGeom>
        </p:spPr>
        <p:txBody>
          <a:bodyPr vert="horz" wrap="square" lIns="91440" tIns="45720" rIns="91440" bIns="45720" numCol="1" rtlCol="0" anchor="ctr" anchorCtr="0" compatLnSpc="1">
            <a:prstTxWarp prst="textNoShape">
              <a:avLst/>
            </a:prstTxWarp>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algn="ctr">
              <a:defRPr/>
            </a:pPr>
            <a:r>
              <a:rPr lang="en-US" sz="3600">
                <a:solidFill>
                  <a:srgbClr val="5FE0D4"/>
                </a:solidFill>
                <a:latin typeface="Arial" pitchFamily="34" charset="0"/>
                <a:cs typeface="Arial" pitchFamily="34" charset="0"/>
              </a:rPr>
              <a:t>Director’s Report Outline</a:t>
            </a:r>
          </a:p>
        </p:txBody>
      </p:sp>
      <p:sp>
        <p:nvSpPr>
          <p:cNvPr id="3" name="Rectangle 4">
            <a:extLst>
              <a:ext uri="{FF2B5EF4-FFF2-40B4-BE49-F238E27FC236}">
                <a16:creationId xmlns:a16="http://schemas.microsoft.com/office/drawing/2014/main" id="{D53A8D63-7458-4C61-A9C8-9420E59D976E}"/>
              </a:ext>
            </a:extLst>
          </p:cNvPr>
          <p:cNvSpPr>
            <a:spLocks noChangeArrowheads="1"/>
          </p:cNvSpPr>
          <p:nvPr/>
        </p:nvSpPr>
        <p:spPr bwMode="auto">
          <a:xfrm>
            <a:off x="269240" y="1067160"/>
            <a:ext cx="11653520" cy="5557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NHGRI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NIH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Genomics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E57200"/>
                </a:solidFill>
                <a:effectLst/>
                <a:uLnTx/>
                <a:uFillTx/>
                <a:latin typeface="Arial" panose="020B0604020202020204"/>
                <a:ea typeface="+mn-ea"/>
                <a:cs typeface="+mn-cs"/>
              </a:rPr>
              <a:t>NHGRI Extramural Research Program</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NIH Common Fund/Trans-NIH </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tab pos="1371600" algn="l"/>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Communications, Policy, and Education</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Intramural Research Program</a:t>
            </a:r>
          </a:p>
        </p:txBody>
      </p:sp>
    </p:spTree>
    <p:extLst>
      <p:ext uri="{BB962C8B-B14F-4D97-AF65-F5344CB8AC3E}">
        <p14:creationId xmlns:p14="http://schemas.microsoft.com/office/powerpoint/2010/main" val="1198509207"/>
      </p:ext>
    </p:extLst>
  </p:cSld>
  <p:clrMapOvr>
    <a:masterClrMapping/>
  </p:clrMapOvr>
  <p:transition spd="slow">
    <p:wipe dir="d"/>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Missouri's Gateway Arch Was A True Feat Of Engineering">
            <a:extLst>
              <a:ext uri="{FF2B5EF4-FFF2-40B4-BE49-F238E27FC236}">
                <a16:creationId xmlns:a16="http://schemas.microsoft.com/office/drawing/2014/main" id="{340DC2DA-1C7D-0638-CC97-D36C37D777E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8343" b="18810"/>
          <a:stretch/>
        </p:blipFill>
        <p:spPr bwMode="auto">
          <a:xfrm>
            <a:off x="2692422" y="791396"/>
            <a:ext cx="6756282" cy="3691332"/>
          </a:xfrm>
          <a:prstGeom prst="rect">
            <a:avLst/>
          </a:prstGeom>
          <a:noFill/>
          <a:ln w="38100">
            <a:solidFill>
              <a:schemeClr val="bg2"/>
            </a:solidFill>
          </a:ln>
          <a:extLst>
            <a:ext uri="{909E8E84-426E-40DD-AFC4-6F175D3DCCD1}">
              <a14:hiddenFill xmlns:a14="http://schemas.microsoft.com/office/drawing/2010/main">
                <a:solidFill>
                  <a:srgbClr val="FFFFFF"/>
                </a:solidFill>
              </a14:hiddenFill>
            </a:ext>
          </a:extLst>
        </p:spPr>
      </p:pic>
      <p:sp>
        <p:nvSpPr>
          <p:cNvPr id="3074" name="Title 3"/>
          <p:cNvSpPr>
            <a:spLocks noGrp="1"/>
          </p:cNvSpPr>
          <p:nvPr>
            <p:ph type="title"/>
          </p:nvPr>
        </p:nvSpPr>
        <p:spPr>
          <a:xfrm>
            <a:off x="-2" y="12093"/>
            <a:ext cx="12192000" cy="639763"/>
          </a:xfrm>
        </p:spPr>
        <p:txBody>
          <a:bodyPr/>
          <a:lstStyle/>
          <a:p>
            <a:pPr algn="ctr">
              <a:defRPr/>
            </a:pPr>
            <a:r>
              <a:rPr lang="en-US" sz="3600">
                <a:solidFill>
                  <a:srgbClr val="5FE0D4"/>
                </a:solidFill>
                <a:latin typeface="Arial" charset="0"/>
                <a:cs typeface="Arial" charset="0"/>
              </a:rPr>
              <a:t>My Week in St. Louis</a:t>
            </a:r>
            <a:endParaRPr lang="en-US" sz="3600">
              <a:solidFill>
                <a:srgbClr val="5FE0D4"/>
              </a:solidFill>
              <a:latin typeface="Arial" pitchFamily="34" charset="0"/>
              <a:cs typeface="Arial" pitchFamily="34" charset="0"/>
            </a:endParaRPr>
          </a:p>
        </p:txBody>
      </p:sp>
      <p:pic>
        <p:nvPicPr>
          <p:cNvPr id="2" name="Picture 1">
            <a:extLst>
              <a:ext uri="{FF2B5EF4-FFF2-40B4-BE49-F238E27FC236}">
                <a16:creationId xmlns:a16="http://schemas.microsoft.com/office/drawing/2014/main" id="{B4EE5382-6FBE-376F-DE3E-7E9A6217CDD2}"/>
              </a:ext>
            </a:extLst>
          </p:cNvPr>
          <p:cNvPicPr>
            <a:picLocks noChangeAspect="1"/>
          </p:cNvPicPr>
          <p:nvPr/>
        </p:nvPicPr>
        <p:blipFill>
          <a:blip r:embed="rId4"/>
          <a:stretch>
            <a:fillRect/>
          </a:stretch>
        </p:blipFill>
        <p:spPr>
          <a:xfrm>
            <a:off x="372130" y="5137218"/>
            <a:ext cx="5471313" cy="1135297"/>
          </a:xfrm>
          <a:prstGeom prst="rect">
            <a:avLst/>
          </a:prstGeom>
          <a:solidFill>
            <a:schemeClr val="tx1"/>
          </a:solidFill>
          <a:ln w="38100">
            <a:solidFill>
              <a:srgbClr val="5FE0D4"/>
            </a:solidFill>
          </a:ln>
        </p:spPr>
      </p:pic>
      <p:pic>
        <p:nvPicPr>
          <p:cNvPr id="1026" name="Picture 2" descr="Welcome to HPRC">
            <a:extLst>
              <a:ext uri="{FF2B5EF4-FFF2-40B4-BE49-F238E27FC236}">
                <a16:creationId xmlns:a16="http://schemas.microsoft.com/office/drawing/2014/main" id="{8DFDD51E-5A57-E1D0-561D-32F43BD25111}"/>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220875" y="4787690"/>
            <a:ext cx="2213770" cy="1834352"/>
          </a:xfrm>
          <a:prstGeom prst="ellipse">
            <a:avLst/>
          </a:prstGeom>
          <a:noFill/>
          <a:ln w="38100">
            <a:solidFill>
              <a:srgbClr val="5FE0D4"/>
            </a:solidFill>
          </a:ln>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E60ADBB9-9C5C-07E0-9F0A-FBF53EA970AD}"/>
              </a:ext>
            </a:extLst>
          </p:cNvPr>
          <p:cNvPicPr>
            <a:picLocks noChangeAspect="1"/>
          </p:cNvPicPr>
          <p:nvPr/>
        </p:nvPicPr>
        <p:blipFill rotWithShape="1">
          <a:blip r:embed="rId6"/>
          <a:srcRect l="3557" t="4671" b="4520"/>
          <a:stretch/>
        </p:blipFill>
        <p:spPr>
          <a:xfrm>
            <a:off x="8812077" y="5137218"/>
            <a:ext cx="2969005" cy="1135297"/>
          </a:xfrm>
          <a:prstGeom prst="rect">
            <a:avLst/>
          </a:prstGeom>
          <a:solidFill>
            <a:schemeClr val="tx1">
              <a:lumMod val="95000"/>
            </a:schemeClr>
          </a:solidFill>
          <a:ln w="38100">
            <a:solidFill>
              <a:srgbClr val="5FE0D4"/>
            </a:solidFill>
          </a:ln>
        </p:spPr>
      </p:pic>
    </p:spTree>
    <p:extLst>
      <p:ext uri="{BB962C8B-B14F-4D97-AF65-F5344CB8AC3E}">
        <p14:creationId xmlns:p14="http://schemas.microsoft.com/office/powerpoint/2010/main" val="4029269945"/>
      </p:ext>
    </p:extLst>
  </p:cSld>
  <p:clrMapOvr>
    <a:masterClrMapping/>
  </p:clrMapOvr>
  <p:transition spd="slow">
    <p:wipe dir="d"/>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1">
            <a:extLst>
              <a:ext uri="{FF2B5EF4-FFF2-40B4-BE49-F238E27FC236}">
                <a16:creationId xmlns:a16="http://schemas.microsoft.com/office/drawing/2014/main" id="{12DD476B-0E43-4F85-B6CA-2DF2EEFC57BE}"/>
              </a:ext>
            </a:extLst>
          </p:cNvPr>
          <p:cNvSpPr txBox="1">
            <a:spLocks/>
          </p:cNvSpPr>
          <p:nvPr/>
        </p:nvSpPr>
        <p:spPr>
          <a:xfrm>
            <a:off x="342900" y="3899532"/>
            <a:ext cx="11506200" cy="2886063"/>
          </a:xfrm>
          <a:prstGeom prst="rect">
            <a:avLst/>
          </a:prstGeom>
        </p:spPr>
        <p:txBody>
          <a:bodyPr lIns="91440" tIns="45720" rIns="91440" bIns="45720" anchor="t">
            <a:no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387350" marR="0" lvl="2" indent="-228600" algn="l" defTabSz="627063" rtl="0" eaLnBrk="0" fontAlgn="auto" latinLnBrk="0" hangingPunct="0">
              <a:lnSpc>
                <a:spcPct val="90000"/>
              </a:lnSpc>
              <a:spcBef>
                <a:spcPts val="1800"/>
              </a:spcBef>
              <a:spcAft>
                <a:spcPts val="0"/>
              </a:spcAft>
              <a:buClr>
                <a:srgbClr val="FFFFFF"/>
              </a:buClr>
              <a:buSzPct val="95000"/>
              <a:buFont typeface="Wingdings" pitchFamily="2" charset="2"/>
              <a:buChar char=""/>
              <a:tabLst/>
              <a:defRPr/>
            </a:pPr>
            <a:r>
              <a:rPr kumimoji="0" lang="en-US" sz="2800" b="1" i="0" u="none" strike="noStrike" kern="1200" cap="none" spc="0" normalizeH="0" baseline="0" noProof="0" dirty="0">
                <a:ln>
                  <a:noFill/>
                </a:ln>
                <a:solidFill>
                  <a:srgbClr val="FFFFFF"/>
                </a:solidFill>
                <a:effectLst/>
                <a:uLnTx/>
                <a:uFillTx/>
                <a:latin typeface="Arial"/>
                <a:ea typeface="+mn-ea"/>
                <a:cs typeface="Arial"/>
              </a:rPr>
              <a:t>Program renewal </a:t>
            </a:r>
          </a:p>
          <a:p>
            <a:pPr marL="387350" marR="0" lvl="2" indent="-228600" algn="l" defTabSz="627063" rtl="0" eaLnBrk="0" fontAlgn="auto" latinLnBrk="0" hangingPunct="0">
              <a:lnSpc>
                <a:spcPct val="90000"/>
              </a:lnSpc>
              <a:spcBef>
                <a:spcPts val="1800"/>
              </a:spcBef>
              <a:spcAft>
                <a:spcPts val="0"/>
              </a:spcAft>
              <a:buClr>
                <a:srgbClr val="FFFFFF"/>
              </a:buClr>
              <a:buSzPct val="95000"/>
              <a:buFont typeface="Wingdings" pitchFamily="2" charset="2"/>
              <a:buChar char=""/>
              <a:tabLst/>
              <a:defRPr/>
            </a:pPr>
            <a:r>
              <a:rPr kumimoji="0" lang="en-US" sz="2800" b="1" i="0" u="none" strike="noStrike" kern="1200" cap="none" spc="0" normalizeH="0" baseline="0" noProof="0" dirty="0">
                <a:ln>
                  <a:noFill/>
                </a:ln>
                <a:solidFill>
                  <a:srgbClr val="FFFFFF"/>
                </a:solidFill>
                <a:effectLst/>
                <a:uLnTx/>
                <a:uFillTx/>
                <a:latin typeface="Arial"/>
                <a:ea typeface="+mn-ea"/>
                <a:cs typeface="Arial"/>
              </a:rPr>
              <a:t>Applications received for two components</a:t>
            </a:r>
          </a:p>
          <a:p>
            <a:pPr marL="387350" marR="0" lvl="2" indent="-228600" algn="l" defTabSz="627063" rtl="0" eaLnBrk="1" fontAlgn="auto" latinLnBrk="0" hangingPunct="1">
              <a:lnSpc>
                <a:spcPct val="90000"/>
              </a:lnSpc>
              <a:spcBef>
                <a:spcPts val="1800"/>
              </a:spcBef>
              <a:spcAft>
                <a:spcPts val="0"/>
              </a:spcAft>
              <a:buClr>
                <a:srgbClr val="FFFFFF"/>
              </a:buClr>
              <a:buSzPct val="95000"/>
              <a:buFont typeface="Wingdings" pitchFamily="2" charset="2"/>
              <a:buChar char=""/>
              <a:tabLst/>
              <a:defRPr/>
            </a:pPr>
            <a:r>
              <a:rPr kumimoji="0" lang="en-US" sz="2800" b="1" i="0" u="none" strike="noStrike" kern="1200" cap="none" spc="0" normalizeH="0" baseline="0" noProof="0" dirty="0">
                <a:ln>
                  <a:noFill/>
                </a:ln>
                <a:solidFill>
                  <a:srgbClr val="FFFFFF"/>
                </a:solidFill>
                <a:effectLst/>
                <a:uLnTx/>
                <a:uFillTx/>
                <a:latin typeface="Arial"/>
                <a:ea typeface="+mn-ea"/>
                <a:cs typeface="Arial"/>
              </a:rPr>
              <a:t>Third component:</a:t>
            </a:r>
          </a:p>
          <a:p>
            <a:pPr marL="768335" marR="0" lvl="3" indent="0" algn="l" defTabSz="627063" rtl="0" eaLnBrk="1" fontAlgn="auto" latinLnBrk="0" hangingPunct="1">
              <a:lnSpc>
                <a:spcPct val="90000"/>
              </a:lnSpc>
              <a:spcBef>
                <a:spcPts val="1800"/>
              </a:spcBef>
              <a:spcAft>
                <a:spcPts val="0"/>
              </a:spcAft>
              <a:buClr>
                <a:srgbClr val="FFFFFF"/>
              </a:buClr>
              <a:buSzPct val="95000"/>
              <a:buFont typeface="Arial"/>
              <a:buNone/>
              <a:tabLst/>
              <a:defRPr/>
            </a:pPr>
            <a:r>
              <a:rPr kumimoji="0" lang="en-US" sz="2533" b="1" i="0" u="none" strike="noStrike" kern="1200" cap="none" spc="0" normalizeH="0" baseline="0" noProof="0" dirty="0">
                <a:ln>
                  <a:noFill/>
                </a:ln>
                <a:solidFill>
                  <a:srgbClr val="5FE0D3">
                    <a:lumMod val="40000"/>
                    <a:lumOff val="60000"/>
                  </a:srgbClr>
                </a:solidFill>
                <a:effectLst/>
                <a:uLnTx/>
                <a:uFillTx/>
                <a:latin typeface="Arial"/>
                <a:ea typeface="+mn-ea"/>
                <a:cs typeface="Arial"/>
              </a:rPr>
              <a:t>Open competition for Informatics Tools for the Pangenome </a:t>
            </a:r>
          </a:p>
          <a:p>
            <a:pPr marL="768335" marR="0" lvl="3" indent="0" algn="l" defTabSz="627063" rtl="0" eaLnBrk="1" fontAlgn="auto" latinLnBrk="0" hangingPunct="1">
              <a:lnSpc>
                <a:spcPct val="90000"/>
              </a:lnSpc>
              <a:spcBef>
                <a:spcPts val="1800"/>
              </a:spcBef>
              <a:spcAft>
                <a:spcPts val="0"/>
              </a:spcAft>
              <a:buClr>
                <a:srgbClr val="FFFFFF"/>
              </a:buClr>
              <a:buSzPct val="95000"/>
              <a:buFont typeface="Arial"/>
              <a:buNone/>
              <a:tabLst/>
              <a:defRPr/>
            </a:pPr>
            <a:r>
              <a:rPr kumimoji="0" lang="en-US" sz="2533" b="1" i="0" u="none" strike="noStrike" kern="1200" cap="none" spc="0" normalizeH="0" baseline="0" noProof="0" dirty="0">
                <a:ln>
                  <a:noFill/>
                </a:ln>
                <a:solidFill>
                  <a:srgbClr val="5FE0D3">
                    <a:lumMod val="40000"/>
                    <a:lumOff val="60000"/>
                  </a:srgbClr>
                </a:solidFill>
                <a:effectLst/>
                <a:uLnTx/>
                <a:uFillTx/>
                <a:latin typeface="Arial"/>
                <a:ea typeface="+mn-ea"/>
                <a:cs typeface="Arial"/>
              </a:rPr>
              <a:t>Applications due on November 1, 2023</a:t>
            </a:r>
            <a:endParaRPr kumimoji="0" lang="en-US" sz="2800" b="0" i="0" u="none" strike="noStrike" kern="1200" cap="none" spc="0" normalizeH="0" baseline="0" noProof="0" dirty="0">
              <a:ln>
                <a:noFill/>
              </a:ln>
              <a:solidFill>
                <a:srgbClr val="5FE0D3">
                  <a:lumMod val="40000"/>
                  <a:lumOff val="60000"/>
                </a:srgbClr>
              </a:solidFill>
              <a:effectLst/>
              <a:uLnTx/>
              <a:uFillTx/>
              <a:latin typeface="Arial" panose="020B0604020202020204"/>
              <a:ea typeface="+mn-ea"/>
              <a:cs typeface="Arial" panose="020B0604020202020204"/>
            </a:endParaRPr>
          </a:p>
          <a:p>
            <a:pPr marL="913765" marR="0" lvl="1" indent="-304165" algn="l" defTabSz="1219170" rtl="0" eaLnBrk="1" fontAlgn="auto" latinLnBrk="0" hangingPunct="1">
              <a:lnSpc>
                <a:spcPct val="90000"/>
              </a:lnSpc>
              <a:spcBef>
                <a:spcPts val="667"/>
              </a:spcBef>
              <a:spcAft>
                <a:spcPts val="0"/>
              </a:spcAft>
              <a:buClrTx/>
              <a:buSzTx/>
              <a:buFont typeface="Arial"/>
              <a:buChar char="•"/>
              <a:tabLst/>
              <a:defRPr/>
            </a:pPr>
            <a:endParaRPr kumimoji="0" lang="en-US" sz="2800" b="0" i="0" u="none" strike="noStrike" kern="1200" cap="none" spc="0" normalizeH="0" baseline="0" noProof="0" dirty="0">
              <a:ln>
                <a:noFill/>
              </a:ln>
              <a:solidFill>
                <a:srgbClr val="FFFFFF"/>
              </a:solidFill>
              <a:effectLst/>
              <a:uLnTx/>
              <a:uFillTx/>
              <a:latin typeface="Arial" panose="020B0604020202020204"/>
              <a:ea typeface="+mn-ea"/>
              <a:cs typeface="Arial" panose="020B0604020202020204"/>
            </a:endParaRPr>
          </a:p>
          <a:p>
            <a:pPr marL="304165" marR="0" lvl="0" indent="-304165" algn="l" defTabSz="1219170" rtl="0" eaLnBrk="1" fontAlgn="auto" latinLnBrk="0" hangingPunct="1">
              <a:lnSpc>
                <a:spcPct val="90000"/>
              </a:lnSpc>
              <a:spcBef>
                <a:spcPts val="1333"/>
              </a:spcBef>
              <a:spcAft>
                <a:spcPts val="0"/>
              </a:spcAft>
              <a:buClrTx/>
              <a:buSzTx/>
              <a:buFont typeface="Arial"/>
              <a:buChar char="•"/>
              <a:tabLst/>
              <a:defRPr/>
            </a:pPr>
            <a:endParaRPr kumimoji="0" lang="en-US" sz="2800" b="0" i="0" u="none" strike="noStrike" kern="1200" cap="none" spc="0" normalizeH="0" baseline="0" noProof="0" dirty="0">
              <a:ln>
                <a:noFill/>
              </a:ln>
              <a:solidFill>
                <a:srgbClr val="FFFFFF"/>
              </a:solidFill>
              <a:effectLst/>
              <a:uLnTx/>
              <a:uFillTx/>
              <a:latin typeface="Arial" panose="020B0604020202020204"/>
              <a:ea typeface="+mn-ea"/>
              <a:cs typeface="Arial" panose="020B0604020202020204"/>
            </a:endParaRPr>
          </a:p>
          <a:p>
            <a:pPr marL="304165" marR="0" lvl="0" indent="-304165" algn="l" defTabSz="1219170" rtl="0" eaLnBrk="1" fontAlgn="auto" latinLnBrk="0" hangingPunct="1">
              <a:lnSpc>
                <a:spcPct val="90000"/>
              </a:lnSpc>
              <a:spcBef>
                <a:spcPts val="1333"/>
              </a:spcBef>
              <a:spcAft>
                <a:spcPts val="0"/>
              </a:spcAft>
              <a:buClrTx/>
              <a:buSzTx/>
              <a:buFont typeface="Arial"/>
              <a:buChar char="•"/>
              <a:tabLst/>
              <a:defRPr/>
            </a:pPr>
            <a:endParaRPr kumimoji="0" lang="en-US" sz="2800" b="0" i="0" u="none" strike="noStrike" kern="1200" cap="none" spc="0" normalizeH="0" baseline="0" noProof="0" dirty="0">
              <a:ln>
                <a:noFill/>
              </a:ln>
              <a:solidFill>
                <a:srgbClr val="FFFFFF"/>
              </a:solidFill>
              <a:effectLst/>
              <a:uLnTx/>
              <a:uFillTx/>
              <a:latin typeface="Arial" panose="020B0604020202020204"/>
              <a:ea typeface="+mn-ea"/>
              <a:cs typeface="Arial" panose="020B0604020202020204"/>
            </a:endParaRPr>
          </a:p>
          <a:p>
            <a:pPr marL="608965" marR="0" lvl="1" indent="0" algn="l" defTabSz="1219170" rtl="0" eaLnBrk="1" fontAlgn="auto" latinLnBrk="0" hangingPunct="1">
              <a:lnSpc>
                <a:spcPct val="90000"/>
              </a:lnSpc>
              <a:spcBef>
                <a:spcPts val="667"/>
              </a:spcBef>
              <a:spcAft>
                <a:spcPts val="0"/>
              </a:spcAft>
              <a:buClrTx/>
              <a:buSzTx/>
              <a:buFont typeface="Arial"/>
              <a:buNone/>
              <a:tabLst/>
              <a:defRPr/>
            </a:pPr>
            <a:endParaRPr kumimoji="0" lang="en-US" sz="2800" b="0" i="0" u="none" strike="noStrike" kern="1200" cap="none" spc="0" normalizeH="0" baseline="0" noProof="0" dirty="0">
              <a:ln>
                <a:noFill/>
              </a:ln>
              <a:solidFill>
                <a:srgbClr val="FFFFFF"/>
              </a:solidFill>
              <a:effectLst/>
              <a:uLnTx/>
              <a:uFillTx/>
              <a:latin typeface="Arial" panose="020B0604020202020204"/>
              <a:ea typeface="+mn-ea"/>
              <a:cs typeface="Arial" panose="020B0604020202020204"/>
            </a:endParaRPr>
          </a:p>
        </p:txBody>
      </p:sp>
      <p:sp>
        <p:nvSpPr>
          <p:cNvPr id="2" name="Rectangle 1">
            <a:extLst>
              <a:ext uri="{FF2B5EF4-FFF2-40B4-BE49-F238E27FC236}">
                <a16:creationId xmlns:a16="http://schemas.microsoft.com/office/drawing/2014/main" id="{BE8B9FA7-E65D-4A00-A529-081D35D2EB74}"/>
              </a:ext>
            </a:extLst>
          </p:cNvPr>
          <p:cNvSpPr/>
          <p:nvPr/>
        </p:nvSpPr>
        <p:spPr>
          <a:xfrm>
            <a:off x="0" y="-8904"/>
            <a:ext cx="12192000" cy="646331"/>
          </a:xfrm>
          <a:prstGeom prst="rect">
            <a:avLst/>
          </a:prstGeom>
        </p:spPr>
        <p:txBody>
          <a:bodyPr wrap="square" lIns="91440" tIns="45720" rIns="91440" bIns="45720" anchor="t">
            <a:spAutoFit/>
          </a:bodyPr>
          <a:lstStyle/>
          <a:p>
            <a:pPr marL="158750" marR="0" lvl="2" indent="0" algn="ctr" defTabSz="627063" rtl="0" eaLnBrk="1" fontAlgn="auto" latinLnBrk="0" hangingPunct="1">
              <a:lnSpc>
                <a:spcPct val="100000"/>
              </a:lnSpc>
              <a:spcBef>
                <a:spcPts val="1800"/>
              </a:spcBef>
              <a:spcAft>
                <a:spcPts val="0"/>
              </a:spcAft>
              <a:buClrTx/>
              <a:buSzTx/>
              <a:buFontTx/>
              <a:buNone/>
              <a:tabLst/>
              <a:defRPr/>
            </a:pPr>
            <a:r>
              <a:rPr kumimoji="0" lang="en-US" sz="3600" b="1" i="0" u="none" strike="noStrike" kern="1200" cap="none" spc="0" normalizeH="0" baseline="0" noProof="0" dirty="0">
                <a:ln>
                  <a:noFill/>
                </a:ln>
                <a:solidFill>
                  <a:srgbClr val="5FE0D4"/>
                </a:solidFill>
                <a:effectLst/>
                <a:uLnTx/>
                <a:uFillTx/>
                <a:latin typeface="Arial"/>
                <a:ea typeface="+mn-ea"/>
                <a:cs typeface="Arial"/>
              </a:rPr>
              <a:t>Human Genome Reference Program</a:t>
            </a:r>
            <a:endParaRPr kumimoji="0" lang="en-US" sz="24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5" name="TextBox 4">
            <a:extLst>
              <a:ext uri="{FF2B5EF4-FFF2-40B4-BE49-F238E27FC236}">
                <a16:creationId xmlns:a16="http://schemas.microsoft.com/office/drawing/2014/main" id="{100688C5-8642-FA3F-73A9-9FDC1AD2EB85}"/>
              </a:ext>
            </a:extLst>
          </p:cNvPr>
          <p:cNvSpPr txBox="1"/>
          <p:nvPr/>
        </p:nvSpPr>
        <p:spPr>
          <a:xfrm>
            <a:off x="10379998" y="6457890"/>
            <a:ext cx="1795684"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a:ea typeface="+mn-ea"/>
                <a:cs typeface="Arial"/>
              </a:rPr>
              <a:t>Document 16</a:t>
            </a:r>
          </a:p>
        </p:txBody>
      </p:sp>
      <p:pic>
        <p:nvPicPr>
          <p:cNvPr id="6" name="Picture 5" descr="Diagram&#10;&#10;Description automatically generated">
            <a:extLst>
              <a:ext uri="{FF2B5EF4-FFF2-40B4-BE49-F238E27FC236}">
                <a16:creationId xmlns:a16="http://schemas.microsoft.com/office/drawing/2014/main" id="{D1BEDFB9-2666-A915-1CB1-A8AEC07582A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19700" y="783774"/>
            <a:ext cx="5307267" cy="2985338"/>
          </a:xfrm>
          <a:prstGeom prst="rect">
            <a:avLst/>
          </a:prstGeom>
          <a:ln w="38100">
            <a:solidFill>
              <a:schemeClr val="bg2"/>
            </a:solidFill>
          </a:ln>
        </p:spPr>
      </p:pic>
    </p:spTree>
    <p:extLst>
      <p:ext uri="{BB962C8B-B14F-4D97-AF65-F5344CB8AC3E}">
        <p14:creationId xmlns:p14="http://schemas.microsoft.com/office/powerpoint/2010/main" val="2454995438"/>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78431B55-47E5-B53B-73BE-36BD91222023}"/>
              </a:ext>
            </a:extLst>
          </p:cNvPr>
          <p:cNvPicPr>
            <a:picLocks noChangeAspect="1"/>
          </p:cNvPicPr>
          <p:nvPr/>
        </p:nvPicPr>
        <p:blipFill rotWithShape="1">
          <a:blip r:embed="rId3"/>
          <a:srcRect l="3831" t="5919" r="3462" b="5147"/>
          <a:stretch/>
        </p:blipFill>
        <p:spPr>
          <a:xfrm>
            <a:off x="8322974" y="1206746"/>
            <a:ext cx="2430391" cy="1481564"/>
          </a:xfrm>
          <a:prstGeom prst="roundRect">
            <a:avLst/>
          </a:prstGeom>
        </p:spPr>
      </p:pic>
      <p:sp>
        <p:nvSpPr>
          <p:cNvPr id="4" name="TextBox 3">
            <a:extLst>
              <a:ext uri="{FF2B5EF4-FFF2-40B4-BE49-F238E27FC236}">
                <a16:creationId xmlns:a16="http://schemas.microsoft.com/office/drawing/2014/main" id="{67DD940B-0459-5BB2-5697-938674038641}"/>
              </a:ext>
            </a:extLst>
          </p:cNvPr>
          <p:cNvSpPr txBox="1"/>
          <p:nvPr/>
        </p:nvSpPr>
        <p:spPr>
          <a:xfrm>
            <a:off x="1212455" y="1550442"/>
            <a:ext cx="5925213" cy="538568"/>
          </a:xfrm>
          <a:prstGeom prst="rect">
            <a:avLst/>
          </a:prstGeom>
          <a:noFill/>
        </p:spPr>
        <p:txBody>
          <a:bodyPr wrap="square" lIns="91440" tIns="45720" rIns="91440" bIns="45720" rtlCol="0" anchor="t">
            <a:spAutoFit/>
          </a:bodyPr>
          <a:lstStyle/>
          <a:p>
            <a:pPr algn="ctr"/>
            <a:r>
              <a:rPr lang="en-US" sz="2800" b="1" dirty="0">
                <a:latin typeface="+mj-lt"/>
                <a:ea typeface="Helvetica Neue" charset="0"/>
                <a:cs typeface="Helvetica Neue" charset="0"/>
              </a:rPr>
              <a:t>Organ Procurement </a:t>
            </a:r>
          </a:p>
          <a:p>
            <a:pPr algn="ctr"/>
            <a:r>
              <a:rPr lang="en-US" sz="2800" b="1" dirty="0">
                <a:latin typeface="+mj-lt"/>
                <a:ea typeface="Helvetica Neue" charset="0"/>
                <a:cs typeface="Helvetica Neue" charset="0"/>
              </a:rPr>
              <a:t>Organizations (OPOs)</a:t>
            </a:r>
            <a:endParaRPr lang="en-US" b="1" dirty="0">
              <a:solidFill>
                <a:schemeClr val="bg2">
                  <a:lumMod val="40000"/>
                  <a:lumOff val="60000"/>
                </a:schemeClr>
              </a:solidFill>
              <a:latin typeface="Arial"/>
              <a:ea typeface="Helvetica Neue" charset="0"/>
              <a:cs typeface="Arial"/>
            </a:endParaRPr>
          </a:p>
        </p:txBody>
      </p:sp>
      <p:pic>
        <p:nvPicPr>
          <p:cNvPr id="6" name="Picture 5" descr="Map&#10;&#10;Description automatically generated">
            <a:extLst>
              <a:ext uri="{FF2B5EF4-FFF2-40B4-BE49-F238E27FC236}">
                <a16:creationId xmlns:a16="http://schemas.microsoft.com/office/drawing/2014/main" id="{7DF37F35-DEEB-A557-C255-768EFE168AF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31215" y="2604231"/>
            <a:ext cx="5906453" cy="3557588"/>
          </a:xfrm>
          <a:prstGeom prst="rect">
            <a:avLst/>
          </a:prstGeom>
          <a:ln w="38100">
            <a:solidFill>
              <a:srgbClr val="5FE0D4"/>
            </a:solidFill>
          </a:ln>
        </p:spPr>
      </p:pic>
      <p:sp>
        <p:nvSpPr>
          <p:cNvPr id="12" name="TextBox 11">
            <a:extLst>
              <a:ext uri="{FF2B5EF4-FFF2-40B4-BE49-F238E27FC236}">
                <a16:creationId xmlns:a16="http://schemas.microsoft.com/office/drawing/2014/main" id="{7BAAE956-C946-97D6-7243-3CDCD8BF3189}"/>
              </a:ext>
            </a:extLst>
          </p:cNvPr>
          <p:cNvSpPr txBox="1"/>
          <p:nvPr/>
        </p:nvSpPr>
        <p:spPr>
          <a:xfrm>
            <a:off x="7805921" y="3181577"/>
            <a:ext cx="4145794" cy="3477875"/>
          </a:xfrm>
          <a:prstGeom prst="rect">
            <a:avLst/>
          </a:prstGeom>
          <a:noFill/>
        </p:spPr>
        <p:txBody>
          <a:bodyPr wrap="square" lIns="91440" tIns="45720" rIns="91440" bIns="45720" rtlCol="0" anchor="t">
            <a:spAutoFit/>
          </a:bodyPr>
          <a:lstStyle/>
          <a:p>
            <a:pPr marL="464820" indent="-406400"/>
            <a:r>
              <a:rPr lang="en-US" sz="2800" b="1" dirty="0">
                <a:latin typeface="+mj-lt"/>
                <a:ea typeface="Helvetica Neue" charset="0"/>
                <a:cs typeface="Helvetica Neue" charset="0"/>
              </a:rPr>
              <a:t>Donor Screening:</a:t>
            </a:r>
            <a:endParaRPr lang="en-AF" sz="2800" b="1" dirty="0">
              <a:latin typeface="+mj-lt"/>
              <a:ea typeface="Helvetica Neue" charset="0"/>
              <a:cs typeface="Helvetica Neue" charset="0"/>
            </a:endParaRPr>
          </a:p>
          <a:p>
            <a:pPr marL="464820" lvl="1" indent="-233045">
              <a:spcBef>
                <a:spcPts val="600"/>
              </a:spcBef>
              <a:buClr>
                <a:schemeClr val="tx1"/>
              </a:buClr>
              <a:buFont typeface="Wingdings" panose="05000000000000000000" pitchFamily="2" charset="2"/>
              <a:buChar char="§"/>
            </a:pPr>
            <a:r>
              <a:rPr lang="en-US" sz="2800" b="1" dirty="0">
                <a:solidFill>
                  <a:schemeClr val="bg2">
                    <a:lumMod val="40000"/>
                    <a:lumOff val="60000"/>
                  </a:schemeClr>
                </a:solidFill>
                <a:latin typeface="Arial"/>
                <a:ea typeface="Helvetica Neue" charset="0"/>
                <a:cs typeface="Arial"/>
              </a:rPr>
              <a:t>120 donors</a:t>
            </a:r>
          </a:p>
          <a:p>
            <a:pPr marL="464820" lvl="1" indent="-233045" defTabSz="741363">
              <a:spcBef>
                <a:spcPts val="600"/>
              </a:spcBef>
              <a:buClr>
                <a:schemeClr val="tx1"/>
              </a:buClr>
              <a:buFont typeface="Wingdings" panose="05000000000000000000" pitchFamily="2" charset="2"/>
              <a:buChar char="§"/>
            </a:pPr>
            <a:r>
              <a:rPr lang="en-US" sz="2800" b="1" dirty="0">
                <a:solidFill>
                  <a:schemeClr val="bg2">
                    <a:lumMod val="40000"/>
                    <a:lumOff val="60000"/>
                  </a:schemeClr>
                </a:solidFill>
                <a:latin typeface="Arial"/>
                <a:ea typeface="Helvetica Neue" charset="0"/>
                <a:cs typeface="Arial"/>
              </a:rPr>
              <a:t>~30 donors per age 	group</a:t>
            </a:r>
          </a:p>
          <a:p>
            <a:pPr marL="464820" lvl="1" indent="-233045">
              <a:spcBef>
                <a:spcPts val="600"/>
              </a:spcBef>
              <a:buClr>
                <a:schemeClr val="tx1"/>
              </a:buClr>
              <a:buFont typeface="Wingdings" panose="05000000000000000000" pitchFamily="2" charset="2"/>
              <a:buChar char="§"/>
              <a:tabLst>
                <a:tab pos="692150" algn="l"/>
              </a:tabLst>
            </a:pPr>
            <a:r>
              <a:rPr lang="en-US" sz="2800" b="1" dirty="0">
                <a:solidFill>
                  <a:schemeClr val="bg2">
                    <a:lumMod val="40000"/>
                    <a:lumOff val="60000"/>
                  </a:schemeClr>
                </a:solidFill>
                <a:latin typeface="Arial"/>
                <a:ea typeface="Helvetica Neue" charset="0"/>
                <a:cs typeface="Arial"/>
              </a:rPr>
              <a:t>4 developmental 	age groups</a:t>
            </a:r>
          </a:p>
          <a:p>
            <a:pPr marL="571500" lvl="1">
              <a:spcBef>
                <a:spcPts val="600"/>
              </a:spcBef>
              <a:buClr>
                <a:schemeClr val="tx1"/>
              </a:buClr>
            </a:pPr>
            <a:endParaRPr lang="en-US" sz="2800" b="1" dirty="0">
              <a:solidFill>
                <a:schemeClr val="bg2">
                  <a:lumMod val="40000"/>
                  <a:lumOff val="60000"/>
                </a:schemeClr>
              </a:solidFill>
              <a:latin typeface="Arial"/>
              <a:ea typeface="Helvetica Neue" charset="0"/>
              <a:cs typeface="Arial"/>
            </a:endParaRPr>
          </a:p>
        </p:txBody>
      </p:sp>
      <p:sp>
        <p:nvSpPr>
          <p:cNvPr id="7" name="Oval 6">
            <a:extLst>
              <a:ext uri="{FF2B5EF4-FFF2-40B4-BE49-F238E27FC236}">
                <a16:creationId xmlns:a16="http://schemas.microsoft.com/office/drawing/2014/main" id="{1021DA66-9504-32F9-6E00-B43A12CDBF8A}"/>
              </a:ext>
            </a:extLst>
          </p:cNvPr>
          <p:cNvSpPr/>
          <p:nvPr/>
        </p:nvSpPr>
        <p:spPr>
          <a:xfrm>
            <a:off x="5722723" y="3306309"/>
            <a:ext cx="526473" cy="517236"/>
          </a:xfrm>
          <a:prstGeom prst="ellipse">
            <a:avLst/>
          </a:prstGeom>
          <a:noFill/>
          <a:ln w="38100">
            <a:solidFill>
              <a:schemeClr val="bg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612C2E58-320B-091E-0580-74CE86F2D3D0}"/>
              </a:ext>
            </a:extLst>
          </p:cNvPr>
          <p:cNvSpPr/>
          <p:nvPr/>
        </p:nvSpPr>
        <p:spPr>
          <a:xfrm>
            <a:off x="2338392" y="4383025"/>
            <a:ext cx="526473" cy="517236"/>
          </a:xfrm>
          <a:prstGeom prst="ellipse">
            <a:avLst/>
          </a:prstGeom>
          <a:noFill/>
          <a:ln w="38100">
            <a:solidFill>
              <a:schemeClr val="bg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Oval 8">
            <a:extLst>
              <a:ext uri="{FF2B5EF4-FFF2-40B4-BE49-F238E27FC236}">
                <a16:creationId xmlns:a16="http://schemas.microsoft.com/office/drawing/2014/main" id="{D83E94E6-E2A6-6A5A-886A-2967C24F2A0F}"/>
              </a:ext>
            </a:extLst>
          </p:cNvPr>
          <p:cNvSpPr/>
          <p:nvPr/>
        </p:nvSpPr>
        <p:spPr>
          <a:xfrm>
            <a:off x="3668478" y="4840998"/>
            <a:ext cx="526473" cy="517236"/>
          </a:xfrm>
          <a:prstGeom prst="ellipse">
            <a:avLst/>
          </a:prstGeom>
          <a:noFill/>
          <a:ln w="38100">
            <a:solidFill>
              <a:schemeClr val="bg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0B8AA548-B797-2DB6-8A2A-BEECB0BF3A66}"/>
              </a:ext>
            </a:extLst>
          </p:cNvPr>
          <p:cNvSpPr/>
          <p:nvPr/>
        </p:nvSpPr>
        <p:spPr>
          <a:xfrm>
            <a:off x="6494487" y="4158391"/>
            <a:ext cx="526473" cy="517236"/>
          </a:xfrm>
          <a:prstGeom prst="ellipse">
            <a:avLst/>
          </a:prstGeom>
          <a:noFill/>
          <a:ln w="38100">
            <a:solidFill>
              <a:schemeClr val="bg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A9EDCF5E-85AE-F2A5-2FB6-CE3A9C2E6F2A}"/>
              </a:ext>
            </a:extLst>
          </p:cNvPr>
          <p:cNvSpPr txBox="1"/>
          <p:nvPr/>
        </p:nvSpPr>
        <p:spPr>
          <a:xfrm>
            <a:off x="10379998" y="6457890"/>
            <a:ext cx="1795684"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a:cs typeface="Arial"/>
              </a:rPr>
              <a:t>Document 17</a:t>
            </a:r>
          </a:p>
        </p:txBody>
      </p:sp>
      <p:sp>
        <p:nvSpPr>
          <p:cNvPr id="3" name="Rectangle 2">
            <a:extLst>
              <a:ext uri="{FF2B5EF4-FFF2-40B4-BE49-F238E27FC236}">
                <a16:creationId xmlns:a16="http://schemas.microsoft.com/office/drawing/2014/main" id="{E6338D4F-1FC4-D618-5101-2C0BFA05A14E}"/>
              </a:ext>
            </a:extLst>
          </p:cNvPr>
          <p:cNvSpPr/>
          <p:nvPr/>
        </p:nvSpPr>
        <p:spPr>
          <a:xfrm>
            <a:off x="0" y="44190"/>
            <a:ext cx="12192000" cy="1089529"/>
          </a:xfrm>
          <a:prstGeom prst="rect">
            <a:avLst/>
          </a:prstGeom>
        </p:spPr>
        <p:txBody>
          <a:bodyPr wrap="square" lIns="91440" tIns="45720" rIns="91440" bIns="45720" anchor="t">
            <a:spAutoFit/>
          </a:bodyPr>
          <a:lstStyle/>
          <a:p>
            <a:pPr marL="158750" lvl="2" algn="ctr" defTabSz="627063">
              <a:lnSpc>
                <a:spcPct val="90000"/>
              </a:lnSpc>
              <a:defRPr/>
            </a:pPr>
            <a:r>
              <a:rPr lang="en-US" sz="3600" b="1" dirty="0">
                <a:solidFill>
                  <a:srgbClr val="5FE0D4"/>
                </a:solidFill>
                <a:latin typeface="Arial"/>
                <a:cs typeface="Arial"/>
              </a:rPr>
              <a:t>Human Developmental Genotype-Tissue </a:t>
            </a:r>
          </a:p>
          <a:p>
            <a:pPr marL="158750" lvl="2" algn="ctr" defTabSz="627063">
              <a:lnSpc>
                <a:spcPct val="90000"/>
              </a:lnSpc>
              <a:defRPr/>
            </a:pPr>
            <a:r>
              <a:rPr lang="en-US" sz="3600" b="1" dirty="0">
                <a:solidFill>
                  <a:srgbClr val="5FE0D4"/>
                </a:solidFill>
                <a:latin typeface="Arial"/>
                <a:cs typeface="Arial"/>
              </a:rPr>
              <a:t>Expression (dGTEx)</a:t>
            </a:r>
          </a:p>
        </p:txBody>
      </p:sp>
    </p:spTree>
    <p:extLst>
      <p:ext uri="{BB962C8B-B14F-4D97-AF65-F5344CB8AC3E}">
        <p14:creationId xmlns:p14="http://schemas.microsoft.com/office/powerpoint/2010/main" val="2792722452"/>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500"/>
                                        <p:tgtEl>
                                          <p:spTgt spid="6"/>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up)">
                                      <p:cBhvr>
                                        <p:cTn id="10" dur="500"/>
                                        <p:tgtEl>
                                          <p:spTgt spid="4"/>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500"/>
                                        <p:tgtEl>
                                          <p:spTgt spid="7"/>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par>
                          <p:cTn id="23" fill="hold">
                            <p:stCondLst>
                              <p:cond delay="2000"/>
                            </p:stCondLst>
                            <p:childTnLst>
                              <p:par>
                                <p:cTn id="24" presetID="10" presetClass="entr" presetSubtype="0" fill="hold" grpId="0" nodeType="after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500"/>
                                        <p:tgtEl>
                                          <p:spTgt spid="8"/>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1"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wipe(up)">
                                      <p:cBhvr>
                                        <p:cTn id="3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2" grpId="0"/>
      <p:bldP spid="7" grpId="0" animBg="1"/>
      <p:bldP spid="8" grpId="0" animBg="1"/>
      <p:bldP spid="9" grpId="0" animBg="1"/>
      <p:bldP spid="10"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E8B9FA7-E65D-4A00-A529-081D35D2EB74}"/>
              </a:ext>
            </a:extLst>
          </p:cNvPr>
          <p:cNvSpPr/>
          <p:nvPr/>
        </p:nvSpPr>
        <p:spPr>
          <a:xfrm>
            <a:off x="0" y="44199"/>
            <a:ext cx="12192000" cy="1089529"/>
          </a:xfrm>
          <a:prstGeom prst="rect">
            <a:avLst/>
          </a:prstGeom>
        </p:spPr>
        <p:txBody>
          <a:bodyPr wrap="square" lIns="91440" tIns="45720" rIns="91440" bIns="45720" anchor="t">
            <a:spAutoFit/>
          </a:bodyPr>
          <a:lstStyle/>
          <a:p>
            <a:pPr marL="158750" lvl="2" algn="ctr" defTabSz="627063">
              <a:lnSpc>
                <a:spcPct val="90000"/>
              </a:lnSpc>
              <a:spcBef>
                <a:spcPts val="1800"/>
              </a:spcBef>
              <a:defRPr/>
            </a:pPr>
            <a:r>
              <a:rPr lang="en-US" sz="3600" b="1" dirty="0">
                <a:solidFill>
                  <a:srgbClr val="5FE0D4"/>
                </a:solidFill>
                <a:latin typeface="Arial"/>
                <a:cs typeface="Arial"/>
              </a:rPr>
              <a:t>Non-Human Primate Developmental Genotype-Tissue Expression (dGTEx)</a:t>
            </a:r>
          </a:p>
        </p:txBody>
      </p:sp>
      <p:sp>
        <p:nvSpPr>
          <p:cNvPr id="7" name="TextBox 6">
            <a:extLst>
              <a:ext uri="{FF2B5EF4-FFF2-40B4-BE49-F238E27FC236}">
                <a16:creationId xmlns:a16="http://schemas.microsoft.com/office/drawing/2014/main" id="{0F872623-01B2-7FFE-2E62-28E3EC84A440}"/>
              </a:ext>
            </a:extLst>
          </p:cNvPr>
          <p:cNvSpPr txBox="1"/>
          <p:nvPr/>
        </p:nvSpPr>
        <p:spPr>
          <a:xfrm>
            <a:off x="-392494" y="5057507"/>
            <a:ext cx="10530923" cy="1600438"/>
          </a:xfrm>
          <a:prstGeom prst="rect">
            <a:avLst/>
          </a:prstGeom>
          <a:noFill/>
        </p:spPr>
        <p:txBody>
          <a:bodyPr wrap="square" lIns="91440" tIns="45720" rIns="91440" bIns="45720" rtlCol="0" anchor="t">
            <a:spAutoFit/>
          </a:bodyPr>
          <a:lstStyle/>
          <a:p>
            <a:pPr marL="571500" lvl="1">
              <a:spcBef>
                <a:spcPts val="600"/>
              </a:spcBef>
              <a:buClr>
                <a:schemeClr val="tx1"/>
              </a:buClr>
            </a:pPr>
            <a:r>
              <a:rPr lang="en-US" sz="3200" b="1" dirty="0">
                <a:latin typeface="+mj-lt"/>
                <a:ea typeface="Helvetica Neue" charset="0"/>
                <a:cs typeface="Helvetica Neue" charset="0"/>
              </a:rPr>
              <a:t>Rhesus macaque sampling to date:</a:t>
            </a:r>
          </a:p>
          <a:p>
            <a:pPr marL="1523985" lvl="2" indent="-342900">
              <a:spcBef>
                <a:spcPts val="600"/>
              </a:spcBef>
              <a:buClr>
                <a:schemeClr val="tx1"/>
              </a:buClr>
              <a:buFont typeface="Wingdings" panose="05000000000000000000" pitchFamily="2" charset="2"/>
              <a:buChar char="§"/>
            </a:pPr>
            <a:r>
              <a:rPr lang="en-US" sz="2800" b="1" dirty="0">
                <a:solidFill>
                  <a:schemeClr val="bg2">
                    <a:lumMod val="40000"/>
                    <a:lumOff val="60000"/>
                  </a:schemeClr>
                </a:solidFill>
                <a:ea typeface="Helvetica Neue" charset="0"/>
                <a:cs typeface="Arial"/>
              </a:rPr>
              <a:t>18 macaques across 7 developmental stages</a:t>
            </a:r>
          </a:p>
          <a:p>
            <a:pPr marL="1523985" lvl="2" indent="-342900">
              <a:spcBef>
                <a:spcPts val="600"/>
              </a:spcBef>
              <a:buClr>
                <a:schemeClr val="tx1"/>
              </a:buClr>
              <a:buFont typeface="Wingdings" panose="05000000000000000000" pitchFamily="2" charset="2"/>
              <a:buChar char="§"/>
            </a:pPr>
            <a:r>
              <a:rPr lang="en-US" sz="2800" b="1" dirty="0">
                <a:solidFill>
                  <a:schemeClr val="bg2">
                    <a:lumMod val="40000"/>
                    <a:lumOff val="60000"/>
                  </a:schemeClr>
                </a:solidFill>
                <a:latin typeface="Arial"/>
                <a:ea typeface="Helvetica Neue" charset="0"/>
                <a:cs typeface="Arial"/>
              </a:rPr>
              <a:t>766 samples from 54 distinct tissues</a:t>
            </a:r>
          </a:p>
        </p:txBody>
      </p:sp>
      <p:pic>
        <p:nvPicPr>
          <p:cNvPr id="8" name="Picture 7">
            <a:extLst>
              <a:ext uri="{FF2B5EF4-FFF2-40B4-BE49-F238E27FC236}">
                <a16:creationId xmlns:a16="http://schemas.microsoft.com/office/drawing/2014/main" id="{21042F15-F32D-4F98-A955-A3D131EF5AD6}"/>
              </a:ext>
            </a:extLst>
          </p:cNvPr>
          <p:cNvPicPr>
            <a:picLocks noChangeAspect="1"/>
          </p:cNvPicPr>
          <p:nvPr/>
        </p:nvPicPr>
        <p:blipFill rotWithShape="1">
          <a:blip r:embed="rId3"/>
          <a:srcRect l="7967" t="9624" r="8022" b="13260"/>
          <a:stretch/>
        </p:blipFill>
        <p:spPr>
          <a:xfrm>
            <a:off x="9264361" y="5080695"/>
            <a:ext cx="2231274" cy="1377195"/>
          </a:xfrm>
          <a:prstGeom prst="roundRect">
            <a:avLst/>
          </a:prstGeom>
        </p:spPr>
      </p:pic>
      <p:grpSp>
        <p:nvGrpSpPr>
          <p:cNvPr id="9" name="Group 8">
            <a:extLst>
              <a:ext uri="{FF2B5EF4-FFF2-40B4-BE49-F238E27FC236}">
                <a16:creationId xmlns:a16="http://schemas.microsoft.com/office/drawing/2014/main" id="{88EC517D-A39E-67FC-E35B-BD0D0283A038}"/>
              </a:ext>
            </a:extLst>
          </p:cNvPr>
          <p:cNvGrpSpPr/>
          <p:nvPr/>
        </p:nvGrpSpPr>
        <p:grpSpPr>
          <a:xfrm>
            <a:off x="995285" y="1339099"/>
            <a:ext cx="10192130" cy="3518353"/>
            <a:chOff x="638978" y="1245367"/>
            <a:chExt cx="10774497" cy="3719388"/>
          </a:xfrm>
        </p:grpSpPr>
        <p:sp>
          <p:nvSpPr>
            <p:cNvPr id="5" name="Rectangle 4">
              <a:extLst>
                <a:ext uri="{FF2B5EF4-FFF2-40B4-BE49-F238E27FC236}">
                  <a16:creationId xmlns:a16="http://schemas.microsoft.com/office/drawing/2014/main" id="{96950E09-CB6B-AB2F-EE14-0860D4DF688C}"/>
                </a:ext>
              </a:extLst>
            </p:cNvPr>
            <p:cNvSpPr/>
            <p:nvPr/>
          </p:nvSpPr>
          <p:spPr>
            <a:xfrm>
              <a:off x="638978" y="1245367"/>
              <a:ext cx="10774497" cy="3719388"/>
            </a:xfrm>
            <a:prstGeom prst="rect">
              <a:avLst/>
            </a:prstGeom>
            <a:ln w="38100">
              <a:solidFill>
                <a:srgbClr val="5FE0D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2">
              <a:extLst>
                <a:ext uri="{FF2B5EF4-FFF2-40B4-BE49-F238E27FC236}">
                  <a16:creationId xmlns:a16="http://schemas.microsoft.com/office/drawing/2014/main" id="{570DB1EF-9F27-90DF-B2EE-A4E333E83CB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3696" y="1270034"/>
              <a:ext cx="10065059" cy="3460111"/>
            </a:xfrm>
            <a:prstGeom prst="rect">
              <a:avLst/>
            </a:prstGeom>
            <a:ln w="38100">
              <a:noFill/>
            </a:ln>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A8650D70-BAE1-D791-D7C3-C82F8C358589}"/>
                </a:ext>
              </a:extLst>
            </p:cNvPr>
            <p:cNvSpPr txBox="1"/>
            <p:nvPr/>
          </p:nvSpPr>
          <p:spPr>
            <a:xfrm>
              <a:off x="807577" y="4584021"/>
              <a:ext cx="2186817" cy="338554"/>
            </a:xfrm>
            <a:prstGeom prst="rect">
              <a:avLst/>
            </a:prstGeom>
            <a:noFill/>
          </p:spPr>
          <p:txBody>
            <a:bodyPr wrap="none" rtlCol="0">
              <a:spAutoFit/>
            </a:bodyPr>
            <a:lstStyle/>
            <a:p>
              <a:r>
                <a:rPr lang="en-US" sz="1600" b="0" i="0" kern="1200" baseline="0" dirty="0">
                  <a:solidFill>
                    <a:schemeClr val="bg1"/>
                  </a:solidFill>
                  <a:effectLst/>
                  <a:latin typeface="+mj-lt"/>
                  <a:ea typeface="Helvetica Neue" charset="0"/>
                  <a:cs typeface="Helvetica Neue" charset="0"/>
                </a:rPr>
                <a:t>GD = Gestational Day</a:t>
              </a:r>
            </a:p>
          </p:txBody>
        </p:sp>
      </p:grpSp>
      <p:sp>
        <p:nvSpPr>
          <p:cNvPr id="10" name="TextBox 9">
            <a:extLst>
              <a:ext uri="{FF2B5EF4-FFF2-40B4-BE49-F238E27FC236}">
                <a16:creationId xmlns:a16="http://schemas.microsoft.com/office/drawing/2014/main" id="{5775A155-3248-8FC5-09FB-B4CBB73B1C3B}"/>
              </a:ext>
            </a:extLst>
          </p:cNvPr>
          <p:cNvSpPr txBox="1"/>
          <p:nvPr/>
        </p:nvSpPr>
        <p:spPr>
          <a:xfrm>
            <a:off x="10379998" y="6457890"/>
            <a:ext cx="1795684"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a:cs typeface="Arial"/>
              </a:rPr>
              <a:t>Document 17</a:t>
            </a:r>
          </a:p>
        </p:txBody>
      </p:sp>
    </p:spTree>
    <p:extLst>
      <p:ext uri="{BB962C8B-B14F-4D97-AF65-F5344CB8AC3E}">
        <p14:creationId xmlns:p14="http://schemas.microsoft.com/office/powerpoint/2010/main" val="3164716174"/>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3">
            <a:extLst>
              <a:ext uri="{FF2B5EF4-FFF2-40B4-BE49-F238E27FC236}">
                <a16:creationId xmlns:a16="http://schemas.microsoft.com/office/drawing/2014/main" id="{C6B57489-115C-8B47-87C2-6F9C3332B7C4}"/>
              </a:ext>
            </a:extLst>
          </p:cNvPr>
          <p:cNvSpPr txBox="1">
            <a:spLocks/>
          </p:cNvSpPr>
          <p:nvPr/>
        </p:nvSpPr>
        <p:spPr>
          <a:xfrm>
            <a:off x="0" y="20622"/>
            <a:ext cx="12192000" cy="639763"/>
          </a:xfrm>
          <a:prstGeom prst="rect">
            <a:avLst/>
          </a:prstGeom>
        </p:spPr>
        <p:txBody>
          <a:bodyPr vert="horz" lIns="0" tIns="45720" rIns="91440" bIns="45720" rtlCol="0" anchor="ctr" anchorCtr="0">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a:ln>
                  <a:noFill/>
                </a:ln>
                <a:solidFill>
                  <a:srgbClr val="5FE0D4"/>
                </a:solidFill>
                <a:effectLst/>
                <a:uLnTx/>
                <a:uFillTx/>
                <a:latin typeface="Arial" charset="0"/>
                <a:ea typeface="+mj-ea"/>
                <a:cs typeface="Arial" charset="0"/>
              </a:rPr>
              <a:t>GREGoR Consortium</a:t>
            </a:r>
          </a:p>
        </p:txBody>
      </p:sp>
      <p:sp>
        <p:nvSpPr>
          <p:cNvPr id="16" name="Rectangle 15">
            <a:extLst>
              <a:ext uri="{FF2B5EF4-FFF2-40B4-BE49-F238E27FC236}">
                <a16:creationId xmlns:a16="http://schemas.microsoft.com/office/drawing/2014/main" id="{432E8A4C-D12B-B341-BE58-86BFD4EBF907}"/>
              </a:ext>
            </a:extLst>
          </p:cNvPr>
          <p:cNvSpPr/>
          <p:nvPr/>
        </p:nvSpPr>
        <p:spPr>
          <a:xfrm>
            <a:off x="6254189" y="1943117"/>
            <a:ext cx="4811210" cy="620170"/>
          </a:xfrm>
          <a:prstGeom prst="rect">
            <a:avLst/>
          </a:prstGeom>
          <a:ln>
            <a:noFill/>
          </a:ln>
        </p:spPr>
        <p:txBody>
          <a:bodyPr wrap="square">
            <a:spAutoFit/>
          </a:bodyPr>
          <a:lstStyle/>
          <a:p>
            <a:pPr marL="231775" marR="0" lvl="0" indent="-231775" algn="l" defTabSz="514350" rtl="0" eaLnBrk="1" fontAlgn="auto" latinLnBrk="0" hangingPunct="1">
              <a:lnSpc>
                <a:spcPct val="90000"/>
              </a:lnSpc>
              <a:spcBef>
                <a:spcPts val="1200"/>
              </a:spcBef>
              <a:spcAft>
                <a:spcPts val="0"/>
              </a:spcAft>
              <a:buClrTx/>
              <a:buSzTx/>
              <a:buFont typeface="Wingdings" panose="05000000000000000000" pitchFamily="2" charset="2"/>
              <a:buChar char="§"/>
              <a:tabLst/>
              <a:defRPr/>
            </a:pPr>
            <a:endParaRPr kumimoji="0" lang="en-US" sz="9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a:p>
            <a:pPr marL="0" marR="0" lvl="0" indent="0" algn="l" defTabSz="514350" rtl="0" eaLnBrk="1" fontAlgn="auto" latinLnBrk="0" hangingPunct="1">
              <a:lnSpc>
                <a:spcPct val="90000"/>
              </a:lnSpc>
              <a:spcBef>
                <a:spcPts val="1200"/>
              </a:spcBef>
              <a:spcAft>
                <a:spcPts val="0"/>
              </a:spcAft>
              <a:buClrTx/>
              <a:buSzTx/>
              <a:buFontTx/>
              <a:buNone/>
              <a:tabLst/>
              <a:defRPr/>
            </a:pPr>
            <a:endParaRPr kumimoji="0" lang="en-US" sz="1800" b="1" i="0" u="none" strike="noStrike" kern="1200" cap="none" spc="0" normalizeH="0" baseline="0" noProof="0">
              <a:ln>
                <a:noFill/>
              </a:ln>
              <a:solidFill>
                <a:srgbClr val="5FE0D3">
                  <a:lumMod val="40000"/>
                  <a:lumOff val="60000"/>
                </a:srgbClr>
              </a:solidFill>
              <a:effectLst/>
              <a:uLnTx/>
              <a:uFillTx/>
              <a:latin typeface="Arial" panose="020B0604020202020204" pitchFamily="34" charset="0"/>
              <a:ea typeface="+mn-ea"/>
              <a:cs typeface="Arial" panose="020B0604020202020204" pitchFamily="34" charset="0"/>
            </a:endParaRPr>
          </a:p>
        </p:txBody>
      </p:sp>
      <p:sp>
        <p:nvSpPr>
          <p:cNvPr id="11" name="Rectangle 10">
            <a:extLst>
              <a:ext uri="{FF2B5EF4-FFF2-40B4-BE49-F238E27FC236}">
                <a16:creationId xmlns:a16="http://schemas.microsoft.com/office/drawing/2014/main" id="{8C1670E4-0F7D-8E42-A740-49E9C2DFAAC5}"/>
              </a:ext>
            </a:extLst>
          </p:cNvPr>
          <p:cNvSpPr/>
          <p:nvPr/>
        </p:nvSpPr>
        <p:spPr>
          <a:xfrm>
            <a:off x="241419" y="4253782"/>
            <a:ext cx="11709159" cy="3591752"/>
          </a:xfrm>
          <a:prstGeom prst="rect">
            <a:avLst/>
          </a:prstGeom>
          <a:ln>
            <a:noFill/>
          </a:ln>
        </p:spPr>
        <p:txBody>
          <a:bodyPr wrap="square" lIns="91440" tIns="45720" rIns="91440" bIns="45720" anchor="t">
            <a:spAutoFit/>
          </a:bodyPr>
          <a:lstStyle/>
          <a:p>
            <a:pPr marL="0" marR="0" lvl="0" indent="0" algn="l" defTabSz="514350" rtl="0" eaLnBrk="1" fontAlgn="auto" latinLnBrk="0" hangingPunct="1">
              <a:lnSpc>
                <a:spcPct val="90000"/>
              </a:lnSpc>
              <a:spcBef>
                <a:spcPts val="1200"/>
              </a:spcBef>
              <a:spcAft>
                <a:spcPts val="0"/>
              </a:spcAft>
              <a:buClrTx/>
              <a:buSzTx/>
              <a:buFontTx/>
              <a:buNone/>
              <a:tabLst/>
              <a:defRPr/>
            </a:pPr>
            <a:endParaRPr kumimoji="0" lang="en-US" sz="30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a:p>
            <a:pPr marL="0" marR="0" lvl="0" indent="0" algn="ctr" defTabSz="514350" rtl="0" eaLnBrk="1" fontAlgn="auto" latinLnBrk="0" hangingPunct="1">
              <a:lnSpc>
                <a:spcPct val="90000"/>
              </a:lnSpc>
              <a:spcBef>
                <a:spcPts val="1200"/>
              </a:spcBef>
              <a:spcAft>
                <a:spcPts val="0"/>
              </a:spcAft>
              <a:buClrTx/>
              <a:buSzTx/>
              <a:buFontTx/>
              <a:buNone/>
              <a:tabLst/>
              <a:defRPr/>
            </a:pPr>
            <a:endParaRPr kumimoji="0" lang="en-US" sz="3000" b="1" i="0" u="none" strike="noStrike" kern="1200" cap="none" spc="0" normalizeH="0" baseline="0" noProof="0" dirty="0">
              <a:ln>
                <a:noFill/>
              </a:ln>
              <a:solidFill>
                <a:srgbClr val="FFFFFF"/>
              </a:solidFill>
              <a:effectLst/>
              <a:uLnTx/>
              <a:uFillTx/>
              <a:latin typeface="Arial" panose="020B0604020202020204"/>
              <a:ea typeface="+mn-ea"/>
              <a:cs typeface="Arial"/>
            </a:endParaRPr>
          </a:p>
          <a:p>
            <a:pPr marL="688975" marR="0" lvl="1" indent="-231775" algn="l" defTabSz="514350" rtl="0" eaLnBrk="1" fontAlgn="auto" latinLnBrk="0" hangingPunct="1">
              <a:lnSpc>
                <a:spcPct val="90000"/>
              </a:lnSpc>
              <a:spcBef>
                <a:spcPts val="1200"/>
              </a:spcBef>
              <a:spcAft>
                <a:spcPts val="0"/>
              </a:spcAft>
              <a:buClrTx/>
              <a:buSzTx/>
              <a:buFont typeface="Wingdings" panose="05000000000000000000" pitchFamily="2" charset="2"/>
              <a:buChar char="§"/>
              <a:tabLst/>
              <a:defRPr/>
            </a:pPr>
            <a:endParaRPr kumimoji="0" lang="en-US" sz="3000" b="1" i="0" u="none" strike="noStrike" kern="1200" cap="none" spc="0" normalizeH="0" baseline="0" noProof="0" dirty="0">
              <a:ln>
                <a:noFill/>
              </a:ln>
              <a:solidFill>
                <a:srgbClr val="FFFFFF"/>
              </a:solidFill>
              <a:effectLst/>
              <a:uLnTx/>
              <a:uFillTx/>
              <a:latin typeface="Arial" panose="020B0604020202020204"/>
              <a:ea typeface="+mn-ea"/>
              <a:cs typeface="Arial"/>
            </a:endParaRPr>
          </a:p>
          <a:p>
            <a:pPr marL="457200" marR="0" lvl="1" algn="ctr" defTabSz="514350" rtl="0" eaLnBrk="1" fontAlgn="auto" latinLnBrk="0" hangingPunct="1">
              <a:lnSpc>
                <a:spcPct val="90000"/>
              </a:lnSpc>
              <a:spcBef>
                <a:spcPts val="1200"/>
              </a:spcBef>
              <a:spcAft>
                <a:spcPts val="0"/>
              </a:spcAft>
              <a:buClrTx/>
              <a:buSzTx/>
              <a:tabLst/>
              <a:defRPr/>
            </a:pPr>
            <a:r>
              <a:rPr kumimoji="0" lang="en-US" sz="3000" b="1" i="0" u="none" strike="noStrike" kern="1200" cap="none" spc="0" normalizeH="0" baseline="0" noProof="0" dirty="0">
                <a:ln>
                  <a:noFill/>
                </a:ln>
                <a:solidFill>
                  <a:srgbClr val="FFFFFF"/>
                </a:solidFill>
                <a:effectLst/>
                <a:uLnTx/>
                <a:uFillTx/>
                <a:latin typeface="Arial" panose="020B0604020202020204"/>
                <a:ea typeface="+mn-ea"/>
                <a:cs typeface="Arial"/>
              </a:rPr>
              <a:t>Focused discussion of high-priority research themes</a:t>
            </a:r>
          </a:p>
          <a:p>
            <a:pPr marL="0" marR="0" lvl="0" indent="0" algn="l" defTabSz="514350" rtl="0" eaLnBrk="1" fontAlgn="auto" latinLnBrk="0" hangingPunct="1">
              <a:lnSpc>
                <a:spcPct val="90000"/>
              </a:lnSpc>
              <a:spcBef>
                <a:spcPts val="1200"/>
              </a:spcBef>
              <a:spcAft>
                <a:spcPts val="0"/>
              </a:spcAft>
              <a:buClrTx/>
              <a:buSzTx/>
              <a:buFontTx/>
              <a:buNone/>
              <a:tabLst/>
              <a:defRPr/>
            </a:pPr>
            <a:endParaRPr kumimoji="0" lang="en-US" sz="2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a:p>
            <a:pPr marL="231775" marR="0" lvl="0" indent="-231775" algn="l" defTabSz="514350" rtl="0" eaLnBrk="1" fontAlgn="auto" latinLnBrk="0" hangingPunct="1">
              <a:lnSpc>
                <a:spcPct val="90000"/>
              </a:lnSpc>
              <a:spcBef>
                <a:spcPts val="1200"/>
              </a:spcBef>
              <a:spcAft>
                <a:spcPts val="0"/>
              </a:spcAft>
              <a:buClrTx/>
              <a:buSzTx/>
              <a:buFont typeface="Wingdings" panose="05000000000000000000" pitchFamily="2" charset="2"/>
              <a:buChar char="§"/>
              <a:tabLst/>
              <a:defRPr/>
            </a:pPr>
            <a:endParaRPr kumimoji="0" lang="en-US" sz="2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a:p>
            <a:pPr marL="0" marR="0" lvl="0" indent="0" algn="l" defTabSz="514350" rtl="0" eaLnBrk="1" fontAlgn="auto" latinLnBrk="0" hangingPunct="1">
              <a:lnSpc>
                <a:spcPct val="90000"/>
              </a:lnSpc>
              <a:spcBef>
                <a:spcPts val="120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pic>
        <p:nvPicPr>
          <p:cNvPr id="3" name="Picture 2" descr="A group of people posing for a photo&#10;&#10;Description automatically generated">
            <a:extLst>
              <a:ext uri="{FF2B5EF4-FFF2-40B4-BE49-F238E27FC236}">
                <a16:creationId xmlns:a16="http://schemas.microsoft.com/office/drawing/2014/main" id="{E587AF11-CD0D-AD7F-A8DA-3242090EC07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24552" b="9065"/>
          <a:stretch/>
        </p:blipFill>
        <p:spPr>
          <a:xfrm>
            <a:off x="2147554" y="1713151"/>
            <a:ext cx="8048396" cy="4007045"/>
          </a:xfrm>
          <a:prstGeom prst="rect">
            <a:avLst/>
          </a:prstGeom>
          <a:ln w="38100">
            <a:solidFill>
              <a:srgbClr val="5FE0D4"/>
            </a:solidFill>
          </a:ln>
        </p:spPr>
      </p:pic>
      <p:sp>
        <p:nvSpPr>
          <p:cNvPr id="2" name="TextBox 1">
            <a:extLst>
              <a:ext uri="{FF2B5EF4-FFF2-40B4-BE49-F238E27FC236}">
                <a16:creationId xmlns:a16="http://schemas.microsoft.com/office/drawing/2014/main" id="{990A8FAB-552A-84E9-78A4-AC5A74C2D83F}"/>
              </a:ext>
            </a:extLst>
          </p:cNvPr>
          <p:cNvSpPr txBox="1"/>
          <p:nvPr/>
        </p:nvSpPr>
        <p:spPr>
          <a:xfrm>
            <a:off x="0" y="734785"/>
            <a:ext cx="12192000" cy="5355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90000"/>
              </a:lnSpc>
              <a:spcBef>
                <a:spcPts val="120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Arial" panose="020B0604020202020204"/>
                <a:ea typeface="+mn-ea"/>
                <a:cs typeface="Arial"/>
              </a:rPr>
              <a:t>First In-Person </a:t>
            </a:r>
            <a:r>
              <a:rPr kumimoji="0" lang="en-US" sz="3200" b="1" i="0" u="none" strike="noStrike" kern="1200" cap="none" spc="0" normalizeH="0" baseline="0" noProof="0" dirty="0" err="1">
                <a:ln>
                  <a:noFill/>
                </a:ln>
                <a:solidFill>
                  <a:srgbClr val="FFFFFF"/>
                </a:solidFill>
                <a:effectLst/>
                <a:uLnTx/>
                <a:uFillTx/>
                <a:latin typeface="Arial" panose="020B0604020202020204"/>
                <a:ea typeface="+mn-ea"/>
                <a:cs typeface="Arial"/>
              </a:rPr>
              <a:t>GREGoR</a:t>
            </a:r>
            <a:r>
              <a:rPr kumimoji="0" lang="en-US" sz="3200" b="1" i="0" u="none" strike="noStrike" kern="1200" cap="none" spc="0" normalizeH="0" baseline="0" noProof="0" dirty="0">
                <a:ln>
                  <a:noFill/>
                </a:ln>
                <a:solidFill>
                  <a:srgbClr val="FFFFFF"/>
                </a:solidFill>
                <a:effectLst/>
                <a:uLnTx/>
                <a:uFillTx/>
                <a:latin typeface="Arial" panose="020B0604020202020204"/>
                <a:ea typeface="+mn-ea"/>
                <a:cs typeface="Arial"/>
              </a:rPr>
              <a:t> Meeting</a:t>
            </a:r>
          </a:p>
        </p:txBody>
      </p:sp>
      <p:sp>
        <p:nvSpPr>
          <p:cNvPr id="6" name="TextBox 5">
            <a:extLst>
              <a:ext uri="{FF2B5EF4-FFF2-40B4-BE49-F238E27FC236}">
                <a16:creationId xmlns:a16="http://schemas.microsoft.com/office/drawing/2014/main" id="{9AB9A585-6EB4-CB2E-BCA4-60B94AB20868}"/>
              </a:ext>
            </a:extLst>
          </p:cNvPr>
          <p:cNvSpPr txBox="1"/>
          <p:nvPr/>
        </p:nvSpPr>
        <p:spPr>
          <a:xfrm>
            <a:off x="10379998" y="6457890"/>
            <a:ext cx="1795684"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a:ea typeface="+mn-ea"/>
                <a:cs typeface="Arial"/>
              </a:rPr>
              <a:t>Document 18</a:t>
            </a:r>
          </a:p>
        </p:txBody>
      </p:sp>
    </p:spTree>
    <p:extLst>
      <p:ext uri="{BB962C8B-B14F-4D97-AF65-F5344CB8AC3E}">
        <p14:creationId xmlns:p14="http://schemas.microsoft.com/office/powerpoint/2010/main" val="4247122446"/>
      </p:ext>
    </p:extLst>
  </p:cSld>
  <p:clrMapOvr>
    <a:masterClrMapping/>
  </p:clrMapOvr>
  <p:transition spd="slow">
    <p:wipe dir="d"/>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E8B9FA7-E65D-4A00-A529-081D35D2EB74}"/>
              </a:ext>
            </a:extLst>
          </p:cNvPr>
          <p:cNvSpPr/>
          <p:nvPr/>
        </p:nvSpPr>
        <p:spPr>
          <a:xfrm>
            <a:off x="0" y="40076"/>
            <a:ext cx="12192000" cy="1089529"/>
          </a:xfrm>
          <a:prstGeom prst="rect">
            <a:avLst/>
          </a:prstGeom>
        </p:spPr>
        <p:txBody>
          <a:bodyPr wrap="square" lIns="91440" tIns="45720" rIns="91440" bIns="45720" anchor="t">
            <a:spAutoFit/>
          </a:bodyPr>
          <a:lstStyle/>
          <a:p>
            <a:pPr marL="158750" marR="0" lvl="2" indent="0" algn="ctr" defTabSz="627063" rtl="0" eaLnBrk="1" fontAlgn="auto" latinLnBrk="0" hangingPunct="1">
              <a:lnSpc>
                <a:spcPct val="90000"/>
              </a:lnSpc>
              <a:spcBef>
                <a:spcPts val="600"/>
              </a:spcBef>
              <a:spcAft>
                <a:spcPts val="0"/>
              </a:spcAft>
              <a:buClrTx/>
              <a:buSzTx/>
              <a:buFontTx/>
              <a:buNone/>
              <a:tabLst/>
              <a:defRPr/>
            </a:pPr>
            <a:r>
              <a:rPr kumimoji="0" lang="en-US" sz="3600" b="1" i="0" u="none" strike="noStrike" kern="1200" cap="none" spc="0" normalizeH="0" baseline="0" noProof="0" dirty="0">
                <a:ln>
                  <a:noFill/>
                </a:ln>
                <a:solidFill>
                  <a:srgbClr val="5FE0D4"/>
                </a:solidFill>
                <a:effectLst/>
                <a:uLnTx/>
                <a:uFillTx/>
                <a:latin typeface="Arial"/>
                <a:ea typeface="+mn-ea"/>
                <a:cs typeface="Arial"/>
              </a:rPr>
              <a:t>Educational Hub for Enhancing Diversity in Computational Genomics and Data Science </a:t>
            </a:r>
            <a:endParaRPr kumimoji="0" lang="en-US" sz="24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3" name="Rectangle 2">
            <a:extLst>
              <a:ext uri="{FF2B5EF4-FFF2-40B4-BE49-F238E27FC236}">
                <a16:creationId xmlns:a16="http://schemas.microsoft.com/office/drawing/2014/main" id="{1A6479EF-D501-2CE4-E248-D26C61F00D49}"/>
              </a:ext>
            </a:extLst>
          </p:cNvPr>
          <p:cNvSpPr/>
          <p:nvPr/>
        </p:nvSpPr>
        <p:spPr>
          <a:xfrm>
            <a:off x="317696" y="1472748"/>
            <a:ext cx="7867659" cy="4998291"/>
          </a:xfrm>
          <a:prstGeom prst="rect">
            <a:avLst/>
          </a:prstGeom>
          <a:ln>
            <a:noFill/>
          </a:ln>
        </p:spPr>
        <p:txBody>
          <a:bodyPr wrap="square" lIns="91440" tIns="45720" rIns="91440" bIns="45720" anchor="t">
            <a:spAutoFit/>
          </a:bodyPr>
          <a:lstStyle/>
          <a:p>
            <a:pPr marL="231775" marR="0" lvl="0" indent="-231775" algn="l" defTabSz="514350" rtl="0" eaLnBrk="1" fontAlgn="auto" latinLnBrk="0" hangingPunct="1">
              <a:lnSpc>
                <a:spcPct val="100000"/>
              </a:lnSpc>
              <a:spcBef>
                <a:spcPts val="1200"/>
              </a:spcBef>
              <a:spcAft>
                <a:spcPts val="0"/>
              </a:spcAft>
              <a:buClrTx/>
              <a:buSzTx/>
              <a:buFont typeface="Wingdings" panose="05000000000000000000" pitchFamily="2" charset="2"/>
              <a:buChar char="§"/>
              <a:tabLst/>
              <a:defRPr/>
            </a:pPr>
            <a:r>
              <a:rPr kumimoji="0" lang="en-US" sz="2800" b="1" i="0" u="none" strike="noStrike" kern="1200" cap="none" spc="0" normalizeH="0" baseline="0" noProof="0" dirty="0">
                <a:ln>
                  <a:noFill/>
                </a:ln>
                <a:solidFill>
                  <a:srgbClr val="FFFFFF"/>
                </a:solidFill>
                <a:effectLst/>
                <a:uLnTx/>
                <a:uFillTx/>
                <a:latin typeface="Arial" panose="020B0604020202020204"/>
                <a:ea typeface="+mn-ea"/>
                <a:cs typeface="Arial"/>
              </a:rPr>
              <a:t>"The Hub" will leverage </a:t>
            </a:r>
            <a:r>
              <a:rPr kumimoji="0" lang="en-US" sz="2800" b="1" i="0" u="none" strike="noStrike" kern="1200" cap="none" spc="0" normalizeH="0" baseline="0" noProof="0" dirty="0" err="1">
                <a:ln>
                  <a:noFill/>
                </a:ln>
                <a:solidFill>
                  <a:srgbClr val="FFFFFF"/>
                </a:solidFill>
                <a:effectLst/>
                <a:uLnTx/>
                <a:uFillTx/>
                <a:latin typeface="Arial" panose="020B0604020202020204"/>
                <a:ea typeface="+mn-ea"/>
                <a:cs typeface="Arial"/>
              </a:rPr>
              <a:t>AnVIL</a:t>
            </a:r>
            <a:r>
              <a:rPr kumimoji="0" lang="en-US" sz="2800" b="1" i="0" u="none" strike="noStrike" kern="1200" cap="none" spc="0" normalizeH="0" baseline="0" noProof="0" dirty="0">
                <a:ln>
                  <a:noFill/>
                </a:ln>
                <a:solidFill>
                  <a:srgbClr val="FFFFFF"/>
                </a:solidFill>
                <a:effectLst/>
                <a:uLnTx/>
                <a:uFillTx/>
                <a:latin typeface="Arial" panose="020B0604020202020204"/>
                <a:ea typeface="+mn-ea"/>
                <a:cs typeface="Arial"/>
              </a:rPr>
              <a:t> and </a:t>
            </a:r>
            <a:r>
              <a:rPr kumimoji="0" lang="en-US" sz="2800" b="1" i="1" u="none" strike="noStrike" kern="1200" cap="none" spc="0" normalizeH="0" baseline="0" noProof="0" dirty="0">
                <a:ln>
                  <a:noFill/>
                </a:ln>
                <a:solidFill>
                  <a:srgbClr val="FFFFFF"/>
                </a:solidFill>
                <a:effectLst/>
                <a:uLnTx/>
                <a:uFillTx/>
                <a:latin typeface="Arial" panose="020B0604020202020204"/>
                <a:ea typeface="+mn-ea"/>
                <a:cs typeface="Arial"/>
              </a:rPr>
              <a:t>All of 	Us </a:t>
            </a:r>
            <a:r>
              <a:rPr kumimoji="0" lang="en-US" sz="2800" b="1" i="0" u="none" strike="noStrike" kern="1200" cap="none" spc="0" normalizeH="0" baseline="0" noProof="0" dirty="0">
                <a:ln>
                  <a:noFill/>
                </a:ln>
                <a:solidFill>
                  <a:srgbClr val="FFFFFF"/>
                </a:solidFill>
                <a:effectLst/>
                <a:uLnTx/>
                <a:uFillTx/>
                <a:latin typeface="Arial" panose="020B0604020202020204"/>
                <a:ea typeface="+mn-ea"/>
                <a:cs typeface="Arial"/>
              </a:rPr>
              <a:t>platforms to increase access to 	educational and research opportunities in 	CGDS</a:t>
            </a:r>
            <a:endParaRPr kumimoji="0" lang="en-US" sz="2800" b="1" i="0" u="none" strike="sngStrike" kern="1200" cap="none" spc="0" normalizeH="0" baseline="0" noProof="0" dirty="0">
              <a:ln>
                <a:noFill/>
              </a:ln>
              <a:solidFill>
                <a:srgbClr val="FFFFFF"/>
              </a:solidFill>
              <a:effectLst/>
              <a:uLnTx/>
              <a:uFillTx/>
              <a:latin typeface="Arial" panose="020B0604020202020204"/>
              <a:ea typeface="+mn-ea"/>
              <a:cs typeface="Arial"/>
            </a:endParaRPr>
          </a:p>
          <a:p>
            <a:pPr marL="608965" marR="0" lvl="1" algn="l" defTabSz="514350" rtl="0" eaLnBrk="1" fontAlgn="auto" latinLnBrk="0" hangingPunct="1">
              <a:lnSpc>
                <a:spcPct val="100000"/>
              </a:lnSpc>
              <a:spcBef>
                <a:spcPts val="1200"/>
              </a:spcBef>
              <a:spcAft>
                <a:spcPts val="0"/>
              </a:spcAft>
              <a:buClrTx/>
              <a:buSzTx/>
              <a:tabLst/>
              <a:defRPr/>
            </a:pPr>
            <a:r>
              <a:rPr kumimoji="0" lang="en-US" sz="2800" b="1" i="0" u="none" strike="noStrike" kern="1200" cap="none" spc="0" normalizeH="0" baseline="0" noProof="0" dirty="0">
                <a:ln>
                  <a:noFill/>
                </a:ln>
                <a:solidFill>
                  <a:schemeClr val="bg2">
                    <a:lumMod val="40000"/>
                    <a:lumOff val="60000"/>
                  </a:schemeClr>
                </a:solidFill>
                <a:effectLst/>
                <a:uLnTx/>
                <a:uFillTx/>
                <a:latin typeface="Arial"/>
                <a:ea typeface="+mn-ea"/>
                <a:cs typeface="Arial"/>
              </a:rPr>
              <a:t>Awarded to North Carolina Agricultural 	and Technical State University </a:t>
            </a:r>
          </a:p>
          <a:p>
            <a:pPr marL="231775" marR="0" lvl="0" indent="-231775" algn="l" defTabSz="514350" rtl="0" eaLnBrk="1" fontAlgn="auto" latinLnBrk="0" hangingPunct="1">
              <a:lnSpc>
                <a:spcPct val="90000"/>
              </a:lnSpc>
              <a:spcBef>
                <a:spcPts val="2400"/>
              </a:spcBef>
              <a:spcAft>
                <a:spcPts val="0"/>
              </a:spcAft>
              <a:buClrTx/>
              <a:buSzTx/>
              <a:buFont typeface="Wingdings" panose="05000000000000000000" pitchFamily="2" charset="2"/>
              <a:buChar char="§"/>
              <a:tabLst/>
              <a:defRPr/>
            </a:pPr>
            <a:r>
              <a:rPr kumimoji="0" lang="en-US" sz="2800" b="1" i="0" u="none" strike="noStrike" kern="1200" cap="none" spc="0" normalizeH="0" baseline="0" noProof="0" dirty="0">
                <a:ln>
                  <a:noFill/>
                </a:ln>
                <a:solidFill>
                  <a:srgbClr val="FFFFFF"/>
                </a:solidFill>
                <a:effectLst/>
                <a:uLnTx/>
                <a:uFillTx/>
                <a:latin typeface="Arial"/>
                <a:ea typeface="+mn-ea"/>
                <a:cs typeface="Arial"/>
              </a:rPr>
              <a:t>Funding opportunity:</a:t>
            </a:r>
          </a:p>
          <a:p>
            <a:pPr marR="0" lvl="1" algn="l" defTabSz="514350" rtl="0" eaLnBrk="1" fontAlgn="auto" latinLnBrk="0" hangingPunct="1">
              <a:lnSpc>
                <a:spcPct val="90000"/>
              </a:lnSpc>
              <a:spcBef>
                <a:spcPts val="2400"/>
              </a:spcBef>
              <a:spcAft>
                <a:spcPts val="0"/>
              </a:spcAft>
              <a:buClrTx/>
              <a:buSzTx/>
              <a:tabLst/>
              <a:defRPr/>
            </a:pPr>
            <a:r>
              <a:rPr kumimoji="0" lang="en-US" sz="2800" b="1" i="0" u="none" strike="noStrike" kern="1200" cap="none" spc="0" normalizeH="0" baseline="0" noProof="0" dirty="0">
                <a:ln>
                  <a:noFill/>
                </a:ln>
                <a:solidFill>
                  <a:schemeClr val="bg2">
                    <a:lumMod val="40000"/>
                    <a:lumOff val="60000"/>
                  </a:schemeClr>
                </a:solidFill>
                <a:effectLst/>
                <a:uLnTx/>
                <a:uFillTx/>
                <a:latin typeface="Arial"/>
                <a:ea typeface="+mn-ea"/>
                <a:cs typeface="Arial"/>
              </a:rPr>
              <a:t>Broadening Opportunities for 	Computational Genomics and Data 	Science Education </a:t>
            </a:r>
            <a:endParaRPr kumimoji="0" lang="en-US" sz="2800" b="1" i="0" u="none" strike="noStrike" kern="1200" cap="none" spc="0" normalizeH="0" baseline="0" noProof="0" dirty="0">
              <a:ln>
                <a:noFill/>
              </a:ln>
              <a:solidFill>
                <a:schemeClr val="bg2">
                  <a:lumMod val="40000"/>
                  <a:lumOff val="60000"/>
                </a:schemeClr>
              </a:solidFill>
              <a:effectLst/>
              <a:uLnTx/>
              <a:uFillTx/>
              <a:latin typeface="Arial" panose="020B0604020202020204" pitchFamily="34" charset="0"/>
              <a:ea typeface="+mn-ea"/>
              <a:cs typeface="Arial" panose="020B0604020202020204" pitchFamily="34" charset="0"/>
            </a:endParaRPr>
          </a:p>
        </p:txBody>
      </p:sp>
      <p:pic>
        <p:nvPicPr>
          <p:cNvPr id="7" name="Picture 6">
            <a:extLst>
              <a:ext uri="{FF2B5EF4-FFF2-40B4-BE49-F238E27FC236}">
                <a16:creationId xmlns:a16="http://schemas.microsoft.com/office/drawing/2014/main" id="{DBA9EB7C-2715-C111-CE99-576401EB8FE2}"/>
              </a:ext>
            </a:extLst>
          </p:cNvPr>
          <p:cNvPicPr>
            <a:picLocks noChangeAspect="1"/>
          </p:cNvPicPr>
          <p:nvPr/>
        </p:nvPicPr>
        <p:blipFill rotWithShape="1">
          <a:blip r:embed="rId3"/>
          <a:srcRect l="8430" r="10635"/>
          <a:stretch/>
        </p:blipFill>
        <p:spPr>
          <a:xfrm>
            <a:off x="8318704" y="1883376"/>
            <a:ext cx="3555600" cy="3555600"/>
          </a:xfrm>
          <a:prstGeom prst="rect">
            <a:avLst/>
          </a:prstGeom>
          <a:effectLst>
            <a:glow rad="139700">
              <a:schemeClr val="accent3">
                <a:satMod val="175000"/>
                <a:alpha val="40000"/>
              </a:schemeClr>
            </a:glow>
          </a:effectLst>
        </p:spPr>
      </p:pic>
      <p:sp>
        <p:nvSpPr>
          <p:cNvPr id="4" name="TextBox 3">
            <a:extLst>
              <a:ext uri="{FF2B5EF4-FFF2-40B4-BE49-F238E27FC236}">
                <a16:creationId xmlns:a16="http://schemas.microsoft.com/office/drawing/2014/main" id="{4702C229-40DF-C294-2AF8-867597B3DEC6}"/>
              </a:ext>
            </a:extLst>
          </p:cNvPr>
          <p:cNvSpPr txBox="1"/>
          <p:nvPr/>
        </p:nvSpPr>
        <p:spPr>
          <a:xfrm>
            <a:off x="10379998" y="6457890"/>
            <a:ext cx="1795684"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a:ea typeface="+mn-ea"/>
                <a:cs typeface="Arial"/>
              </a:rPr>
              <a:t>Document 19</a:t>
            </a:r>
          </a:p>
        </p:txBody>
      </p:sp>
    </p:spTree>
    <p:extLst>
      <p:ext uri="{BB962C8B-B14F-4D97-AF65-F5344CB8AC3E}">
        <p14:creationId xmlns:p14="http://schemas.microsoft.com/office/powerpoint/2010/main" val="174308224"/>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childTnLst>
                                </p:cTn>
                              </p:par>
                              <p:par>
                                <p:cTn id="12" presetID="1" presetClass="entr" presetSubtype="0" fill="hold" nodeType="with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1">
            <a:extLst>
              <a:ext uri="{FF2B5EF4-FFF2-40B4-BE49-F238E27FC236}">
                <a16:creationId xmlns:a16="http://schemas.microsoft.com/office/drawing/2014/main" id="{12DD476B-0E43-4F85-B6CA-2DF2EEFC57BE}"/>
              </a:ext>
            </a:extLst>
          </p:cNvPr>
          <p:cNvSpPr txBox="1">
            <a:spLocks/>
          </p:cNvSpPr>
          <p:nvPr/>
        </p:nvSpPr>
        <p:spPr>
          <a:xfrm>
            <a:off x="339501" y="1630396"/>
            <a:ext cx="6152256" cy="4662377"/>
          </a:xfrm>
          <a:prstGeom prst="rect">
            <a:avLst/>
          </a:prstGeom>
        </p:spPr>
        <p:txBody>
          <a:bodyPr lIns="91440" tIns="45720" rIns="91440" bIns="45720" anchor="t">
            <a:no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387350" marR="0" lvl="2" indent="-228600" algn="l" defTabSz="627063" rtl="0" eaLnBrk="0" fontAlgn="auto" latinLnBrk="0" hangingPunct="0">
              <a:lnSpc>
                <a:spcPct val="90000"/>
              </a:lnSpc>
              <a:spcBef>
                <a:spcPts val="1800"/>
              </a:spcBef>
              <a:spcAft>
                <a:spcPts val="0"/>
              </a:spcAft>
              <a:buClr>
                <a:srgbClr val="FFFFFF"/>
              </a:buClr>
              <a:buSzPct val="95000"/>
              <a:buFont typeface="Wingdings" pitchFamily="2" charset="2"/>
              <a:buChar char=""/>
              <a:tabLst/>
              <a:defRPr/>
            </a:pPr>
            <a:r>
              <a:rPr kumimoji="0" lang="en-US" sz="3200" b="1" i="0" u="none" strike="noStrike" kern="1200" cap="none" spc="0" normalizeH="0" baseline="0" noProof="0" dirty="0" err="1">
                <a:ln>
                  <a:noFill/>
                </a:ln>
                <a:solidFill>
                  <a:srgbClr val="FFFFFF"/>
                </a:solidFill>
                <a:effectLst/>
                <a:uLnTx/>
                <a:uFillTx/>
                <a:latin typeface="Arial"/>
                <a:ea typeface="+mn-ea"/>
                <a:cs typeface="Arial"/>
              </a:rPr>
              <a:t>AnVIL</a:t>
            </a:r>
            <a:r>
              <a:rPr kumimoji="0" lang="en-US" sz="3200" b="1" i="0" u="none" strike="noStrike" kern="1200" cap="none" spc="0" normalizeH="0" baseline="0" noProof="0" dirty="0">
                <a:ln>
                  <a:noFill/>
                </a:ln>
                <a:solidFill>
                  <a:srgbClr val="FFFFFF"/>
                </a:solidFill>
                <a:effectLst/>
                <a:uLnTx/>
                <a:uFillTx/>
                <a:latin typeface="Arial"/>
                <a:ea typeface="+mn-ea"/>
                <a:cs typeface="Arial"/>
              </a:rPr>
              <a:t> renewed for Phase II</a:t>
            </a:r>
          </a:p>
          <a:p>
            <a:pPr marL="387350" marR="0" lvl="2" indent="-228600" algn="l" defTabSz="627063" rtl="0" eaLnBrk="0" fontAlgn="auto" latinLnBrk="0" hangingPunct="0">
              <a:lnSpc>
                <a:spcPct val="90000"/>
              </a:lnSpc>
              <a:spcBef>
                <a:spcPts val="1800"/>
              </a:spcBef>
              <a:spcAft>
                <a:spcPts val="0"/>
              </a:spcAft>
              <a:buClr>
                <a:srgbClr val="FFFFFF"/>
              </a:buClr>
              <a:buSzPct val="95000"/>
              <a:buFont typeface="Wingdings" pitchFamily="2" charset="2"/>
              <a:buChar char=""/>
              <a:tabLst/>
              <a:defRPr/>
            </a:pPr>
            <a:endParaRPr kumimoji="0" lang="en-US" sz="3200" b="1" i="0" u="none" strike="noStrike" kern="1200" cap="none" spc="0" normalizeH="0" baseline="0" noProof="0" dirty="0">
              <a:ln>
                <a:noFill/>
              </a:ln>
              <a:solidFill>
                <a:srgbClr val="FFFFFF"/>
              </a:solidFill>
              <a:effectLst/>
              <a:uLnTx/>
              <a:uFillTx/>
              <a:latin typeface="Arial"/>
              <a:ea typeface="+mn-ea"/>
              <a:cs typeface="Arial"/>
            </a:endParaRPr>
          </a:p>
          <a:p>
            <a:pPr marL="387350" marR="0" lvl="2" indent="-228600" algn="l" defTabSz="627063" rtl="0" eaLnBrk="0" fontAlgn="auto" latinLnBrk="0" hangingPunct="0">
              <a:lnSpc>
                <a:spcPct val="90000"/>
              </a:lnSpc>
              <a:spcBef>
                <a:spcPts val="1800"/>
              </a:spcBef>
              <a:spcAft>
                <a:spcPts val="0"/>
              </a:spcAft>
              <a:buClr>
                <a:srgbClr val="FFFFFF"/>
              </a:buClr>
              <a:buSzPct val="95000"/>
              <a:buFont typeface="Wingdings" pitchFamily="2" charset="2"/>
              <a:buChar char=""/>
              <a:tabLst/>
              <a:defRPr/>
            </a:pPr>
            <a:endParaRPr kumimoji="0" lang="en-US" sz="3200" b="1" i="0" u="none" strike="noStrike" kern="1200" cap="none" spc="0" normalizeH="0" baseline="0" noProof="0" dirty="0">
              <a:ln>
                <a:noFill/>
              </a:ln>
              <a:solidFill>
                <a:srgbClr val="FFFFFF"/>
              </a:solidFill>
              <a:effectLst/>
              <a:uLnTx/>
              <a:uFillTx/>
              <a:latin typeface="Arial"/>
              <a:ea typeface="+mn-ea"/>
              <a:cs typeface="Arial"/>
            </a:endParaRPr>
          </a:p>
          <a:p>
            <a:pPr marL="387350" marR="0" lvl="2" indent="-228600" algn="l" defTabSz="627063" rtl="0" eaLnBrk="0" fontAlgn="auto" latinLnBrk="0" hangingPunct="0">
              <a:lnSpc>
                <a:spcPct val="90000"/>
              </a:lnSpc>
              <a:spcBef>
                <a:spcPts val="1800"/>
              </a:spcBef>
              <a:spcAft>
                <a:spcPts val="0"/>
              </a:spcAft>
              <a:buClr>
                <a:srgbClr val="FFFFFF"/>
              </a:buClr>
              <a:buSzPct val="95000"/>
              <a:buFont typeface="Wingdings" pitchFamily="2" charset="2"/>
              <a:buChar char=""/>
              <a:tabLst/>
              <a:defRPr/>
            </a:pPr>
            <a:endParaRPr kumimoji="0" lang="en-US" sz="3200" b="1" i="0" u="none" strike="noStrike" kern="1200" cap="none" spc="0" normalizeH="0" baseline="0" noProof="0" dirty="0">
              <a:ln>
                <a:noFill/>
              </a:ln>
              <a:solidFill>
                <a:srgbClr val="FFFFFF"/>
              </a:solidFill>
              <a:effectLst/>
              <a:uLnTx/>
              <a:uFillTx/>
              <a:latin typeface="Arial"/>
              <a:ea typeface="+mn-ea"/>
              <a:cs typeface="Arial"/>
            </a:endParaRPr>
          </a:p>
          <a:p>
            <a:pPr marL="387350" marR="0" lvl="2" indent="-228600" algn="l" defTabSz="627063" rtl="0" eaLnBrk="0" fontAlgn="auto" latinLnBrk="0" hangingPunct="0">
              <a:lnSpc>
                <a:spcPct val="90000"/>
              </a:lnSpc>
              <a:spcBef>
                <a:spcPts val="1800"/>
              </a:spcBef>
              <a:spcAft>
                <a:spcPts val="0"/>
              </a:spcAft>
              <a:buClr>
                <a:srgbClr val="FFFFFF"/>
              </a:buClr>
              <a:buSzPct val="95000"/>
              <a:buFont typeface="Wingdings" pitchFamily="2" charset="2"/>
              <a:buChar char=""/>
              <a:tabLst/>
              <a:defRPr/>
            </a:pPr>
            <a:endParaRPr kumimoji="0" lang="en-US" sz="3200" b="1" i="0" u="none" strike="noStrike" kern="1200" cap="none" spc="0" normalizeH="0" baseline="0" noProof="0" dirty="0">
              <a:ln>
                <a:noFill/>
              </a:ln>
              <a:solidFill>
                <a:srgbClr val="FFFFFF"/>
              </a:solidFill>
              <a:effectLst/>
              <a:uLnTx/>
              <a:uFillTx/>
              <a:latin typeface="Arial"/>
              <a:ea typeface="+mn-ea"/>
              <a:cs typeface="Arial"/>
            </a:endParaRPr>
          </a:p>
          <a:p>
            <a:pPr marL="387350" marR="0" lvl="2" indent="-228600" algn="l" defTabSz="627063" rtl="0" eaLnBrk="0" fontAlgn="auto" latinLnBrk="0" hangingPunct="0">
              <a:lnSpc>
                <a:spcPct val="90000"/>
              </a:lnSpc>
              <a:spcBef>
                <a:spcPts val="1800"/>
              </a:spcBef>
              <a:spcAft>
                <a:spcPts val="0"/>
              </a:spcAft>
              <a:buClr>
                <a:srgbClr val="FFFFFF"/>
              </a:buClr>
              <a:buSzPct val="95000"/>
              <a:buFont typeface="Wingdings" pitchFamily="2" charset="2"/>
              <a:buChar char=""/>
              <a:tabLst/>
              <a:defRPr/>
            </a:pPr>
            <a:r>
              <a:rPr kumimoji="0" lang="en-US" sz="3200" b="1" i="0" u="none" strike="noStrike" kern="1200" cap="none" spc="0" normalizeH="0" baseline="0" noProof="0" dirty="0">
                <a:ln>
                  <a:noFill/>
                </a:ln>
                <a:solidFill>
                  <a:srgbClr val="FFFFFF"/>
                </a:solidFill>
                <a:effectLst/>
                <a:uLnTx/>
                <a:uFillTx/>
                <a:latin typeface="Arial"/>
                <a:ea typeface="+mn-ea"/>
                <a:cs typeface="Arial"/>
              </a:rPr>
              <a:t>Addition of the </a:t>
            </a:r>
            <a:r>
              <a:rPr kumimoji="0" lang="en-US" sz="3200" b="1" i="0" u="none" strike="noStrike" kern="1200" cap="none" spc="0" normalizeH="0" baseline="0" noProof="0" dirty="0" err="1">
                <a:ln>
                  <a:noFill/>
                </a:ln>
                <a:solidFill>
                  <a:srgbClr val="FFFFFF"/>
                </a:solidFill>
                <a:effectLst/>
                <a:uLnTx/>
                <a:uFillTx/>
                <a:latin typeface="Arial"/>
                <a:ea typeface="+mn-ea"/>
                <a:cs typeface="Arial"/>
              </a:rPr>
              <a:t>AnVIL</a:t>
            </a:r>
            <a:r>
              <a:rPr kumimoji="0" lang="en-US" sz="3200" b="1" i="0" u="none" strike="noStrike" kern="1200" cap="none" spc="0" normalizeH="0" baseline="0" noProof="0" dirty="0">
                <a:ln>
                  <a:noFill/>
                </a:ln>
                <a:solidFill>
                  <a:srgbClr val="FFFFFF"/>
                </a:solidFill>
                <a:effectLst/>
                <a:uLnTx/>
                <a:uFillTx/>
                <a:latin typeface="Arial"/>
                <a:ea typeface="+mn-ea"/>
                <a:cs typeface="Arial"/>
              </a:rPr>
              <a:t>  	Clinical Resource (ACR)</a:t>
            </a:r>
            <a:endParaRPr kumimoji="0" lang="en-US" sz="3200" b="1" i="0" u="none" strike="noStrike" kern="1200" cap="none" spc="0" normalizeH="0" baseline="0" noProof="0" dirty="0">
              <a:ln>
                <a:noFill/>
              </a:ln>
              <a:solidFill>
                <a:srgbClr val="FFFFFF"/>
              </a:solidFill>
              <a:effectLst/>
              <a:uLnTx/>
              <a:uFillTx/>
              <a:latin typeface="Arial" charset="0"/>
              <a:ea typeface="+mn-ea"/>
              <a:cs typeface="Arial"/>
            </a:endParaRPr>
          </a:p>
        </p:txBody>
      </p:sp>
      <p:pic>
        <p:nvPicPr>
          <p:cNvPr id="6" name="Picture 5">
            <a:extLst>
              <a:ext uri="{FF2B5EF4-FFF2-40B4-BE49-F238E27FC236}">
                <a16:creationId xmlns:a16="http://schemas.microsoft.com/office/drawing/2014/main" id="{1DFA67EC-07AF-B783-4A28-E75968FB6DB5}"/>
              </a:ext>
            </a:extLst>
          </p:cNvPr>
          <p:cNvPicPr>
            <a:picLocks noChangeAspect="1"/>
          </p:cNvPicPr>
          <p:nvPr/>
        </p:nvPicPr>
        <p:blipFill>
          <a:blip r:embed="rId3">
            <a:alphaModFix amt="20000"/>
          </a:blip>
          <a:stretch>
            <a:fillRect/>
          </a:stretch>
        </p:blipFill>
        <p:spPr>
          <a:xfrm>
            <a:off x="1878456" y="2260489"/>
            <a:ext cx="3023276" cy="2430946"/>
          </a:xfrm>
          <a:prstGeom prst="rect">
            <a:avLst/>
          </a:prstGeom>
        </p:spPr>
      </p:pic>
      <p:sp>
        <p:nvSpPr>
          <p:cNvPr id="2" name="Rectangle 1">
            <a:extLst>
              <a:ext uri="{FF2B5EF4-FFF2-40B4-BE49-F238E27FC236}">
                <a16:creationId xmlns:a16="http://schemas.microsoft.com/office/drawing/2014/main" id="{BE8B9FA7-E65D-4A00-A529-081D35D2EB74}"/>
              </a:ext>
            </a:extLst>
          </p:cNvPr>
          <p:cNvSpPr/>
          <p:nvPr/>
        </p:nvSpPr>
        <p:spPr>
          <a:xfrm>
            <a:off x="0" y="38590"/>
            <a:ext cx="12192000" cy="1089529"/>
          </a:xfrm>
          <a:prstGeom prst="rect">
            <a:avLst/>
          </a:prstGeom>
        </p:spPr>
        <p:txBody>
          <a:bodyPr wrap="square" lIns="91440" tIns="45720" rIns="91440" bIns="45720" anchor="t">
            <a:spAutoFit/>
          </a:bodyPr>
          <a:lstStyle/>
          <a:p>
            <a:pPr marL="158750" marR="0" lvl="2" indent="0" algn="ctr" defTabSz="627063" rtl="0" eaLnBrk="1" fontAlgn="auto" latinLnBrk="0" hangingPunct="1">
              <a:lnSpc>
                <a:spcPct val="90000"/>
              </a:lnSpc>
              <a:spcAft>
                <a:spcPts val="0"/>
              </a:spcAft>
              <a:buClrTx/>
              <a:buSzTx/>
              <a:buFontTx/>
              <a:buNone/>
              <a:tabLst/>
              <a:defRPr/>
            </a:pPr>
            <a:r>
              <a:rPr kumimoji="0" lang="en-US" sz="3600" b="1" i="0" u="none" strike="noStrike" kern="1200" cap="none" spc="0" normalizeH="0" baseline="0" noProof="0" dirty="0">
                <a:ln>
                  <a:noFill/>
                </a:ln>
                <a:solidFill>
                  <a:srgbClr val="5FE0D4"/>
                </a:solidFill>
                <a:effectLst/>
                <a:uLnTx/>
                <a:uFillTx/>
                <a:latin typeface="Arial"/>
                <a:ea typeface="+mn-ea"/>
                <a:cs typeface="Arial"/>
              </a:rPr>
              <a:t>Genomic Analysis, Visualization, and </a:t>
            </a:r>
          </a:p>
          <a:p>
            <a:pPr marL="158750" marR="0" lvl="2" indent="0" algn="ctr" defTabSz="627063" rtl="0" eaLnBrk="1" fontAlgn="auto" latinLnBrk="0" hangingPunct="1">
              <a:lnSpc>
                <a:spcPct val="90000"/>
              </a:lnSpc>
              <a:spcAft>
                <a:spcPts val="0"/>
              </a:spcAft>
              <a:buClrTx/>
              <a:buSzTx/>
              <a:buFontTx/>
              <a:buNone/>
              <a:tabLst/>
              <a:defRPr/>
            </a:pPr>
            <a:r>
              <a:rPr kumimoji="0" lang="en-US" sz="3600" b="1" i="0" u="none" strike="noStrike" kern="1200" cap="none" spc="0" normalizeH="0" baseline="0" noProof="0" dirty="0">
                <a:ln>
                  <a:noFill/>
                </a:ln>
                <a:solidFill>
                  <a:srgbClr val="5FE0D4"/>
                </a:solidFill>
                <a:effectLst/>
                <a:uLnTx/>
                <a:uFillTx/>
                <a:latin typeface="Arial"/>
                <a:ea typeface="+mn-ea"/>
                <a:cs typeface="Arial"/>
              </a:rPr>
              <a:t>Informatics Lab-space (</a:t>
            </a:r>
            <a:r>
              <a:rPr kumimoji="0" lang="en-US" sz="3600" b="1" i="0" u="none" strike="noStrike" kern="1200" cap="none" spc="0" normalizeH="0" baseline="0" noProof="0" dirty="0" err="1">
                <a:ln>
                  <a:noFill/>
                </a:ln>
                <a:solidFill>
                  <a:srgbClr val="5FE0D4"/>
                </a:solidFill>
                <a:effectLst/>
                <a:uLnTx/>
                <a:uFillTx/>
                <a:latin typeface="Arial"/>
                <a:ea typeface="+mn-ea"/>
                <a:cs typeface="Arial"/>
              </a:rPr>
              <a:t>AnVIL</a:t>
            </a:r>
            <a:r>
              <a:rPr kumimoji="0" lang="en-US" sz="3600" b="1" i="0" u="none" strike="noStrike" kern="1200" cap="none" spc="0" normalizeH="0" baseline="0" noProof="0" dirty="0">
                <a:ln>
                  <a:noFill/>
                </a:ln>
                <a:solidFill>
                  <a:srgbClr val="5FE0D4"/>
                </a:solidFill>
                <a:effectLst/>
                <a:uLnTx/>
                <a:uFillTx/>
                <a:latin typeface="Arial"/>
                <a:ea typeface="+mn-ea"/>
                <a:cs typeface="Arial"/>
              </a:rPr>
              <a:t>)</a:t>
            </a:r>
          </a:p>
        </p:txBody>
      </p:sp>
      <p:grpSp>
        <p:nvGrpSpPr>
          <p:cNvPr id="11" name="Group 10">
            <a:extLst>
              <a:ext uri="{FF2B5EF4-FFF2-40B4-BE49-F238E27FC236}">
                <a16:creationId xmlns:a16="http://schemas.microsoft.com/office/drawing/2014/main" id="{1C0920FF-EA38-558A-DB41-2DA9A154CFEB}"/>
              </a:ext>
            </a:extLst>
          </p:cNvPr>
          <p:cNvGrpSpPr/>
          <p:nvPr/>
        </p:nvGrpSpPr>
        <p:grpSpPr>
          <a:xfrm>
            <a:off x="6805211" y="2929080"/>
            <a:ext cx="4498272" cy="1232976"/>
            <a:chOff x="6805211" y="1653842"/>
            <a:chExt cx="4498272" cy="1232976"/>
          </a:xfrm>
        </p:grpSpPr>
        <p:sp>
          <p:nvSpPr>
            <p:cNvPr id="5" name="Rectangle 4">
              <a:extLst>
                <a:ext uri="{FF2B5EF4-FFF2-40B4-BE49-F238E27FC236}">
                  <a16:creationId xmlns:a16="http://schemas.microsoft.com/office/drawing/2014/main" id="{E3B9E4F8-FA80-1CFC-F868-CD1AC50309E3}"/>
                </a:ext>
              </a:extLst>
            </p:cNvPr>
            <p:cNvSpPr/>
            <p:nvPr/>
          </p:nvSpPr>
          <p:spPr>
            <a:xfrm>
              <a:off x="6805211" y="1653842"/>
              <a:ext cx="4498272" cy="123297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1956"/>
                </a:solidFill>
                <a:effectLst/>
                <a:uLnTx/>
                <a:uFillTx/>
                <a:latin typeface="Arial" panose="020B0604020202020204"/>
                <a:ea typeface="+mn-ea"/>
                <a:cs typeface="+mn-cs"/>
              </a:endParaRPr>
            </a:p>
          </p:txBody>
        </p:sp>
        <p:pic>
          <p:nvPicPr>
            <p:cNvPr id="1026" name="Picture 2" descr="Broad Institute logo | Association for Women In Science Boston">
              <a:extLst>
                <a:ext uri="{FF2B5EF4-FFF2-40B4-BE49-F238E27FC236}">
                  <a16:creationId xmlns:a16="http://schemas.microsoft.com/office/drawing/2014/main" id="{EA6A7FA6-2AD5-ED9B-001C-A13748D5440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082538" y="1745457"/>
              <a:ext cx="3939191" cy="1080201"/>
            </a:xfrm>
            <a:prstGeom prst="rect">
              <a:avLst/>
            </a:prstGeom>
            <a:noFill/>
            <a:extLst>
              <a:ext uri="{909E8E84-426E-40DD-AFC4-6F175D3DCCD1}">
                <a14:hiddenFill xmlns:a14="http://schemas.microsoft.com/office/drawing/2010/main">
                  <a:solidFill>
                    <a:srgbClr val="FFFFFF"/>
                  </a:solidFill>
                </a14:hiddenFill>
              </a:ext>
            </a:extLst>
          </p:spPr>
        </p:pic>
      </p:grpSp>
      <p:pic>
        <p:nvPicPr>
          <p:cNvPr id="1030" name="Picture 6" descr="Vanderbilt University Medical Center to Acquire Tennova Healthcare-Lebanon  from Community Health Systems | Business Wire">
            <a:extLst>
              <a:ext uri="{FF2B5EF4-FFF2-40B4-BE49-F238E27FC236}">
                <a16:creationId xmlns:a16="http://schemas.microsoft.com/office/drawing/2014/main" id="{48C2EEB5-627C-F73B-718E-28B9BDB13129}"/>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3024" t="26291" r="3180" b="24485"/>
          <a:stretch/>
        </p:blipFill>
        <p:spPr bwMode="auto">
          <a:xfrm>
            <a:off x="6805211" y="4835255"/>
            <a:ext cx="4496318" cy="1232976"/>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1462E532-339D-A0D2-3509-F35AB5D91A2D}"/>
              </a:ext>
            </a:extLst>
          </p:cNvPr>
          <p:cNvPicPr>
            <a:picLocks noChangeAspect="1"/>
          </p:cNvPicPr>
          <p:nvPr/>
        </p:nvPicPr>
        <p:blipFill rotWithShape="1">
          <a:blip r:embed="rId6"/>
          <a:srcRect l="7167" t="20203" r="5369" b="22111"/>
          <a:stretch/>
        </p:blipFill>
        <p:spPr>
          <a:xfrm>
            <a:off x="6807682" y="1530987"/>
            <a:ext cx="4493847" cy="1232976"/>
          </a:xfrm>
          <a:prstGeom prst="rect">
            <a:avLst/>
          </a:prstGeom>
        </p:spPr>
      </p:pic>
      <p:sp>
        <p:nvSpPr>
          <p:cNvPr id="7" name="TextBox 6">
            <a:extLst>
              <a:ext uri="{FF2B5EF4-FFF2-40B4-BE49-F238E27FC236}">
                <a16:creationId xmlns:a16="http://schemas.microsoft.com/office/drawing/2014/main" id="{D2F3622C-1302-8960-A5C7-BD1C1A0DE213}"/>
              </a:ext>
            </a:extLst>
          </p:cNvPr>
          <p:cNvSpPr txBox="1"/>
          <p:nvPr/>
        </p:nvSpPr>
        <p:spPr>
          <a:xfrm>
            <a:off x="10379998" y="6457890"/>
            <a:ext cx="1795684"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a:ea typeface="+mn-ea"/>
                <a:cs typeface="Arial"/>
              </a:rPr>
              <a:t>Document 20</a:t>
            </a:r>
          </a:p>
        </p:txBody>
      </p:sp>
    </p:spTree>
    <p:extLst>
      <p:ext uri="{BB962C8B-B14F-4D97-AF65-F5344CB8AC3E}">
        <p14:creationId xmlns:p14="http://schemas.microsoft.com/office/powerpoint/2010/main" val="2186923307"/>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a:extLst>
              <a:ext uri="{FF2B5EF4-FFF2-40B4-BE49-F238E27FC236}">
                <a16:creationId xmlns:a16="http://schemas.microsoft.com/office/drawing/2014/main" id="{441FC4F9-4738-3402-3FE8-30686B4D9CF1}"/>
              </a:ext>
            </a:extLst>
          </p:cNvPr>
          <p:cNvSpPr/>
          <p:nvPr/>
        </p:nvSpPr>
        <p:spPr>
          <a:xfrm>
            <a:off x="7180664" y="3502753"/>
            <a:ext cx="4680715" cy="2285300"/>
          </a:xfrm>
          <a:prstGeom prst="roundRect">
            <a:avLst/>
          </a:prstGeom>
          <a:solidFill>
            <a:schemeClr val="tx1"/>
          </a:solidFill>
          <a:ln w="57150">
            <a:solidFill>
              <a:srgbClr val="5FE0D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1956"/>
              </a:solidFill>
              <a:effectLst/>
              <a:uLnTx/>
              <a:uFillTx/>
              <a:latin typeface="Arial" panose="020B0604020202020204"/>
              <a:ea typeface="+mn-ea"/>
              <a:cs typeface="+mn-cs"/>
            </a:endParaRPr>
          </a:p>
        </p:txBody>
      </p:sp>
      <p:sp>
        <p:nvSpPr>
          <p:cNvPr id="3" name="Rounded Rectangle 2">
            <a:extLst>
              <a:ext uri="{FF2B5EF4-FFF2-40B4-BE49-F238E27FC236}">
                <a16:creationId xmlns:a16="http://schemas.microsoft.com/office/drawing/2014/main" id="{CD94BF59-E0D6-5F5A-1CD8-1E0553CB73A3}"/>
              </a:ext>
            </a:extLst>
          </p:cNvPr>
          <p:cNvSpPr/>
          <p:nvPr/>
        </p:nvSpPr>
        <p:spPr>
          <a:xfrm>
            <a:off x="7180664" y="1302055"/>
            <a:ext cx="4680715" cy="1938407"/>
          </a:xfrm>
          <a:prstGeom prst="roundRect">
            <a:avLst/>
          </a:prstGeom>
          <a:solidFill>
            <a:schemeClr val="tx1"/>
          </a:solidFill>
          <a:ln w="57150">
            <a:solidFill>
              <a:srgbClr val="5FE0D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1956"/>
              </a:solidFill>
              <a:effectLst/>
              <a:uLnTx/>
              <a:uFillTx/>
              <a:latin typeface="Arial" panose="020B0604020202020204"/>
              <a:ea typeface="+mn-ea"/>
              <a:cs typeface="+mn-cs"/>
            </a:endParaRPr>
          </a:p>
        </p:txBody>
      </p:sp>
      <p:sp>
        <p:nvSpPr>
          <p:cNvPr id="6" name="Rounded Rectangle 5">
            <a:extLst>
              <a:ext uri="{FF2B5EF4-FFF2-40B4-BE49-F238E27FC236}">
                <a16:creationId xmlns:a16="http://schemas.microsoft.com/office/drawing/2014/main" id="{7EF582DE-4549-82A3-BC07-ADBAD007CCDB}"/>
              </a:ext>
            </a:extLst>
          </p:cNvPr>
          <p:cNvSpPr/>
          <p:nvPr/>
        </p:nvSpPr>
        <p:spPr>
          <a:xfrm>
            <a:off x="330621" y="1362303"/>
            <a:ext cx="6613087" cy="4312897"/>
          </a:xfrm>
          <a:prstGeom prst="roundRect">
            <a:avLst/>
          </a:prstGeom>
          <a:solidFill>
            <a:schemeClr val="tx1"/>
          </a:solidFill>
          <a:ln w="57150">
            <a:solidFill>
              <a:srgbClr val="5FE0D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1956"/>
              </a:solidFill>
              <a:effectLst/>
              <a:uLnTx/>
              <a:uFillTx/>
              <a:latin typeface="Arial" panose="020B0604020202020204"/>
              <a:ea typeface="+mn-ea"/>
              <a:cs typeface="+mn-cs"/>
            </a:endParaRPr>
          </a:p>
        </p:txBody>
      </p:sp>
      <p:sp>
        <p:nvSpPr>
          <p:cNvPr id="3074" name="Title 3"/>
          <p:cNvSpPr>
            <a:spLocks noGrp="1"/>
          </p:cNvSpPr>
          <p:nvPr>
            <p:ph type="title"/>
          </p:nvPr>
        </p:nvSpPr>
        <p:spPr>
          <a:xfrm>
            <a:off x="0" y="15621"/>
            <a:ext cx="12192000" cy="639763"/>
          </a:xfrm>
        </p:spPr>
        <p:txBody>
          <a:bodyPr>
            <a:normAutofit/>
          </a:bodyPr>
          <a:lstStyle/>
          <a:p>
            <a:pPr algn="ctr">
              <a:defRPr/>
            </a:pPr>
            <a:r>
              <a:rPr lang="en-US" sz="3600" dirty="0">
                <a:solidFill>
                  <a:srgbClr val="5FE0D4"/>
                </a:solidFill>
                <a:latin typeface="Arial" charset="0"/>
                <a:cs typeface="Arial" charset="0"/>
              </a:rPr>
              <a:t>Multi-Omics for Health and Disease</a:t>
            </a:r>
            <a:endParaRPr lang="en-US" sz="3600" dirty="0">
              <a:solidFill>
                <a:srgbClr val="5FE0D4"/>
              </a:solidFill>
              <a:latin typeface="Arial" pitchFamily="34" charset="0"/>
              <a:cs typeface="Arial" pitchFamily="34" charset="0"/>
            </a:endParaRPr>
          </a:p>
        </p:txBody>
      </p:sp>
      <p:sp>
        <p:nvSpPr>
          <p:cNvPr id="2" name="Rectangle 1">
            <a:extLst>
              <a:ext uri="{FF2B5EF4-FFF2-40B4-BE49-F238E27FC236}">
                <a16:creationId xmlns:a16="http://schemas.microsoft.com/office/drawing/2014/main" id="{298E2ACB-64E1-BCF8-D8B0-648CF632FCFB}"/>
              </a:ext>
            </a:extLst>
          </p:cNvPr>
          <p:cNvSpPr/>
          <p:nvPr/>
        </p:nvSpPr>
        <p:spPr>
          <a:xfrm>
            <a:off x="7313340" y="1379934"/>
            <a:ext cx="4748521" cy="523220"/>
          </a:xfrm>
          <a:prstGeom prst="rect">
            <a:avLst/>
          </a:prstGeom>
        </p:spPr>
        <p:txBody>
          <a:bodyPr wrap="square" lIns="91440" tIns="45720" rIns="91440" bIns="45720" anchor="t">
            <a:spAutoFit/>
          </a:bodyPr>
          <a:lstStyle/>
          <a:p>
            <a:pPr marL="0" marR="0" lvl="0" indent="0" algn="l" defTabSz="627063" rtl="0" eaLnBrk="0" fontAlgn="auto" latinLnBrk="0" hangingPunct="0">
              <a:lnSpc>
                <a:spcPct val="100000"/>
              </a:lnSpc>
              <a:spcBef>
                <a:spcPts val="600"/>
              </a:spcBef>
              <a:spcAft>
                <a:spcPts val="0"/>
              </a:spcAft>
              <a:buClr>
                <a:srgbClr val="FFFFFF"/>
              </a:buClr>
              <a:buSzPct val="95000"/>
              <a:buFontTx/>
              <a:buNone/>
              <a:tabLst/>
              <a:defRPr/>
            </a:pPr>
            <a:r>
              <a:rPr kumimoji="0" lang="en-US" sz="2800" b="1" i="0" u="none" strike="noStrike" kern="1200" cap="none" spc="0" normalizeH="0" baseline="0" noProof="0" dirty="0">
                <a:ln>
                  <a:noFill/>
                </a:ln>
                <a:solidFill>
                  <a:srgbClr val="001956">
                    <a:lumMod val="90000"/>
                    <a:lumOff val="10000"/>
                  </a:srgbClr>
                </a:solidFill>
                <a:effectLst/>
                <a:uLnTx/>
                <a:uFillTx/>
                <a:latin typeface="Arial"/>
                <a:ea typeface="+mn-ea"/>
                <a:cs typeface="Arial"/>
              </a:rPr>
              <a:t>‘Omics Production Center </a:t>
            </a:r>
            <a:endParaRPr kumimoji="0" lang="en-US" sz="2800" b="1" i="0" u="none" strike="noStrike" kern="1200" cap="none" spc="0" normalizeH="0" baseline="0" noProof="0" dirty="0">
              <a:ln>
                <a:noFill/>
              </a:ln>
              <a:solidFill>
                <a:srgbClr val="001956">
                  <a:lumMod val="90000"/>
                  <a:lumOff val="10000"/>
                </a:srgbClr>
              </a:solidFill>
              <a:effectLst/>
              <a:uLnTx/>
              <a:uFillTx/>
              <a:latin typeface="Arial" charset="0"/>
              <a:ea typeface="+mn-ea"/>
              <a:cs typeface="+mn-cs"/>
            </a:endParaRPr>
          </a:p>
        </p:txBody>
      </p:sp>
      <p:pic>
        <p:nvPicPr>
          <p:cNvPr id="1062" name="Picture 38" descr="Download WashU logos, symbols and marks - University Marketing &amp;  Communications">
            <a:extLst>
              <a:ext uri="{FF2B5EF4-FFF2-40B4-BE49-F238E27FC236}">
                <a16:creationId xmlns:a16="http://schemas.microsoft.com/office/drawing/2014/main" id="{DB7BA87D-91DE-0B5E-1B05-5ADB7740C62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73033" y="2202601"/>
            <a:ext cx="1515038" cy="620667"/>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1D7B728B-692E-D81C-1287-EC2AC9840179}"/>
              </a:ext>
            </a:extLst>
          </p:cNvPr>
          <p:cNvSpPr txBox="1"/>
          <p:nvPr/>
        </p:nvSpPr>
        <p:spPr>
          <a:xfrm>
            <a:off x="9671533" y="2239598"/>
            <a:ext cx="2002072" cy="496996"/>
          </a:xfrm>
          <a:prstGeom prst="rect">
            <a:avLst/>
          </a:prstGeom>
          <a:noFill/>
        </p:spPr>
        <p:txBody>
          <a:bodyPr wrap="square">
            <a:spAutoFit/>
          </a:bodyPr>
          <a:lstStyle/>
          <a:p>
            <a:pPr marL="457200" marR="0" lvl="1"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001956">
                    <a:lumMod val="90000"/>
                    <a:lumOff val="10000"/>
                  </a:srgbClr>
                </a:solidFill>
                <a:effectLst/>
                <a:uLnTx/>
                <a:uFillTx/>
                <a:latin typeface="Arial" panose="020B0604020202020204" pitchFamily="34" charset="0"/>
                <a:ea typeface="Helvetica Neue" charset="0"/>
                <a:cs typeface="Arial" panose="020B0604020202020204" pitchFamily="34" charset="0"/>
              </a:rPr>
              <a:t>Gary Patti</a:t>
            </a:r>
          </a:p>
        </p:txBody>
      </p:sp>
      <p:sp>
        <p:nvSpPr>
          <p:cNvPr id="4" name="Rectangle 3">
            <a:extLst>
              <a:ext uri="{FF2B5EF4-FFF2-40B4-BE49-F238E27FC236}">
                <a16:creationId xmlns:a16="http://schemas.microsoft.com/office/drawing/2014/main" id="{450D1288-E637-E58A-85B3-28B90A061638}"/>
              </a:ext>
            </a:extLst>
          </p:cNvPr>
          <p:cNvSpPr/>
          <p:nvPr/>
        </p:nvSpPr>
        <p:spPr>
          <a:xfrm>
            <a:off x="7416007" y="3564288"/>
            <a:ext cx="4306681" cy="954107"/>
          </a:xfrm>
          <a:prstGeom prst="rect">
            <a:avLst/>
          </a:prstGeom>
        </p:spPr>
        <p:txBody>
          <a:bodyPr wrap="square" lIns="91440" tIns="45720" rIns="91440" bIns="45720" anchor="t">
            <a:spAutoFit/>
          </a:bodyPr>
          <a:lstStyle/>
          <a:p>
            <a:pPr marL="0" marR="0" lvl="0" indent="0" algn="ctr" defTabSz="627063" rtl="0" eaLnBrk="0" fontAlgn="auto" latinLnBrk="0" hangingPunct="0">
              <a:lnSpc>
                <a:spcPct val="100000"/>
              </a:lnSpc>
              <a:spcBef>
                <a:spcPts val="600"/>
              </a:spcBef>
              <a:spcAft>
                <a:spcPts val="0"/>
              </a:spcAft>
              <a:buClr>
                <a:srgbClr val="FFFFFF"/>
              </a:buClr>
              <a:buSzPct val="95000"/>
              <a:buFontTx/>
              <a:buNone/>
              <a:tabLst/>
              <a:defRPr/>
            </a:pPr>
            <a:r>
              <a:rPr kumimoji="0" lang="en-US" sz="2800" b="1" i="0" u="none" strike="noStrike" kern="1200" cap="none" spc="0" normalizeH="0" baseline="0" noProof="0">
                <a:ln>
                  <a:noFill/>
                </a:ln>
                <a:solidFill>
                  <a:srgbClr val="001956">
                    <a:lumMod val="90000"/>
                    <a:lumOff val="10000"/>
                  </a:srgbClr>
                </a:solidFill>
                <a:effectLst/>
                <a:uLnTx/>
                <a:uFillTx/>
                <a:latin typeface="Arial"/>
                <a:ea typeface="+mn-ea"/>
                <a:cs typeface="Arial"/>
              </a:rPr>
              <a:t> Data Analysis &amp; Coordinating Center </a:t>
            </a:r>
            <a:endParaRPr kumimoji="0" lang="en-US" sz="2800" b="1" i="0" u="none" strike="noStrike" kern="1200" cap="none" spc="0" normalizeH="0" baseline="0" noProof="0">
              <a:ln>
                <a:noFill/>
              </a:ln>
              <a:solidFill>
                <a:srgbClr val="001956">
                  <a:lumMod val="90000"/>
                  <a:lumOff val="10000"/>
                </a:srgbClr>
              </a:solidFill>
              <a:effectLst/>
              <a:uLnTx/>
              <a:uFillTx/>
              <a:latin typeface="Arial" charset="0"/>
              <a:ea typeface="+mn-ea"/>
              <a:cs typeface="+mn-cs"/>
            </a:endParaRPr>
          </a:p>
        </p:txBody>
      </p:sp>
      <p:pic>
        <p:nvPicPr>
          <p:cNvPr id="1064" name="Picture 40" descr="UMass Chan Medical School - Worcester">
            <a:extLst>
              <a:ext uri="{FF2B5EF4-FFF2-40B4-BE49-F238E27FC236}">
                <a16:creationId xmlns:a16="http://schemas.microsoft.com/office/drawing/2014/main" id="{0342A630-4813-EE09-761F-6F37F6C4A58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344531" y="4835736"/>
            <a:ext cx="1547738" cy="311826"/>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a:extLst>
              <a:ext uri="{FF2B5EF4-FFF2-40B4-BE49-F238E27FC236}">
                <a16:creationId xmlns:a16="http://schemas.microsoft.com/office/drawing/2014/main" id="{F94C9FE3-4B11-054F-CE7D-C01F20EBEBD0}"/>
              </a:ext>
            </a:extLst>
          </p:cNvPr>
          <p:cNvSpPr txBox="1"/>
          <p:nvPr/>
        </p:nvSpPr>
        <p:spPr>
          <a:xfrm>
            <a:off x="9375577" y="4706349"/>
            <a:ext cx="2545649" cy="496996"/>
          </a:xfrm>
          <a:prstGeom prst="rect">
            <a:avLst/>
          </a:prstGeom>
          <a:noFill/>
        </p:spPr>
        <p:txBody>
          <a:bodyPr wrap="square">
            <a:spAutoFit/>
          </a:bodyPr>
          <a:lstStyle/>
          <a:p>
            <a:pPr marL="457200" marR="0" lvl="1"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err="1">
                <a:ln>
                  <a:noFill/>
                </a:ln>
                <a:solidFill>
                  <a:srgbClr val="001956">
                    <a:lumMod val="90000"/>
                    <a:lumOff val="10000"/>
                  </a:srgbClr>
                </a:solidFill>
                <a:effectLst/>
                <a:uLnTx/>
                <a:uFillTx/>
                <a:latin typeface="Arial" panose="020B0604020202020204" pitchFamily="34" charset="0"/>
                <a:ea typeface="Helvetica Neue" charset="0"/>
                <a:cs typeface="Arial" panose="020B0604020202020204" pitchFamily="34" charset="0"/>
              </a:rPr>
              <a:t>Zhiping</a:t>
            </a:r>
            <a:r>
              <a:rPr kumimoji="0" lang="en-US" sz="2000" b="1" i="0" u="none" strike="noStrike" kern="1200" cap="none" spc="0" normalizeH="0" baseline="0" noProof="0">
                <a:ln>
                  <a:noFill/>
                </a:ln>
                <a:solidFill>
                  <a:srgbClr val="001956">
                    <a:lumMod val="90000"/>
                    <a:lumOff val="10000"/>
                  </a:srgbClr>
                </a:solidFill>
                <a:effectLst/>
                <a:uLnTx/>
                <a:uFillTx/>
                <a:latin typeface="Arial" panose="020B0604020202020204" pitchFamily="34" charset="0"/>
                <a:ea typeface="Helvetica Neue" charset="0"/>
                <a:cs typeface="Arial" panose="020B0604020202020204" pitchFamily="34" charset="0"/>
              </a:rPr>
              <a:t> Weng</a:t>
            </a:r>
          </a:p>
        </p:txBody>
      </p:sp>
      <p:sp>
        <p:nvSpPr>
          <p:cNvPr id="42" name="Rectangle 41"/>
          <p:cNvSpPr/>
          <p:nvPr/>
        </p:nvSpPr>
        <p:spPr>
          <a:xfrm>
            <a:off x="1678210" y="1431842"/>
            <a:ext cx="4233876" cy="523220"/>
          </a:xfrm>
          <a:prstGeom prst="rect">
            <a:avLst/>
          </a:prstGeom>
        </p:spPr>
        <p:txBody>
          <a:bodyPr wrap="square" lIns="91440" tIns="45720" rIns="91440" bIns="45720" anchor="t">
            <a:spAutoFit/>
          </a:bodyPr>
          <a:lstStyle/>
          <a:p>
            <a:pPr marL="0" marR="0" lvl="0" indent="0" algn="ctr" defTabSz="627063" rtl="0" eaLnBrk="0" fontAlgn="auto" latinLnBrk="0" hangingPunct="0">
              <a:lnSpc>
                <a:spcPct val="100000"/>
              </a:lnSpc>
              <a:spcBef>
                <a:spcPts val="600"/>
              </a:spcBef>
              <a:spcAft>
                <a:spcPts val="0"/>
              </a:spcAft>
              <a:buClr>
                <a:srgbClr val="FFFFFF"/>
              </a:buClr>
              <a:buSzPct val="95000"/>
              <a:buFontTx/>
              <a:buNone/>
              <a:tabLst/>
              <a:defRPr/>
            </a:pPr>
            <a:r>
              <a:rPr kumimoji="0" lang="en-US" sz="2800" b="1" i="0" u="none" strike="noStrike" kern="1200" cap="none" spc="0" normalizeH="0" baseline="0" noProof="0">
                <a:ln>
                  <a:noFill/>
                </a:ln>
                <a:solidFill>
                  <a:srgbClr val="001956">
                    <a:lumMod val="90000"/>
                    <a:lumOff val="10000"/>
                  </a:srgbClr>
                </a:solidFill>
                <a:effectLst/>
                <a:uLnTx/>
                <a:uFillTx/>
                <a:latin typeface="Arial"/>
                <a:ea typeface="+mn-ea"/>
                <a:cs typeface="Arial"/>
              </a:rPr>
              <a:t>Disease Study Sites </a:t>
            </a:r>
            <a:endParaRPr kumimoji="0" lang="en-US" sz="2800" b="1" i="0" u="none" strike="noStrike" kern="1200" cap="none" spc="0" normalizeH="0" baseline="0" noProof="0">
              <a:ln>
                <a:noFill/>
              </a:ln>
              <a:solidFill>
                <a:srgbClr val="001956">
                  <a:lumMod val="90000"/>
                  <a:lumOff val="10000"/>
                </a:srgbClr>
              </a:solidFill>
              <a:effectLst/>
              <a:uLnTx/>
              <a:uFillTx/>
              <a:latin typeface="Arial" charset="0"/>
              <a:ea typeface="+mn-ea"/>
              <a:cs typeface="+mn-cs"/>
            </a:endParaRPr>
          </a:p>
        </p:txBody>
      </p:sp>
      <p:pic>
        <p:nvPicPr>
          <p:cNvPr id="30" name="Picture 29">
            <a:extLst>
              <a:ext uri="{FF2B5EF4-FFF2-40B4-BE49-F238E27FC236}">
                <a16:creationId xmlns:a16="http://schemas.microsoft.com/office/drawing/2014/main" id="{189027CE-2D46-B313-4C49-97F27B274D63}"/>
              </a:ext>
            </a:extLst>
          </p:cNvPr>
          <p:cNvPicPr>
            <a:picLocks noChangeAspect="1"/>
          </p:cNvPicPr>
          <p:nvPr/>
        </p:nvPicPr>
        <p:blipFill>
          <a:blip r:embed="rId5"/>
          <a:stretch>
            <a:fillRect/>
          </a:stretch>
        </p:blipFill>
        <p:spPr>
          <a:xfrm>
            <a:off x="-2862" y="0"/>
            <a:ext cx="1107369" cy="1070334"/>
          </a:xfrm>
          <a:prstGeom prst="rect">
            <a:avLst/>
          </a:prstGeom>
        </p:spPr>
      </p:pic>
      <p:pic>
        <p:nvPicPr>
          <p:cNvPr id="9" name="Graphic 8" descr="Group of people with solid fill">
            <a:extLst>
              <a:ext uri="{FF2B5EF4-FFF2-40B4-BE49-F238E27FC236}">
                <a16:creationId xmlns:a16="http://schemas.microsoft.com/office/drawing/2014/main" id="{7DDE2197-B425-EF66-8661-76B595D73982}"/>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24343" y="2846943"/>
            <a:ext cx="1381705" cy="1343615"/>
          </a:xfrm>
          <a:prstGeom prst="rect">
            <a:avLst/>
          </a:prstGeom>
        </p:spPr>
      </p:pic>
      <p:sp>
        <p:nvSpPr>
          <p:cNvPr id="20" name="TextBox 19">
            <a:extLst>
              <a:ext uri="{FF2B5EF4-FFF2-40B4-BE49-F238E27FC236}">
                <a16:creationId xmlns:a16="http://schemas.microsoft.com/office/drawing/2014/main" id="{9EC8F7CC-C3DB-70DD-A53C-B7D47F6B26C0}"/>
              </a:ext>
            </a:extLst>
          </p:cNvPr>
          <p:cNvSpPr txBox="1"/>
          <p:nvPr/>
        </p:nvSpPr>
        <p:spPr>
          <a:xfrm>
            <a:off x="957018" y="2350343"/>
            <a:ext cx="1029737" cy="583063"/>
          </a:xfrm>
          <a:prstGeom prst="rect">
            <a:avLst/>
          </a:prstGeom>
          <a:noFill/>
        </p:spPr>
        <p:txBody>
          <a:bodyPr wrap="none" rtlCol="0">
            <a:spAutoFit/>
          </a:bodyPr>
          <a:lstStyle/>
          <a:p>
            <a:pPr marL="0" marR="0" lvl="0" indent="0" algn="l" defTabSz="740664" rtl="0" eaLnBrk="1" fontAlgn="auto" latinLnBrk="0" hangingPunct="1">
              <a:lnSpc>
                <a:spcPct val="100000"/>
              </a:lnSpc>
              <a:spcBef>
                <a:spcPts val="0"/>
              </a:spcBef>
              <a:spcAft>
                <a:spcPts val="600"/>
              </a:spcAft>
              <a:buClrTx/>
              <a:buSzTx/>
              <a:buFontTx/>
              <a:buNone/>
              <a:tabLst/>
              <a:defRPr/>
            </a:pPr>
            <a:r>
              <a:rPr kumimoji="0" lang="en-US" sz="2592"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DSS</a:t>
            </a:r>
            <a:endParaRPr kumimoji="0" lang="en-US" sz="3200" b="1" i="0" u="none" strike="noStrike" kern="1200" cap="none" spc="0" normalizeH="0" baseline="0" noProof="0">
              <a:ln>
                <a:noFill/>
              </a:ln>
              <a:solidFill>
                <a:srgbClr val="FFFFFF"/>
              </a:solidFill>
              <a:effectLst/>
              <a:uLnTx/>
              <a:uFillTx/>
              <a:latin typeface="Arial" panose="020B0604020202020204" pitchFamily="34" charset="0"/>
              <a:ea typeface="Helvetica Neue" charset="0"/>
              <a:cs typeface="Arial" panose="020B0604020202020204" pitchFamily="34" charset="0"/>
            </a:endParaRPr>
          </a:p>
        </p:txBody>
      </p:sp>
      <p:pic>
        <p:nvPicPr>
          <p:cNvPr id="27" name="Picture 44" descr="UCSF Logo - LogoDix">
            <a:extLst>
              <a:ext uri="{FF2B5EF4-FFF2-40B4-BE49-F238E27FC236}">
                <a16:creationId xmlns:a16="http://schemas.microsoft.com/office/drawing/2014/main" id="{743FE546-A5D3-874D-7659-B1E23B92E29E}"/>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878804" y="5067352"/>
            <a:ext cx="1813952" cy="354935"/>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8" descr="Columbia University Libraries/Information Services | RDA">
            <a:extLst>
              <a:ext uri="{FF2B5EF4-FFF2-40B4-BE49-F238E27FC236}">
                <a16:creationId xmlns:a16="http://schemas.microsoft.com/office/drawing/2014/main" id="{4A63FE6D-E898-EFF4-730C-A267C8813C52}"/>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287" t="47618" r="-287" b="13147"/>
          <a:stretch/>
        </p:blipFill>
        <p:spPr bwMode="auto">
          <a:xfrm>
            <a:off x="2092970" y="2168312"/>
            <a:ext cx="1157107" cy="457200"/>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6" descr="University of Texas Health Science Center at Houston">
            <a:extLst>
              <a:ext uri="{FF2B5EF4-FFF2-40B4-BE49-F238E27FC236}">
                <a16:creationId xmlns:a16="http://schemas.microsoft.com/office/drawing/2014/main" id="{3F6B5FDA-5CAA-0FA5-B4AD-62FD7AEB03A5}"/>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986755" y="2747124"/>
            <a:ext cx="1308484" cy="439832"/>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4" descr="University of California San Diego | Ashoka | Everyone a Changemaker">
            <a:extLst>
              <a:ext uri="{FF2B5EF4-FFF2-40B4-BE49-F238E27FC236}">
                <a16:creationId xmlns:a16="http://schemas.microsoft.com/office/drawing/2014/main" id="{476D0A75-954E-24B9-ECBE-1EA34A8D4A92}"/>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t="30897" r="345" b="32024"/>
          <a:stretch/>
        </p:blipFill>
        <p:spPr bwMode="auto">
          <a:xfrm>
            <a:off x="1791345" y="4470382"/>
            <a:ext cx="1738314" cy="439832"/>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34" descr="University-of-Southern-California-USC-Emblem - Brandeis Center">
            <a:extLst>
              <a:ext uri="{FF2B5EF4-FFF2-40B4-BE49-F238E27FC236}">
                <a16:creationId xmlns:a16="http://schemas.microsoft.com/office/drawing/2014/main" id="{53C812CD-13DC-7809-C8BF-41341B62DC39}"/>
              </a:ext>
            </a:extLst>
          </p:cNvPr>
          <p:cNvPicPr>
            <a:picLocks noChangeAspect="1" noChangeArrowheads="1"/>
          </p:cNvPicPr>
          <p:nvPr/>
        </p:nvPicPr>
        <p:blipFill rotWithShape="1">
          <a:blip r:embed="rId12">
            <a:extLst>
              <a:ext uri="{28A0092B-C50C-407E-A947-70E740481C1C}">
                <a14:useLocalDpi xmlns:a14="http://schemas.microsoft.com/office/drawing/2010/main" val="0"/>
              </a:ext>
            </a:extLst>
          </a:blip>
          <a:srcRect t="25142" b="23522"/>
          <a:stretch/>
        </p:blipFill>
        <p:spPr bwMode="auto">
          <a:xfrm>
            <a:off x="1878804" y="3348798"/>
            <a:ext cx="1563399" cy="439832"/>
          </a:xfrm>
          <a:prstGeom prst="rect">
            <a:avLst/>
          </a:prstGeom>
          <a:noFill/>
          <a:extLst>
            <a:ext uri="{909E8E84-426E-40DD-AFC4-6F175D3DCCD1}">
              <a14:hiddenFill xmlns:a14="http://schemas.microsoft.com/office/drawing/2010/main">
                <a:solidFill>
                  <a:srgbClr val="FFFFFF"/>
                </a:solidFill>
              </a14:hiddenFill>
            </a:ext>
          </a:extLst>
        </p:spPr>
      </p:pic>
      <p:pic>
        <p:nvPicPr>
          <p:cNvPr id="35" name="Graphic 34" descr="Database with solid fill">
            <a:extLst>
              <a:ext uri="{FF2B5EF4-FFF2-40B4-BE49-F238E27FC236}">
                <a16:creationId xmlns:a16="http://schemas.microsoft.com/office/drawing/2014/main" id="{61BE9A7C-8EAD-65E2-7E94-6B0783C98DAB}"/>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7242075" y="2005029"/>
            <a:ext cx="1266579" cy="1031621"/>
          </a:xfrm>
          <a:prstGeom prst="rect">
            <a:avLst/>
          </a:prstGeom>
        </p:spPr>
      </p:pic>
      <p:grpSp>
        <p:nvGrpSpPr>
          <p:cNvPr id="38" name="Group 37">
            <a:extLst>
              <a:ext uri="{FF2B5EF4-FFF2-40B4-BE49-F238E27FC236}">
                <a16:creationId xmlns:a16="http://schemas.microsoft.com/office/drawing/2014/main" id="{E66080BD-D812-48BC-5D79-1868EBEF2ACE}"/>
              </a:ext>
            </a:extLst>
          </p:cNvPr>
          <p:cNvGrpSpPr/>
          <p:nvPr/>
        </p:nvGrpSpPr>
        <p:grpSpPr>
          <a:xfrm>
            <a:off x="7192945" y="4433718"/>
            <a:ext cx="1136174" cy="1178708"/>
            <a:chOff x="9215577" y="4621696"/>
            <a:chExt cx="1482049" cy="1557409"/>
          </a:xfrm>
        </p:grpSpPr>
        <p:pic>
          <p:nvPicPr>
            <p:cNvPr id="39" name="Graphic 38" descr="Boardroom with solid fill">
              <a:extLst>
                <a:ext uri="{FF2B5EF4-FFF2-40B4-BE49-F238E27FC236}">
                  <a16:creationId xmlns:a16="http://schemas.microsoft.com/office/drawing/2014/main" id="{9EC89079-0028-2824-6CC5-93AB6CD691D8}"/>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9215577" y="4697056"/>
              <a:ext cx="1482049" cy="1482049"/>
            </a:xfrm>
            <a:prstGeom prst="rect">
              <a:avLst/>
            </a:prstGeom>
          </p:spPr>
        </p:pic>
        <p:pic>
          <p:nvPicPr>
            <p:cNvPr id="40" name="Graphic 39" descr="Supply And Demand with solid fill">
              <a:extLst>
                <a:ext uri="{FF2B5EF4-FFF2-40B4-BE49-F238E27FC236}">
                  <a16:creationId xmlns:a16="http://schemas.microsoft.com/office/drawing/2014/main" id="{52789E9F-751B-4168-0A99-AB753659FB76}"/>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9643507" y="4621696"/>
              <a:ext cx="626187" cy="626187"/>
            </a:xfrm>
            <a:prstGeom prst="rect">
              <a:avLst/>
            </a:prstGeom>
          </p:spPr>
        </p:pic>
      </p:grpSp>
      <p:pic>
        <p:nvPicPr>
          <p:cNvPr id="41" name="Picture 36" descr="University of Illinois Chicago – Crown Education">
            <a:extLst>
              <a:ext uri="{FF2B5EF4-FFF2-40B4-BE49-F238E27FC236}">
                <a16:creationId xmlns:a16="http://schemas.microsoft.com/office/drawing/2014/main" id="{F72AB15F-AC39-0ECC-A91E-3A112C25F2F3}"/>
              </a:ext>
            </a:extLst>
          </p:cNvPr>
          <p:cNvPicPr>
            <a:picLocks noChangeAspect="1" noChangeArrowheads="1"/>
          </p:cNvPicPr>
          <p:nvPr/>
        </p:nvPicPr>
        <p:blipFill rotWithShape="1">
          <a:blip r:embed="rId19">
            <a:extLst>
              <a:ext uri="{28A0092B-C50C-407E-A947-70E740481C1C}">
                <a14:useLocalDpi xmlns:a14="http://schemas.microsoft.com/office/drawing/2010/main" val="0"/>
              </a:ext>
            </a:extLst>
          </a:blip>
          <a:srcRect l="7013" t="32590" r="5942" b="26755"/>
          <a:stretch/>
        </p:blipFill>
        <p:spPr bwMode="auto">
          <a:xfrm>
            <a:off x="1742920" y="3838608"/>
            <a:ext cx="2052228" cy="548640"/>
          </a:xfrm>
          <a:prstGeom prst="rect">
            <a:avLst/>
          </a:prstGeom>
          <a:noFill/>
          <a:extLst>
            <a:ext uri="{909E8E84-426E-40DD-AFC4-6F175D3DCCD1}">
              <a14:hiddenFill xmlns:a14="http://schemas.microsoft.com/office/drawing/2010/main">
                <a:solidFill>
                  <a:srgbClr val="FFFFFF"/>
                </a:solidFill>
              </a14:hiddenFill>
            </a:ext>
          </a:extLst>
        </p:spPr>
      </p:pic>
      <p:sp>
        <p:nvSpPr>
          <p:cNvPr id="34" name="TextBox 33">
            <a:extLst>
              <a:ext uri="{FF2B5EF4-FFF2-40B4-BE49-F238E27FC236}">
                <a16:creationId xmlns:a16="http://schemas.microsoft.com/office/drawing/2014/main" id="{9A502583-259F-E4C9-E49F-5A7AE57DFB63}"/>
              </a:ext>
            </a:extLst>
          </p:cNvPr>
          <p:cNvSpPr txBox="1"/>
          <p:nvPr/>
        </p:nvSpPr>
        <p:spPr>
          <a:xfrm>
            <a:off x="3551701" y="2013955"/>
            <a:ext cx="3339620" cy="3446521"/>
          </a:xfrm>
          <a:prstGeom prst="rect">
            <a:avLst/>
          </a:prstGeom>
          <a:noFill/>
        </p:spPr>
        <p:txBody>
          <a:bodyPr wrap="square">
            <a:spAutoFit/>
          </a:bodyPr>
          <a:lstStyle/>
          <a:p>
            <a:pPr marL="228273" marR="0" lvl="1" indent="0" algn="l" defTabSz="456545" rtl="0" eaLnBrk="1" fontAlgn="auto" latinLnBrk="0" hangingPunct="1">
              <a:lnSpc>
                <a:spcPct val="150000"/>
              </a:lnSpc>
              <a:spcBef>
                <a:spcPts val="0"/>
              </a:spcBef>
              <a:spcAft>
                <a:spcPts val="972"/>
              </a:spcAft>
              <a:buClrTx/>
              <a:buSzTx/>
              <a:buFontTx/>
              <a:buNone/>
              <a:tabLst/>
              <a:defRPr/>
            </a:pPr>
            <a:r>
              <a:rPr kumimoji="0" lang="en-US" sz="2000" b="1" i="0" u="none" strike="noStrike" kern="1200" cap="none" spc="0" normalizeH="0" baseline="0" noProof="0">
                <a:ln>
                  <a:noFill/>
                </a:ln>
                <a:solidFill>
                  <a:srgbClr val="001956">
                    <a:lumMod val="90000"/>
                    <a:lumOff val="10000"/>
                  </a:srgbClr>
                </a:solidFill>
                <a:effectLst/>
                <a:uLnTx/>
                <a:uFillTx/>
                <a:latin typeface="Arial" panose="020B0604020202020204" pitchFamily="34" charset="0"/>
                <a:ea typeface="+mn-ea"/>
                <a:cs typeface="Arial" panose="020B0604020202020204" pitchFamily="34" charset="0"/>
              </a:rPr>
              <a:t>Krzysztof </a:t>
            </a:r>
            <a:r>
              <a:rPr kumimoji="0" lang="en-US" sz="2000" b="1" i="0" u="none" strike="noStrike" kern="1200" cap="none" spc="0" normalizeH="0" baseline="0" noProof="0" err="1">
                <a:ln>
                  <a:noFill/>
                </a:ln>
                <a:solidFill>
                  <a:srgbClr val="001956">
                    <a:lumMod val="90000"/>
                    <a:lumOff val="10000"/>
                  </a:srgbClr>
                </a:solidFill>
                <a:effectLst/>
                <a:uLnTx/>
                <a:uFillTx/>
                <a:latin typeface="Arial" panose="020B0604020202020204" pitchFamily="34" charset="0"/>
                <a:ea typeface="+mn-ea"/>
                <a:cs typeface="Arial" panose="020B0604020202020204" pitchFamily="34" charset="0"/>
              </a:rPr>
              <a:t>Kiryluk</a:t>
            </a:r>
            <a:endParaRPr kumimoji="0" lang="en-US" sz="2000" b="1" i="0" u="none" strike="noStrike" kern="1200" cap="none" spc="0" normalizeH="0" baseline="0" noProof="0">
              <a:ln>
                <a:noFill/>
              </a:ln>
              <a:solidFill>
                <a:srgbClr val="001956">
                  <a:lumMod val="90000"/>
                  <a:lumOff val="10000"/>
                </a:srgbClr>
              </a:solidFill>
              <a:effectLst/>
              <a:uLnTx/>
              <a:uFillTx/>
              <a:latin typeface="Arial" panose="020B0604020202020204" pitchFamily="34" charset="0"/>
              <a:ea typeface="+mn-ea"/>
              <a:cs typeface="Arial" panose="020B0604020202020204" pitchFamily="34" charset="0"/>
            </a:endParaRPr>
          </a:p>
          <a:p>
            <a:pPr marL="228273" marR="0" lvl="1" indent="0" algn="l" defTabSz="456545" rtl="0" eaLnBrk="1" fontAlgn="auto" latinLnBrk="0" hangingPunct="1">
              <a:lnSpc>
                <a:spcPct val="150000"/>
              </a:lnSpc>
              <a:spcBef>
                <a:spcPts val="0"/>
              </a:spcBef>
              <a:spcAft>
                <a:spcPts val="972"/>
              </a:spcAft>
              <a:buClrTx/>
              <a:buSzTx/>
              <a:buFontTx/>
              <a:buNone/>
              <a:tabLst/>
              <a:defRPr/>
            </a:pPr>
            <a:r>
              <a:rPr kumimoji="0" lang="en-AF" sz="2000" b="1" i="0" u="none" strike="noStrike" kern="1200" cap="none" spc="0" normalizeH="0" baseline="0" noProof="0">
                <a:ln>
                  <a:noFill/>
                </a:ln>
                <a:solidFill>
                  <a:srgbClr val="001956">
                    <a:lumMod val="90000"/>
                    <a:lumOff val="10000"/>
                  </a:srgbClr>
                </a:solidFill>
                <a:effectLst/>
                <a:uLnTx/>
                <a:uFillTx/>
                <a:latin typeface="Arial" panose="020B0604020202020204" pitchFamily="34" charset="0"/>
                <a:ea typeface="+mn-ea"/>
                <a:cs typeface="Arial" panose="020B0604020202020204" pitchFamily="34" charset="0"/>
              </a:rPr>
              <a:t>Joseph Mc</a:t>
            </a:r>
            <a:r>
              <a:rPr kumimoji="0" lang="en-US" sz="2000" b="1" i="0" u="none" strike="noStrike" kern="1200" cap="none" spc="0" normalizeH="0" baseline="0" noProof="0">
                <a:ln>
                  <a:noFill/>
                </a:ln>
                <a:solidFill>
                  <a:srgbClr val="001956">
                    <a:lumMod val="90000"/>
                    <a:lumOff val="10000"/>
                  </a:srgbClr>
                </a:solidFill>
                <a:effectLst/>
                <a:uLnTx/>
                <a:uFillTx/>
                <a:latin typeface="Arial" panose="020B0604020202020204" pitchFamily="34" charset="0"/>
                <a:ea typeface="+mn-ea"/>
                <a:cs typeface="Arial" panose="020B0604020202020204" pitchFamily="34" charset="0"/>
              </a:rPr>
              <a:t>C</a:t>
            </a:r>
            <a:r>
              <a:rPr kumimoji="0" lang="en-AF" sz="2000" b="1" i="0" u="none" strike="noStrike" kern="1200" cap="none" spc="0" normalizeH="0" baseline="0" noProof="0">
                <a:ln>
                  <a:noFill/>
                </a:ln>
                <a:solidFill>
                  <a:srgbClr val="001956">
                    <a:lumMod val="90000"/>
                    <a:lumOff val="10000"/>
                  </a:srgbClr>
                </a:solidFill>
                <a:effectLst/>
                <a:uLnTx/>
                <a:uFillTx/>
                <a:latin typeface="Arial" panose="020B0604020202020204" pitchFamily="34" charset="0"/>
                <a:ea typeface="+mn-ea"/>
                <a:cs typeface="Arial" panose="020B0604020202020204" pitchFamily="34" charset="0"/>
              </a:rPr>
              <a:t>ormick</a:t>
            </a:r>
            <a:r>
              <a:rPr kumimoji="0" lang="en-US" sz="2000" b="1" i="0" u="none" strike="noStrike" kern="1200" cap="none" spc="0" normalizeH="0" baseline="0" noProof="0">
                <a:ln>
                  <a:noFill/>
                </a:ln>
                <a:solidFill>
                  <a:srgbClr val="001956">
                    <a:lumMod val="90000"/>
                    <a:lumOff val="10000"/>
                  </a:srgbClr>
                </a:solidFill>
                <a:effectLst/>
                <a:uLnTx/>
                <a:uFillTx/>
                <a:latin typeface="Arial" panose="020B0604020202020204" pitchFamily="34" charset="0"/>
                <a:ea typeface="+mn-ea"/>
                <a:cs typeface="Arial" panose="020B0604020202020204" pitchFamily="34" charset="0"/>
              </a:rPr>
              <a:t> </a:t>
            </a:r>
          </a:p>
          <a:p>
            <a:pPr marL="228273" marR="0" lvl="1" indent="0" algn="l" defTabSz="456545" rtl="0" eaLnBrk="1" fontAlgn="auto" latinLnBrk="0" hangingPunct="1">
              <a:lnSpc>
                <a:spcPct val="150000"/>
              </a:lnSpc>
              <a:spcBef>
                <a:spcPts val="0"/>
              </a:spcBef>
              <a:spcAft>
                <a:spcPts val="972"/>
              </a:spcAft>
              <a:buClrTx/>
              <a:buSzTx/>
              <a:buFontTx/>
              <a:buNone/>
              <a:tabLst/>
              <a:defRPr/>
            </a:pPr>
            <a:r>
              <a:rPr kumimoji="0" lang="en-US" sz="2000" b="1" i="0" u="none" strike="noStrike" kern="1200" cap="none" spc="0" normalizeH="0" baseline="0" noProof="0" err="1">
                <a:ln>
                  <a:noFill/>
                </a:ln>
                <a:solidFill>
                  <a:srgbClr val="001956">
                    <a:lumMod val="90000"/>
                    <a:lumOff val="10000"/>
                  </a:srgbClr>
                </a:solidFill>
                <a:effectLst/>
                <a:uLnTx/>
                <a:uFillTx/>
                <a:latin typeface="Arial" panose="020B0604020202020204" pitchFamily="34" charset="0"/>
                <a:ea typeface="+mn-ea"/>
                <a:cs typeface="Arial" panose="020B0604020202020204" pitchFamily="34" charset="0"/>
              </a:rPr>
              <a:t>Lida</a:t>
            </a:r>
            <a:r>
              <a:rPr kumimoji="0" lang="en-US" sz="2000" b="1" i="0" u="none" strike="noStrike" kern="1200" cap="none" spc="0" normalizeH="0" baseline="0" noProof="0">
                <a:ln>
                  <a:noFill/>
                </a:ln>
                <a:solidFill>
                  <a:srgbClr val="001956">
                    <a:lumMod val="90000"/>
                    <a:lumOff val="10000"/>
                  </a:srgbClr>
                </a:solidFill>
                <a:effectLst/>
                <a:uLnTx/>
                <a:uFillTx/>
                <a:latin typeface="Arial" panose="020B0604020202020204" pitchFamily="34" charset="0"/>
                <a:ea typeface="+mn-ea"/>
                <a:cs typeface="Arial" panose="020B0604020202020204" pitchFamily="34" charset="0"/>
              </a:rPr>
              <a:t> </a:t>
            </a:r>
            <a:r>
              <a:rPr kumimoji="0" lang="en-US" sz="2000" b="1" i="0" u="none" strike="noStrike" kern="1200" cap="none" spc="0" normalizeH="0" baseline="0" noProof="0" err="1">
                <a:ln>
                  <a:noFill/>
                </a:ln>
                <a:solidFill>
                  <a:srgbClr val="001956">
                    <a:lumMod val="90000"/>
                    <a:lumOff val="10000"/>
                  </a:srgbClr>
                </a:solidFill>
                <a:effectLst/>
                <a:uLnTx/>
                <a:uFillTx/>
                <a:latin typeface="Arial" panose="020B0604020202020204" pitchFamily="34" charset="0"/>
                <a:ea typeface="+mn-ea"/>
                <a:cs typeface="Arial" panose="020B0604020202020204" pitchFamily="34" charset="0"/>
              </a:rPr>
              <a:t>Chatzi</a:t>
            </a:r>
            <a:endParaRPr kumimoji="0" lang="en-US" sz="2000" b="1" i="0" u="none" strike="noStrike" kern="1200" cap="none" spc="0" normalizeH="0" baseline="0" noProof="0">
              <a:ln>
                <a:noFill/>
              </a:ln>
              <a:solidFill>
                <a:srgbClr val="001956">
                  <a:lumMod val="90000"/>
                  <a:lumOff val="10000"/>
                </a:srgbClr>
              </a:solidFill>
              <a:effectLst/>
              <a:uLnTx/>
              <a:uFillTx/>
              <a:latin typeface="Arial" panose="020B0604020202020204" pitchFamily="34" charset="0"/>
              <a:ea typeface="+mn-ea"/>
              <a:cs typeface="Arial" panose="020B0604020202020204" pitchFamily="34" charset="0"/>
            </a:endParaRPr>
          </a:p>
          <a:p>
            <a:pPr marL="228273" marR="0" lvl="1" indent="0" algn="l" defTabSz="456545" rtl="0" eaLnBrk="1" fontAlgn="auto" latinLnBrk="0" hangingPunct="1">
              <a:lnSpc>
                <a:spcPct val="150000"/>
              </a:lnSpc>
              <a:spcBef>
                <a:spcPts val="0"/>
              </a:spcBef>
              <a:spcAft>
                <a:spcPts val="972"/>
              </a:spcAft>
              <a:buClrTx/>
              <a:buSzTx/>
              <a:buFontTx/>
              <a:buNone/>
              <a:tabLst/>
              <a:defRPr/>
            </a:pPr>
            <a:r>
              <a:rPr kumimoji="0" lang="en-US" sz="2000" b="1" i="0" u="none" strike="noStrike" kern="1200" cap="none" spc="0" normalizeH="0" baseline="0" noProof="0">
                <a:ln>
                  <a:noFill/>
                </a:ln>
                <a:solidFill>
                  <a:srgbClr val="001956">
                    <a:lumMod val="90000"/>
                    <a:lumOff val="10000"/>
                  </a:srgbClr>
                </a:solidFill>
                <a:effectLst/>
                <a:uLnTx/>
                <a:uFillTx/>
                <a:latin typeface="Arial" panose="020B0604020202020204" pitchFamily="34" charset="0"/>
                <a:ea typeface="+mn-ea"/>
                <a:cs typeface="Arial" panose="020B0604020202020204" pitchFamily="34" charset="0"/>
              </a:rPr>
              <a:t>Tanika Kelly </a:t>
            </a:r>
          </a:p>
          <a:p>
            <a:pPr marL="228273" marR="0" lvl="1" indent="0" algn="l" defTabSz="456545" rtl="0" eaLnBrk="1" fontAlgn="auto" latinLnBrk="0" hangingPunct="1">
              <a:lnSpc>
                <a:spcPct val="150000"/>
              </a:lnSpc>
              <a:spcBef>
                <a:spcPts val="0"/>
              </a:spcBef>
              <a:spcAft>
                <a:spcPts val="972"/>
              </a:spcAft>
              <a:buClrTx/>
              <a:buSzTx/>
              <a:buFontTx/>
              <a:buNone/>
              <a:tabLst/>
              <a:defRPr/>
            </a:pPr>
            <a:r>
              <a:rPr kumimoji="0" lang="en-AF" sz="2000" b="1" i="0" u="none" strike="noStrike" kern="1200" cap="none" spc="0" normalizeH="0" baseline="0" noProof="0">
                <a:ln>
                  <a:noFill/>
                </a:ln>
                <a:solidFill>
                  <a:srgbClr val="001956">
                    <a:lumMod val="90000"/>
                    <a:lumOff val="10000"/>
                  </a:srgbClr>
                </a:solidFill>
                <a:effectLst/>
                <a:uLnTx/>
                <a:uFillTx/>
                <a:latin typeface="Arial" panose="020B0604020202020204" pitchFamily="34" charset="0"/>
                <a:ea typeface="+mn-ea"/>
                <a:cs typeface="Arial" panose="020B0604020202020204" pitchFamily="34" charset="0"/>
              </a:rPr>
              <a:t>Louise Laurent</a:t>
            </a:r>
            <a:r>
              <a:rPr kumimoji="0" lang="en-US" sz="2000" b="1" i="0" u="none" strike="noStrike" kern="1200" cap="none" spc="0" normalizeH="0" baseline="0" noProof="0">
                <a:ln>
                  <a:noFill/>
                </a:ln>
                <a:solidFill>
                  <a:srgbClr val="001956">
                    <a:lumMod val="90000"/>
                    <a:lumOff val="10000"/>
                  </a:srgbClr>
                </a:solidFill>
                <a:effectLst/>
                <a:uLnTx/>
                <a:uFillTx/>
                <a:latin typeface="Arial" panose="020B0604020202020204" pitchFamily="34" charset="0"/>
                <a:ea typeface="+mn-ea"/>
                <a:cs typeface="Arial" panose="020B0604020202020204" pitchFamily="34" charset="0"/>
              </a:rPr>
              <a:t> </a:t>
            </a:r>
          </a:p>
          <a:p>
            <a:pPr marL="228273" marR="0" lvl="1" indent="0" algn="l" defTabSz="456545" rtl="0" eaLnBrk="1" fontAlgn="auto" latinLnBrk="0" hangingPunct="1">
              <a:lnSpc>
                <a:spcPct val="150000"/>
              </a:lnSpc>
              <a:spcBef>
                <a:spcPts val="0"/>
              </a:spcBef>
              <a:spcAft>
                <a:spcPts val="972"/>
              </a:spcAft>
              <a:buClrTx/>
              <a:buSzTx/>
              <a:buFontTx/>
              <a:buNone/>
              <a:tabLst/>
              <a:defRPr/>
            </a:pPr>
            <a:r>
              <a:rPr kumimoji="0" lang="en-AF" sz="2000" b="1" i="0" u="none" strike="noStrike" kern="1200" cap="none" spc="0" normalizeH="0" baseline="0" noProof="0">
                <a:ln>
                  <a:noFill/>
                </a:ln>
                <a:solidFill>
                  <a:srgbClr val="001956">
                    <a:lumMod val="90000"/>
                    <a:lumOff val="10000"/>
                  </a:srgbClr>
                </a:solidFill>
                <a:effectLst/>
                <a:uLnTx/>
                <a:uFillTx/>
                <a:latin typeface="Arial" panose="020B0604020202020204" pitchFamily="34" charset="0"/>
                <a:ea typeface="+mn-ea"/>
                <a:cs typeface="Arial" panose="020B0604020202020204" pitchFamily="34" charset="0"/>
              </a:rPr>
              <a:t>Stephanie Christenson</a:t>
            </a:r>
            <a:endParaRPr kumimoji="0" lang="en-US" sz="2000" b="1" i="0" u="none" strike="noStrike" kern="1200" cap="none" spc="0" normalizeH="0" baseline="0" noProof="0">
              <a:ln>
                <a:noFill/>
              </a:ln>
              <a:solidFill>
                <a:srgbClr val="001956">
                  <a:lumMod val="90000"/>
                  <a:lumOff val="10000"/>
                </a:srgbClr>
              </a:solidFill>
              <a:effectLst/>
              <a:uLnTx/>
              <a:uFillTx/>
              <a:latin typeface="Arial" panose="020B0604020202020204" pitchFamily="34" charset="0"/>
              <a:ea typeface="Helvetica Neue" charset="0"/>
              <a:cs typeface="Arial" panose="020B0604020202020204" pitchFamily="34" charset="0"/>
            </a:endParaRPr>
          </a:p>
        </p:txBody>
      </p:sp>
      <p:sp>
        <p:nvSpPr>
          <p:cNvPr id="8" name="Rectangle: Rounded Corners 7">
            <a:extLst>
              <a:ext uri="{FF2B5EF4-FFF2-40B4-BE49-F238E27FC236}">
                <a16:creationId xmlns:a16="http://schemas.microsoft.com/office/drawing/2014/main" id="{237F0646-ADE6-DBE8-2182-6B2D3DE730B2}"/>
              </a:ext>
            </a:extLst>
          </p:cNvPr>
          <p:cNvSpPr/>
          <p:nvPr/>
        </p:nvSpPr>
        <p:spPr>
          <a:xfrm>
            <a:off x="957019" y="6071981"/>
            <a:ext cx="9437224" cy="63976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1956"/>
              </a:solidFill>
              <a:effectLst/>
              <a:uLnTx/>
              <a:uFillTx/>
              <a:latin typeface="Arial" panose="020B0604020202020204"/>
              <a:ea typeface="+mn-ea"/>
              <a:cs typeface="+mn-cs"/>
            </a:endParaRPr>
          </a:p>
        </p:txBody>
      </p:sp>
      <p:pic>
        <p:nvPicPr>
          <p:cNvPr id="11" name="Picture 10">
            <a:extLst>
              <a:ext uri="{FF2B5EF4-FFF2-40B4-BE49-F238E27FC236}">
                <a16:creationId xmlns:a16="http://schemas.microsoft.com/office/drawing/2014/main" id="{69DB6EE9-624E-8BE5-FA73-43530CBFEFDA}"/>
              </a:ext>
            </a:extLst>
          </p:cNvPr>
          <p:cNvPicPr>
            <a:picLocks noChangeAspect="1"/>
          </p:cNvPicPr>
          <p:nvPr/>
        </p:nvPicPr>
        <p:blipFill>
          <a:blip r:embed="rId20"/>
          <a:stretch>
            <a:fillRect/>
          </a:stretch>
        </p:blipFill>
        <p:spPr>
          <a:xfrm>
            <a:off x="4777788" y="6147761"/>
            <a:ext cx="1795685" cy="548034"/>
          </a:xfrm>
          <a:prstGeom prst="rect">
            <a:avLst/>
          </a:prstGeom>
        </p:spPr>
      </p:pic>
      <p:pic>
        <p:nvPicPr>
          <p:cNvPr id="12" name="Picture 11">
            <a:extLst>
              <a:ext uri="{FF2B5EF4-FFF2-40B4-BE49-F238E27FC236}">
                <a16:creationId xmlns:a16="http://schemas.microsoft.com/office/drawing/2014/main" id="{76D69573-0B84-071B-0E51-CC3D8E78E26E}"/>
              </a:ext>
            </a:extLst>
          </p:cNvPr>
          <p:cNvPicPr>
            <a:picLocks noChangeAspect="1"/>
          </p:cNvPicPr>
          <p:nvPr/>
        </p:nvPicPr>
        <p:blipFill>
          <a:blip r:embed="rId21"/>
          <a:stretch>
            <a:fillRect/>
          </a:stretch>
        </p:blipFill>
        <p:spPr>
          <a:xfrm>
            <a:off x="7093357" y="6174325"/>
            <a:ext cx="3263714" cy="494907"/>
          </a:xfrm>
          <a:prstGeom prst="rect">
            <a:avLst/>
          </a:prstGeom>
        </p:spPr>
      </p:pic>
      <p:pic>
        <p:nvPicPr>
          <p:cNvPr id="10" name="Picture 9">
            <a:extLst>
              <a:ext uri="{FF2B5EF4-FFF2-40B4-BE49-F238E27FC236}">
                <a16:creationId xmlns:a16="http://schemas.microsoft.com/office/drawing/2014/main" id="{967C1E59-A6D4-453F-99F7-AE94C03FEDCD}"/>
              </a:ext>
            </a:extLst>
          </p:cNvPr>
          <p:cNvPicPr>
            <a:picLocks noChangeAspect="1"/>
          </p:cNvPicPr>
          <p:nvPr/>
        </p:nvPicPr>
        <p:blipFill>
          <a:blip r:embed="rId22"/>
          <a:stretch>
            <a:fillRect/>
          </a:stretch>
        </p:blipFill>
        <p:spPr>
          <a:xfrm>
            <a:off x="1041582" y="6143400"/>
            <a:ext cx="3488396" cy="496923"/>
          </a:xfrm>
          <a:prstGeom prst="rect">
            <a:avLst/>
          </a:prstGeom>
        </p:spPr>
      </p:pic>
      <p:sp>
        <p:nvSpPr>
          <p:cNvPr id="13" name="TextBox 12">
            <a:extLst>
              <a:ext uri="{FF2B5EF4-FFF2-40B4-BE49-F238E27FC236}">
                <a16:creationId xmlns:a16="http://schemas.microsoft.com/office/drawing/2014/main" id="{C168F2D5-CA2E-D138-FF73-8E3E0FA3626D}"/>
              </a:ext>
            </a:extLst>
          </p:cNvPr>
          <p:cNvSpPr txBox="1"/>
          <p:nvPr/>
        </p:nvSpPr>
        <p:spPr>
          <a:xfrm>
            <a:off x="9927771" y="544286"/>
            <a:ext cx="184731" cy="297454"/>
          </a:xfrm>
          <a:prstGeom prst="rect">
            <a:avLst/>
          </a:prstGeom>
          <a:noFill/>
        </p:spPr>
        <p:txBody>
          <a:bodyPr wrap="none" rtlCol="0">
            <a:spAutoFit/>
          </a:bodyPr>
          <a:lstStyle/>
          <a:p>
            <a:endParaRPr lang="en-AF" sz="1333" b="0" i="0" kern="1200" baseline="0" dirty="0">
              <a:solidFill>
                <a:schemeClr val="bg1"/>
              </a:solidFill>
              <a:effectLst/>
              <a:latin typeface="+mj-lt"/>
              <a:ea typeface="Helvetica Neue" charset="0"/>
              <a:cs typeface="Helvetica Neue" charset="0"/>
            </a:endParaRPr>
          </a:p>
        </p:txBody>
      </p:sp>
      <p:sp>
        <p:nvSpPr>
          <p:cNvPr id="15" name="TextBox 14">
            <a:extLst>
              <a:ext uri="{FF2B5EF4-FFF2-40B4-BE49-F238E27FC236}">
                <a16:creationId xmlns:a16="http://schemas.microsoft.com/office/drawing/2014/main" id="{8D8D3FD0-7DB1-17B6-DB38-7602A89E97CA}"/>
              </a:ext>
            </a:extLst>
          </p:cNvPr>
          <p:cNvSpPr txBox="1"/>
          <p:nvPr/>
        </p:nvSpPr>
        <p:spPr>
          <a:xfrm>
            <a:off x="10379998" y="6457890"/>
            <a:ext cx="1795684"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a:cs typeface="Arial"/>
              </a:rPr>
              <a:t>Document 21</a:t>
            </a:r>
          </a:p>
        </p:txBody>
      </p:sp>
    </p:spTree>
    <p:extLst>
      <p:ext uri="{BB962C8B-B14F-4D97-AF65-F5344CB8AC3E}">
        <p14:creationId xmlns:p14="http://schemas.microsoft.com/office/powerpoint/2010/main" val="1707612533"/>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1"/>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062"/>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8"/>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4"/>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064"/>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9"/>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animBg="1"/>
      <p:bldP spid="6" grpId="0" animBg="1"/>
      <p:bldP spid="2" grpId="0"/>
      <p:bldP spid="18" grpId="0"/>
      <p:bldP spid="4" grpId="0"/>
      <p:bldP spid="19" grpId="0"/>
      <p:bldP spid="42" grpId="0"/>
      <p:bldP spid="20" grpId="0"/>
      <p:bldP spid="34"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5F7E06F-1C14-3D1A-1DDE-3C26932385CF}"/>
              </a:ext>
            </a:extLst>
          </p:cNvPr>
          <p:cNvSpPr/>
          <p:nvPr/>
        </p:nvSpPr>
        <p:spPr>
          <a:xfrm>
            <a:off x="-1" y="-12279"/>
            <a:ext cx="12192000" cy="646331"/>
          </a:xfrm>
          <a:prstGeom prst="rect">
            <a:avLst/>
          </a:prstGeom>
        </p:spPr>
        <p:txBody>
          <a:bodyPr wrap="square">
            <a:spAutoFit/>
          </a:bodyPr>
          <a:lstStyle/>
          <a:p>
            <a:pPr marL="158750" marR="0" lvl="2" indent="0" algn="ctr" defTabSz="627063" rtl="0" eaLnBrk="0" fontAlgn="auto" latinLnBrk="0" hangingPunct="0">
              <a:lnSpc>
                <a:spcPct val="100000"/>
              </a:lnSpc>
              <a:spcBef>
                <a:spcPts val="1800"/>
              </a:spcBef>
              <a:spcAft>
                <a:spcPts val="0"/>
              </a:spcAft>
              <a:buClr>
                <a:srgbClr val="FFFFFF"/>
              </a:buClr>
              <a:buSzPct val="95000"/>
              <a:buFontTx/>
              <a:buNone/>
              <a:tabLst/>
              <a:defRPr/>
            </a:pPr>
            <a:r>
              <a:rPr kumimoji="0" lang="en-US" sz="3600" b="1" i="0" u="none" strike="noStrike" kern="1200" cap="none" spc="0" normalizeH="0" baseline="0" noProof="0" dirty="0">
                <a:ln>
                  <a:noFill/>
                </a:ln>
                <a:solidFill>
                  <a:srgbClr val="5FE0D4"/>
                </a:solidFill>
                <a:effectLst/>
                <a:uLnTx/>
                <a:uFillTx/>
                <a:latin typeface="Arial" charset="0"/>
                <a:ea typeface="+mn-ea"/>
                <a:cs typeface="Arial" charset="0"/>
              </a:rPr>
              <a:t>Clinical Genome Resource (</a:t>
            </a:r>
            <a:r>
              <a:rPr kumimoji="0" lang="en-US" sz="3600" b="1" i="0" u="none" strike="noStrike" kern="1200" cap="none" spc="0" normalizeH="0" baseline="0" noProof="0" dirty="0" err="1">
                <a:ln>
                  <a:noFill/>
                </a:ln>
                <a:solidFill>
                  <a:srgbClr val="5FE0D4"/>
                </a:solidFill>
                <a:effectLst/>
                <a:uLnTx/>
                <a:uFillTx/>
                <a:latin typeface="Arial" charset="0"/>
                <a:ea typeface="+mn-ea"/>
                <a:cs typeface="Arial" charset="0"/>
              </a:rPr>
              <a:t>ClinGen</a:t>
            </a:r>
            <a:r>
              <a:rPr kumimoji="0" lang="en-US" sz="3600" b="1" i="0" u="none" strike="noStrike" kern="1200" cap="none" spc="0" normalizeH="0" baseline="0" noProof="0" dirty="0">
                <a:ln>
                  <a:noFill/>
                </a:ln>
                <a:solidFill>
                  <a:srgbClr val="5FE0D4"/>
                </a:solidFill>
                <a:effectLst/>
                <a:uLnTx/>
                <a:uFillTx/>
                <a:latin typeface="Arial" charset="0"/>
                <a:ea typeface="+mn-ea"/>
                <a:cs typeface="Arial" charset="0"/>
              </a:rPr>
              <a:t>)</a:t>
            </a:r>
            <a:endParaRPr kumimoji="0" lang="en-US" sz="3600" b="1" i="0" u="none" strike="noStrike" kern="1200" cap="none" spc="0" normalizeH="0" baseline="0" noProof="0" dirty="0">
              <a:ln>
                <a:noFill/>
              </a:ln>
              <a:solidFill>
                <a:prstClr val="white"/>
              </a:solidFill>
              <a:effectLst/>
              <a:uLnTx/>
              <a:uFillTx/>
              <a:latin typeface="Arial" charset="0"/>
              <a:ea typeface="+mn-ea"/>
              <a:cs typeface="+mn-cs"/>
            </a:endParaRPr>
          </a:p>
        </p:txBody>
      </p:sp>
      <p:sp>
        <p:nvSpPr>
          <p:cNvPr id="11" name="Rectangle 10">
            <a:extLst>
              <a:ext uri="{FF2B5EF4-FFF2-40B4-BE49-F238E27FC236}">
                <a16:creationId xmlns:a16="http://schemas.microsoft.com/office/drawing/2014/main" id="{7220A5AC-3807-B08B-C29B-334ABB7FB4BD}"/>
              </a:ext>
            </a:extLst>
          </p:cNvPr>
          <p:cNvSpPr/>
          <p:nvPr/>
        </p:nvSpPr>
        <p:spPr>
          <a:xfrm>
            <a:off x="2057886" y="696771"/>
            <a:ext cx="8076227" cy="584775"/>
          </a:xfrm>
          <a:prstGeom prst="rect">
            <a:avLst/>
          </a:prstGeom>
        </p:spPr>
        <p:txBody>
          <a:bodyPr wrap="square" lIns="91440" tIns="45720" rIns="91440" bIns="45720" anchor="t">
            <a:spAutoFit/>
          </a:bodyPr>
          <a:lstStyle/>
          <a:p>
            <a:pPr marL="158750" marR="0" lvl="2" indent="0" algn="ctr" defTabSz="627063" rtl="0" eaLnBrk="0" fontAlgn="auto" latinLnBrk="0" hangingPunct="0">
              <a:lnSpc>
                <a:spcPct val="100000"/>
              </a:lnSpc>
              <a:spcBef>
                <a:spcPts val="1800"/>
              </a:spcBef>
              <a:spcAft>
                <a:spcPts val="0"/>
              </a:spcAft>
              <a:buClr>
                <a:srgbClr val="FFFFFF"/>
              </a:buClr>
              <a:buSzPct val="95000"/>
              <a:buFontTx/>
              <a:buNone/>
              <a:tabLst/>
              <a:defRPr/>
            </a:pPr>
            <a:r>
              <a:rPr kumimoji="0" lang="en-US" sz="3200" b="1" i="0" u="none" strike="noStrike" kern="1200" cap="none" spc="0" normalizeH="0" baseline="0" noProof="0" dirty="0">
                <a:ln>
                  <a:noFill/>
                </a:ln>
                <a:solidFill>
                  <a:srgbClr val="FFFFFF"/>
                </a:solidFill>
                <a:effectLst/>
                <a:uLnTx/>
                <a:uFillTx/>
                <a:latin typeface="Arial" panose="020B0604020202020204"/>
                <a:ea typeface="+mn-ea"/>
                <a:cs typeface="Arial"/>
              </a:rPr>
              <a:t>10</a:t>
            </a:r>
            <a:r>
              <a:rPr kumimoji="0" lang="en-US" sz="3200" b="1" i="0" u="none" strike="noStrike" kern="1200" cap="none" spc="0" normalizeH="0" baseline="30000" noProof="0" dirty="0">
                <a:ln>
                  <a:noFill/>
                </a:ln>
                <a:solidFill>
                  <a:srgbClr val="FFFFFF"/>
                </a:solidFill>
                <a:effectLst/>
                <a:uLnTx/>
                <a:uFillTx/>
                <a:latin typeface="Arial" panose="020B0604020202020204"/>
                <a:ea typeface="+mn-ea"/>
                <a:cs typeface="Arial"/>
              </a:rPr>
              <a:t>th</a:t>
            </a:r>
            <a:r>
              <a:rPr kumimoji="0" lang="en-US" sz="3200" b="1" i="0" u="none" strike="noStrike" kern="1200" cap="none" spc="0" normalizeH="0" baseline="0" noProof="0" dirty="0">
                <a:ln>
                  <a:noFill/>
                </a:ln>
                <a:solidFill>
                  <a:srgbClr val="FFFFFF"/>
                </a:solidFill>
                <a:effectLst/>
                <a:uLnTx/>
                <a:uFillTx/>
                <a:latin typeface="Arial" panose="020B0604020202020204"/>
                <a:ea typeface="+mn-ea"/>
                <a:cs typeface="Arial"/>
              </a:rPr>
              <a:t> Anniversary</a:t>
            </a:r>
          </a:p>
        </p:txBody>
      </p:sp>
      <p:sp>
        <p:nvSpPr>
          <p:cNvPr id="12" name="TextBox 11">
            <a:extLst>
              <a:ext uri="{FF2B5EF4-FFF2-40B4-BE49-F238E27FC236}">
                <a16:creationId xmlns:a16="http://schemas.microsoft.com/office/drawing/2014/main" id="{B3F6CB53-9707-79AD-B14B-8251A01408F4}"/>
              </a:ext>
            </a:extLst>
          </p:cNvPr>
          <p:cNvSpPr txBox="1"/>
          <p:nvPr/>
        </p:nvSpPr>
        <p:spPr>
          <a:xfrm>
            <a:off x="1984037" y="5905120"/>
            <a:ext cx="8775369" cy="492443"/>
          </a:xfrm>
          <a:prstGeom prst="rect">
            <a:avLst/>
          </a:prstGeom>
          <a:noFill/>
        </p:spPr>
        <p:txBody>
          <a:bodyPr wrap="square" lIns="91440" tIns="45720" rIns="91440" bIns="45720" anchor="t">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chemeClr val="bg2">
                    <a:lumMod val="40000"/>
                    <a:lumOff val="60000"/>
                  </a:schemeClr>
                </a:solidFill>
                <a:effectLst/>
                <a:uLnTx/>
                <a:uFillTx/>
                <a:latin typeface="Arial" panose="020B0604020202020204"/>
                <a:ea typeface="Helvetica Neue" charset="0"/>
                <a:cs typeface="Helvetica Neue" charset="0"/>
              </a:rPr>
              <a:t>Stay tuned for event updates in the coming year!</a:t>
            </a:r>
          </a:p>
        </p:txBody>
      </p:sp>
      <p:pic>
        <p:nvPicPr>
          <p:cNvPr id="14" name="Picture 13" descr="A logo for a clinical genome resource&#10;&#10;Description automatically generated">
            <a:extLst>
              <a:ext uri="{FF2B5EF4-FFF2-40B4-BE49-F238E27FC236}">
                <a16:creationId xmlns:a16="http://schemas.microsoft.com/office/drawing/2014/main" id="{75307224-51AB-D4B3-500A-2F7E3DD1C15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6793" y="1974362"/>
            <a:ext cx="3245183" cy="3265236"/>
          </a:xfrm>
          <a:prstGeom prst="rect">
            <a:avLst/>
          </a:prstGeom>
          <a:ln w="38100">
            <a:solidFill>
              <a:srgbClr val="5FE0D4"/>
            </a:solidFill>
          </a:ln>
          <a:effectLst/>
        </p:spPr>
      </p:pic>
      <p:sp>
        <p:nvSpPr>
          <p:cNvPr id="16" name="TextBox 15">
            <a:extLst>
              <a:ext uri="{FF2B5EF4-FFF2-40B4-BE49-F238E27FC236}">
                <a16:creationId xmlns:a16="http://schemas.microsoft.com/office/drawing/2014/main" id="{50A2A7F8-DEA9-A8D1-3D01-CB88718A3AC8}"/>
              </a:ext>
            </a:extLst>
          </p:cNvPr>
          <p:cNvSpPr txBox="1"/>
          <p:nvPr/>
        </p:nvSpPr>
        <p:spPr>
          <a:xfrm>
            <a:off x="3966521" y="1923255"/>
            <a:ext cx="8076227" cy="3416320"/>
          </a:xfrm>
          <a:prstGeom prst="rect">
            <a:avLst/>
          </a:prstGeom>
          <a:noFill/>
        </p:spPr>
        <p:txBody>
          <a:bodyPr wrap="square" lIns="91440" tIns="45720" rIns="91440" bIns="45720" anchor="t">
            <a:spAutoFit/>
          </a:bodyPr>
          <a:lstStyle/>
          <a:p>
            <a:pPr marL="342900" marR="0" lvl="0" indent="-342900" algn="l" defTabSz="121917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400" b="1" i="0" u="none" strike="noStrike" kern="1200" cap="none" spc="0" normalizeH="0" baseline="0" noProof="0" dirty="0">
                <a:ln>
                  <a:noFill/>
                </a:ln>
                <a:solidFill>
                  <a:srgbClr val="FFFFFF"/>
                </a:solidFill>
                <a:effectLst/>
                <a:uLnTx/>
                <a:uFillTx/>
                <a:latin typeface="Arial" panose="020B0604020202020204"/>
                <a:ea typeface="Helvetica Neue" charset="0"/>
                <a:cs typeface="Helvetica Neue" charset="0"/>
              </a:rPr>
              <a:t>American Society of Human Genetics </a:t>
            </a:r>
            <a:endParaRPr kumimoji="0" lang="en-US" sz="2400" b="0" i="0" u="none" strike="noStrike" kern="1200" cap="none" spc="0" normalizeH="0" baseline="0" noProof="0" dirty="0">
              <a:ln>
                <a:noFill/>
              </a:ln>
              <a:solidFill>
                <a:srgbClr val="FFFFFF"/>
              </a:solidFill>
              <a:effectLst/>
              <a:uLnTx/>
              <a:uFillTx/>
              <a:latin typeface="Arial" panose="020B0604020202020204"/>
              <a:ea typeface="+mn-ea"/>
              <a:cs typeface="+mn-cs"/>
            </a:endParaRPr>
          </a:p>
          <a:p>
            <a:pPr marL="608965" marR="0" lvl="1" algn="l" defTabSz="1219170" rtl="0" eaLnBrk="1" fontAlgn="auto" latinLnBrk="0" hangingPunct="1">
              <a:lnSpc>
                <a:spcPct val="100000"/>
              </a:lnSpc>
              <a:spcBef>
                <a:spcPts val="0"/>
              </a:spcBef>
              <a:spcAft>
                <a:spcPts val="0"/>
              </a:spcAft>
              <a:buClr>
                <a:schemeClr val="tx1"/>
              </a:buClr>
              <a:buSzTx/>
              <a:tabLst/>
              <a:defRPr/>
            </a:pPr>
            <a:r>
              <a:rPr kumimoji="0" lang="en-US" sz="2400" b="1" i="0" u="none" strike="noStrike" kern="1200" cap="none" spc="0" normalizeH="0" baseline="0" noProof="0" dirty="0">
                <a:ln>
                  <a:noFill/>
                </a:ln>
                <a:solidFill>
                  <a:schemeClr val="bg2">
                    <a:lumMod val="40000"/>
                    <a:lumOff val="60000"/>
                  </a:schemeClr>
                </a:solidFill>
                <a:effectLst/>
                <a:uLnTx/>
                <a:uFillTx/>
                <a:latin typeface="Arial" panose="020B0604020202020204"/>
                <a:ea typeface="Helvetica Neue" charset="0"/>
                <a:cs typeface="Arial"/>
              </a:rPr>
              <a:t>November 2, 2023</a:t>
            </a:r>
            <a:endParaRPr kumimoji="0" lang="en-US" sz="2400" b="0" i="0" u="none" strike="noStrike" kern="1200" cap="none" spc="0" normalizeH="0" baseline="0" noProof="0" dirty="0">
              <a:ln>
                <a:noFill/>
              </a:ln>
              <a:solidFill>
                <a:schemeClr val="bg2">
                  <a:lumMod val="40000"/>
                  <a:lumOff val="60000"/>
                </a:schemeClr>
              </a:solidFill>
              <a:effectLst/>
              <a:uLnTx/>
              <a:uFillTx/>
              <a:latin typeface="Arial" panose="020B0604020202020204"/>
              <a:ea typeface="Helvetica Neue" charset="0"/>
              <a:cs typeface="Arial"/>
            </a:endParaRPr>
          </a:p>
          <a:p>
            <a:pPr marL="608965" marR="0" lvl="1" algn="l" defTabSz="1219170" rtl="0" eaLnBrk="1" fontAlgn="auto" latinLnBrk="0" hangingPunct="1">
              <a:lnSpc>
                <a:spcPct val="100000"/>
              </a:lnSpc>
              <a:spcBef>
                <a:spcPts val="0"/>
              </a:spcBef>
              <a:spcAft>
                <a:spcPts val="0"/>
              </a:spcAft>
              <a:buClr>
                <a:schemeClr val="tx1"/>
              </a:buClr>
              <a:buSzTx/>
              <a:tabLst/>
              <a:defRPr/>
            </a:pPr>
            <a:r>
              <a:rPr kumimoji="0" lang="en-US" sz="2400" b="1" i="0" u="none" strike="noStrike" kern="1200" cap="none" spc="0" normalizeH="0" baseline="0" noProof="0" dirty="0">
                <a:ln>
                  <a:noFill/>
                </a:ln>
                <a:solidFill>
                  <a:schemeClr val="bg2">
                    <a:lumMod val="40000"/>
                    <a:lumOff val="60000"/>
                  </a:schemeClr>
                </a:solidFill>
                <a:effectLst/>
                <a:uLnTx/>
                <a:uFillTx/>
                <a:latin typeface="Arial" panose="020B0604020202020204"/>
                <a:ea typeface="Helvetica Neue" charset="0"/>
                <a:cs typeface="Helvetica Neue" charset="0"/>
              </a:rPr>
              <a:t>Lunch reception</a:t>
            </a:r>
            <a:endParaRPr kumimoji="0" lang="en-US" sz="2400" b="1" i="0" u="none" strike="noStrike" kern="1200" cap="none" spc="0" normalizeH="0" baseline="30000" noProof="0" dirty="0">
              <a:ln>
                <a:noFill/>
              </a:ln>
              <a:solidFill>
                <a:schemeClr val="bg2">
                  <a:lumMod val="40000"/>
                  <a:lumOff val="60000"/>
                </a:schemeClr>
              </a:solidFill>
              <a:effectLst/>
              <a:uLnTx/>
              <a:uFillTx/>
              <a:latin typeface="Arial" panose="020B0604020202020204"/>
              <a:ea typeface="Helvetica Neue" charset="0"/>
              <a:cs typeface="Helvetica Neue" charset="0"/>
            </a:endParaRPr>
          </a:p>
          <a:p>
            <a:pPr marL="951865" marR="0" lvl="1" indent="-342900" algn="l" defTabSz="121917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en-US" sz="2400" b="1" i="0" u="none" strike="noStrike" kern="1200" cap="none" spc="0" normalizeH="0" baseline="0" noProof="0" dirty="0">
              <a:ln>
                <a:noFill/>
              </a:ln>
              <a:solidFill>
                <a:srgbClr val="FFFFFF"/>
              </a:solidFill>
              <a:effectLst/>
              <a:uLnTx/>
              <a:uFillTx/>
              <a:latin typeface="Arial" panose="020B0604020202020204"/>
              <a:ea typeface="+mn-ea"/>
              <a:cs typeface="Arial" panose="020B0604020202020204"/>
            </a:endParaRPr>
          </a:p>
          <a:p>
            <a:pPr marL="342900" marR="0" lvl="0" indent="-342900" algn="l" defTabSz="574675"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400" b="1" i="0" u="none" strike="noStrike" kern="1200" cap="none" spc="0" normalizeH="0" baseline="0" noProof="0" dirty="0">
                <a:ln>
                  <a:noFill/>
                </a:ln>
                <a:solidFill>
                  <a:srgbClr val="FFFFFF"/>
                </a:solidFill>
                <a:effectLst/>
                <a:uLnTx/>
                <a:uFillTx/>
                <a:latin typeface="Arial" panose="020B0604020202020204"/>
                <a:ea typeface="Helvetica Neue" charset="0"/>
                <a:cs typeface="Helvetica Neue" charset="0"/>
              </a:rPr>
              <a:t>American College of Medical Genetics &amp; Genomics </a:t>
            </a:r>
          </a:p>
          <a:p>
            <a:pPr marL="608965" marR="0" lvl="1" algn="l" defTabSz="1219170" rtl="0" eaLnBrk="1" fontAlgn="auto" latinLnBrk="0" hangingPunct="1">
              <a:lnSpc>
                <a:spcPct val="100000"/>
              </a:lnSpc>
              <a:spcBef>
                <a:spcPts val="0"/>
              </a:spcBef>
              <a:spcAft>
                <a:spcPts val="0"/>
              </a:spcAft>
              <a:buClr>
                <a:schemeClr val="tx1"/>
              </a:buClr>
              <a:buSzTx/>
              <a:tabLst/>
              <a:defRPr/>
            </a:pPr>
            <a:r>
              <a:rPr kumimoji="0" lang="en-US" sz="2400" b="1" i="0" u="none" strike="noStrike" kern="1200" cap="none" spc="0" normalizeH="0" baseline="0" noProof="0" dirty="0">
                <a:ln>
                  <a:noFill/>
                </a:ln>
                <a:solidFill>
                  <a:schemeClr val="bg2">
                    <a:lumMod val="40000"/>
                    <a:lumOff val="60000"/>
                  </a:schemeClr>
                </a:solidFill>
                <a:effectLst/>
                <a:uLnTx/>
                <a:uFillTx/>
                <a:latin typeface="Arial" panose="020B0604020202020204"/>
                <a:ea typeface="Helvetica Neue" charset="0"/>
                <a:cs typeface="Helvetica Neue" charset="0"/>
              </a:rPr>
              <a:t>March 12-16, 2024</a:t>
            </a:r>
            <a:endParaRPr kumimoji="0" lang="en-US" sz="2400" b="0" i="0" u="none" strike="noStrike" kern="1200" cap="none" spc="0" normalizeH="0" baseline="0" noProof="0" dirty="0">
              <a:ln>
                <a:noFill/>
              </a:ln>
              <a:solidFill>
                <a:schemeClr val="bg2">
                  <a:lumMod val="40000"/>
                  <a:lumOff val="60000"/>
                </a:schemeClr>
              </a:solidFill>
              <a:effectLst/>
              <a:uLnTx/>
              <a:uFillTx/>
              <a:latin typeface="Arial" panose="020B0604020202020204"/>
              <a:ea typeface="+mn-ea"/>
              <a:cs typeface="Arial" panose="020B0604020202020204"/>
            </a:endParaRPr>
          </a:p>
          <a:p>
            <a:pPr marL="342900" marR="0" lvl="0" indent="-342900" algn="l" defTabSz="121917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en-US" sz="2400" b="1" i="0" u="none" strike="noStrike" kern="1200" cap="none" spc="0" normalizeH="0" baseline="0" noProof="0" dirty="0">
              <a:ln>
                <a:noFill/>
              </a:ln>
              <a:solidFill>
                <a:srgbClr val="FFFFFF"/>
              </a:solidFill>
              <a:effectLst/>
              <a:uLnTx/>
              <a:uFillTx/>
              <a:latin typeface="Arial" panose="020B0604020202020204"/>
              <a:ea typeface="Helvetica Neue" charset="0"/>
              <a:cs typeface="Helvetica Neue" charset="0"/>
            </a:endParaRPr>
          </a:p>
          <a:p>
            <a:pPr marL="342900" marR="0" lvl="0" indent="-342900" algn="l" defTabSz="121917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400" b="1" i="0" u="none" strike="noStrike" kern="1200" cap="none" spc="0" normalizeH="0" baseline="0" noProof="0" dirty="0">
                <a:ln>
                  <a:noFill/>
                </a:ln>
                <a:solidFill>
                  <a:srgbClr val="FFFFFF"/>
                </a:solidFill>
                <a:effectLst/>
                <a:uLnTx/>
                <a:uFillTx/>
                <a:latin typeface="Arial" panose="020B0604020202020204"/>
                <a:ea typeface="Helvetica Neue" charset="0"/>
                <a:cs typeface="Helvetica Neue" charset="0"/>
              </a:rPr>
              <a:t>Curating the Clinical Genome </a:t>
            </a:r>
            <a:endParaRPr kumimoji="0" lang="en-US" sz="1800" b="1" i="0" u="none" strike="noStrike" kern="1200" cap="none" spc="0" normalizeH="0" baseline="0" noProof="0" dirty="0">
              <a:ln>
                <a:noFill/>
              </a:ln>
              <a:solidFill>
                <a:srgbClr val="FFFFFF"/>
              </a:solidFill>
              <a:effectLst/>
              <a:uLnTx/>
              <a:uFillTx/>
              <a:latin typeface="Arial" panose="020B0604020202020204"/>
              <a:ea typeface="Helvetica Neue" charset="0"/>
              <a:cs typeface="Helvetica Neue" charset="0"/>
            </a:endParaRPr>
          </a:p>
          <a:p>
            <a:pPr marL="608965" marR="0" lvl="1" algn="l" defTabSz="1219170" rtl="0" eaLnBrk="1" fontAlgn="auto" latinLnBrk="0" hangingPunct="1">
              <a:lnSpc>
                <a:spcPct val="100000"/>
              </a:lnSpc>
              <a:spcBef>
                <a:spcPts val="0"/>
              </a:spcBef>
              <a:spcAft>
                <a:spcPts val="0"/>
              </a:spcAft>
              <a:buClr>
                <a:schemeClr val="tx1"/>
              </a:buClr>
              <a:buSzTx/>
              <a:tabLst/>
              <a:defRPr/>
            </a:pPr>
            <a:r>
              <a:rPr kumimoji="0" lang="en-US" sz="2400" b="1" i="0" u="none" strike="noStrike" kern="1200" cap="none" spc="0" normalizeH="0" baseline="0" noProof="0" dirty="0">
                <a:ln>
                  <a:noFill/>
                </a:ln>
                <a:solidFill>
                  <a:schemeClr val="bg2">
                    <a:lumMod val="40000"/>
                    <a:lumOff val="60000"/>
                  </a:schemeClr>
                </a:solidFill>
                <a:effectLst/>
                <a:uLnTx/>
                <a:uFillTx/>
                <a:latin typeface="Arial" panose="020B0604020202020204"/>
                <a:ea typeface="Helvetica Neue" charset="0"/>
                <a:cs typeface="Helvetica Neue" charset="0"/>
              </a:rPr>
              <a:t>May 9-10, 2024</a:t>
            </a:r>
            <a:r>
              <a:rPr kumimoji="0" lang="en-US" sz="2000" b="1" i="0" u="none" strike="noStrike" kern="1200" cap="none" spc="0" normalizeH="0" baseline="0" noProof="0" dirty="0">
                <a:ln>
                  <a:noFill/>
                </a:ln>
                <a:solidFill>
                  <a:schemeClr val="bg2">
                    <a:lumMod val="40000"/>
                    <a:lumOff val="60000"/>
                  </a:schemeClr>
                </a:solidFill>
                <a:effectLst/>
                <a:uLnTx/>
                <a:uFillTx/>
                <a:latin typeface="Arial" panose="020B0604020202020204"/>
                <a:ea typeface="Helvetica Neue" charset="0"/>
                <a:cs typeface="Helvetica Neue" charset="0"/>
              </a:rPr>
              <a:t> </a:t>
            </a:r>
            <a:endParaRPr kumimoji="0" lang="en-US" sz="1800" b="1" i="0" u="none" strike="noStrike" kern="1200" cap="none" spc="0" normalizeH="0" baseline="0" noProof="0" dirty="0">
              <a:ln>
                <a:noFill/>
              </a:ln>
              <a:solidFill>
                <a:schemeClr val="bg2">
                  <a:lumMod val="40000"/>
                  <a:lumOff val="60000"/>
                </a:schemeClr>
              </a:solidFill>
              <a:effectLst/>
              <a:uLnTx/>
              <a:uFillTx/>
              <a:latin typeface="Arial" panose="020B0604020202020204"/>
              <a:ea typeface="Helvetica Neue" charset="0"/>
              <a:cs typeface="Helvetica Neue" charset="0"/>
            </a:endParaRPr>
          </a:p>
        </p:txBody>
      </p:sp>
      <p:sp>
        <p:nvSpPr>
          <p:cNvPr id="2" name="TextBox 1">
            <a:extLst>
              <a:ext uri="{FF2B5EF4-FFF2-40B4-BE49-F238E27FC236}">
                <a16:creationId xmlns:a16="http://schemas.microsoft.com/office/drawing/2014/main" id="{66E81E66-DCEC-D949-25B4-7CD4BEB24A55}"/>
              </a:ext>
            </a:extLst>
          </p:cNvPr>
          <p:cNvSpPr txBox="1"/>
          <p:nvPr/>
        </p:nvSpPr>
        <p:spPr>
          <a:xfrm>
            <a:off x="10379998" y="6457890"/>
            <a:ext cx="1795684"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a:cs typeface="Arial"/>
              </a:rPr>
              <a:t>Document 22</a:t>
            </a:r>
          </a:p>
        </p:txBody>
      </p:sp>
    </p:spTree>
    <p:extLst>
      <p:ext uri="{BB962C8B-B14F-4D97-AF65-F5344CB8AC3E}">
        <p14:creationId xmlns:p14="http://schemas.microsoft.com/office/powerpoint/2010/main" val="3271490416"/>
      </p:ext>
    </p:extLst>
  </p:cSld>
  <p:clrMapOvr>
    <a:masterClrMapping/>
  </p:clrMapOvr>
  <p:transition spd="slow">
    <p:wipe dir="d"/>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g237ab552ecf_0_0"/>
          <p:cNvSpPr txBox="1">
            <a:spLocks noGrp="1"/>
          </p:cNvSpPr>
          <p:nvPr>
            <p:ph type="title"/>
          </p:nvPr>
        </p:nvSpPr>
        <p:spPr>
          <a:xfrm>
            <a:off x="0" y="34863"/>
            <a:ext cx="12192000" cy="1096200"/>
          </a:xfrm>
          <a:prstGeom prst="rect">
            <a:avLst/>
          </a:prstGeom>
          <a:noFill/>
          <a:ln>
            <a:noFill/>
          </a:ln>
        </p:spPr>
        <p:txBody>
          <a:bodyPr spcFirstLastPara="1" wrap="square" lIns="0" tIns="45700" rIns="91425" bIns="45700" anchor="ctr" anchorCtr="0">
            <a:noAutofit/>
          </a:bodyPr>
          <a:lstStyle/>
          <a:p>
            <a:pPr algn="ctr">
              <a:buClr>
                <a:srgbClr val="5FE0D4"/>
              </a:buClr>
              <a:buSzPts val="3600"/>
            </a:pPr>
            <a:r>
              <a:rPr lang="en-US" sz="3600" dirty="0">
                <a:solidFill>
                  <a:srgbClr val="5FE0D4"/>
                </a:solidFill>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9"/>
                  </a:ext>
                </a:extLst>
              </a:rPr>
              <a:t>Polygenic </a:t>
            </a:r>
            <a:r>
              <a:rPr lang="en-US" sz="3600" dirty="0">
                <a:solidFill>
                  <a:srgbClr val="5FE0D4"/>
                </a:solidFill>
                <a:latin typeface="Arial"/>
                <a:ea typeface="Arial"/>
                <a:cs typeface="Arial"/>
                <a:sym typeface="Arial"/>
              </a:rPr>
              <a:t>R</a:t>
            </a:r>
            <a:r>
              <a:rPr lang="en-US" sz="3600" dirty="0">
                <a:solidFill>
                  <a:srgbClr val="5FE0D4"/>
                </a:solidFill>
              </a:rPr>
              <a:t>i</a:t>
            </a:r>
            <a:r>
              <a:rPr lang="en-US" sz="3600" dirty="0">
                <a:solidFill>
                  <a:srgbClr val="5FE0D4"/>
                </a:solidFill>
                <a:latin typeface="Arial"/>
                <a:ea typeface="Arial"/>
                <a:cs typeface="Arial"/>
                <a:sym typeface="Arial"/>
              </a:rPr>
              <a:t>sk M</a:t>
            </a:r>
            <a:r>
              <a:rPr lang="en-US" sz="3600" dirty="0">
                <a:solidFill>
                  <a:srgbClr val="5FE0D4"/>
                </a:solidFill>
              </a:rPr>
              <a:t>e</a:t>
            </a:r>
            <a:r>
              <a:rPr lang="en-US" sz="3600" dirty="0">
                <a:solidFill>
                  <a:srgbClr val="5FE0D4"/>
                </a:solidFill>
                <a:latin typeface="Arial"/>
                <a:ea typeface="Arial"/>
                <a:cs typeface="Arial"/>
                <a:sym typeface="Arial"/>
              </a:rPr>
              <a:t>thods in Diverse Populations (PRIMED) Consortium</a:t>
            </a:r>
          </a:p>
        </p:txBody>
      </p:sp>
      <p:sp>
        <p:nvSpPr>
          <p:cNvPr id="200" name="Google Shape;200;g237ab552ecf_0_0"/>
          <p:cNvSpPr txBox="1"/>
          <p:nvPr/>
        </p:nvSpPr>
        <p:spPr>
          <a:xfrm>
            <a:off x="10379998" y="6457890"/>
            <a:ext cx="1889246" cy="400069"/>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5FE0D4"/>
              </a:buClr>
              <a:buSzPts val="2000"/>
              <a:buFont typeface="Arial"/>
              <a:buNone/>
              <a:tabLst/>
              <a:defRPr/>
            </a:pPr>
            <a:r>
              <a:rPr kumimoji="0" lang="en-US" sz="2000" b="1" i="0" u="none" strike="noStrike" kern="0" cap="none" spc="0" normalizeH="0" baseline="0" noProof="0" dirty="0">
                <a:ln>
                  <a:noFill/>
                </a:ln>
                <a:solidFill>
                  <a:srgbClr val="5FE0D4"/>
                </a:solidFill>
                <a:effectLst/>
                <a:uLnTx/>
                <a:uFillTx/>
                <a:latin typeface="Arial"/>
                <a:ea typeface="Arial"/>
                <a:cs typeface="Arial"/>
                <a:sym typeface="Arial"/>
              </a:rPr>
              <a:t>Document 23</a:t>
            </a:r>
            <a:endParaRPr kumimoji="0" sz="2000" b="1" i="0" u="none" strike="noStrike" kern="0" cap="none" spc="0" normalizeH="0" baseline="0" noProof="0" dirty="0">
              <a:ln>
                <a:noFill/>
              </a:ln>
              <a:solidFill>
                <a:srgbClr val="5FE0D4"/>
              </a:solidFill>
              <a:effectLst/>
              <a:uLnTx/>
              <a:uFillTx/>
              <a:latin typeface="Arial"/>
              <a:ea typeface="Arial"/>
              <a:cs typeface="Arial"/>
              <a:sym typeface="Arial"/>
            </a:endParaRPr>
          </a:p>
        </p:txBody>
      </p:sp>
      <p:grpSp>
        <p:nvGrpSpPr>
          <p:cNvPr id="6" name="Group 5">
            <a:extLst>
              <a:ext uri="{FF2B5EF4-FFF2-40B4-BE49-F238E27FC236}">
                <a16:creationId xmlns:a16="http://schemas.microsoft.com/office/drawing/2014/main" id="{E8CCE7B9-C6C1-DC4A-8EF3-1F4105684DCE}"/>
              </a:ext>
            </a:extLst>
          </p:cNvPr>
          <p:cNvGrpSpPr/>
          <p:nvPr/>
        </p:nvGrpSpPr>
        <p:grpSpPr>
          <a:xfrm>
            <a:off x="222758" y="1488347"/>
            <a:ext cx="11660322" cy="4397677"/>
            <a:chOff x="222758" y="1488347"/>
            <a:chExt cx="11660322" cy="4397677"/>
          </a:xfrm>
        </p:grpSpPr>
        <p:grpSp>
          <p:nvGrpSpPr>
            <p:cNvPr id="41" name="Group 40">
              <a:extLst>
                <a:ext uri="{FF2B5EF4-FFF2-40B4-BE49-F238E27FC236}">
                  <a16:creationId xmlns:a16="http://schemas.microsoft.com/office/drawing/2014/main" id="{48D28207-9A11-DDCD-BB76-D00A581E2127}"/>
                </a:ext>
              </a:extLst>
            </p:cNvPr>
            <p:cNvGrpSpPr/>
            <p:nvPr/>
          </p:nvGrpSpPr>
          <p:grpSpPr>
            <a:xfrm>
              <a:off x="222758" y="1488347"/>
              <a:ext cx="5934078" cy="4397677"/>
              <a:chOff x="1129450" y="1023014"/>
              <a:chExt cx="5934078" cy="4397677"/>
            </a:xfrm>
          </p:grpSpPr>
          <p:pic>
            <p:nvPicPr>
              <p:cNvPr id="42" name="Google Shape;209;g237ab552ecf_0_0">
                <a:extLst>
                  <a:ext uri="{FF2B5EF4-FFF2-40B4-BE49-F238E27FC236}">
                    <a16:creationId xmlns:a16="http://schemas.microsoft.com/office/drawing/2014/main" id="{2A8EB446-46FF-45A5-F80F-B5206AB04C5B}"/>
                  </a:ext>
                </a:extLst>
              </p:cNvPr>
              <p:cNvPicPr preferRelativeResize="0">
                <a:picLocks noChangeAspect="1"/>
              </p:cNvPicPr>
              <p:nvPr/>
            </p:nvPicPr>
            <p:blipFill>
              <a:blip r:embed="rId3">
                <a:alphaModFix/>
              </a:blip>
              <a:stretch>
                <a:fillRect/>
              </a:stretch>
            </p:blipFill>
            <p:spPr>
              <a:xfrm>
                <a:off x="1331542" y="1023014"/>
                <a:ext cx="5061554" cy="3747259"/>
              </a:xfrm>
              <a:prstGeom prst="rect">
                <a:avLst/>
              </a:prstGeom>
              <a:noFill/>
              <a:ln w="38100">
                <a:solidFill>
                  <a:srgbClr val="5FE0D4"/>
                </a:solidFill>
              </a:ln>
            </p:spPr>
          </p:pic>
          <p:sp>
            <p:nvSpPr>
              <p:cNvPr id="43" name="TextBox 42">
                <a:extLst>
                  <a:ext uri="{FF2B5EF4-FFF2-40B4-BE49-F238E27FC236}">
                    <a16:creationId xmlns:a16="http://schemas.microsoft.com/office/drawing/2014/main" id="{BD4EC791-EAD5-225D-4192-43CDA0650748}"/>
                  </a:ext>
                </a:extLst>
              </p:cNvPr>
              <p:cNvSpPr txBox="1"/>
              <p:nvPr/>
            </p:nvSpPr>
            <p:spPr>
              <a:xfrm>
                <a:off x="1129450" y="5082137"/>
                <a:ext cx="5934078"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AF" sz="1600" b="0"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sym typeface="Arial"/>
                </a:endParaRPr>
              </a:p>
            </p:txBody>
          </p:sp>
        </p:grpSp>
        <p:sp>
          <p:nvSpPr>
            <p:cNvPr id="4" name="TextBox 3">
              <a:extLst>
                <a:ext uri="{FF2B5EF4-FFF2-40B4-BE49-F238E27FC236}">
                  <a16:creationId xmlns:a16="http://schemas.microsoft.com/office/drawing/2014/main" id="{5DB815AD-7E55-E0A9-FA3C-A695C91A11B0}"/>
                </a:ext>
              </a:extLst>
            </p:cNvPr>
            <p:cNvSpPr txBox="1"/>
            <p:nvPr/>
          </p:nvSpPr>
          <p:spPr>
            <a:xfrm>
              <a:off x="6330887" y="2030463"/>
              <a:ext cx="5552193" cy="1200329"/>
            </a:xfrm>
            <a:prstGeom prst="rect">
              <a:avLst/>
            </a:prstGeom>
            <a:noFill/>
          </p:spPr>
          <p:txBody>
            <a:bodyPr wrap="square" lIns="91440" tIns="45720" rIns="91440" bIns="45720" anchor="t">
              <a:spAutoFit/>
            </a:bodyPr>
            <a:lstStyle/>
            <a:p>
              <a:pPr marL="342900" marR="0" lvl="0" indent="-282575" algn="l" defTabSz="5715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400" b="1" i="0" u="none" strike="noStrike" kern="1200" cap="none" spc="0" normalizeH="0" baseline="0" noProof="0" dirty="0">
                  <a:ln>
                    <a:noFill/>
                  </a:ln>
                  <a:solidFill>
                    <a:srgbClr val="FFFFFF"/>
                  </a:solidFill>
                  <a:effectLst/>
                  <a:uLnTx/>
                  <a:uFillTx/>
                  <a:latin typeface="Arial" panose="020B0604020202020204"/>
                  <a:ea typeface="Helvetica Neue" charset="0"/>
                  <a:cs typeface="Helvetica Neue" charset="0"/>
                </a:rPr>
                <a:t>Developing improved PRS models 	across multiple disease domains 	and populations</a:t>
              </a:r>
            </a:p>
          </p:txBody>
        </p:sp>
      </p:grpSp>
      <p:grpSp>
        <p:nvGrpSpPr>
          <p:cNvPr id="7" name="Group 6">
            <a:extLst>
              <a:ext uri="{FF2B5EF4-FFF2-40B4-BE49-F238E27FC236}">
                <a16:creationId xmlns:a16="http://schemas.microsoft.com/office/drawing/2014/main" id="{4C8C44C9-B2CD-9A64-B4EE-9F14157DFADE}"/>
              </a:ext>
            </a:extLst>
          </p:cNvPr>
          <p:cNvGrpSpPr/>
          <p:nvPr/>
        </p:nvGrpSpPr>
        <p:grpSpPr>
          <a:xfrm>
            <a:off x="1096911" y="2042077"/>
            <a:ext cx="10810877" cy="4615913"/>
            <a:chOff x="1381122" y="2042077"/>
            <a:chExt cx="10810877" cy="4615913"/>
          </a:xfrm>
        </p:grpSpPr>
        <p:grpSp>
          <p:nvGrpSpPr>
            <p:cNvPr id="63" name="Group 62">
              <a:extLst>
                <a:ext uri="{FF2B5EF4-FFF2-40B4-BE49-F238E27FC236}">
                  <a16:creationId xmlns:a16="http://schemas.microsoft.com/office/drawing/2014/main" id="{94EB4237-3D44-FD03-E76A-A9D93619B371}"/>
                </a:ext>
              </a:extLst>
            </p:cNvPr>
            <p:cNvGrpSpPr/>
            <p:nvPr/>
          </p:nvGrpSpPr>
          <p:grpSpPr>
            <a:xfrm>
              <a:off x="1381122" y="2042077"/>
              <a:ext cx="5552193" cy="4615913"/>
              <a:chOff x="2126514" y="1138894"/>
              <a:chExt cx="5552193" cy="4615913"/>
            </a:xfrm>
          </p:grpSpPr>
          <p:sp>
            <p:nvSpPr>
              <p:cNvPr id="193" name="TextBox 192">
                <a:extLst>
                  <a:ext uri="{FF2B5EF4-FFF2-40B4-BE49-F238E27FC236}">
                    <a16:creationId xmlns:a16="http://schemas.microsoft.com/office/drawing/2014/main" id="{90F75502-EB7C-0354-8A25-E109C266067B}"/>
                  </a:ext>
                </a:extLst>
              </p:cNvPr>
              <p:cNvSpPr txBox="1"/>
              <p:nvPr/>
            </p:nvSpPr>
            <p:spPr>
              <a:xfrm>
                <a:off x="2126514" y="5385475"/>
                <a:ext cx="5552193"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AF" sz="1800" b="0" i="0" u="none" strike="noStrike" kern="0" cap="none" spc="0" normalizeH="0" baseline="0" noProof="0" dirty="0">
                  <a:ln>
                    <a:noFill/>
                  </a:ln>
                  <a:solidFill>
                    <a:srgbClr val="000000"/>
                  </a:solidFill>
                  <a:effectLst/>
                  <a:uLnTx/>
                  <a:uFillTx/>
                  <a:latin typeface="Arial"/>
                  <a:cs typeface="Arial"/>
                  <a:sym typeface="Arial"/>
                </a:endParaRPr>
              </a:p>
            </p:txBody>
          </p:sp>
          <p:pic>
            <p:nvPicPr>
              <p:cNvPr id="195" name="Picture 194" descr="Chart, sunburst chart&#10;&#10;Description automatically generated">
                <a:extLst>
                  <a:ext uri="{FF2B5EF4-FFF2-40B4-BE49-F238E27FC236}">
                    <a16:creationId xmlns:a16="http://schemas.microsoft.com/office/drawing/2014/main" id="{82FBA9BC-2009-1B54-AC9F-BDC110F324DB}"/>
                  </a:ext>
                </a:extLst>
              </p:cNvPr>
              <p:cNvPicPr>
                <a:picLocks noChangeAspect="1"/>
              </p:cNvPicPr>
              <p:nvPr/>
            </p:nvPicPr>
            <p:blipFill rotWithShape="1">
              <a:blip r:embed="rId4">
                <a:alphaModFix/>
              </a:blip>
              <a:srcRect l="3320" r="2870" b="4177"/>
              <a:stretch/>
            </p:blipFill>
            <p:spPr>
              <a:xfrm>
                <a:off x="2126514" y="1138894"/>
                <a:ext cx="5082925" cy="4012735"/>
              </a:xfrm>
              <a:prstGeom prst="rect">
                <a:avLst/>
              </a:prstGeom>
              <a:noFill/>
              <a:ln w="38100">
                <a:solidFill>
                  <a:srgbClr val="5FE0D4"/>
                </a:solidFill>
              </a:ln>
            </p:spPr>
          </p:pic>
        </p:grpSp>
        <p:sp>
          <p:nvSpPr>
            <p:cNvPr id="5" name="TextBox 4">
              <a:extLst>
                <a:ext uri="{FF2B5EF4-FFF2-40B4-BE49-F238E27FC236}">
                  <a16:creationId xmlns:a16="http://schemas.microsoft.com/office/drawing/2014/main" id="{DF31B3AE-24A9-C76F-9005-182E9B9ED503}"/>
                </a:ext>
              </a:extLst>
            </p:cNvPr>
            <p:cNvSpPr txBox="1"/>
            <p:nvPr/>
          </p:nvSpPr>
          <p:spPr>
            <a:xfrm>
              <a:off x="6639806" y="3791397"/>
              <a:ext cx="5552193" cy="1569660"/>
            </a:xfrm>
            <a:prstGeom prst="rect">
              <a:avLst/>
            </a:prstGeom>
            <a:noFill/>
          </p:spPr>
          <p:txBody>
            <a:bodyPr wrap="square" lIns="91440" tIns="45720" rIns="91440" bIns="45720" anchor="t">
              <a:spAutoFit/>
            </a:bodyPr>
            <a:lstStyle/>
            <a:p>
              <a:pPr marL="342900" marR="0" lvl="0" indent="-282575" algn="l" defTabSz="5715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400" b="1" i="0" u="none" strike="noStrike" kern="1200" cap="none" spc="0" normalizeH="0" baseline="0" noProof="0" dirty="0">
                  <a:ln>
                    <a:noFill/>
                  </a:ln>
                  <a:solidFill>
                    <a:srgbClr val="FFFFFF"/>
                  </a:solidFill>
                  <a:effectLst/>
                  <a:uLnTx/>
                  <a:uFillTx/>
                  <a:latin typeface="Arial" panose="020B0604020202020204"/>
                  <a:ea typeface="Helvetica Neue" charset="0"/>
                  <a:cs typeface="Helvetica Neue" charset="0"/>
                </a:rPr>
                <a:t>Recent review: “Principles and 	methods for</a:t>
              </a:r>
              <a:r>
                <a:rPr lang="en-US" b="1" dirty="0">
                  <a:solidFill>
                    <a:srgbClr val="FFFFFF"/>
                  </a:solidFill>
                  <a:latin typeface="Arial" panose="020B0604020202020204"/>
                  <a:ea typeface="Helvetica Neue" charset="0"/>
                  <a:cs typeface="Helvetica Neue" charset="0"/>
                </a:rPr>
                <a:t> </a:t>
              </a:r>
              <a:r>
                <a:rPr kumimoji="0" lang="en-US" sz="2400" b="1" i="0" u="none" strike="noStrike" kern="1200" cap="none" spc="0" normalizeH="0" baseline="0" noProof="0" dirty="0">
                  <a:ln>
                    <a:noFill/>
                  </a:ln>
                  <a:solidFill>
                    <a:srgbClr val="FFFFFF"/>
                  </a:solidFill>
                  <a:effectLst/>
                  <a:uLnTx/>
                  <a:uFillTx/>
                  <a:latin typeface="Arial" panose="020B0604020202020204"/>
                  <a:ea typeface="Helvetica Neue" charset="0"/>
                  <a:cs typeface="Helvetica Neue" charset="0"/>
                </a:rPr>
                <a:t>transferring 	polygenic risk scores across 	global populations”</a:t>
              </a:r>
            </a:p>
          </p:txBody>
        </p:sp>
      </p:gr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1+#ppt_w/2"/>
                                          </p:val>
                                        </p:tav>
                                        <p:tav tm="100000">
                                          <p:val>
                                            <p:strVal val="#ppt_x"/>
                                          </p:val>
                                        </p:tav>
                                      </p:tavLst>
                                    </p:anim>
                                    <p:anim calcmode="lin" valueType="num">
                                      <p:cBhvr additive="base">
                                        <p:cTn id="14"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g237ab552ecf_0_0"/>
          <p:cNvSpPr txBox="1">
            <a:spLocks noGrp="1"/>
          </p:cNvSpPr>
          <p:nvPr>
            <p:ph type="title"/>
          </p:nvPr>
        </p:nvSpPr>
        <p:spPr>
          <a:xfrm>
            <a:off x="0" y="32606"/>
            <a:ext cx="12192000" cy="1096200"/>
          </a:xfrm>
          <a:prstGeom prst="rect">
            <a:avLst/>
          </a:prstGeom>
          <a:noFill/>
          <a:ln>
            <a:noFill/>
          </a:ln>
        </p:spPr>
        <p:txBody>
          <a:bodyPr spcFirstLastPara="1" wrap="square" lIns="0" tIns="45700" rIns="91425" bIns="45700" anchor="ctr" anchorCtr="0">
            <a:noAutofit/>
          </a:bodyPr>
          <a:lstStyle/>
          <a:p>
            <a:pPr algn="ctr">
              <a:buClr>
                <a:srgbClr val="5FE0D4"/>
              </a:buClr>
              <a:buSzPts val="3600"/>
            </a:pPr>
            <a:r>
              <a:rPr lang="en-US" sz="3600" dirty="0">
                <a:solidFill>
                  <a:srgbClr val="5FE0D4"/>
                </a:solidFill>
                <a:latin typeface="Arial"/>
                <a:ea typeface="Arial"/>
                <a:cs typeface="Arial"/>
                <a:sym typeface="Arial"/>
                <a:extLst>
                  <a:ext uri="http://customooxmlschemas.google.com/">
                    <go:slidesCustomData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 textRoundtripDataId="9"/>
                  </a:ext>
                </a:extLst>
              </a:rPr>
              <a:t>Polygenic </a:t>
            </a:r>
            <a:r>
              <a:rPr lang="en-US" sz="3600" dirty="0">
                <a:solidFill>
                  <a:srgbClr val="5FE0D4"/>
                </a:solidFill>
                <a:latin typeface="Arial"/>
                <a:ea typeface="Arial"/>
                <a:cs typeface="Arial"/>
                <a:sym typeface="Arial"/>
              </a:rPr>
              <a:t>R</a:t>
            </a:r>
            <a:r>
              <a:rPr lang="en-US" sz="3600" dirty="0">
                <a:solidFill>
                  <a:srgbClr val="5FE0D4"/>
                </a:solidFill>
              </a:rPr>
              <a:t>i</a:t>
            </a:r>
            <a:r>
              <a:rPr lang="en-US" sz="3600" dirty="0">
                <a:solidFill>
                  <a:srgbClr val="5FE0D4"/>
                </a:solidFill>
                <a:latin typeface="Arial"/>
                <a:ea typeface="Arial"/>
                <a:cs typeface="Arial"/>
                <a:sym typeface="Arial"/>
              </a:rPr>
              <a:t>sk M</a:t>
            </a:r>
            <a:r>
              <a:rPr lang="en-US" sz="3600" dirty="0">
                <a:solidFill>
                  <a:srgbClr val="5FE0D4"/>
                </a:solidFill>
              </a:rPr>
              <a:t>e</a:t>
            </a:r>
            <a:r>
              <a:rPr lang="en-US" sz="3600" dirty="0">
                <a:solidFill>
                  <a:srgbClr val="5FE0D4"/>
                </a:solidFill>
                <a:latin typeface="Arial"/>
                <a:ea typeface="Arial"/>
                <a:cs typeface="Arial"/>
                <a:sym typeface="Arial"/>
              </a:rPr>
              <a:t>thods in Diverse Populations (PRIMED) Consortium</a:t>
            </a:r>
          </a:p>
        </p:txBody>
      </p:sp>
      <p:sp>
        <p:nvSpPr>
          <p:cNvPr id="200" name="Google Shape;200;g237ab552ecf_0_0"/>
          <p:cNvSpPr txBox="1"/>
          <p:nvPr/>
        </p:nvSpPr>
        <p:spPr>
          <a:xfrm>
            <a:off x="10379998" y="6457890"/>
            <a:ext cx="1812002" cy="400069"/>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5FE0D4"/>
              </a:buClr>
              <a:buSzPts val="2000"/>
              <a:buFont typeface="Arial"/>
              <a:buNone/>
              <a:tabLst/>
              <a:defRPr/>
            </a:pPr>
            <a:r>
              <a:rPr kumimoji="0" lang="en-US" sz="2000" b="1" i="0" u="none" strike="noStrike" kern="0" cap="none" spc="0" normalizeH="0" baseline="0" noProof="0" dirty="0">
                <a:ln>
                  <a:noFill/>
                </a:ln>
                <a:solidFill>
                  <a:srgbClr val="5FE0D4"/>
                </a:solidFill>
                <a:effectLst/>
                <a:uLnTx/>
                <a:uFillTx/>
                <a:latin typeface="Arial"/>
                <a:ea typeface="Arial"/>
                <a:cs typeface="Arial"/>
                <a:sym typeface="Arial"/>
              </a:rPr>
              <a:t>Document 23</a:t>
            </a:r>
            <a:endParaRPr kumimoji="0" sz="2000" b="1" i="0" u="none" strike="noStrike" kern="0" cap="none" spc="0" normalizeH="0" baseline="0" noProof="0" dirty="0">
              <a:ln>
                <a:noFill/>
              </a:ln>
              <a:solidFill>
                <a:srgbClr val="5FE0D4"/>
              </a:solidFill>
              <a:effectLst/>
              <a:uLnTx/>
              <a:uFillTx/>
              <a:latin typeface="Arial"/>
              <a:ea typeface="Arial"/>
              <a:cs typeface="Arial"/>
              <a:sym typeface="Arial"/>
            </a:endParaRPr>
          </a:p>
        </p:txBody>
      </p:sp>
      <p:grpSp>
        <p:nvGrpSpPr>
          <p:cNvPr id="7" name="Group 6">
            <a:extLst>
              <a:ext uri="{FF2B5EF4-FFF2-40B4-BE49-F238E27FC236}">
                <a16:creationId xmlns:a16="http://schemas.microsoft.com/office/drawing/2014/main" id="{3ECB3848-8C04-4459-E3FC-E7553F5E68F0}"/>
              </a:ext>
            </a:extLst>
          </p:cNvPr>
          <p:cNvGrpSpPr>
            <a:grpSpLocks noChangeAspect="1"/>
          </p:cNvGrpSpPr>
          <p:nvPr/>
        </p:nvGrpSpPr>
        <p:grpSpPr>
          <a:xfrm>
            <a:off x="423030" y="1397321"/>
            <a:ext cx="6939797" cy="4780088"/>
            <a:chOff x="740978" y="1764010"/>
            <a:chExt cx="6438351" cy="4543864"/>
          </a:xfrm>
        </p:grpSpPr>
        <p:grpSp>
          <p:nvGrpSpPr>
            <p:cNvPr id="3" name="Group 2">
              <a:extLst>
                <a:ext uri="{FF2B5EF4-FFF2-40B4-BE49-F238E27FC236}">
                  <a16:creationId xmlns:a16="http://schemas.microsoft.com/office/drawing/2014/main" id="{86FC6D77-4360-731E-D44F-BD90811E88FB}"/>
                </a:ext>
              </a:extLst>
            </p:cNvPr>
            <p:cNvGrpSpPr/>
            <p:nvPr/>
          </p:nvGrpSpPr>
          <p:grpSpPr>
            <a:xfrm>
              <a:off x="740979" y="1764010"/>
              <a:ext cx="6438350" cy="4245596"/>
              <a:chOff x="8485064" y="4359896"/>
              <a:chExt cx="3253169" cy="2006663"/>
            </a:xfrm>
          </p:grpSpPr>
          <p:pic>
            <p:nvPicPr>
              <p:cNvPr id="207" name="Google Shape;207;g237ab552ecf_0_0"/>
              <p:cNvPicPr preferRelativeResize="0"/>
              <p:nvPr/>
            </p:nvPicPr>
            <p:blipFill rotWithShape="1">
              <a:blip r:embed="rId3">
                <a:alphaModFix/>
                <a:extLst>
                  <a:ext uri="{BEBA8EAE-BF5A-486C-A8C5-ECC9F3942E4B}">
                    <a14:imgProps xmlns:a14="http://schemas.microsoft.com/office/drawing/2010/main">
                      <a14:imgLayer r:embed="rId4">
                        <a14:imgEffect>
                          <a14:sharpenSoften amount="50000"/>
                        </a14:imgEffect>
                        <a14:imgEffect>
                          <a14:brightnessContrast contrast="-40000"/>
                        </a14:imgEffect>
                      </a14:imgLayer>
                    </a14:imgProps>
                  </a:ext>
                </a:extLst>
              </a:blip>
              <a:srcRect l="671" t="2120" r="2657"/>
              <a:stretch/>
            </p:blipFill>
            <p:spPr>
              <a:xfrm>
                <a:off x="8485064" y="4359896"/>
                <a:ext cx="3253169" cy="2006663"/>
              </a:xfrm>
              <a:prstGeom prst="rect">
                <a:avLst/>
              </a:prstGeom>
              <a:noFill/>
              <a:ln w="38100">
                <a:solidFill>
                  <a:srgbClr val="5FE0D4"/>
                </a:solidFill>
              </a:ln>
            </p:spPr>
          </p:pic>
          <p:sp>
            <p:nvSpPr>
              <p:cNvPr id="2" name="Rectangle 1">
                <a:extLst>
                  <a:ext uri="{FF2B5EF4-FFF2-40B4-BE49-F238E27FC236}">
                    <a16:creationId xmlns:a16="http://schemas.microsoft.com/office/drawing/2014/main" id="{51D842FA-454F-BC68-2D4A-EE9B01D92DD7}"/>
                  </a:ext>
                </a:extLst>
              </p:cNvPr>
              <p:cNvSpPr/>
              <p:nvPr/>
            </p:nvSpPr>
            <p:spPr>
              <a:xfrm>
                <a:off x="8511617" y="4362164"/>
                <a:ext cx="119603" cy="149257"/>
              </a:xfrm>
              <a:prstGeom prst="rect">
                <a:avLst/>
              </a:prstGeom>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001956"/>
                  </a:solidFill>
                  <a:effectLst/>
                  <a:uLnTx/>
                  <a:uFillTx/>
                  <a:latin typeface="Arial"/>
                  <a:ea typeface="+mn-ea"/>
                  <a:cs typeface="+mn-cs"/>
                  <a:sym typeface="Arial"/>
                </a:endParaRPr>
              </a:p>
            </p:txBody>
          </p:sp>
        </p:grpSp>
        <p:sp>
          <p:nvSpPr>
            <p:cNvPr id="6" name="TextBox 5">
              <a:extLst>
                <a:ext uri="{FF2B5EF4-FFF2-40B4-BE49-F238E27FC236}">
                  <a16:creationId xmlns:a16="http://schemas.microsoft.com/office/drawing/2014/main" id="{B1C46342-2249-537A-5B23-32A0EAA7EAF6}"/>
                </a:ext>
              </a:extLst>
            </p:cNvPr>
            <p:cNvSpPr txBox="1"/>
            <p:nvPr/>
          </p:nvSpPr>
          <p:spPr>
            <a:xfrm>
              <a:off x="740978" y="5956794"/>
              <a:ext cx="6306207" cy="35108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AF" sz="1800" b="0" i="0" u="none" strike="noStrike" kern="0" cap="none" spc="0" normalizeH="0" baseline="0" noProof="0" dirty="0">
                <a:ln>
                  <a:noFill/>
                </a:ln>
                <a:solidFill>
                  <a:srgbClr val="FFFFFF"/>
                </a:solidFill>
                <a:effectLst/>
                <a:uLnTx/>
                <a:uFillTx/>
                <a:latin typeface="Arial"/>
                <a:cs typeface="Arial"/>
                <a:sym typeface="Arial"/>
              </a:endParaRPr>
            </a:p>
          </p:txBody>
        </p:sp>
      </p:grpSp>
      <p:sp>
        <p:nvSpPr>
          <p:cNvPr id="4" name="TextBox 3">
            <a:extLst>
              <a:ext uri="{FF2B5EF4-FFF2-40B4-BE49-F238E27FC236}">
                <a16:creationId xmlns:a16="http://schemas.microsoft.com/office/drawing/2014/main" id="{DFFB659C-720C-AF28-C160-BCE8828B3B4E}"/>
              </a:ext>
            </a:extLst>
          </p:cNvPr>
          <p:cNvSpPr txBox="1"/>
          <p:nvPr/>
        </p:nvSpPr>
        <p:spPr>
          <a:xfrm>
            <a:off x="7751299" y="1453171"/>
            <a:ext cx="3961027" cy="1569660"/>
          </a:xfrm>
          <a:prstGeom prst="rect">
            <a:avLst/>
          </a:prstGeom>
          <a:noFill/>
        </p:spPr>
        <p:txBody>
          <a:bodyPr wrap="square" lIns="91440" tIns="45720" rIns="91440" bIns="45720" anchor="t">
            <a:spAutoFit/>
          </a:bodyPr>
          <a:lstStyle/>
          <a:p>
            <a:pPr marL="342900" lvl="0" indent="-282575" defTabSz="571500">
              <a:buFont typeface="Wingdings" panose="05000000000000000000" pitchFamily="2" charset="2"/>
              <a:buChar char="§"/>
              <a:defRPr/>
            </a:pPr>
            <a:r>
              <a:rPr lang="en-US" b="1" dirty="0">
                <a:solidFill>
                  <a:srgbClr val="FFFFFF"/>
                </a:solidFill>
                <a:ea typeface="Helvetica Neue" charset="0"/>
                <a:cs typeface="Helvetica Neue" charset="0"/>
              </a:rPr>
              <a:t>Advancing PRS 	methods to recognize 	the continuous nature 	of genomic variation</a:t>
            </a:r>
          </a:p>
        </p:txBody>
      </p:sp>
      <p:grpSp>
        <p:nvGrpSpPr>
          <p:cNvPr id="9" name="Group 8">
            <a:extLst>
              <a:ext uri="{FF2B5EF4-FFF2-40B4-BE49-F238E27FC236}">
                <a16:creationId xmlns:a16="http://schemas.microsoft.com/office/drawing/2014/main" id="{CF7C0A5C-5663-6EC7-B97F-C42F8B035F81}"/>
              </a:ext>
            </a:extLst>
          </p:cNvPr>
          <p:cNvGrpSpPr/>
          <p:nvPr/>
        </p:nvGrpSpPr>
        <p:grpSpPr>
          <a:xfrm>
            <a:off x="7807942" y="3215671"/>
            <a:ext cx="3968134" cy="2910221"/>
            <a:chOff x="7807942" y="3215671"/>
            <a:chExt cx="3968134" cy="2910221"/>
          </a:xfrm>
        </p:grpSpPr>
        <p:pic>
          <p:nvPicPr>
            <p:cNvPr id="5" name="Picture 4">
              <a:extLst>
                <a:ext uri="{FF2B5EF4-FFF2-40B4-BE49-F238E27FC236}">
                  <a16:creationId xmlns:a16="http://schemas.microsoft.com/office/drawing/2014/main" id="{DDF0A89B-0C3B-290D-611B-9CB16B08A6B4}"/>
                </a:ext>
              </a:extLst>
            </p:cNvPr>
            <p:cNvPicPr>
              <a:picLocks noChangeAspect="1"/>
            </p:cNvPicPr>
            <p:nvPr/>
          </p:nvPicPr>
          <p:blipFill rotWithShape="1">
            <a:blip r:embed="rId5"/>
            <a:srcRect t="26609" b="26251"/>
            <a:stretch/>
          </p:blipFill>
          <p:spPr>
            <a:xfrm>
              <a:off x="7961574" y="4556233"/>
              <a:ext cx="3814502" cy="1569659"/>
            </a:xfrm>
            <a:prstGeom prst="rect">
              <a:avLst/>
            </a:prstGeom>
            <a:ln w="38100">
              <a:solidFill>
                <a:srgbClr val="5FE0D4"/>
              </a:solidFill>
            </a:ln>
          </p:spPr>
        </p:pic>
        <p:sp>
          <p:nvSpPr>
            <p:cNvPr id="8" name="TextBox 7">
              <a:extLst>
                <a:ext uri="{FF2B5EF4-FFF2-40B4-BE49-F238E27FC236}">
                  <a16:creationId xmlns:a16="http://schemas.microsoft.com/office/drawing/2014/main" id="{E5DBB8AA-333B-E110-4F76-6B0AAD63F7E1}"/>
                </a:ext>
              </a:extLst>
            </p:cNvPr>
            <p:cNvSpPr txBox="1"/>
            <p:nvPr/>
          </p:nvSpPr>
          <p:spPr>
            <a:xfrm>
              <a:off x="7807942" y="3215671"/>
              <a:ext cx="3961027" cy="1200329"/>
            </a:xfrm>
            <a:prstGeom prst="rect">
              <a:avLst/>
            </a:prstGeom>
            <a:noFill/>
          </p:spPr>
          <p:txBody>
            <a:bodyPr wrap="square" lIns="91440" tIns="45720" rIns="91440" bIns="45720" anchor="t">
              <a:spAutoFit/>
            </a:bodyPr>
            <a:lstStyle/>
            <a:p>
              <a:pPr marL="342900" lvl="0" indent="-282575" defTabSz="571500">
                <a:buFont typeface="Wingdings" panose="05000000000000000000" pitchFamily="2" charset="2"/>
                <a:buChar char="§"/>
                <a:defRPr/>
              </a:pPr>
              <a:r>
                <a:rPr lang="en-US" b="1" dirty="0">
                  <a:solidFill>
                    <a:srgbClr val="FFFFFF"/>
                  </a:solidFill>
                  <a:ea typeface="Helvetica Neue" charset="0"/>
                  <a:cs typeface="Helvetica Neue" charset="0"/>
                </a:rPr>
                <a:t>Pioneering Consortium 	secondary use of 	data in AnVIL</a:t>
              </a:r>
            </a:p>
          </p:txBody>
        </p:sp>
      </p:grpSp>
    </p:spTree>
    <p:extLst>
      <p:ext uri="{BB962C8B-B14F-4D97-AF65-F5344CB8AC3E}">
        <p14:creationId xmlns:p14="http://schemas.microsoft.com/office/powerpoint/2010/main" val="3004503434"/>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1+#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35457A8-2D0F-7F0B-CEB9-DDAF803C85B7}"/>
              </a:ext>
            </a:extLst>
          </p:cNvPr>
          <p:cNvPicPr>
            <a:picLocks noChangeAspect="1"/>
          </p:cNvPicPr>
          <p:nvPr/>
        </p:nvPicPr>
        <p:blipFill>
          <a:blip r:embed="rId3"/>
          <a:stretch>
            <a:fillRect/>
          </a:stretch>
        </p:blipFill>
        <p:spPr>
          <a:xfrm>
            <a:off x="6375437" y="1087030"/>
            <a:ext cx="5657578" cy="5669771"/>
          </a:xfrm>
          <a:prstGeom prst="rect">
            <a:avLst/>
          </a:prstGeom>
        </p:spPr>
      </p:pic>
      <p:sp>
        <p:nvSpPr>
          <p:cNvPr id="4" name="Title 3">
            <a:extLst>
              <a:ext uri="{FF2B5EF4-FFF2-40B4-BE49-F238E27FC236}">
                <a16:creationId xmlns:a16="http://schemas.microsoft.com/office/drawing/2014/main" id="{91C2FD8E-EF66-D0A2-B0B4-10A172A5140B}"/>
              </a:ext>
            </a:extLst>
          </p:cNvPr>
          <p:cNvSpPr txBox="1">
            <a:spLocks/>
          </p:cNvSpPr>
          <p:nvPr/>
        </p:nvSpPr>
        <p:spPr>
          <a:xfrm>
            <a:off x="0" y="-8905"/>
            <a:ext cx="12192000" cy="69368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n-US" sz="3600" b="1" dirty="0">
                <a:solidFill>
                  <a:srgbClr val="5FE0D4"/>
                </a:solidFill>
                <a:latin typeface="Arial" charset="0"/>
                <a:cs typeface="Arial" charset="0"/>
              </a:rPr>
              <a:t>Advancing Genomic Medicine Research (AGMR)</a:t>
            </a:r>
          </a:p>
        </p:txBody>
      </p:sp>
      <p:sp>
        <p:nvSpPr>
          <p:cNvPr id="10" name="TextBox 9">
            <a:extLst>
              <a:ext uri="{FF2B5EF4-FFF2-40B4-BE49-F238E27FC236}">
                <a16:creationId xmlns:a16="http://schemas.microsoft.com/office/drawing/2014/main" id="{AF322D98-4183-CF45-19AC-DECC1B58670C}"/>
              </a:ext>
            </a:extLst>
          </p:cNvPr>
          <p:cNvSpPr txBox="1"/>
          <p:nvPr/>
        </p:nvSpPr>
        <p:spPr>
          <a:xfrm>
            <a:off x="10379998" y="6457890"/>
            <a:ext cx="1795684"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a:cs typeface="Arial"/>
              </a:rPr>
              <a:t>Document 24</a:t>
            </a:r>
          </a:p>
        </p:txBody>
      </p:sp>
      <p:sp>
        <p:nvSpPr>
          <p:cNvPr id="2" name="TextBox 1">
            <a:extLst>
              <a:ext uri="{FF2B5EF4-FFF2-40B4-BE49-F238E27FC236}">
                <a16:creationId xmlns:a16="http://schemas.microsoft.com/office/drawing/2014/main" id="{3EC14408-074A-566C-42B1-E576195610E2}"/>
              </a:ext>
            </a:extLst>
          </p:cNvPr>
          <p:cNvSpPr txBox="1"/>
          <p:nvPr/>
        </p:nvSpPr>
        <p:spPr>
          <a:xfrm>
            <a:off x="7376986" y="790464"/>
            <a:ext cx="3571103" cy="584775"/>
          </a:xfrm>
          <a:prstGeom prst="rect">
            <a:avLst/>
          </a:prstGeom>
          <a:noFill/>
        </p:spPr>
        <p:txBody>
          <a:bodyPr wrap="square" rtlCol="0">
            <a:spAutoFit/>
          </a:bodyPr>
          <a:lstStyle/>
          <a:p>
            <a:pPr algn="ctr"/>
            <a:r>
              <a:rPr lang="en-US" sz="3200" b="1" dirty="0"/>
              <a:t>Publication Titles</a:t>
            </a:r>
          </a:p>
        </p:txBody>
      </p:sp>
      <p:graphicFrame>
        <p:nvGraphicFramePr>
          <p:cNvPr id="8" name="Table 8">
            <a:extLst>
              <a:ext uri="{FF2B5EF4-FFF2-40B4-BE49-F238E27FC236}">
                <a16:creationId xmlns:a16="http://schemas.microsoft.com/office/drawing/2014/main" id="{1F139F7D-B1D2-A3FB-C733-1A8701BA7117}"/>
              </a:ext>
            </a:extLst>
          </p:cNvPr>
          <p:cNvGraphicFramePr>
            <a:graphicFrameLocks noGrp="1"/>
          </p:cNvGraphicFramePr>
          <p:nvPr>
            <p:extLst>
              <p:ext uri="{D42A27DB-BD31-4B8C-83A1-F6EECF244321}">
                <p14:modId xmlns:p14="http://schemas.microsoft.com/office/powerpoint/2010/main" val="4051414745"/>
              </p:ext>
            </p:extLst>
          </p:nvPr>
        </p:nvGraphicFramePr>
        <p:xfrm>
          <a:off x="366705" y="988174"/>
          <a:ext cx="5866670" cy="3774440"/>
        </p:xfrm>
        <a:graphic>
          <a:graphicData uri="http://schemas.openxmlformats.org/drawingml/2006/table">
            <a:tbl>
              <a:tblPr firstRow="1" bandRow="1">
                <a:tableStyleId>{F2DE63D5-997A-4646-A377-4702673A728D}</a:tableStyleId>
              </a:tblPr>
              <a:tblGrid>
                <a:gridCol w="5209847">
                  <a:extLst>
                    <a:ext uri="{9D8B030D-6E8A-4147-A177-3AD203B41FA5}">
                      <a16:colId xmlns:a16="http://schemas.microsoft.com/office/drawing/2014/main" val="1801414627"/>
                    </a:ext>
                  </a:extLst>
                </a:gridCol>
                <a:gridCol w="656823">
                  <a:extLst>
                    <a:ext uri="{9D8B030D-6E8A-4147-A177-3AD203B41FA5}">
                      <a16:colId xmlns:a16="http://schemas.microsoft.com/office/drawing/2014/main" val="823183967"/>
                    </a:ext>
                  </a:extLst>
                </a:gridCol>
              </a:tblGrid>
              <a:tr h="370840">
                <a:tc>
                  <a:txBody>
                    <a:bodyPr/>
                    <a:lstStyle/>
                    <a:p>
                      <a:r>
                        <a:rPr lang="en-US" sz="1800" dirty="0"/>
                        <a:t>Scientific Area</a:t>
                      </a:r>
                    </a:p>
                  </a:txBody>
                  <a:tcPr/>
                </a:tc>
                <a:tc>
                  <a:txBody>
                    <a:bodyPr/>
                    <a:lstStyle/>
                    <a:p>
                      <a:pPr algn="ctr"/>
                      <a:r>
                        <a:rPr lang="en-US" sz="1800" dirty="0"/>
                        <a:t>#</a:t>
                      </a:r>
                    </a:p>
                  </a:txBody>
                  <a:tcPr/>
                </a:tc>
                <a:extLst>
                  <a:ext uri="{0D108BD9-81ED-4DB2-BD59-A6C34878D82A}">
                    <a16:rowId xmlns:a16="http://schemas.microsoft.com/office/drawing/2014/main" val="1976164151"/>
                  </a:ext>
                </a:extLst>
              </a:tr>
              <a:tr h="370840">
                <a:tc>
                  <a:txBody>
                    <a:bodyPr/>
                    <a:lstStyle/>
                    <a:p>
                      <a:r>
                        <a:rPr lang="en-US" sz="1800" dirty="0"/>
                        <a:t>Pharmacogenomics</a:t>
                      </a:r>
                    </a:p>
                  </a:txBody>
                  <a:tcPr/>
                </a:tc>
                <a:tc>
                  <a:txBody>
                    <a:bodyPr/>
                    <a:lstStyle/>
                    <a:p>
                      <a:pPr algn="ctr"/>
                      <a:r>
                        <a:rPr lang="en-US" sz="1800" dirty="0"/>
                        <a:t>  3</a:t>
                      </a:r>
                    </a:p>
                  </a:txBody>
                  <a:tcPr/>
                </a:tc>
                <a:extLst>
                  <a:ext uri="{0D108BD9-81ED-4DB2-BD59-A6C34878D82A}">
                    <a16:rowId xmlns:a16="http://schemas.microsoft.com/office/drawing/2014/main" val="1528581410"/>
                  </a:ext>
                </a:extLst>
              </a:tr>
              <a:tr h="370840">
                <a:tc>
                  <a:txBody>
                    <a:bodyPr/>
                    <a:lstStyle/>
                    <a:p>
                      <a:r>
                        <a:rPr lang="en-US" sz="1800" dirty="0"/>
                        <a:t>Computational Methods for Clinical Genomics</a:t>
                      </a:r>
                    </a:p>
                  </a:txBody>
                  <a:tcPr/>
                </a:tc>
                <a:tc>
                  <a:txBody>
                    <a:bodyPr/>
                    <a:lstStyle/>
                    <a:p>
                      <a:pPr algn="ctr"/>
                      <a:r>
                        <a:rPr lang="en-US" sz="1800" dirty="0"/>
                        <a:t>  5</a:t>
                      </a:r>
                    </a:p>
                  </a:txBody>
                  <a:tcPr/>
                </a:tc>
                <a:extLst>
                  <a:ext uri="{0D108BD9-81ED-4DB2-BD59-A6C34878D82A}">
                    <a16:rowId xmlns:a16="http://schemas.microsoft.com/office/drawing/2014/main" val="3143507683"/>
                  </a:ext>
                </a:extLst>
              </a:tr>
              <a:tr h="0">
                <a:tc>
                  <a:txBody>
                    <a:bodyPr/>
                    <a:lstStyle/>
                    <a:p>
                      <a:r>
                        <a:rPr lang="en-US" sz="1800" dirty="0"/>
                        <a:t>Demonstrating Effectiveness of Genomic Medicine</a:t>
                      </a:r>
                    </a:p>
                  </a:txBody>
                  <a:tcPr/>
                </a:tc>
                <a:tc>
                  <a:txBody>
                    <a:bodyPr/>
                    <a:lstStyle/>
                    <a:p>
                      <a:pPr algn="ctr"/>
                      <a:r>
                        <a:rPr lang="en-US" sz="1800" dirty="0"/>
                        <a:t>  9</a:t>
                      </a:r>
                    </a:p>
                  </a:txBody>
                  <a:tcPr/>
                </a:tc>
                <a:extLst>
                  <a:ext uri="{0D108BD9-81ED-4DB2-BD59-A6C34878D82A}">
                    <a16:rowId xmlns:a16="http://schemas.microsoft.com/office/drawing/2014/main" val="1709760043"/>
                  </a:ext>
                </a:extLst>
              </a:tr>
              <a:tr h="122200">
                <a:tc>
                  <a:txBody>
                    <a:bodyPr/>
                    <a:lstStyle/>
                    <a:p>
                      <a:r>
                        <a:rPr lang="en-US" sz="1800" dirty="0"/>
                        <a:t>Health Disparities, Health Equity, and Access to Genomic Medicine</a:t>
                      </a:r>
                    </a:p>
                  </a:txBody>
                  <a:tcPr/>
                </a:tc>
                <a:tc>
                  <a:txBody>
                    <a:bodyPr/>
                    <a:lstStyle/>
                    <a:p>
                      <a:pPr algn="ctr"/>
                      <a:r>
                        <a:rPr lang="en-US" sz="1800" dirty="0"/>
                        <a:t>  1</a:t>
                      </a:r>
                    </a:p>
                  </a:txBody>
                  <a:tcPr/>
                </a:tc>
                <a:extLst>
                  <a:ext uri="{0D108BD9-81ED-4DB2-BD59-A6C34878D82A}">
                    <a16:rowId xmlns:a16="http://schemas.microsoft.com/office/drawing/2014/main" val="1252132090"/>
                  </a:ext>
                </a:extLst>
              </a:tr>
              <a:tr h="370840">
                <a:tc>
                  <a:txBody>
                    <a:bodyPr/>
                    <a:lstStyle/>
                    <a:p>
                      <a:r>
                        <a:rPr lang="en-US" sz="1800" dirty="0"/>
                        <a:t>Return of Results and Outcome Research</a:t>
                      </a:r>
                    </a:p>
                  </a:txBody>
                  <a:tcPr/>
                </a:tc>
                <a:tc>
                  <a:txBody>
                    <a:bodyPr/>
                    <a:lstStyle/>
                    <a:p>
                      <a:pPr algn="ctr"/>
                      <a:r>
                        <a:rPr lang="en-US" sz="1800" dirty="0"/>
                        <a:t>  8</a:t>
                      </a:r>
                    </a:p>
                  </a:txBody>
                  <a:tcPr/>
                </a:tc>
                <a:extLst>
                  <a:ext uri="{0D108BD9-81ED-4DB2-BD59-A6C34878D82A}">
                    <a16:rowId xmlns:a16="http://schemas.microsoft.com/office/drawing/2014/main" val="287350386"/>
                  </a:ext>
                </a:extLst>
              </a:tr>
              <a:tr h="370840">
                <a:tc>
                  <a:txBody>
                    <a:bodyPr/>
                    <a:lstStyle/>
                    <a:p>
                      <a:r>
                        <a:rPr lang="en-US" sz="1800" dirty="0"/>
                        <a:t>Electronic Medical/Health Records-related Genomic Studies</a:t>
                      </a:r>
                    </a:p>
                  </a:txBody>
                  <a:tcPr/>
                </a:tc>
                <a:tc>
                  <a:txBody>
                    <a:bodyPr/>
                    <a:lstStyle/>
                    <a:p>
                      <a:pPr algn="ctr"/>
                      <a:r>
                        <a:rPr lang="en-US" sz="1800" dirty="0"/>
                        <a:t>  5</a:t>
                      </a:r>
                    </a:p>
                  </a:txBody>
                  <a:tcPr/>
                </a:tc>
                <a:extLst>
                  <a:ext uri="{0D108BD9-81ED-4DB2-BD59-A6C34878D82A}">
                    <a16:rowId xmlns:a16="http://schemas.microsoft.com/office/drawing/2014/main" val="2115844296"/>
                  </a:ext>
                </a:extLst>
              </a:tr>
              <a:tr h="370840">
                <a:tc>
                  <a:txBody>
                    <a:bodyPr/>
                    <a:lstStyle/>
                    <a:p>
                      <a:r>
                        <a:rPr lang="en-US" sz="1800" b="1" dirty="0"/>
                        <a:t>Total</a:t>
                      </a:r>
                    </a:p>
                  </a:txBody>
                  <a:tcPr/>
                </a:tc>
                <a:tc>
                  <a:txBody>
                    <a:bodyPr/>
                    <a:lstStyle/>
                    <a:p>
                      <a:pPr algn="ctr"/>
                      <a:r>
                        <a:rPr lang="en-US" sz="1800" b="1" dirty="0"/>
                        <a:t>31</a:t>
                      </a:r>
                    </a:p>
                  </a:txBody>
                  <a:tcPr/>
                </a:tc>
                <a:extLst>
                  <a:ext uri="{0D108BD9-81ED-4DB2-BD59-A6C34878D82A}">
                    <a16:rowId xmlns:a16="http://schemas.microsoft.com/office/drawing/2014/main" val="2369873410"/>
                  </a:ext>
                </a:extLst>
              </a:tr>
            </a:tbl>
          </a:graphicData>
        </a:graphic>
      </p:graphicFrame>
      <p:graphicFrame>
        <p:nvGraphicFramePr>
          <p:cNvPr id="9" name="Table 8">
            <a:extLst>
              <a:ext uri="{FF2B5EF4-FFF2-40B4-BE49-F238E27FC236}">
                <a16:creationId xmlns:a16="http://schemas.microsoft.com/office/drawing/2014/main" id="{685EB266-A8B3-4087-3440-E0EC3373A473}"/>
              </a:ext>
            </a:extLst>
          </p:cNvPr>
          <p:cNvGraphicFramePr>
            <a:graphicFrameLocks noGrp="1"/>
          </p:cNvGraphicFramePr>
          <p:nvPr>
            <p:extLst>
              <p:ext uri="{D42A27DB-BD31-4B8C-83A1-F6EECF244321}">
                <p14:modId xmlns:p14="http://schemas.microsoft.com/office/powerpoint/2010/main" val="2144519872"/>
              </p:ext>
            </p:extLst>
          </p:nvPr>
        </p:nvGraphicFramePr>
        <p:xfrm>
          <a:off x="366705" y="4971139"/>
          <a:ext cx="5866670" cy="1478280"/>
        </p:xfrm>
        <a:graphic>
          <a:graphicData uri="http://schemas.openxmlformats.org/drawingml/2006/table">
            <a:tbl>
              <a:tblPr firstRow="1" bandRow="1">
                <a:tableStyleId>{F2DE63D5-997A-4646-A377-4702673A728D}</a:tableStyleId>
              </a:tblPr>
              <a:tblGrid>
                <a:gridCol w="5209847">
                  <a:extLst>
                    <a:ext uri="{9D8B030D-6E8A-4147-A177-3AD203B41FA5}">
                      <a16:colId xmlns:a16="http://schemas.microsoft.com/office/drawing/2014/main" val="1801414627"/>
                    </a:ext>
                  </a:extLst>
                </a:gridCol>
                <a:gridCol w="656823">
                  <a:extLst>
                    <a:ext uri="{9D8B030D-6E8A-4147-A177-3AD203B41FA5}">
                      <a16:colId xmlns:a16="http://schemas.microsoft.com/office/drawing/2014/main" val="823183967"/>
                    </a:ext>
                  </a:extLst>
                </a:gridCol>
              </a:tblGrid>
              <a:tr h="370840">
                <a:tc>
                  <a:txBody>
                    <a:bodyPr/>
                    <a:lstStyle/>
                    <a:p>
                      <a:r>
                        <a:rPr lang="en-US" sz="1800" dirty="0"/>
                        <a:t>NIH Funding Source</a:t>
                      </a:r>
                    </a:p>
                  </a:txBody>
                  <a:tcPr/>
                </a:tc>
                <a:tc>
                  <a:txBody>
                    <a:bodyPr/>
                    <a:lstStyle/>
                    <a:p>
                      <a:pPr algn="ctr"/>
                      <a:r>
                        <a:rPr lang="en-US" sz="1800" dirty="0"/>
                        <a:t>#</a:t>
                      </a:r>
                    </a:p>
                  </a:txBody>
                  <a:tcPr/>
                </a:tc>
                <a:extLst>
                  <a:ext uri="{0D108BD9-81ED-4DB2-BD59-A6C34878D82A}">
                    <a16:rowId xmlns:a16="http://schemas.microsoft.com/office/drawing/2014/main" val="1976164151"/>
                  </a:ext>
                </a:extLst>
              </a:tr>
              <a:tr h="370840">
                <a:tc>
                  <a:txBody>
                    <a:bodyPr/>
                    <a:lstStyle/>
                    <a:p>
                      <a:r>
                        <a:rPr lang="en-US" sz="1800" dirty="0"/>
                        <a:t>Only AGMR</a:t>
                      </a:r>
                    </a:p>
                  </a:txBody>
                  <a:tcPr/>
                </a:tc>
                <a:tc>
                  <a:txBody>
                    <a:bodyPr/>
                    <a:lstStyle/>
                    <a:p>
                      <a:pPr algn="ctr"/>
                      <a:r>
                        <a:rPr lang="en-US" sz="1800" dirty="0"/>
                        <a:t>  5</a:t>
                      </a:r>
                    </a:p>
                  </a:txBody>
                  <a:tcPr/>
                </a:tc>
                <a:extLst>
                  <a:ext uri="{0D108BD9-81ED-4DB2-BD59-A6C34878D82A}">
                    <a16:rowId xmlns:a16="http://schemas.microsoft.com/office/drawing/2014/main" val="1528581410"/>
                  </a:ext>
                </a:extLst>
              </a:tr>
              <a:tr h="370840">
                <a:tc>
                  <a:txBody>
                    <a:bodyPr/>
                    <a:lstStyle/>
                    <a:p>
                      <a:r>
                        <a:rPr lang="en-US" sz="1800" dirty="0"/>
                        <a:t>Multiple NIH Grants</a:t>
                      </a:r>
                    </a:p>
                  </a:txBody>
                  <a:tcPr/>
                </a:tc>
                <a:tc>
                  <a:txBody>
                    <a:bodyPr/>
                    <a:lstStyle/>
                    <a:p>
                      <a:pPr algn="ctr"/>
                      <a:r>
                        <a:rPr lang="en-US" sz="1800" dirty="0"/>
                        <a:t>26</a:t>
                      </a:r>
                    </a:p>
                  </a:txBody>
                  <a:tcPr/>
                </a:tc>
                <a:extLst>
                  <a:ext uri="{0D108BD9-81ED-4DB2-BD59-A6C34878D82A}">
                    <a16:rowId xmlns:a16="http://schemas.microsoft.com/office/drawing/2014/main" val="3143507683"/>
                  </a:ext>
                </a:extLst>
              </a:tr>
              <a:tr h="0">
                <a:tc>
                  <a:txBody>
                    <a:bodyPr/>
                    <a:lstStyle/>
                    <a:p>
                      <a:r>
                        <a:rPr lang="en-US" sz="1800" b="1" dirty="0"/>
                        <a:t>Total</a:t>
                      </a:r>
                    </a:p>
                  </a:txBody>
                  <a:tcPr/>
                </a:tc>
                <a:tc>
                  <a:txBody>
                    <a:bodyPr/>
                    <a:lstStyle/>
                    <a:p>
                      <a:pPr algn="ctr"/>
                      <a:r>
                        <a:rPr lang="en-US" sz="1800" b="1" dirty="0"/>
                        <a:t>31</a:t>
                      </a:r>
                    </a:p>
                  </a:txBody>
                  <a:tcPr/>
                </a:tc>
                <a:extLst>
                  <a:ext uri="{0D108BD9-81ED-4DB2-BD59-A6C34878D82A}">
                    <a16:rowId xmlns:a16="http://schemas.microsoft.com/office/drawing/2014/main" val="1709760043"/>
                  </a:ext>
                </a:extLst>
              </a:tr>
            </a:tbl>
          </a:graphicData>
        </a:graphic>
      </p:graphicFrame>
    </p:spTree>
    <p:extLst>
      <p:ext uri="{BB962C8B-B14F-4D97-AF65-F5344CB8AC3E}">
        <p14:creationId xmlns:p14="http://schemas.microsoft.com/office/powerpoint/2010/main" val="2579817109"/>
      </p:ext>
    </p:extLst>
  </p:cSld>
  <p:clrMapOvr>
    <a:masterClrMapping/>
  </p:clrMapOvr>
  <p:transition spd="slow">
    <p:wipe dir="d"/>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1">
            <a:extLst>
              <a:ext uri="{FF2B5EF4-FFF2-40B4-BE49-F238E27FC236}">
                <a16:creationId xmlns:a16="http://schemas.microsoft.com/office/drawing/2014/main" id="{12DD476B-0E43-4F85-B6CA-2DF2EEFC57BE}"/>
              </a:ext>
            </a:extLst>
          </p:cNvPr>
          <p:cNvSpPr txBox="1">
            <a:spLocks/>
          </p:cNvSpPr>
          <p:nvPr/>
        </p:nvSpPr>
        <p:spPr>
          <a:xfrm>
            <a:off x="223179" y="895262"/>
            <a:ext cx="8336030" cy="2391022"/>
          </a:xfrm>
          <a:prstGeom prst="rect">
            <a:avLst/>
          </a:prstGeom>
        </p:spPr>
        <p:txBody>
          <a:bodyPr lIns="91440" tIns="45720" rIns="91440" bIns="45720" anchor="t">
            <a:no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387350" lvl="2" indent="-228600" defTabSz="627063" eaLnBrk="0" hangingPunct="0">
              <a:spcBef>
                <a:spcPts val="1800"/>
              </a:spcBef>
              <a:buClr>
                <a:srgbClr val="FFFFFF"/>
              </a:buClr>
              <a:buSzPct val="95000"/>
              <a:buFont typeface="Wingdings" pitchFamily="2" charset="2"/>
              <a:buChar char=""/>
              <a:defRPr/>
            </a:pPr>
            <a:r>
              <a:rPr lang="en-US" sz="2800" b="1" dirty="0">
                <a:cs typeface="Arial"/>
              </a:rPr>
              <a:t>Establish a Network to identify and create 	LHS tools and resources to improve 	adoption of genomics into clinical care</a:t>
            </a:r>
          </a:p>
          <a:p>
            <a:pPr marL="387350" marR="0" lvl="2" indent="-228600" algn="l" defTabSz="627063" rtl="0" eaLnBrk="0" fontAlgn="auto" latinLnBrk="0" hangingPunct="0">
              <a:lnSpc>
                <a:spcPct val="90000"/>
              </a:lnSpc>
              <a:spcBef>
                <a:spcPts val="1800"/>
              </a:spcBef>
              <a:spcAft>
                <a:spcPts val="0"/>
              </a:spcAft>
              <a:buClr>
                <a:srgbClr val="FFFFFF"/>
              </a:buClr>
              <a:buSzPct val="95000"/>
              <a:buFont typeface="Wingdings" pitchFamily="2" charset="2"/>
              <a:buChar char=""/>
              <a:tabLst/>
              <a:defRPr/>
            </a:pPr>
            <a:r>
              <a:rPr kumimoji="0" lang="en-US" sz="2800" b="1" i="0" u="none" strike="noStrike" kern="1200" cap="none" spc="0" normalizeH="0" baseline="0" noProof="0" dirty="0">
                <a:ln>
                  <a:noFill/>
                </a:ln>
                <a:effectLst/>
                <a:uLnTx/>
                <a:uFillTx/>
                <a:latin typeface="Arial"/>
                <a:cs typeface="Arial"/>
              </a:rPr>
              <a:t>New </a:t>
            </a:r>
            <a:r>
              <a:rPr lang="en-US" sz="2800" b="1" dirty="0">
                <a:latin typeface="Arial"/>
                <a:cs typeface="Arial"/>
              </a:rPr>
              <a:t>Funding Opportunity Announcements:</a:t>
            </a:r>
            <a:endParaRPr kumimoji="0" lang="en-US" sz="2800" b="0" i="0" u="none" strike="noStrike" kern="1200" cap="none" spc="0" normalizeH="0" baseline="0" noProof="0" dirty="0">
              <a:ln>
                <a:noFill/>
              </a:ln>
              <a:solidFill>
                <a:srgbClr val="FFFFFF"/>
              </a:solidFill>
              <a:effectLst/>
              <a:uLnTx/>
              <a:uFillTx/>
              <a:latin typeface="Arial" panose="020B0604020202020204"/>
            </a:endParaRPr>
          </a:p>
          <a:p>
            <a:pPr marL="304792" marR="0" lvl="0" indent="-304792" algn="l" defTabSz="1219170" rtl="0" eaLnBrk="1" fontAlgn="auto" latinLnBrk="0" hangingPunct="1">
              <a:lnSpc>
                <a:spcPct val="90000"/>
              </a:lnSpc>
              <a:spcBef>
                <a:spcPts val="1333"/>
              </a:spcBef>
              <a:spcAft>
                <a:spcPts val="0"/>
              </a:spcAft>
              <a:buClrTx/>
              <a:buSzTx/>
              <a:buFont typeface="Arial"/>
              <a:buChar char="•"/>
              <a:tabLst/>
              <a:defRPr/>
            </a:pPr>
            <a:endParaRPr kumimoji="0" lang="en-US" sz="2800" b="0" i="0" u="none" strike="noStrike" kern="1200" cap="none" spc="0" normalizeH="0" baseline="0" noProof="0" dirty="0">
              <a:ln>
                <a:noFill/>
              </a:ln>
              <a:solidFill>
                <a:srgbClr val="FFFFFF"/>
              </a:solidFill>
              <a:effectLst/>
              <a:uLnTx/>
              <a:uFillTx/>
              <a:latin typeface="Arial" panose="020B0604020202020204"/>
              <a:ea typeface="+mn-ea"/>
              <a:cs typeface="+mn-cs"/>
            </a:endParaRPr>
          </a:p>
          <a:p>
            <a:pPr marL="609585" marR="0" lvl="1" indent="0" algn="l" defTabSz="1219170" rtl="0" eaLnBrk="1" fontAlgn="auto" latinLnBrk="0" hangingPunct="1">
              <a:lnSpc>
                <a:spcPct val="90000"/>
              </a:lnSpc>
              <a:spcBef>
                <a:spcPts val="667"/>
              </a:spcBef>
              <a:spcAft>
                <a:spcPts val="0"/>
              </a:spcAft>
              <a:buClrTx/>
              <a:buSzTx/>
              <a:buFont typeface="Arial"/>
              <a:buNone/>
              <a:tabLst/>
              <a:defRPr/>
            </a:pPr>
            <a:endParaRPr kumimoji="0" lang="en-US" sz="2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3" name="TextBox 2">
            <a:extLst>
              <a:ext uri="{FF2B5EF4-FFF2-40B4-BE49-F238E27FC236}">
                <a16:creationId xmlns:a16="http://schemas.microsoft.com/office/drawing/2014/main" id="{13E25BBA-D6F0-A9F9-FD31-70AA1B8D341D}"/>
              </a:ext>
            </a:extLst>
          </p:cNvPr>
          <p:cNvSpPr txBox="1"/>
          <p:nvPr/>
        </p:nvSpPr>
        <p:spPr>
          <a:xfrm>
            <a:off x="10379998" y="6457890"/>
            <a:ext cx="1795684"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a:cs typeface="Arial"/>
              </a:rPr>
              <a:t>Document 25</a:t>
            </a:r>
          </a:p>
        </p:txBody>
      </p:sp>
      <p:pic>
        <p:nvPicPr>
          <p:cNvPr id="21" name="Picture 20" descr="A circular diagram of a process&#10;&#10;Description automatically generated with medium confidence">
            <a:extLst>
              <a:ext uri="{FF2B5EF4-FFF2-40B4-BE49-F238E27FC236}">
                <a16:creationId xmlns:a16="http://schemas.microsoft.com/office/drawing/2014/main" id="{10916E22-12D5-6720-43F3-D576D0A1DBDF}"/>
              </a:ext>
            </a:extLst>
          </p:cNvPr>
          <p:cNvPicPr>
            <a:picLocks noChangeAspect="1"/>
          </p:cNvPicPr>
          <p:nvPr/>
        </p:nvPicPr>
        <p:blipFill>
          <a:blip r:embed="rId3"/>
          <a:stretch>
            <a:fillRect/>
          </a:stretch>
        </p:blipFill>
        <p:spPr>
          <a:xfrm>
            <a:off x="9080631" y="883939"/>
            <a:ext cx="2458358" cy="2305429"/>
          </a:xfrm>
          <a:prstGeom prst="rect">
            <a:avLst/>
          </a:prstGeom>
          <a:ln w="12700">
            <a:solidFill>
              <a:schemeClr val="accent3"/>
            </a:solidFill>
          </a:ln>
        </p:spPr>
      </p:pic>
      <p:grpSp>
        <p:nvGrpSpPr>
          <p:cNvPr id="32" name="Group 31">
            <a:extLst>
              <a:ext uri="{FF2B5EF4-FFF2-40B4-BE49-F238E27FC236}">
                <a16:creationId xmlns:a16="http://schemas.microsoft.com/office/drawing/2014/main" id="{AB26699A-6983-C04F-1722-0AD30CB3113E}"/>
              </a:ext>
            </a:extLst>
          </p:cNvPr>
          <p:cNvGrpSpPr/>
          <p:nvPr/>
        </p:nvGrpSpPr>
        <p:grpSpPr>
          <a:xfrm>
            <a:off x="340644" y="2877279"/>
            <a:ext cx="6991914" cy="2542395"/>
            <a:chOff x="2088968" y="519044"/>
            <a:chExt cx="8014063" cy="3104504"/>
          </a:xfrm>
        </p:grpSpPr>
        <p:sp>
          <p:nvSpPr>
            <p:cNvPr id="13" name="TextBox 12">
              <a:extLst>
                <a:ext uri="{FF2B5EF4-FFF2-40B4-BE49-F238E27FC236}">
                  <a16:creationId xmlns:a16="http://schemas.microsoft.com/office/drawing/2014/main" id="{A0AD5825-16CB-E4D3-0393-31DC0C5EFD9A}"/>
                </a:ext>
              </a:extLst>
            </p:cNvPr>
            <p:cNvSpPr txBox="1"/>
            <p:nvPr/>
          </p:nvSpPr>
          <p:spPr>
            <a:xfrm>
              <a:off x="3688597" y="1859797"/>
              <a:ext cx="184731" cy="369332"/>
            </a:xfrm>
            <a:prstGeom prst="rect">
              <a:avLst/>
            </a:prstGeom>
            <a:noFill/>
            <a:ln>
              <a:noFill/>
            </a:ln>
          </p:spPr>
          <p:txBody>
            <a:bodyPr wrap="none" rtlCol="0">
              <a:spAutoFit/>
            </a:bodyPr>
            <a:lstStyle/>
            <a:p>
              <a:endParaRPr lang="en-US" dirty="0"/>
            </a:p>
          </p:txBody>
        </p:sp>
        <p:grpSp>
          <p:nvGrpSpPr>
            <p:cNvPr id="26" name="Group 25">
              <a:extLst>
                <a:ext uri="{FF2B5EF4-FFF2-40B4-BE49-F238E27FC236}">
                  <a16:creationId xmlns:a16="http://schemas.microsoft.com/office/drawing/2014/main" id="{E1A3E6B5-E7F9-A189-7C39-8DFCBC6D67BB}"/>
                </a:ext>
              </a:extLst>
            </p:cNvPr>
            <p:cNvGrpSpPr/>
            <p:nvPr/>
          </p:nvGrpSpPr>
          <p:grpSpPr>
            <a:xfrm>
              <a:off x="2088968" y="519044"/>
              <a:ext cx="8014063" cy="3104504"/>
              <a:chOff x="1554480" y="160020"/>
              <a:chExt cx="9589770" cy="3360420"/>
            </a:xfrm>
          </p:grpSpPr>
          <p:sp>
            <p:nvSpPr>
              <p:cNvPr id="27" name="Rectangle 26">
                <a:extLst>
                  <a:ext uri="{FF2B5EF4-FFF2-40B4-BE49-F238E27FC236}">
                    <a16:creationId xmlns:a16="http://schemas.microsoft.com/office/drawing/2014/main" id="{4F2BB89A-13BD-E927-3E31-88849C0C7D84}"/>
                  </a:ext>
                </a:extLst>
              </p:cNvPr>
              <p:cNvSpPr/>
              <p:nvPr/>
            </p:nvSpPr>
            <p:spPr>
              <a:xfrm>
                <a:off x="1554480" y="160020"/>
                <a:ext cx="9589770" cy="3360420"/>
              </a:xfrm>
              <a:prstGeom prst="rect">
                <a:avLst/>
              </a:prstGeom>
              <a:solidFill>
                <a:schemeClr val="tx1"/>
              </a:solidFill>
              <a:ln w="28575">
                <a:solidFill>
                  <a:srgbClr val="00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8" name="Group 27">
                <a:extLst>
                  <a:ext uri="{FF2B5EF4-FFF2-40B4-BE49-F238E27FC236}">
                    <a16:creationId xmlns:a16="http://schemas.microsoft.com/office/drawing/2014/main" id="{9DB2221D-38D3-106F-B047-51B55F4D0B52}"/>
                  </a:ext>
                </a:extLst>
              </p:cNvPr>
              <p:cNvGrpSpPr/>
              <p:nvPr/>
            </p:nvGrpSpPr>
            <p:grpSpPr>
              <a:xfrm>
                <a:off x="1776412" y="368617"/>
                <a:ext cx="9182099" cy="2982278"/>
                <a:chOff x="1776412" y="368617"/>
                <a:chExt cx="9182099" cy="2982278"/>
              </a:xfrm>
            </p:grpSpPr>
            <p:pic>
              <p:nvPicPr>
                <p:cNvPr id="29" name="Picture 28">
                  <a:extLst>
                    <a:ext uri="{FF2B5EF4-FFF2-40B4-BE49-F238E27FC236}">
                      <a16:creationId xmlns:a16="http://schemas.microsoft.com/office/drawing/2014/main" id="{C015093E-AD57-9B1B-6FF5-814AD4899DC7}"/>
                    </a:ext>
                  </a:extLst>
                </p:cNvPr>
                <p:cNvPicPr>
                  <a:picLocks noChangeAspect="1"/>
                </p:cNvPicPr>
                <p:nvPr/>
              </p:nvPicPr>
              <p:blipFill>
                <a:blip r:embed="rId4"/>
                <a:stretch>
                  <a:fillRect/>
                </a:stretch>
              </p:blipFill>
              <p:spPr>
                <a:xfrm>
                  <a:off x="1776412" y="368617"/>
                  <a:ext cx="8639175" cy="1000125"/>
                </a:xfrm>
                <a:prstGeom prst="rect">
                  <a:avLst/>
                </a:prstGeom>
                <a:ln>
                  <a:noFill/>
                </a:ln>
              </p:spPr>
            </p:pic>
            <p:pic>
              <p:nvPicPr>
                <p:cNvPr id="30" name="Picture 29">
                  <a:extLst>
                    <a:ext uri="{FF2B5EF4-FFF2-40B4-BE49-F238E27FC236}">
                      <a16:creationId xmlns:a16="http://schemas.microsoft.com/office/drawing/2014/main" id="{ADD52B31-D0C8-40C8-787B-EC1E4C516C14}"/>
                    </a:ext>
                  </a:extLst>
                </p:cNvPr>
                <p:cNvPicPr>
                  <a:picLocks noChangeAspect="1"/>
                </p:cNvPicPr>
                <p:nvPr/>
              </p:nvPicPr>
              <p:blipFill>
                <a:blip r:embed="rId5"/>
                <a:stretch>
                  <a:fillRect/>
                </a:stretch>
              </p:blipFill>
              <p:spPr>
                <a:xfrm>
                  <a:off x="1909761" y="1293495"/>
                  <a:ext cx="8715375" cy="1162050"/>
                </a:xfrm>
                <a:prstGeom prst="rect">
                  <a:avLst/>
                </a:prstGeom>
                <a:ln>
                  <a:noFill/>
                </a:ln>
              </p:spPr>
            </p:pic>
            <p:pic>
              <p:nvPicPr>
                <p:cNvPr id="31" name="Picture 30">
                  <a:extLst>
                    <a:ext uri="{FF2B5EF4-FFF2-40B4-BE49-F238E27FC236}">
                      <a16:creationId xmlns:a16="http://schemas.microsoft.com/office/drawing/2014/main" id="{8283762E-84D3-ACB3-1A3B-5BDB0B687BFF}"/>
                    </a:ext>
                  </a:extLst>
                </p:cNvPr>
                <p:cNvPicPr>
                  <a:picLocks noChangeAspect="1"/>
                </p:cNvPicPr>
                <p:nvPr/>
              </p:nvPicPr>
              <p:blipFill>
                <a:blip r:embed="rId6"/>
                <a:stretch>
                  <a:fillRect/>
                </a:stretch>
              </p:blipFill>
              <p:spPr>
                <a:xfrm>
                  <a:off x="1909761" y="2455545"/>
                  <a:ext cx="9048750" cy="895350"/>
                </a:xfrm>
                <a:prstGeom prst="rect">
                  <a:avLst/>
                </a:prstGeom>
                <a:ln>
                  <a:noFill/>
                </a:ln>
              </p:spPr>
            </p:pic>
          </p:grpSp>
        </p:grpSp>
      </p:grpSp>
      <p:grpSp>
        <p:nvGrpSpPr>
          <p:cNvPr id="11" name="Group 10">
            <a:extLst>
              <a:ext uri="{FF2B5EF4-FFF2-40B4-BE49-F238E27FC236}">
                <a16:creationId xmlns:a16="http://schemas.microsoft.com/office/drawing/2014/main" id="{6E85521C-CFC9-B375-1DCE-294BAFF9D4C5}"/>
              </a:ext>
            </a:extLst>
          </p:cNvPr>
          <p:cNvGrpSpPr>
            <a:grpSpLocks/>
          </p:cNvGrpSpPr>
          <p:nvPr/>
        </p:nvGrpSpPr>
        <p:grpSpPr>
          <a:xfrm>
            <a:off x="906564" y="3989400"/>
            <a:ext cx="7179427" cy="2542395"/>
            <a:chOff x="1097280" y="652463"/>
            <a:chExt cx="9589772" cy="3360420"/>
          </a:xfrm>
          <a:solidFill>
            <a:schemeClr val="tx1"/>
          </a:solidFill>
        </p:grpSpPr>
        <p:grpSp>
          <p:nvGrpSpPr>
            <p:cNvPr id="12" name="Group 11">
              <a:extLst>
                <a:ext uri="{FF2B5EF4-FFF2-40B4-BE49-F238E27FC236}">
                  <a16:creationId xmlns:a16="http://schemas.microsoft.com/office/drawing/2014/main" id="{36510139-9EB6-F6A9-AD5D-8C94C4E73916}"/>
                </a:ext>
              </a:extLst>
            </p:cNvPr>
            <p:cNvGrpSpPr/>
            <p:nvPr/>
          </p:nvGrpSpPr>
          <p:grpSpPr>
            <a:xfrm>
              <a:off x="1097280" y="652463"/>
              <a:ext cx="9589772" cy="3360420"/>
              <a:chOff x="1554480" y="2930843"/>
              <a:chExt cx="9589772" cy="3360420"/>
            </a:xfrm>
            <a:grpFill/>
          </p:grpSpPr>
          <p:grpSp>
            <p:nvGrpSpPr>
              <p:cNvPr id="22" name="Group 21">
                <a:extLst>
                  <a:ext uri="{FF2B5EF4-FFF2-40B4-BE49-F238E27FC236}">
                    <a16:creationId xmlns:a16="http://schemas.microsoft.com/office/drawing/2014/main" id="{F49C7268-DE80-547C-EA9F-1D34EB666FD1}"/>
                  </a:ext>
                </a:extLst>
              </p:cNvPr>
              <p:cNvGrpSpPr/>
              <p:nvPr/>
            </p:nvGrpSpPr>
            <p:grpSpPr>
              <a:xfrm>
                <a:off x="1554480" y="2930843"/>
                <a:ext cx="9589770" cy="3360420"/>
                <a:chOff x="1636397" y="368617"/>
                <a:chExt cx="9589770" cy="3360420"/>
              </a:xfrm>
              <a:grpFill/>
            </p:grpSpPr>
            <p:sp>
              <p:nvSpPr>
                <p:cNvPr id="24" name="Rectangle 23">
                  <a:extLst>
                    <a:ext uri="{FF2B5EF4-FFF2-40B4-BE49-F238E27FC236}">
                      <a16:creationId xmlns:a16="http://schemas.microsoft.com/office/drawing/2014/main" id="{8ABEA400-F176-4CF3-9D6B-0FDE9CEA9D84}"/>
                    </a:ext>
                  </a:extLst>
                </p:cNvPr>
                <p:cNvSpPr/>
                <p:nvPr/>
              </p:nvSpPr>
              <p:spPr>
                <a:xfrm>
                  <a:off x="1636397" y="368617"/>
                  <a:ext cx="9589770" cy="3360420"/>
                </a:xfrm>
                <a:prstGeom prst="rect">
                  <a:avLst/>
                </a:prstGeom>
                <a:grpFill/>
                <a:ln w="28575">
                  <a:solidFill>
                    <a:srgbClr val="00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5" name="Picture 24">
                  <a:extLst>
                    <a:ext uri="{FF2B5EF4-FFF2-40B4-BE49-F238E27FC236}">
                      <a16:creationId xmlns:a16="http://schemas.microsoft.com/office/drawing/2014/main" id="{B1E13FF9-668E-B040-D09B-7884BE1DC31C}"/>
                    </a:ext>
                  </a:extLst>
                </p:cNvPr>
                <p:cNvPicPr>
                  <a:picLocks noChangeAspect="1"/>
                </p:cNvPicPr>
                <p:nvPr/>
              </p:nvPicPr>
              <p:blipFill>
                <a:blip r:embed="rId4"/>
                <a:stretch>
                  <a:fillRect/>
                </a:stretch>
              </p:blipFill>
              <p:spPr>
                <a:xfrm>
                  <a:off x="1804036" y="534616"/>
                  <a:ext cx="8639174" cy="1000125"/>
                </a:xfrm>
                <a:prstGeom prst="rect">
                  <a:avLst/>
                </a:prstGeom>
                <a:grpFill/>
                <a:ln>
                  <a:noFill/>
                </a:ln>
              </p:spPr>
            </p:pic>
          </p:grpSp>
          <p:pic>
            <p:nvPicPr>
              <p:cNvPr id="23" name="Picture 22">
                <a:extLst>
                  <a:ext uri="{FF2B5EF4-FFF2-40B4-BE49-F238E27FC236}">
                    <a16:creationId xmlns:a16="http://schemas.microsoft.com/office/drawing/2014/main" id="{1FB36E9C-EBF8-7C10-BCC1-42557166B55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722120" y="4103308"/>
                <a:ext cx="9422132" cy="966195"/>
              </a:xfrm>
              <a:prstGeom prst="rect">
                <a:avLst/>
              </a:prstGeom>
              <a:grpFill/>
              <a:ln>
                <a:noFill/>
              </a:ln>
            </p:spPr>
          </p:pic>
        </p:grpSp>
        <p:pic>
          <p:nvPicPr>
            <p:cNvPr id="20" name="Picture 19">
              <a:extLst>
                <a:ext uri="{FF2B5EF4-FFF2-40B4-BE49-F238E27FC236}">
                  <a16:creationId xmlns:a16="http://schemas.microsoft.com/office/drawing/2014/main" id="{BA02A649-58A3-0574-2F0B-B8A4F05606B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264919" y="2935963"/>
              <a:ext cx="9258296" cy="969264"/>
            </a:xfrm>
            <a:prstGeom prst="rect">
              <a:avLst/>
            </a:prstGeom>
            <a:grpFill/>
            <a:ln>
              <a:noFill/>
            </a:ln>
          </p:spPr>
        </p:pic>
      </p:grpSp>
      <p:sp>
        <p:nvSpPr>
          <p:cNvPr id="2" name="Title 3">
            <a:extLst>
              <a:ext uri="{FF2B5EF4-FFF2-40B4-BE49-F238E27FC236}">
                <a16:creationId xmlns:a16="http://schemas.microsoft.com/office/drawing/2014/main" id="{2D8422BE-4C8F-0B30-AC75-DCAB7CCFEDFB}"/>
              </a:ext>
            </a:extLst>
          </p:cNvPr>
          <p:cNvSpPr txBox="1">
            <a:spLocks/>
          </p:cNvSpPr>
          <p:nvPr/>
        </p:nvSpPr>
        <p:spPr>
          <a:xfrm>
            <a:off x="0" y="-7420"/>
            <a:ext cx="12192000" cy="69368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n-US" sz="3600" b="1" dirty="0">
                <a:solidFill>
                  <a:srgbClr val="5FE0D4"/>
                </a:solidFill>
                <a:latin typeface="Arial" charset="0"/>
                <a:cs typeface="Arial" charset="0"/>
              </a:rPr>
              <a:t>Genomics-Enabled Learning Health Systems (</a:t>
            </a:r>
            <a:r>
              <a:rPr lang="en-US" sz="3600" b="1" dirty="0" err="1">
                <a:solidFill>
                  <a:srgbClr val="5FE0D4"/>
                </a:solidFill>
                <a:latin typeface="Arial" charset="0"/>
                <a:cs typeface="Arial" charset="0"/>
              </a:rPr>
              <a:t>gLHS</a:t>
            </a:r>
            <a:r>
              <a:rPr lang="en-US" sz="3600" b="1" dirty="0">
                <a:solidFill>
                  <a:srgbClr val="5FE0D4"/>
                </a:solidFill>
                <a:latin typeface="Arial" charset="0"/>
                <a:cs typeface="Arial" charset="0"/>
              </a:rPr>
              <a:t>)</a:t>
            </a:r>
          </a:p>
        </p:txBody>
      </p:sp>
      <p:sp>
        <p:nvSpPr>
          <p:cNvPr id="6" name="TextBox 5">
            <a:extLst>
              <a:ext uri="{FF2B5EF4-FFF2-40B4-BE49-F238E27FC236}">
                <a16:creationId xmlns:a16="http://schemas.microsoft.com/office/drawing/2014/main" id="{50FFF2BC-BA8A-4EF5-6514-595C836D9585}"/>
              </a:ext>
            </a:extLst>
          </p:cNvPr>
          <p:cNvSpPr txBox="1"/>
          <p:nvPr/>
        </p:nvSpPr>
        <p:spPr>
          <a:xfrm>
            <a:off x="7591594" y="4493322"/>
            <a:ext cx="4471485" cy="954107"/>
          </a:xfrm>
          <a:prstGeom prst="rect">
            <a:avLst/>
          </a:prstGeom>
          <a:noFill/>
        </p:spPr>
        <p:txBody>
          <a:bodyPr wrap="square">
            <a:spAutoFit/>
          </a:bodyPr>
          <a:lstStyle/>
          <a:p>
            <a:pPr marL="768335" lvl="3" algn="ctr" defTabSz="627063" eaLnBrk="0" hangingPunct="0">
              <a:spcBef>
                <a:spcPts val="1800"/>
              </a:spcBef>
              <a:buClr>
                <a:srgbClr val="FFFFFF"/>
              </a:buClr>
              <a:buSzPct val="95000"/>
              <a:defRPr/>
            </a:pPr>
            <a:r>
              <a:rPr lang="en-US" sz="2800" b="1" dirty="0">
                <a:solidFill>
                  <a:schemeClr val="bg2">
                    <a:lumMod val="40000"/>
                    <a:lumOff val="60000"/>
                  </a:schemeClr>
                </a:solidFill>
                <a:latin typeface="Arial"/>
                <a:cs typeface="Arial"/>
              </a:rPr>
              <a:t>Applications due on November 07, 2023</a:t>
            </a:r>
            <a:endParaRPr kumimoji="0" lang="en-US" sz="3200" b="0" i="0" u="none" strike="noStrike" kern="1200" cap="none" spc="0" normalizeH="0" baseline="0" noProof="0" dirty="0">
              <a:ln>
                <a:noFill/>
              </a:ln>
              <a:solidFill>
                <a:schemeClr val="bg2">
                  <a:lumMod val="40000"/>
                  <a:lumOff val="60000"/>
                </a:schemeClr>
              </a:solidFill>
              <a:effectLst/>
              <a:uLnTx/>
              <a:uFillTx/>
              <a:latin typeface="Arial" panose="020B0604020202020204"/>
            </a:endParaRPr>
          </a:p>
        </p:txBody>
      </p:sp>
    </p:spTree>
    <p:extLst>
      <p:ext uri="{BB962C8B-B14F-4D97-AF65-F5344CB8AC3E}">
        <p14:creationId xmlns:p14="http://schemas.microsoft.com/office/powerpoint/2010/main" val="1622812243"/>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childTnLst>
                                </p:cTn>
                              </p:par>
                            </p:childTnLst>
                          </p:cTn>
                        </p:par>
                        <p:par>
                          <p:cTn id="7" fill="hold">
                            <p:stCondLst>
                              <p:cond delay="0"/>
                            </p:stCondLst>
                            <p:childTnLst>
                              <p:par>
                                <p:cTn id="8" presetID="22" presetClass="entr" presetSubtype="8" fill="hold" nodeType="afterEffect">
                                  <p:stCondLst>
                                    <p:cond delay="500"/>
                                  </p:stCondLst>
                                  <p:childTnLst>
                                    <p:set>
                                      <p:cBhvr>
                                        <p:cTn id="9" dur="1" fill="hold">
                                          <p:stCondLst>
                                            <p:cond delay="0"/>
                                          </p:stCondLst>
                                        </p:cTn>
                                        <p:tgtEl>
                                          <p:spTgt spid="32"/>
                                        </p:tgtEl>
                                        <p:attrNameLst>
                                          <p:attrName>style.visibility</p:attrName>
                                        </p:attrNameLst>
                                      </p:cBhvr>
                                      <p:to>
                                        <p:strVal val="visible"/>
                                      </p:to>
                                    </p:set>
                                    <p:animEffect transition="in" filter="wipe(left)">
                                      <p:cBhvr>
                                        <p:cTn id="10" dur="500"/>
                                        <p:tgtEl>
                                          <p:spTgt spid="32"/>
                                        </p:tgtEl>
                                      </p:cBhvr>
                                    </p:animEffect>
                                  </p:childTnLst>
                                </p:cTn>
                              </p:par>
                            </p:childTnLst>
                          </p:cTn>
                        </p:par>
                        <p:par>
                          <p:cTn id="11" fill="hold">
                            <p:stCondLst>
                              <p:cond delay="1000"/>
                            </p:stCondLst>
                            <p:childTnLst>
                              <p:par>
                                <p:cTn id="12" presetID="22" presetClass="entr" presetSubtype="8" fill="hold" nodeType="afterEffect">
                                  <p:stCondLst>
                                    <p:cond delay="750"/>
                                  </p:stCondLst>
                                  <p:childTnLst>
                                    <p:set>
                                      <p:cBhvr>
                                        <p:cTn id="13" dur="1" fill="hold">
                                          <p:stCondLst>
                                            <p:cond delay="0"/>
                                          </p:stCondLst>
                                        </p:cTn>
                                        <p:tgtEl>
                                          <p:spTgt spid="11"/>
                                        </p:tgtEl>
                                        <p:attrNameLst>
                                          <p:attrName>style.visibility</p:attrName>
                                        </p:attrNameLst>
                                      </p:cBhvr>
                                      <p:to>
                                        <p:strVal val="visible"/>
                                      </p:to>
                                    </p:set>
                                    <p:animEffect transition="in" filter="wipe(left)">
                                      <p:cBhvr>
                                        <p:cTn id="14" dur="500"/>
                                        <p:tgtEl>
                                          <p:spTgt spid="11"/>
                                        </p:tgtEl>
                                      </p:cBhvr>
                                    </p:animEffec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1">
            <a:extLst>
              <a:ext uri="{FF2B5EF4-FFF2-40B4-BE49-F238E27FC236}">
                <a16:creationId xmlns:a16="http://schemas.microsoft.com/office/drawing/2014/main" id="{12DD476B-0E43-4F85-B6CA-2DF2EEFC57BE}"/>
              </a:ext>
            </a:extLst>
          </p:cNvPr>
          <p:cNvSpPr txBox="1">
            <a:spLocks/>
          </p:cNvSpPr>
          <p:nvPr/>
        </p:nvSpPr>
        <p:spPr>
          <a:xfrm>
            <a:off x="6266720" y="1246705"/>
            <a:ext cx="5780155" cy="5411240"/>
          </a:xfrm>
          <a:prstGeom prst="rect">
            <a:avLst/>
          </a:prstGeom>
        </p:spPr>
        <p:txBody>
          <a:bodyPr lIns="91440" tIns="45720" rIns="91440" bIns="45720" anchor="t">
            <a:no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457200" marR="0" lvl="2" indent="-298450" algn="l" defTabSz="685800" rtl="0" eaLnBrk="0" fontAlgn="auto" latinLnBrk="0" hangingPunct="0">
              <a:lnSpc>
                <a:spcPct val="90000"/>
              </a:lnSpc>
              <a:spcBef>
                <a:spcPts val="1800"/>
              </a:spcBef>
              <a:spcAft>
                <a:spcPts val="0"/>
              </a:spcAft>
              <a:buClr>
                <a:srgbClr val="FFFFFF"/>
              </a:buClr>
              <a:buSzPct val="95000"/>
              <a:buFont typeface="Wingdings" panose="05000000000000000000" pitchFamily="2" charset="2"/>
              <a:buChar char="§"/>
              <a:tabLst/>
              <a:defRPr/>
            </a:pPr>
            <a:r>
              <a:rPr kumimoji="0" lang="en-US" sz="2800" b="1" i="0" u="none" strike="noStrike" kern="1200" cap="none" spc="0" normalizeH="0" baseline="0" noProof="0" dirty="0">
                <a:ln>
                  <a:noFill/>
                </a:ln>
                <a:solidFill>
                  <a:srgbClr val="FFFFFF"/>
                </a:solidFill>
                <a:effectLst/>
                <a:uLnTx/>
                <a:uFillTx/>
                <a:latin typeface="Arial"/>
                <a:ea typeface="+mn-ea"/>
                <a:cs typeface="Arial"/>
              </a:rPr>
              <a:t>Support investigator-	initiated 	research in genomics and 	health equity (R01 and R21)</a:t>
            </a:r>
          </a:p>
          <a:p>
            <a:pPr marL="457200" marR="0" lvl="2" indent="-298450" algn="l" defTabSz="685800" rtl="0" eaLnBrk="0" fontAlgn="auto" latinLnBrk="0" hangingPunct="0">
              <a:lnSpc>
                <a:spcPct val="90000"/>
              </a:lnSpc>
              <a:spcBef>
                <a:spcPts val="1800"/>
              </a:spcBef>
              <a:spcAft>
                <a:spcPts val="0"/>
              </a:spcAft>
              <a:buClr>
                <a:srgbClr val="FFFFFF"/>
              </a:buClr>
              <a:buSzPct val="95000"/>
              <a:buFont typeface="Wingdings" panose="05000000000000000000" pitchFamily="2" charset="2"/>
              <a:buChar char="§"/>
              <a:tabLst/>
              <a:defRPr/>
            </a:pPr>
            <a:r>
              <a:rPr kumimoji="0" lang="en-US" sz="2800" b="1" i="0" u="none" strike="noStrike" kern="1200" cap="none" spc="0" normalizeH="0" baseline="0" noProof="0" dirty="0">
                <a:ln>
                  <a:noFill/>
                </a:ln>
                <a:solidFill>
                  <a:srgbClr val="FFFFFF"/>
                </a:solidFill>
                <a:effectLst/>
                <a:uLnTx/>
                <a:uFillTx/>
                <a:latin typeface="Arial"/>
                <a:ea typeface="+mn-ea"/>
                <a:cs typeface="Arial"/>
              </a:rPr>
              <a:t>Research spanning across 	genomics research areas</a:t>
            </a:r>
          </a:p>
          <a:p>
            <a:pPr marL="457200" marR="0" lvl="2" indent="-298450" algn="l" defTabSz="685800" rtl="0" eaLnBrk="0" fontAlgn="auto" latinLnBrk="0" hangingPunct="0">
              <a:lnSpc>
                <a:spcPct val="90000"/>
              </a:lnSpc>
              <a:spcBef>
                <a:spcPts val="1800"/>
              </a:spcBef>
              <a:spcAft>
                <a:spcPts val="0"/>
              </a:spcAft>
              <a:buClr>
                <a:srgbClr val="FFFFFF"/>
              </a:buClr>
              <a:buSzPct val="95000"/>
              <a:buFont typeface="Wingdings" panose="05000000000000000000" pitchFamily="2" charset="2"/>
              <a:buChar char="§"/>
              <a:tabLst/>
              <a:defRPr/>
            </a:pPr>
            <a:r>
              <a:rPr kumimoji="0" lang="en-US" sz="2800" b="1" i="0" u="none" strike="noStrike" kern="1200" cap="none" spc="0" normalizeH="0" baseline="0" noProof="0" dirty="0">
                <a:ln>
                  <a:noFill/>
                </a:ln>
                <a:solidFill>
                  <a:srgbClr val="FFFFFF"/>
                </a:solidFill>
                <a:effectLst/>
                <a:uLnTx/>
                <a:uFillTx/>
                <a:latin typeface="Arial"/>
                <a:ea typeface="+mn-ea"/>
                <a:cs typeface="Arial"/>
              </a:rPr>
              <a:t>Collaboration with NIA, NCI, 	</a:t>
            </a:r>
            <a:r>
              <a:rPr kumimoji="0" lang="en-US" sz="2800" b="1" i="1" u="none" strike="noStrike" kern="1200" cap="none" spc="0" normalizeH="0" baseline="0" noProof="0" dirty="0">
                <a:ln>
                  <a:noFill/>
                </a:ln>
                <a:solidFill>
                  <a:srgbClr val="FFFFFF"/>
                </a:solidFill>
                <a:effectLst/>
                <a:uLnTx/>
                <a:uFillTx/>
                <a:latin typeface="Arial"/>
                <a:ea typeface="+mn-ea"/>
                <a:cs typeface="Arial"/>
              </a:rPr>
              <a:t>All of Us</a:t>
            </a:r>
            <a:r>
              <a:rPr kumimoji="0" lang="en-US" sz="2800" b="1" i="0" u="none" strike="noStrike" kern="1200" cap="none" spc="0" normalizeH="0" baseline="0" noProof="0" dirty="0">
                <a:ln>
                  <a:noFill/>
                </a:ln>
                <a:solidFill>
                  <a:srgbClr val="FFFFFF"/>
                </a:solidFill>
                <a:effectLst/>
                <a:uLnTx/>
                <a:uFillTx/>
                <a:latin typeface="Arial"/>
                <a:ea typeface="+mn-ea"/>
                <a:cs typeface="Arial"/>
              </a:rPr>
              <a:t>, and ORWH</a:t>
            </a:r>
          </a:p>
          <a:p>
            <a:pPr marL="457200" marR="0" lvl="2" indent="-298450" algn="l" defTabSz="685800" rtl="0" eaLnBrk="0" fontAlgn="auto" latinLnBrk="0" hangingPunct="0">
              <a:lnSpc>
                <a:spcPct val="90000"/>
              </a:lnSpc>
              <a:spcBef>
                <a:spcPts val="1800"/>
              </a:spcBef>
              <a:spcAft>
                <a:spcPts val="0"/>
              </a:spcAft>
              <a:buClr>
                <a:srgbClr val="FFFFFF"/>
              </a:buClr>
              <a:buSzPct val="95000"/>
              <a:buFont typeface="Wingdings" panose="05000000000000000000" pitchFamily="2" charset="2"/>
              <a:buChar char="§"/>
              <a:tabLst/>
              <a:defRPr/>
            </a:pPr>
            <a:endParaRPr kumimoji="0" lang="en-US" sz="2800" b="1" i="0" u="none" strike="noStrike" kern="1200" cap="none" spc="0" normalizeH="0" baseline="0" noProof="0" dirty="0">
              <a:ln>
                <a:noFill/>
              </a:ln>
              <a:solidFill>
                <a:srgbClr val="FFFFFF"/>
              </a:solidFill>
              <a:effectLst/>
              <a:uLnTx/>
              <a:uFillTx/>
              <a:latin typeface="Arial"/>
              <a:ea typeface="+mn-ea"/>
              <a:cs typeface="Arial"/>
            </a:endParaRPr>
          </a:p>
          <a:p>
            <a:pPr marL="158750" marR="0" lvl="2" indent="0" algn="ctr" defTabSz="627063" rtl="0" eaLnBrk="0" fontAlgn="auto" latinLnBrk="0" hangingPunct="0">
              <a:lnSpc>
                <a:spcPct val="100000"/>
              </a:lnSpc>
              <a:spcBef>
                <a:spcPts val="0"/>
              </a:spcBef>
              <a:spcAft>
                <a:spcPts val="0"/>
              </a:spcAft>
              <a:buClr>
                <a:srgbClr val="FFFFFF"/>
              </a:buClr>
              <a:buSzPct val="95000"/>
              <a:buFont typeface="Arial"/>
              <a:buNone/>
              <a:tabLst/>
              <a:defRPr/>
            </a:pPr>
            <a:r>
              <a:rPr kumimoji="0" lang="en-US" sz="2800" b="1" i="0" u="none" strike="noStrike" kern="1200" cap="none" spc="0" normalizeH="0" baseline="0" noProof="0" dirty="0">
                <a:ln>
                  <a:noFill/>
                </a:ln>
                <a:solidFill>
                  <a:schemeClr val="bg2">
                    <a:lumMod val="40000"/>
                    <a:lumOff val="60000"/>
                  </a:schemeClr>
                </a:solidFill>
                <a:effectLst/>
                <a:uLnTx/>
                <a:uFillTx/>
                <a:latin typeface="Arial"/>
                <a:ea typeface="+mn-ea"/>
                <a:cs typeface="Arial"/>
              </a:rPr>
              <a:t>Applications</a:t>
            </a:r>
            <a:r>
              <a:rPr kumimoji="0" lang="en-US" sz="2800" b="1" i="0" u="none" strike="noStrike" kern="1200" cap="none" spc="0" normalizeH="0" noProof="0" dirty="0">
                <a:ln>
                  <a:noFill/>
                </a:ln>
                <a:solidFill>
                  <a:schemeClr val="bg2">
                    <a:lumMod val="40000"/>
                    <a:lumOff val="60000"/>
                  </a:schemeClr>
                </a:solidFill>
                <a:effectLst/>
                <a:uLnTx/>
                <a:uFillTx/>
                <a:latin typeface="Arial"/>
                <a:ea typeface="+mn-ea"/>
                <a:cs typeface="Arial"/>
              </a:rPr>
              <a:t> due on </a:t>
            </a:r>
          </a:p>
          <a:p>
            <a:pPr marL="158750" marR="0" lvl="2" indent="0" algn="ctr" defTabSz="627063" rtl="0" eaLnBrk="0" fontAlgn="auto" latinLnBrk="0" hangingPunct="0">
              <a:lnSpc>
                <a:spcPct val="100000"/>
              </a:lnSpc>
              <a:spcBef>
                <a:spcPts val="0"/>
              </a:spcBef>
              <a:spcAft>
                <a:spcPts val="0"/>
              </a:spcAft>
              <a:buClr>
                <a:srgbClr val="FFFFFF"/>
              </a:buClr>
              <a:buSzPct val="95000"/>
              <a:buFont typeface="Arial"/>
              <a:buNone/>
              <a:tabLst/>
              <a:defRPr/>
            </a:pPr>
            <a:r>
              <a:rPr kumimoji="0" lang="en-US" sz="2800" b="1" i="0" u="none" strike="noStrike" kern="1200" cap="none" spc="0" normalizeH="0" baseline="0" noProof="0" dirty="0">
                <a:ln>
                  <a:noFill/>
                </a:ln>
                <a:solidFill>
                  <a:schemeClr val="bg2">
                    <a:lumMod val="40000"/>
                    <a:lumOff val="60000"/>
                  </a:schemeClr>
                </a:solidFill>
                <a:effectLst/>
                <a:uLnTx/>
                <a:uFillTx/>
                <a:latin typeface="Arial"/>
                <a:ea typeface="+mn-ea"/>
                <a:cs typeface="Arial"/>
              </a:rPr>
              <a:t>November 8, 2023</a:t>
            </a:r>
          </a:p>
          <a:p>
            <a:pPr marL="615950" marR="0" lvl="2" indent="-457200" algn="l" defTabSz="627063" rtl="0" eaLnBrk="0" fontAlgn="auto" latinLnBrk="0" hangingPunct="0">
              <a:lnSpc>
                <a:spcPct val="90000"/>
              </a:lnSpc>
              <a:spcBef>
                <a:spcPts val="1800"/>
              </a:spcBef>
              <a:spcAft>
                <a:spcPts val="0"/>
              </a:spcAft>
              <a:buClr>
                <a:srgbClr val="FFFFFF"/>
              </a:buClr>
              <a:buSzPct val="95000"/>
              <a:buFont typeface="Wingdings" panose="05000000000000000000" pitchFamily="2" charset="2"/>
              <a:buChar char="§"/>
              <a:tabLst/>
              <a:defRPr/>
            </a:pPr>
            <a:endParaRPr kumimoji="0" lang="en-US" sz="2800" b="1" i="0" u="none" strike="noStrike" kern="1200" cap="none" spc="0" normalizeH="0" baseline="0" noProof="0" dirty="0">
              <a:ln>
                <a:noFill/>
              </a:ln>
              <a:solidFill>
                <a:prstClr val="white"/>
              </a:solidFill>
              <a:effectLst/>
              <a:uLnTx/>
              <a:uFillTx/>
              <a:latin typeface="Arial" charset="0"/>
              <a:ea typeface="+mn-ea"/>
              <a:cs typeface="+mn-cs"/>
            </a:endParaRPr>
          </a:p>
          <a:p>
            <a:pPr marL="304792" marR="0" lvl="0" indent="-304792" algn="l" defTabSz="1219170" rtl="0" eaLnBrk="1" fontAlgn="auto" latinLnBrk="0" hangingPunct="1">
              <a:lnSpc>
                <a:spcPct val="90000"/>
              </a:lnSpc>
              <a:spcBef>
                <a:spcPts val="1333"/>
              </a:spcBef>
              <a:spcAft>
                <a:spcPts val="0"/>
              </a:spcAft>
              <a:buClrTx/>
              <a:buSzTx/>
              <a:buFont typeface="Wingdings" panose="05000000000000000000" pitchFamily="2" charset="2"/>
              <a:buChar char="§"/>
              <a:tabLst/>
              <a:defRPr/>
            </a:pPr>
            <a:endParaRPr kumimoji="0" lang="en-US" sz="2800" b="0" i="0" u="none" strike="noStrike" kern="1200" cap="none" spc="0" normalizeH="0" baseline="0" noProof="0" dirty="0">
              <a:ln>
                <a:noFill/>
              </a:ln>
              <a:solidFill>
                <a:srgbClr val="FFFFFF"/>
              </a:solidFill>
              <a:effectLst/>
              <a:uLnTx/>
              <a:uFillTx/>
              <a:latin typeface="Arial" panose="020B0604020202020204"/>
              <a:ea typeface="+mn-ea"/>
              <a:cs typeface="+mn-cs"/>
            </a:endParaRPr>
          </a:p>
          <a:p>
            <a:pPr marL="914377" marR="0" lvl="1" indent="-304792" algn="l" defTabSz="1219170" rtl="0" eaLnBrk="1" fontAlgn="auto" latinLnBrk="0" hangingPunct="1">
              <a:lnSpc>
                <a:spcPct val="90000"/>
              </a:lnSpc>
              <a:spcBef>
                <a:spcPts val="667"/>
              </a:spcBef>
              <a:spcAft>
                <a:spcPts val="0"/>
              </a:spcAft>
              <a:buClrTx/>
              <a:buSzTx/>
              <a:buFont typeface="Wingdings" panose="05000000000000000000" pitchFamily="2" charset="2"/>
              <a:buChar char="§"/>
              <a:tabLst/>
              <a:defRPr/>
            </a:pPr>
            <a:endParaRPr kumimoji="0" lang="en-US" sz="2800" b="0" i="0" u="none" strike="noStrike" kern="1200" cap="none" spc="0" normalizeH="0" baseline="0" noProof="0" dirty="0">
              <a:ln>
                <a:noFill/>
              </a:ln>
              <a:solidFill>
                <a:srgbClr val="FFFFFF"/>
              </a:solidFill>
              <a:effectLst/>
              <a:uLnTx/>
              <a:uFillTx/>
              <a:latin typeface="Arial" panose="020B0604020202020204"/>
              <a:ea typeface="+mn-ea"/>
              <a:cs typeface="+mn-cs"/>
            </a:endParaRPr>
          </a:p>
          <a:p>
            <a:pPr marL="304792" marR="0" lvl="0" indent="-304792" algn="l" defTabSz="1219170" rtl="0" eaLnBrk="1" fontAlgn="auto" latinLnBrk="0" hangingPunct="1">
              <a:lnSpc>
                <a:spcPct val="90000"/>
              </a:lnSpc>
              <a:spcBef>
                <a:spcPts val="1333"/>
              </a:spcBef>
              <a:spcAft>
                <a:spcPts val="0"/>
              </a:spcAft>
              <a:buClrTx/>
              <a:buSzTx/>
              <a:buFont typeface="Wingdings" panose="05000000000000000000" pitchFamily="2" charset="2"/>
              <a:buChar char="§"/>
              <a:tabLst/>
              <a:defRPr/>
            </a:pPr>
            <a:endParaRPr kumimoji="0" lang="en-US" sz="2800" b="0" i="0" u="none" strike="noStrike" kern="1200" cap="none" spc="0" normalizeH="0" baseline="0" noProof="0" dirty="0">
              <a:ln>
                <a:noFill/>
              </a:ln>
              <a:solidFill>
                <a:srgbClr val="FFFFFF"/>
              </a:solidFill>
              <a:effectLst/>
              <a:uLnTx/>
              <a:uFillTx/>
              <a:latin typeface="Arial" panose="020B0604020202020204"/>
              <a:ea typeface="+mn-ea"/>
              <a:cs typeface="+mn-cs"/>
            </a:endParaRPr>
          </a:p>
          <a:p>
            <a:pPr marL="304792" marR="0" lvl="0" indent="-304792" algn="l" defTabSz="1219170" rtl="0" eaLnBrk="1" fontAlgn="auto" latinLnBrk="0" hangingPunct="1">
              <a:lnSpc>
                <a:spcPct val="90000"/>
              </a:lnSpc>
              <a:spcBef>
                <a:spcPts val="1333"/>
              </a:spcBef>
              <a:spcAft>
                <a:spcPts val="0"/>
              </a:spcAft>
              <a:buClrTx/>
              <a:buSzTx/>
              <a:buFont typeface="Wingdings" panose="05000000000000000000" pitchFamily="2" charset="2"/>
              <a:buChar char="§"/>
              <a:tabLst/>
              <a:defRPr/>
            </a:pPr>
            <a:endParaRPr kumimoji="0" lang="en-US" sz="2800" b="0" i="0" u="none" strike="noStrike" kern="1200" cap="none" spc="0" normalizeH="0" baseline="0" noProof="0" dirty="0">
              <a:ln>
                <a:noFill/>
              </a:ln>
              <a:solidFill>
                <a:srgbClr val="FFFFFF"/>
              </a:solidFill>
              <a:effectLst/>
              <a:uLnTx/>
              <a:uFillTx/>
              <a:latin typeface="Arial" panose="020B0604020202020204"/>
              <a:ea typeface="+mn-ea"/>
              <a:cs typeface="+mn-cs"/>
            </a:endParaRPr>
          </a:p>
          <a:p>
            <a:pPr marL="914377" marR="0" lvl="1" indent="-304792" algn="l" defTabSz="1219170" rtl="0" eaLnBrk="1" fontAlgn="auto" latinLnBrk="0" hangingPunct="1">
              <a:lnSpc>
                <a:spcPct val="90000"/>
              </a:lnSpc>
              <a:spcBef>
                <a:spcPts val="667"/>
              </a:spcBef>
              <a:spcAft>
                <a:spcPts val="0"/>
              </a:spcAft>
              <a:buClrTx/>
              <a:buSzTx/>
              <a:buFont typeface="Wingdings" panose="05000000000000000000" pitchFamily="2" charset="2"/>
              <a:buChar char="§"/>
              <a:tabLst/>
              <a:defRPr/>
            </a:pPr>
            <a:endParaRPr kumimoji="0" lang="en-US" sz="2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2" name="Rectangle 1">
            <a:extLst>
              <a:ext uri="{FF2B5EF4-FFF2-40B4-BE49-F238E27FC236}">
                <a16:creationId xmlns:a16="http://schemas.microsoft.com/office/drawing/2014/main" id="{BE8B9FA7-E65D-4A00-A529-081D35D2EB74}"/>
              </a:ext>
            </a:extLst>
          </p:cNvPr>
          <p:cNvSpPr/>
          <p:nvPr/>
        </p:nvSpPr>
        <p:spPr>
          <a:xfrm>
            <a:off x="0" y="-13582"/>
            <a:ext cx="12192000" cy="646331"/>
          </a:xfrm>
          <a:prstGeom prst="rect">
            <a:avLst/>
          </a:prstGeom>
        </p:spPr>
        <p:txBody>
          <a:bodyPr wrap="square">
            <a:spAutoFit/>
          </a:bodyPr>
          <a:lstStyle/>
          <a:p>
            <a:pPr marL="158750" marR="0" lvl="2" indent="0" algn="ctr" defTabSz="627063" rtl="0" eaLnBrk="0" fontAlgn="auto" latinLnBrk="0" hangingPunct="0">
              <a:lnSpc>
                <a:spcPct val="100000"/>
              </a:lnSpc>
              <a:spcBef>
                <a:spcPts val="1800"/>
              </a:spcBef>
              <a:spcAft>
                <a:spcPts val="0"/>
              </a:spcAft>
              <a:buClr>
                <a:srgbClr val="FFFFFF"/>
              </a:buClr>
              <a:buSzPct val="95000"/>
              <a:buFontTx/>
              <a:buNone/>
              <a:tabLst/>
              <a:defRPr/>
            </a:pPr>
            <a:r>
              <a:rPr kumimoji="0" lang="en-US" sz="3600" b="1" i="0" u="none" strike="noStrike" kern="1200" cap="none" spc="0" normalizeH="0" baseline="0" noProof="0" dirty="0">
                <a:ln>
                  <a:noFill/>
                </a:ln>
                <a:solidFill>
                  <a:srgbClr val="5FE0D4"/>
                </a:solidFill>
                <a:effectLst/>
                <a:uLnTx/>
                <a:uFillTx/>
                <a:latin typeface="Arial" charset="0"/>
                <a:ea typeface="+mn-ea"/>
                <a:cs typeface="Arial" charset="0"/>
              </a:rPr>
              <a:t>Genomics and Health Funding Opportunities</a:t>
            </a:r>
            <a:endParaRPr kumimoji="0" lang="en-US" sz="3600" b="1" i="0" u="none" strike="noStrike" kern="1200" cap="none" spc="0" normalizeH="0" baseline="0" noProof="0" dirty="0">
              <a:ln>
                <a:noFill/>
              </a:ln>
              <a:solidFill>
                <a:prstClr val="white"/>
              </a:solidFill>
              <a:effectLst/>
              <a:uLnTx/>
              <a:uFillTx/>
              <a:latin typeface="Arial" charset="0"/>
              <a:ea typeface="+mn-ea"/>
              <a:cs typeface="+mn-cs"/>
            </a:endParaRPr>
          </a:p>
        </p:txBody>
      </p:sp>
      <p:sp>
        <p:nvSpPr>
          <p:cNvPr id="3" name="TextBox 2">
            <a:extLst>
              <a:ext uri="{FF2B5EF4-FFF2-40B4-BE49-F238E27FC236}">
                <a16:creationId xmlns:a16="http://schemas.microsoft.com/office/drawing/2014/main" id="{13E25BBA-D6F0-A9F9-FD31-70AA1B8D341D}"/>
              </a:ext>
            </a:extLst>
          </p:cNvPr>
          <p:cNvSpPr txBox="1"/>
          <p:nvPr/>
        </p:nvSpPr>
        <p:spPr>
          <a:xfrm>
            <a:off x="10379998" y="6457890"/>
            <a:ext cx="1795684"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a:ea typeface="+mn-ea"/>
                <a:cs typeface="Arial"/>
              </a:rPr>
              <a:t>Document 26</a:t>
            </a:r>
          </a:p>
        </p:txBody>
      </p:sp>
      <p:grpSp>
        <p:nvGrpSpPr>
          <p:cNvPr id="11" name="Group 10">
            <a:extLst>
              <a:ext uri="{FF2B5EF4-FFF2-40B4-BE49-F238E27FC236}">
                <a16:creationId xmlns:a16="http://schemas.microsoft.com/office/drawing/2014/main" id="{EC2D52DF-C2C9-0C11-689F-7ED0B97CAF1E}"/>
              </a:ext>
            </a:extLst>
          </p:cNvPr>
          <p:cNvGrpSpPr/>
          <p:nvPr/>
        </p:nvGrpSpPr>
        <p:grpSpPr>
          <a:xfrm>
            <a:off x="310637" y="809389"/>
            <a:ext cx="5929321" cy="2690605"/>
            <a:chOff x="1946932" y="964111"/>
            <a:chExt cx="5929321" cy="2690605"/>
          </a:xfrm>
        </p:grpSpPr>
        <p:pic>
          <p:nvPicPr>
            <p:cNvPr id="7" name="Picture 6">
              <a:extLst>
                <a:ext uri="{FF2B5EF4-FFF2-40B4-BE49-F238E27FC236}">
                  <a16:creationId xmlns:a16="http://schemas.microsoft.com/office/drawing/2014/main" id="{F589BA3E-6FB2-1C04-9E65-D25C379ADFB0}"/>
                </a:ext>
              </a:extLst>
            </p:cNvPr>
            <p:cNvPicPr>
              <a:picLocks noChangeAspect="1"/>
            </p:cNvPicPr>
            <p:nvPr/>
          </p:nvPicPr>
          <p:blipFill rotWithShape="1">
            <a:blip r:embed="rId3"/>
            <a:srcRect t="14058" r="7775" b="44795"/>
            <a:stretch/>
          </p:blipFill>
          <p:spPr>
            <a:xfrm>
              <a:off x="2090779" y="964111"/>
              <a:ext cx="5780156" cy="2216729"/>
            </a:xfrm>
            <a:prstGeom prst="rect">
              <a:avLst/>
            </a:prstGeom>
          </p:spPr>
        </p:pic>
        <p:pic>
          <p:nvPicPr>
            <p:cNvPr id="10" name="Picture 9">
              <a:extLst>
                <a:ext uri="{FF2B5EF4-FFF2-40B4-BE49-F238E27FC236}">
                  <a16:creationId xmlns:a16="http://schemas.microsoft.com/office/drawing/2014/main" id="{B110E290-FEB9-0B11-4C6A-87149E4B3899}"/>
                </a:ext>
              </a:extLst>
            </p:cNvPr>
            <p:cNvPicPr>
              <a:picLocks noChangeAspect="1"/>
            </p:cNvPicPr>
            <p:nvPr/>
          </p:nvPicPr>
          <p:blipFill rotWithShape="1">
            <a:blip r:embed="rId4"/>
            <a:srcRect l="-2381" t="13094" r="7776" b="77073"/>
            <a:stretch/>
          </p:blipFill>
          <p:spPr>
            <a:xfrm>
              <a:off x="1946932" y="3124979"/>
              <a:ext cx="5929321" cy="529737"/>
            </a:xfrm>
            <a:prstGeom prst="rect">
              <a:avLst/>
            </a:prstGeom>
          </p:spPr>
        </p:pic>
      </p:grpSp>
      <p:grpSp>
        <p:nvGrpSpPr>
          <p:cNvPr id="20" name="Group 19">
            <a:extLst>
              <a:ext uri="{FF2B5EF4-FFF2-40B4-BE49-F238E27FC236}">
                <a16:creationId xmlns:a16="http://schemas.microsoft.com/office/drawing/2014/main" id="{3998F008-F603-D3B0-5B80-DF52E9F05ED4}"/>
              </a:ext>
            </a:extLst>
          </p:cNvPr>
          <p:cNvGrpSpPr/>
          <p:nvPr/>
        </p:nvGrpSpPr>
        <p:grpSpPr>
          <a:xfrm>
            <a:off x="470524" y="3781386"/>
            <a:ext cx="5780157" cy="2812391"/>
            <a:chOff x="2106822" y="964111"/>
            <a:chExt cx="5780157" cy="2812391"/>
          </a:xfrm>
        </p:grpSpPr>
        <p:pic>
          <p:nvPicPr>
            <p:cNvPr id="15" name="Picture 14">
              <a:extLst>
                <a:ext uri="{FF2B5EF4-FFF2-40B4-BE49-F238E27FC236}">
                  <a16:creationId xmlns:a16="http://schemas.microsoft.com/office/drawing/2014/main" id="{1AAD982C-3467-C62E-4B8D-5B61F81C392B}"/>
                </a:ext>
              </a:extLst>
            </p:cNvPr>
            <p:cNvPicPr>
              <a:picLocks noChangeAspect="1"/>
            </p:cNvPicPr>
            <p:nvPr/>
          </p:nvPicPr>
          <p:blipFill rotWithShape="1">
            <a:blip r:embed="rId5"/>
            <a:srcRect t="14058" r="7775" b="45195"/>
            <a:stretch/>
          </p:blipFill>
          <p:spPr>
            <a:xfrm>
              <a:off x="2106823" y="964111"/>
              <a:ext cx="5780156" cy="2195179"/>
            </a:xfrm>
            <a:prstGeom prst="rect">
              <a:avLst/>
            </a:prstGeom>
          </p:spPr>
        </p:pic>
        <p:pic>
          <p:nvPicPr>
            <p:cNvPr id="19" name="Picture 18">
              <a:extLst>
                <a:ext uri="{FF2B5EF4-FFF2-40B4-BE49-F238E27FC236}">
                  <a16:creationId xmlns:a16="http://schemas.microsoft.com/office/drawing/2014/main" id="{8A1A54D9-6AFD-D351-1A7F-2B5AE89AEC61}"/>
                </a:ext>
              </a:extLst>
            </p:cNvPr>
            <p:cNvPicPr>
              <a:picLocks noChangeAspect="1"/>
            </p:cNvPicPr>
            <p:nvPr/>
          </p:nvPicPr>
          <p:blipFill rotWithShape="1">
            <a:blip r:embed="rId6"/>
            <a:srcRect t="25031" r="7775" b="62340"/>
            <a:stretch/>
          </p:blipFill>
          <p:spPr>
            <a:xfrm>
              <a:off x="2106822" y="3096135"/>
              <a:ext cx="5780156" cy="680367"/>
            </a:xfrm>
            <a:prstGeom prst="rect">
              <a:avLst/>
            </a:prstGeom>
          </p:spPr>
        </p:pic>
      </p:grpSp>
      <p:sp>
        <p:nvSpPr>
          <p:cNvPr id="21" name="Rectangle 20">
            <a:extLst>
              <a:ext uri="{FF2B5EF4-FFF2-40B4-BE49-F238E27FC236}">
                <a16:creationId xmlns:a16="http://schemas.microsoft.com/office/drawing/2014/main" id="{977D129B-859A-66BE-62A4-9C4C6D7D188A}"/>
              </a:ext>
            </a:extLst>
          </p:cNvPr>
          <p:cNvSpPr/>
          <p:nvPr/>
        </p:nvSpPr>
        <p:spPr>
          <a:xfrm>
            <a:off x="454484" y="809389"/>
            <a:ext cx="5796196" cy="2690605"/>
          </a:xfrm>
          <a:prstGeom prst="rect">
            <a:avLst/>
          </a:prstGeom>
          <a:noFill/>
          <a:ln w="57150">
            <a:solidFill>
              <a:srgbClr val="5FE0D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1956"/>
              </a:solidFill>
              <a:effectLst/>
              <a:uLnTx/>
              <a:uFillTx/>
              <a:latin typeface="Arial" panose="020B0604020202020204"/>
              <a:ea typeface="+mn-ea"/>
              <a:cs typeface="+mn-cs"/>
            </a:endParaRPr>
          </a:p>
        </p:txBody>
      </p:sp>
      <p:sp>
        <p:nvSpPr>
          <p:cNvPr id="22" name="Rectangle 21">
            <a:extLst>
              <a:ext uri="{FF2B5EF4-FFF2-40B4-BE49-F238E27FC236}">
                <a16:creationId xmlns:a16="http://schemas.microsoft.com/office/drawing/2014/main" id="{849C9ECB-5806-85B5-BB5A-8B1EA734E86A}"/>
              </a:ext>
            </a:extLst>
          </p:cNvPr>
          <p:cNvSpPr/>
          <p:nvPr/>
        </p:nvSpPr>
        <p:spPr>
          <a:xfrm>
            <a:off x="454484" y="3781386"/>
            <a:ext cx="5780156" cy="2811919"/>
          </a:xfrm>
          <a:prstGeom prst="rect">
            <a:avLst/>
          </a:prstGeom>
          <a:noFill/>
          <a:ln w="57150">
            <a:solidFill>
              <a:srgbClr val="5FE0D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1956"/>
              </a:solidFill>
              <a:effectLst/>
              <a:uLnTx/>
              <a:uFillTx/>
              <a:latin typeface="Arial" panose="020B0604020202020204"/>
              <a:ea typeface="+mn-ea"/>
              <a:cs typeface="+mn-cs"/>
            </a:endParaRPr>
          </a:p>
        </p:txBody>
      </p:sp>
    </p:spTree>
    <p:extLst>
      <p:ext uri="{BB962C8B-B14F-4D97-AF65-F5344CB8AC3E}">
        <p14:creationId xmlns:p14="http://schemas.microsoft.com/office/powerpoint/2010/main" val="2766197276"/>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3"/>
          <p:cNvSpPr>
            <a:spLocks noGrp="1"/>
          </p:cNvSpPr>
          <p:nvPr>
            <p:ph type="title"/>
          </p:nvPr>
        </p:nvSpPr>
        <p:spPr>
          <a:xfrm>
            <a:off x="8849532" y="490750"/>
            <a:ext cx="3342468" cy="978137"/>
          </a:xfrm>
        </p:spPr>
        <p:txBody>
          <a:bodyPr>
            <a:normAutofit/>
          </a:bodyPr>
          <a:lstStyle/>
          <a:p>
            <a:pPr algn="ctr">
              <a:defRPr/>
            </a:pPr>
            <a:r>
              <a:rPr lang="en-US" sz="2800">
                <a:solidFill>
                  <a:schemeClr val="tx1"/>
                </a:solidFill>
                <a:latin typeface="Arial" charset="0"/>
                <a:cs typeface="Arial" charset="0"/>
              </a:rPr>
              <a:t>Nov 8-9, 2023</a:t>
            </a:r>
            <a:br>
              <a:rPr lang="en-US" sz="2800">
                <a:solidFill>
                  <a:schemeClr val="tx1"/>
                </a:solidFill>
                <a:latin typeface="Arial" charset="0"/>
                <a:cs typeface="Arial" charset="0"/>
              </a:rPr>
            </a:br>
            <a:r>
              <a:rPr lang="en-US" sz="2800">
                <a:solidFill>
                  <a:schemeClr val="tx1"/>
                </a:solidFill>
                <a:latin typeface="Arial" charset="0"/>
                <a:cs typeface="Arial" charset="0"/>
              </a:rPr>
              <a:t>Bethesda MD</a:t>
            </a:r>
            <a:endParaRPr lang="en-US" sz="2800">
              <a:solidFill>
                <a:schemeClr val="tx1"/>
              </a:solidFill>
              <a:latin typeface="Arial" pitchFamily="34" charset="0"/>
              <a:cs typeface="Arial" pitchFamily="34" charset="0"/>
            </a:endParaRPr>
          </a:p>
        </p:txBody>
      </p:sp>
      <p:sp>
        <p:nvSpPr>
          <p:cNvPr id="6" name="TextBox 5"/>
          <p:cNvSpPr txBox="1"/>
          <p:nvPr/>
        </p:nvSpPr>
        <p:spPr>
          <a:xfrm>
            <a:off x="10382874" y="6455112"/>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charset="0"/>
                <a:ea typeface="+mn-ea"/>
                <a:cs typeface="+mn-cs"/>
              </a:rPr>
              <a:t>Document 27</a:t>
            </a:r>
          </a:p>
        </p:txBody>
      </p:sp>
      <p:sp>
        <p:nvSpPr>
          <p:cNvPr id="10" name="TextBox 9">
            <a:extLst>
              <a:ext uri="{FF2B5EF4-FFF2-40B4-BE49-F238E27FC236}">
                <a16:creationId xmlns:a16="http://schemas.microsoft.com/office/drawing/2014/main" id="{5AF198FC-03C8-FB42-5F89-BBA0EFF5BC22}"/>
              </a:ext>
            </a:extLst>
          </p:cNvPr>
          <p:cNvSpPr txBox="1"/>
          <p:nvPr/>
        </p:nvSpPr>
        <p:spPr>
          <a:xfrm>
            <a:off x="226602" y="1951894"/>
            <a:ext cx="7993429" cy="4408899"/>
          </a:xfrm>
          <a:prstGeom prst="rect">
            <a:avLst/>
          </a:prstGeom>
          <a:noFill/>
        </p:spPr>
        <p:txBody>
          <a:bodyPr wrap="square" lIns="91440" tIns="45720" rIns="91440" bIns="45720" rtlCol="0" anchor="t">
            <a:spAutoFit/>
          </a:bodyPr>
          <a:lstStyle/>
          <a:p>
            <a:pPr marL="0" marR="0" lvl="0" indent="0" algn="l" defTabSz="1219170" rtl="0" eaLnBrk="1" fontAlgn="base" latinLnBrk="0" hangingPunct="1">
              <a:lnSpc>
                <a:spcPct val="100000"/>
              </a:lnSpc>
              <a:spcBef>
                <a:spcPts val="0"/>
              </a:spcBef>
              <a:spcAft>
                <a:spcPts val="60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a:ea typeface="+mn-ea"/>
              <a:cs typeface="+mn-cs"/>
            </a:endParaRPr>
          </a:p>
          <a:p>
            <a:pPr marL="0" marR="0" lvl="0" indent="0" algn="l" defTabSz="1219170" rtl="0" eaLnBrk="1" fontAlgn="base" latinLnBrk="0" hangingPunct="1">
              <a:lnSpc>
                <a:spcPct val="95000"/>
              </a:lnSpc>
              <a:spcBef>
                <a:spcPts val="0"/>
              </a:spcBef>
              <a:spcAft>
                <a:spcPts val="600"/>
              </a:spcAft>
              <a:buClrTx/>
              <a:buSzTx/>
              <a:buFontTx/>
              <a:buNone/>
              <a:tabLst/>
              <a:defRPr/>
            </a:pPr>
            <a:r>
              <a:rPr kumimoji="0" lang="en-US" sz="2500" b="1" i="0" u="none" strike="noStrike" kern="1200" cap="none" spc="0" normalizeH="0" baseline="0" noProof="0" dirty="0">
                <a:ln>
                  <a:noFill/>
                </a:ln>
                <a:solidFill>
                  <a:srgbClr val="FFFFFF"/>
                </a:solidFill>
                <a:effectLst/>
                <a:uLnTx/>
                <a:uFillTx/>
                <a:latin typeface="Arial" panose="020B0604020202020204"/>
                <a:ea typeface="+mn-ea"/>
                <a:cs typeface="+mn-cs"/>
              </a:rPr>
              <a:t>Identify needs, opportunities, and challenges for using genomics in population screening </a:t>
            </a:r>
            <a:endParaRPr kumimoji="0" lang="en-US" sz="2500" b="1" i="0" u="none" strike="noStrike" kern="1200" cap="none" spc="0" normalizeH="0" baseline="0" noProof="0" dirty="0">
              <a:ln>
                <a:noFill/>
              </a:ln>
              <a:solidFill>
                <a:srgbClr val="FFFFFF"/>
              </a:solidFill>
              <a:effectLst/>
              <a:uLnTx/>
              <a:uFillTx/>
              <a:latin typeface="Arial" panose="020B0604020202020204"/>
              <a:ea typeface="+mn-ea"/>
              <a:cs typeface="Arial"/>
            </a:endParaRPr>
          </a:p>
          <a:p>
            <a:pPr marL="0" marR="0" lvl="0" indent="0" algn="l" defTabSz="1219170" rtl="0" eaLnBrk="1" fontAlgn="base" latinLnBrk="0" hangingPunct="1">
              <a:lnSpc>
                <a:spcPct val="95000"/>
              </a:lnSpc>
              <a:spcBef>
                <a:spcPts val="0"/>
              </a:spcBef>
              <a:spcAft>
                <a:spcPts val="600"/>
              </a:spcAft>
              <a:buClrTx/>
              <a:buSzTx/>
              <a:buFontTx/>
              <a:buNone/>
              <a:tabLst/>
              <a:defRPr/>
            </a:pPr>
            <a:endParaRPr kumimoji="0" lang="en-US" sz="2500" b="1" i="0" u="none" strike="noStrike" kern="1200" cap="none" spc="0" normalizeH="0" baseline="0" noProof="0" dirty="0">
              <a:ln>
                <a:noFill/>
              </a:ln>
              <a:solidFill>
                <a:srgbClr val="FFFFFF"/>
              </a:solidFill>
              <a:effectLst/>
              <a:uLnTx/>
              <a:uFillTx/>
              <a:latin typeface="Arial" panose="020B0604020202020204"/>
              <a:ea typeface="+mn-ea"/>
              <a:cs typeface="+mn-cs"/>
            </a:endParaRPr>
          </a:p>
          <a:p>
            <a:pPr marL="342900" marR="0" lvl="0" indent="-230188" algn="l" defTabSz="688975" rtl="0" eaLnBrk="1" fontAlgn="base" latinLnBrk="0" hangingPunct="1">
              <a:lnSpc>
                <a:spcPct val="95000"/>
              </a:lnSpc>
              <a:spcBef>
                <a:spcPts val="0"/>
              </a:spcBef>
              <a:spcAft>
                <a:spcPts val="600"/>
              </a:spcAft>
              <a:buClr>
                <a:schemeClr val="tx1"/>
              </a:buClr>
              <a:buSzTx/>
              <a:buFont typeface="Wingdings" panose="05000000000000000000" pitchFamily="2" charset="2"/>
              <a:buChar char="§"/>
              <a:tabLst/>
              <a:defRPr/>
            </a:pPr>
            <a:r>
              <a:rPr kumimoji="0" lang="en-US" sz="2500" b="1" i="0" u="none" strike="noStrike" kern="1200" cap="none" spc="0" normalizeH="0" baseline="0" noProof="0" dirty="0">
                <a:ln>
                  <a:noFill/>
                </a:ln>
                <a:solidFill>
                  <a:schemeClr val="bg2">
                    <a:lumMod val="40000"/>
                    <a:lumOff val="60000"/>
                  </a:schemeClr>
                </a:solidFill>
                <a:effectLst/>
                <a:uLnTx/>
                <a:uFillTx/>
                <a:latin typeface="Arial" panose="020B0604020202020204"/>
                <a:ea typeface="+mn-ea"/>
                <a:cs typeface="+mn-cs"/>
              </a:rPr>
              <a:t>Review current state of population genomic 	screening in U.S. and the available evidence of 	the impact of such screening</a:t>
            </a:r>
            <a:endParaRPr lang="en-US" sz="2500" b="1" dirty="0">
              <a:solidFill>
                <a:schemeClr val="bg2">
                  <a:lumMod val="40000"/>
                  <a:lumOff val="60000"/>
                </a:schemeClr>
              </a:solidFill>
              <a:latin typeface="Arial" panose="020B0604020202020204"/>
              <a:cs typeface="Arial"/>
            </a:endParaRPr>
          </a:p>
          <a:p>
            <a:pPr marL="342900" marR="0" lvl="0" indent="-230188" algn="l" defTabSz="688975" rtl="0" eaLnBrk="1" fontAlgn="base" latinLnBrk="0" hangingPunct="1">
              <a:lnSpc>
                <a:spcPct val="95000"/>
              </a:lnSpc>
              <a:spcBef>
                <a:spcPts val="0"/>
              </a:spcBef>
              <a:spcAft>
                <a:spcPts val="600"/>
              </a:spcAft>
              <a:buClr>
                <a:schemeClr val="tx1"/>
              </a:buClr>
              <a:buSzTx/>
              <a:buFont typeface="Wingdings" panose="05000000000000000000" pitchFamily="2" charset="2"/>
              <a:buChar char="§"/>
              <a:tabLst/>
              <a:defRPr/>
            </a:pPr>
            <a:r>
              <a:rPr kumimoji="0" lang="en-US" sz="2500" b="1" i="0" u="none" strike="noStrike" kern="1200" cap="none" spc="0" normalizeH="0" baseline="0" noProof="0" dirty="0">
                <a:ln>
                  <a:noFill/>
                </a:ln>
                <a:solidFill>
                  <a:schemeClr val="bg2">
                    <a:lumMod val="40000"/>
                    <a:lumOff val="60000"/>
                  </a:schemeClr>
                </a:solidFill>
                <a:effectLst/>
                <a:uLnTx/>
                <a:uFillTx/>
                <a:latin typeface="Arial" panose="020B0604020202020204"/>
                <a:ea typeface="+mn-ea"/>
                <a:cs typeface="+mn-cs"/>
              </a:rPr>
              <a:t>Examine obstacles and opportunities 	for expanded population screening </a:t>
            </a:r>
            <a:endParaRPr kumimoji="0" lang="en-US" sz="2500" b="1" i="0" u="none" strike="noStrike" kern="1200" cap="none" spc="0" normalizeH="0" baseline="0" noProof="0" dirty="0">
              <a:ln>
                <a:noFill/>
              </a:ln>
              <a:solidFill>
                <a:schemeClr val="bg2">
                  <a:lumMod val="40000"/>
                  <a:lumOff val="60000"/>
                </a:schemeClr>
              </a:solidFill>
              <a:effectLst/>
              <a:uLnTx/>
              <a:uFillTx/>
              <a:latin typeface="Arial" panose="020B0604020202020204"/>
              <a:ea typeface="+mn-ea"/>
              <a:cs typeface="Arial"/>
            </a:endParaRPr>
          </a:p>
          <a:p>
            <a:pPr marL="342900" marR="0" lvl="0" indent="-230188" algn="l" defTabSz="688975" rtl="0" eaLnBrk="1" fontAlgn="base" latinLnBrk="0" hangingPunct="1">
              <a:lnSpc>
                <a:spcPct val="95000"/>
              </a:lnSpc>
              <a:spcBef>
                <a:spcPts val="0"/>
              </a:spcBef>
              <a:spcAft>
                <a:spcPts val="600"/>
              </a:spcAft>
              <a:buClr>
                <a:schemeClr val="tx1"/>
              </a:buClr>
              <a:buSzTx/>
              <a:buFont typeface="Wingdings" panose="05000000000000000000" pitchFamily="2" charset="2"/>
              <a:buChar char="§"/>
              <a:tabLst/>
              <a:defRPr/>
            </a:pPr>
            <a:r>
              <a:rPr kumimoji="0" lang="en-US" sz="2500" b="1" i="0" u="none" strike="noStrike" kern="1200" cap="none" spc="0" normalizeH="0" baseline="0" noProof="0" dirty="0">
                <a:ln>
                  <a:noFill/>
                </a:ln>
                <a:solidFill>
                  <a:schemeClr val="bg2">
                    <a:lumMod val="40000"/>
                    <a:lumOff val="60000"/>
                  </a:schemeClr>
                </a:solidFill>
                <a:effectLst/>
                <a:uLnTx/>
                <a:uFillTx/>
                <a:latin typeface="Arial" panose="020B0604020202020204"/>
                <a:ea typeface="+mn-ea"/>
                <a:cs typeface="+mn-cs"/>
              </a:rPr>
              <a:t>Identify research directions to inform expanded 	screening</a:t>
            </a:r>
            <a:endParaRPr kumimoji="0" lang="en-US" sz="2500" b="1" i="0" u="none" strike="noStrike" kern="1200" cap="none" spc="0" normalizeH="0" baseline="0" noProof="0" dirty="0">
              <a:ln>
                <a:noFill/>
              </a:ln>
              <a:solidFill>
                <a:schemeClr val="bg2">
                  <a:lumMod val="40000"/>
                  <a:lumOff val="60000"/>
                </a:schemeClr>
              </a:solidFill>
              <a:effectLst/>
              <a:uLnTx/>
              <a:uFillTx/>
              <a:latin typeface="Arial" panose="020B0604020202020204"/>
              <a:ea typeface="+mn-ea"/>
              <a:cs typeface="Arial"/>
            </a:endParaRPr>
          </a:p>
        </p:txBody>
      </p:sp>
      <p:pic>
        <p:nvPicPr>
          <p:cNvPr id="2" name="Picture 1">
            <a:extLst>
              <a:ext uri="{FF2B5EF4-FFF2-40B4-BE49-F238E27FC236}">
                <a16:creationId xmlns:a16="http://schemas.microsoft.com/office/drawing/2014/main" id="{9E3A9909-EFEA-3646-C606-247CC4890451}"/>
              </a:ext>
            </a:extLst>
          </p:cNvPr>
          <p:cNvPicPr>
            <a:picLocks noChangeAspect="1"/>
          </p:cNvPicPr>
          <p:nvPr/>
        </p:nvPicPr>
        <p:blipFill rotWithShape="1">
          <a:blip r:embed="rId3"/>
          <a:srcRect l="15580" r="33" b="214"/>
          <a:stretch/>
        </p:blipFill>
        <p:spPr>
          <a:xfrm>
            <a:off x="8422192" y="1"/>
            <a:ext cx="3769808" cy="6466114"/>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4" name="Title 3">
            <a:extLst>
              <a:ext uri="{FF2B5EF4-FFF2-40B4-BE49-F238E27FC236}">
                <a16:creationId xmlns:a16="http://schemas.microsoft.com/office/drawing/2014/main" id="{6731E4A7-552C-9EB3-3992-BD9B2A0253A8}"/>
              </a:ext>
            </a:extLst>
          </p:cNvPr>
          <p:cNvSpPr txBox="1">
            <a:spLocks/>
          </p:cNvSpPr>
          <p:nvPr/>
        </p:nvSpPr>
        <p:spPr>
          <a:xfrm>
            <a:off x="0" y="-65468"/>
            <a:ext cx="8586439" cy="127238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5FE0D4"/>
                </a:solidFill>
                <a:effectLst/>
                <a:uLnTx/>
                <a:uFillTx/>
                <a:latin typeface="Arial" charset="0"/>
                <a:ea typeface="+mj-ea"/>
                <a:cs typeface="Arial" charset="0"/>
              </a:rPr>
              <a:t>Genomic Medicine XV: Genomics and Population Screening</a:t>
            </a:r>
          </a:p>
        </p:txBody>
      </p:sp>
      <p:sp>
        <p:nvSpPr>
          <p:cNvPr id="7" name="TextBox 6">
            <a:extLst>
              <a:ext uri="{FF2B5EF4-FFF2-40B4-BE49-F238E27FC236}">
                <a16:creationId xmlns:a16="http://schemas.microsoft.com/office/drawing/2014/main" id="{B1CE76A6-3DE3-AEBD-5D88-16E85B9F1D7C}"/>
              </a:ext>
            </a:extLst>
          </p:cNvPr>
          <p:cNvSpPr txBox="1"/>
          <p:nvPr/>
        </p:nvSpPr>
        <p:spPr>
          <a:xfrm>
            <a:off x="-1" y="1272385"/>
            <a:ext cx="8586439" cy="584775"/>
          </a:xfrm>
          <a:prstGeom prst="rect">
            <a:avLst/>
          </a:prstGeom>
          <a:noFill/>
        </p:spPr>
        <p:txBody>
          <a:bodyPr wrap="square">
            <a:spAutoFit/>
          </a:bodyPr>
          <a:lstStyle/>
          <a:p>
            <a:pPr marL="0" marR="0" lvl="0" indent="0" algn="ctr" defTabSz="1219170" rtl="0" eaLnBrk="1" fontAlgn="base" latinLnBrk="0" hangingPunct="1">
              <a:lnSpc>
                <a:spcPct val="100000"/>
              </a:lnSpc>
              <a:spcBef>
                <a:spcPts val="0"/>
              </a:spcBef>
              <a:spcAft>
                <a:spcPts val="60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Arial" charset="0"/>
                <a:ea typeface="+mn-ea"/>
                <a:cs typeface="Arial" charset="0"/>
              </a:rPr>
              <a:t>November 8-9, 2023</a:t>
            </a:r>
          </a:p>
        </p:txBody>
      </p:sp>
    </p:spTree>
    <p:extLst>
      <p:ext uri="{BB962C8B-B14F-4D97-AF65-F5344CB8AC3E}">
        <p14:creationId xmlns:p14="http://schemas.microsoft.com/office/powerpoint/2010/main" val="1367283449"/>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descr="Blue DNA test tubes">
            <a:extLst>
              <a:ext uri="{FF2B5EF4-FFF2-40B4-BE49-F238E27FC236}">
                <a16:creationId xmlns:a16="http://schemas.microsoft.com/office/drawing/2014/main" id="{DF3722EC-D9A9-9050-34DA-60B847CB5CA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2762" y="1298515"/>
            <a:ext cx="4010625" cy="2256060"/>
          </a:xfrm>
          <a:prstGeom prst="rect">
            <a:avLst/>
          </a:prstGeom>
          <a:ln w="38100">
            <a:solidFill>
              <a:schemeClr val="bg2"/>
            </a:solidFill>
          </a:ln>
        </p:spPr>
      </p:pic>
      <p:sp>
        <p:nvSpPr>
          <p:cNvPr id="4" name="AutoShape 2" descr="Image result for National Academy of Science"/>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5" name="AutoShape 4" descr="Image result for National Academy of Science"/>
          <p:cNvSpPr>
            <a:spLocks noChangeAspect="1" noChangeArrowheads="1"/>
          </p:cNvSpPr>
          <p:nvPr/>
        </p:nvSpPr>
        <p:spPr bwMode="auto">
          <a:xfrm>
            <a:off x="3359149" y="27474"/>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6" name="AutoShape 6" descr="Image result for National Academy of Science"/>
          <p:cNvSpPr>
            <a:spLocks noChangeAspect="1" noChangeArrowheads="1"/>
          </p:cNvSpPr>
          <p:nvPr/>
        </p:nvSpPr>
        <p:spPr bwMode="auto">
          <a:xfrm>
            <a:off x="1984375" y="1603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3" name="TextBox 2">
            <a:extLst>
              <a:ext uri="{FF2B5EF4-FFF2-40B4-BE49-F238E27FC236}">
                <a16:creationId xmlns:a16="http://schemas.microsoft.com/office/drawing/2014/main" id="{064DDBED-579F-9E4A-E8C7-0BBCEA16D43C}"/>
              </a:ext>
            </a:extLst>
          </p:cNvPr>
          <p:cNvSpPr txBox="1"/>
          <p:nvPr/>
        </p:nvSpPr>
        <p:spPr>
          <a:xfrm>
            <a:off x="10379998" y="6457890"/>
            <a:ext cx="1795684"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a:ea typeface="+mn-ea"/>
                <a:cs typeface="Arial"/>
              </a:rPr>
              <a:t>Document 28</a:t>
            </a:r>
          </a:p>
        </p:txBody>
      </p:sp>
      <p:sp>
        <p:nvSpPr>
          <p:cNvPr id="8" name="Title 1">
            <a:extLst>
              <a:ext uri="{FF2B5EF4-FFF2-40B4-BE49-F238E27FC236}">
                <a16:creationId xmlns:a16="http://schemas.microsoft.com/office/drawing/2014/main" id="{273FE00A-E685-E572-50BA-6C6B1B659011}"/>
              </a:ext>
            </a:extLst>
          </p:cNvPr>
          <p:cNvSpPr txBox="1">
            <a:spLocks/>
          </p:cNvSpPr>
          <p:nvPr/>
        </p:nvSpPr>
        <p:spPr>
          <a:xfrm>
            <a:off x="5658992" y="1780529"/>
            <a:ext cx="6364938" cy="1082822"/>
          </a:xfrm>
          <a:prstGeom prst="rect">
            <a:avLst/>
          </a:prstGeom>
        </p:spPr>
        <p:txBody>
          <a:bodyPr lIns="91440" tIns="45720" rIns="91440" bIns="45720" anchor="t"/>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en-US" sz="3200" b="1" i="0" u="none" strike="noStrike" kern="1200" cap="none" spc="-100" normalizeH="0" baseline="0" noProof="0" dirty="0">
                <a:ln>
                  <a:noFill/>
                </a:ln>
                <a:solidFill>
                  <a:srgbClr val="FFFFFF"/>
                </a:solidFill>
                <a:effectLst/>
                <a:uLnTx/>
                <a:uFillTx/>
                <a:latin typeface="Arial" panose="020B0604020202020204"/>
                <a:ea typeface="+mn-ea"/>
                <a:cs typeface="Arial"/>
              </a:rPr>
              <a:t>Supporting Talented Early Career Researchers in Genomics</a:t>
            </a:r>
          </a:p>
          <a:p>
            <a:pPr marL="0" marR="0" lvl="0" indent="0" algn="ctr" defTabSz="1219170" rtl="0" eaLnBrk="0" fontAlgn="auto" latinLnBrk="0" hangingPunct="0">
              <a:lnSpc>
                <a:spcPct val="100000"/>
              </a:lnSpc>
              <a:spcBef>
                <a:spcPts val="0"/>
              </a:spcBef>
              <a:spcAft>
                <a:spcPts val="0"/>
              </a:spcAft>
              <a:buClrTx/>
              <a:buSzTx/>
              <a:buFontTx/>
              <a:buNone/>
              <a:tabLst/>
              <a:defRPr/>
            </a:pPr>
            <a:endParaRPr kumimoji="0" lang="en-US" sz="3200" b="1" i="0" u="none" strike="noStrike" kern="1200" cap="none" spc="-100" normalizeH="0" baseline="0" noProof="0" dirty="0">
              <a:ln>
                <a:noFill/>
              </a:ln>
              <a:solidFill>
                <a:srgbClr val="FFFFFF"/>
              </a:solidFill>
              <a:effectLst/>
              <a:uLnTx/>
              <a:uFillTx/>
              <a:latin typeface="Arial" panose="020B0604020202020204"/>
              <a:ea typeface="+mn-ea"/>
              <a:cs typeface="Arial" charset="0"/>
            </a:endParaRPr>
          </a:p>
          <a:p>
            <a:pPr marL="0" marR="0" lvl="0" indent="0" algn="ctr" defTabSz="1219170" rtl="0" eaLnBrk="0" fontAlgn="auto" latinLnBrk="0" hangingPunct="0">
              <a:lnSpc>
                <a:spcPct val="100000"/>
              </a:lnSpc>
              <a:spcBef>
                <a:spcPts val="0"/>
              </a:spcBef>
              <a:spcAft>
                <a:spcPts val="0"/>
              </a:spcAft>
              <a:buClrTx/>
              <a:buSzTx/>
              <a:buFontTx/>
              <a:buNone/>
              <a:tabLst/>
              <a:defRPr/>
            </a:pPr>
            <a:r>
              <a:rPr kumimoji="0" lang="en-US" sz="3200" b="1" i="0" u="none" strike="noStrike" kern="1200" cap="none" spc="-100" normalizeH="0" baseline="0" noProof="0" dirty="0">
                <a:ln>
                  <a:noFill/>
                </a:ln>
                <a:solidFill>
                  <a:srgbClr val="FFFFFF"/>
                </a:solidFill>
                <a:effectLst/>
                <a:uLnTx/>
                <a:uFillTx/>
                <a:latin typeface="Arial" panose="020B0604020202020204"/>
                <a:ea typeface="+mn-ea"/>
                <a:cs typeface="Arial"/>
              </a:rPr>
              <a:t>RFA-HG-22-001</a:t>
            </a:r>
          </a:p>
          <a:p>
            <a:pPr marL="0" marR="0" lvl="0" indent="0" algn="ctr" defTabSz="1219170" rtl="0" eaLnBrk="0" fontAlgn="auto" latinLnBrk="0" hangingPunct="0">
              <a:lnSpc>
                <a:spcPct val="100000"/>
              </a:lnSpc>
              <a:spcBef>
                <a:spcPts val="0"/>
              </a:spcBef>
              <a:spcAft>
                <a:spcPts val="0"/>
              </a:spcAft>
              <a:buClrTx/>
              <a:buSzTx/>
              <a:buFontTx/>
              <a:buNone/>
              <a:tabLst/>
              <a:defRPr/>
            </a:pPr>
            <a:endParaRPr kumimoji="0" lang="en-US" sz="3200" b="1" i="0" u="none" strike="noStrike" kern="1200" cap="none" spc="-100" normalizeH="0" baseline="0" noProof="0" dirty="0">
              <a:ln>
                <a:noFill/>
              </a:ln>
              <a:solidFill>
                <a:srgbClr val="FFFFFF"/>
              </a:solidFill>
              <a:effectLst/>
              <a:uLnTx/>
              <a:uFillTx/>
              <a:latin typeface="Arial" panose="020B0604020202020204"/>
              <a:ea typeface="+mn-ea"/>
              <a:cs typeface="Arial" charset="0"/>
            </a:endParaRPr>
          </a:p>
          <a:p>
            <a:pPr marL="0" marR="0" lvl="0" indent="0" algn="ctr" defTabSz="1219170" rtl="0" eaLnBrk="0" fontAlgn="auto" latinLnBrk="0" hangingPunct="0">
              <a:lnSpc>
                <a:spcPct val="100000"/>
              </a:lnSpc>
              <a:spcBef>
                <a:spcPts val="0"/>
              </a:spcBef>
              <a:spcAft>
                <a:spcPts val="0"/>
              </a:spcAft>
              <a:buClrTx/>
              <a:buSzTx/>
              <a:buFontTx/>
              <a:buNone/>
              <a:tabLst/>
              <a:defRPr/>
            </a:pPr>
            <a:endParaRPr kumimoji="0" lang="en-US" sz="3200" b="1" i="0" u="none" strike="noStrike" kern="1200" cap="none" spc="-100" normalizeH="0" baseline="0" noProof="0" dirty="0">
              <a:ln>
                <a:noFill/>
              </a:ln>
              <a:solidFill>
                <a:srgbClr val="FFFFFF"/>
              </a:solidFill>
              <a:effectLst/>
              <a:uLnTx/>
              <a:uFillTx/>
              <a:latin typeface="Arial" panose="020B0604020202020204"/>
              <a:ea typeface="+mn-ea"/>
              <a:cs typeface="Arial" charset="0"/>
            </a:endParaRPr>
          </a:p>
          <a:p>
            <a:pPr marL="0" marR="0" lvl="0" indent="0" algn="ctr" defTabSz="1219170" rtl="0" eaLnBrk="0" fontAlgn="auto" latinLnBrk="0" hangingPunct="0">
              <a:lnSpc>
                <a:spcPct val="100000"/>
              </a:lnSpc>
              <a:spcBef>
                <a:spcPts val="0"/>
              </a:spcBef>
              <a:spcAft>
                <a:spcPts val="0"/>
              </a:spcAft>
              <a:buClrTx/>
              <a:buSzTx/>
              <a:buFontTx/>
              <a:buNone/>
              <a:tabLst/>
              <a:defRPr/>
            </a:pPr>
            <a:r>
              <a:rPr kumimoji="0" lang="en-US" sz="3200" b="1" i="0" u="none" strike="noStrike" kern="1200" cap="none" spc="-100" normalizeH="0" baseline="0" noProof="0" dirty="0">
                <a:ln>
                  <a:noFill/>
                </a:ln>
                <a:solidFill>
                  <a:schemeClr val="bg2">
                    <a:lumMod val="40000"/>
                    <a:lumOff val="60000"/>
                  </a:schemeClr>
                </a:solidFill>
                <a:effectLst/>
                <a:uLnTx/>
                <a:uFillTx/>
                <a:latin typeface="Arial" panose="020B0604020202020204"/>
                <a:ea typeface="+mn-ea"/>
                <a:cs typeface="Arial"/>
              </a:rPr>
              <a:t>Applications due on </a:t>
            </a:r>
            <a:endParaRPr kumimoji="0" lang="en-US" sz="3200" b="1" i="0" u="none" strike="noStrike" kern="1200" cap="none" spc="-100" normalizeH="0" baseline="0" noProof="0" dirty="0">
              <a:ln>
                <a:noFill/>
              </a:ln>
              <a:solidFill>
                <a:schemeClr val="bg2">
                  <a:lumMod val="40000"/>
                  <a:lumOff val="60000"/>
                </a:schemeClr>
              </a:solidFill>
              <a:effectLst/>
              <a:uLnTx/>
              <a:uFillTx/>
              <a:latin typeface="Arial" panose="020B0604020202020204"/>
              <a:ea typeface="+mn-ea"/>
              <a:cs typeface="Arial" charset="0"/>
            </a:endParaRPr>
          </a:p>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100" normalizeH="0" baseline="0" noProof="0" dirty="0">
                <a:ln>
                  <a:noFill/>
                </a:ln>
                <a:solidFill>
                  <a:schemeClr val="bg2">
                    <a:lumMod val="40000"/>
                    <a:lumOff val="60000"/>
                  </a:schemeClr>
                </a:solidFill>
                <a:effectLst/>
                <a:uLnTx/>
                <a:uFillTx/>
                <a:latin typeface="Arial" panose="020B0604020202020204"/>
                <a:ea typeface="+mn-ea"/>
                <a:cs typeface="Arial"/>
              </a:rPr>
              <a:t>February 27, 2024</a:t>
            </a:r>
            <a:endParaRPr kumimoji="0" lang="en-US" sz="3200" b="1" i="0" u="none" strike="noStrike" kern="1200" cap="none" spc="-100" normalizeH="0" baseline="0" noProof="0" dirty="0">
              <a:ln>
                <a:noFill/>
              </a:ln>
              <a:solidFill>
                <a:schemeClr val="bg2">
                  <a:lumMod val="40000"/>
                  <a:lumOff val="60000"/>
                </a:schemeClr>
              </a:solidFill>
              <a:effectLst/>
              <a:uLnTx/>
              <a:uFillTx/>
              <a:latin typeface="Arial" panose="020B0604020202020204"/>
              <a:ea typeface="+mn-ea"/>
              <a:cs typeface="Arial" charset="0"/>
            </a:endParaRPr>
          </a:p>
        </p:txBody>
      </p:sp>
      <p:sp>
        <p:nvSpPr>
          <p:cNvPr id="9" name="Title 3">
            <a:extLst>
              <a:ext uri="{FF2B5EF4-FFF2-40B4-BE49-F238E27FC236}">
                <a16:creationId xmlns:a16="http://schemas.microsoft.com/office/drawing/2014/main" id="{00AF9698-9DC3-EB5F-40A2-79FAD871C66C}"/>
              </a:ext>
            </a:extLst>
          </p:cNvPr>
          <p:cNvSpPr txBox="1">
            <a:spLocks/>
          </p:cNvSpPr>
          <p:nvPr/>
        </p:nvSpPr>
        <p:spPr>
          <a:xfrm>
            <a:off x="0" y="41418"/>
            <a:ext cx="12192000" cy="1218446"/>
          </a:xfrm>
          <a:prstGeom prst="rect">
            <a:avLst/>
          </a:prstGeom>
        </p:spPr>
        <p:txBody>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5FE0D4"/>
                </a:solidFill>
                <a:effectLst/>
                <a:uLnTx/>
                <a:uFillTx/>
                <a:latin typeface="Arial" charset="0"/>
                <a:ea typeface="+mj-ea"/>
                <a:cs typeface="Arial" charset="0"/>
              </a:rPr>
              <a:t>NHGRI Funding Opportunity for </a:t>
            </a:r>
          </a:p>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5FE0D4"/>
                </a:solidFill>
                <a:effectLst/>
                <a:uLnTx/>
                <a:uFillTx/>
                <a:latin typeface="Arial" charset="0"/>
                <a:ea typeface="+mj-ea"/>
                <a:cs typeface="Arial" charset="0"/>
              </a:rPr>
              <a:t>Early Stage Investigators</a:t>
            </a:r>
          </a:p>
        </p:txBody>
      </p:sp>
      <p:pic>
        <p:nvPicPr>
          <p:cNvPr id="17" name="Picture 16" descr="Scientist working in laboratory">
            <a:extLst>
              <a:ext uri="{FF2B5EF4-FFF2-40B4-BE49-F238E27FC236}">
                <a16:creationId xmlns:a16="http://schemas.microsoft.com/office/drawing/2014/main" id="{DA0C3665-54C3-24EE-DC4D-B10883C0A38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85026" y="3310362"/>
            <a:ext cx="4793066" cy="3196956"/>
          </a:xfrm>
          <a:prstGeom prst="rect">
            <a:avLst/>
          </a:prstGeom>
          <a:ln w="38100">
            <a:solidFill>
              <a:srgbClr val="5FE0D4"/>
            </a:solidFill>
          </a:ln>
        </p:spPr>
      </p:pic>
    </p:spTree>
    <p:extLst>
      <p:ext uri="{BB962C8B-B14F-4D97-AF65-F5344CB8AC3E}">
        <p14:creationId xmlns:p14="http://schemas.microsoft.com/office/powerpoint/2010/main" val="2119475482"/>
      </p:ext>
    </p:extLst>
  </p:cSld>
  <p:clrMapOvr>
    <a:masterClrMapping/>
  </p:clrMapOvr>
  <p:transition spd="slow">
    <p:wipe dir="d"/>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3"/>
          <p:cNvSpPr>
            <a:spLocks noGrp="1"/>
          </p:cNvSpPr>
          <p:nvPr>
            <p:ph type="title"/>
          </p:nvPr>
        </p:nvSpPr>
        <p:spPr>
          <a:xfrm>
            <a:off x="0" y="12756"/>
            <a:ext cx="12192000" cy="639763"/>
          </a:xfrm>
        </p:spPr>
        <p:txBody>
          <a:bodyPr/>
          <a:lstStyle/>
          <a:p>
            <a:pPr algn="ctr">
              <a:defRPr/>
            </a:pPr>
            <a:r>
              <a:rPr lang="en-US" sz="3600" b="1">
                <a:solidFill>
                  <a:srgbClr val="5FE0D4"/>
                </a:solidFill>
                <a:latin typeface="Arial" charset="0"/>
                <a:cs typeface="Arial" charset="0"/>
              </a:rPr>
              <a:t>Genome Technology Program</a:t>
            </a:r>
            <a:endParaRPr lang="en-US" sz="3600" b="1">
              <a:solidFill>
                <a:srgbClr val="5FE0D4"/>
              </a:solidFill>
              <a:latin typeface="Arial" pitchFamily="34" charset="0"/>
              <a:cs typeface="Arial" pitchFamily="34" charset="0"/>
            </a:endParaRPr>
          </a:p>
        </p:txBody>
      </p:sp>
      <p:sp>
        <p:nvSpPr>
          <p:cNvPr id="13" name="Rectangle 12">
            <a:extLst>
              <a:ext uri="{FF2B5EF4-FFF2-40B4-BE49-F238E27FC236}">
                <a16:creationId xmlns:a16="http://schemas.microsoft.com/office/drawing/2014/main" id="{DF8B04BF-5E9D-4959-936E-B5D4FC204A80}"/>
              </a:ext>
            </a:extLst>
          </p:cNvPr>
          <p:cNvSpPr/>
          <p:nvPr/>
        </p:nvSpPr>
        <p:spPr>
          <a:xfrm>
            <a:off x="0" y="698793"/>
            <a:ext cx="12192000" cy="1077218"/>
          </a:xfrm>
          <a:prstGeom prst="rect">
            <a:avLst/>
          </a:prstGeom>
        </p:spPr>
        <p:txBody>
          <a:bodyPr wrap="square" lIns="91440" tIns="45720" rIns="91440" bIns="45720" anchor="t">
            <a:spAutoFit/>
          </a:bodyPr>
          <a:lstStyle/>
          <a:p>
            <a:pPr marL="0" marR="0" lvl="0" indent="0" algn="ctr" defTabSz="1219170" rtl="0" eaLnBrk="1" fontAlgn="auto" latinLnBrk="0" hangingPunct="1">
              <a:lnSpc>
                <a:spcPct val="100000"/>
              </a:lnSpc>
              <a:spcBef>
                <a:spcPts val="0"/>
              </a:spcBef>
              <a:spcAft>
                <a:spcPts val="120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Arial" panose="020B0604020202020204"/>
                <a:ea typeface="Calibri" panose="020F0502020204030204" pitchFamily="34" charset="0"/>
                <a:cs typeface="+mn-cs"/>
              </a:rPr>
              <a:t>Advances in Genomic Technology Development </a:t>
            </a:r>
            <a:br>
              <a:rPr kumimoji="0" lang="en-US" sz="3200" b="1" i="0" u="none" strike="noStrike" kern="1200" cap="none" spc="0" normalizeH="0" baseline="0" noProof="0" dirty="0">
                <a:ln>
                  <a:noFill/>
                </a:ln>
                <a:solidFill>
                  <a:srgbClr val="FFFFFF"/>
                </a:solidFill>
                <a:effectLst/>
                <a:uLnTx/>
                <a:uFillTx/>
                <a:latin typeface="Arial" panose="020B0604020202020204"/>
                <a:ea typeface="Calibri" panose="020F0502020204030204" pitchFamily="34" charset="0"/>
                <a:cs typeface="+mn-cs"/>
              </a:rPr>
            </a:br>
            <a:r>
              <a:rPr kumimoji="0" lang="en-US" sz="3200" b="1" i="0" u="none" strike="noStrike" kern="1200" cap="none" spc="0" normalizeH="0" baseline="0" noProof="0" dirty="0">
                <a:ln>
                  <a:noFill/>
                </a:ln>
                <a:solidFill>
                  <a:srgbClr val="FFFFFF"/>
                </a:solidFill>
                <a:effectLst/>
                <a:uLnTx/>
                <a:uFillTx/>
                <a:latin typeface="Arial" panose="020B0604020202020204"/>
                <a:ea typeface="Calibri" panose="020F0502020204030204" pitchFamily="34" charset="0"/>
                <a:cs typeface="+mn-cs"/>
              </a:rPr>
              <a:t>2023 Hybrid Meeting</a:t>
            </a:r>
            <a:endParaRPr kumimoji="0" lang="en-US" sz="3200" b="1" i="0" u="none" strike="noStrike" kern="1200" cap="none" spc="0" normalizeH="0" baseline="0" noProof="0" dirty="0">
              <a:ln>
                <a:noFill/>
              </a:ln>
              <a:solidFill>
                <a:srgbClr val="5FE0D3">
                  <a:lumMod val="40000"/>
                  <a:lumOff val="60000"/>
                </a:srgbClr>
              </a:solidFill>
              <a:effectLst/>
              <a:uLnTx/>
              <a:uFillTx/>
              <a:latin typeface="Arial" panose="020B0604020202020204"/>
              <a:ea typeface="Times New Roman" panose="02020603050405020304" pitchFamily="18" charset="0"/>
              <a:cs typeface="+mn-cs"/>
            </a:endParaRPr>
          </a:p>
        </p:txBody>
      </p:sp>
      <p:sp>
        <p:nvSpPr>
          <p:cNvPr id="21" name="Rectangle 20">
            <a:extLst>
              <a:ext uri="{FF2B5EF4-FFF2-40B4-BE49-F238E27FC236}">
                <a16:creationId xmlns:a16="http://schemas.microsoft.com/office/drawing/2014/main" id="{887137A6-E060-4A4D-BE53-2B2052DA99DF}"/>
              </a:ext>
            </a:extLst>
          </p:cNvPr>
          <p:cNvSpPr/>
          <p:nvPr/>
        </p:nvSpPr>
        <p:spPr>
          <a:xfrm>
            <a:off x="7111347" y="2689806"/>
            <a:ext cx="4839475" cy="2831544"/>
          </a:xfrm>
          <a:prstGeom prst="rect">
            <a:avLst/>
          </a:prstGeom>
        </p:spPr>
        <p:txBody>
          <a:bodyPr wrap="square" lIns="91440" tIns="45720" rIns="91440" bIns="45720" anchor="t">
            <a:spAutoFit/>
          </a:bodyPr>
          <a:lstStyle/>
          <a:p>
            <a:pPr marL="914400" marR="0" lvl="3" indent="-282575" algn="l" defTabSz="627063" rtl="0" eaLnBrk="0" fontAlgn="auto" latinLnBrk="0" hangingPunct="0">
              <a:lnSpc>
                <a:spcPct val="100000"/>
              </a:lnSpc>
              <a:spcBef>
                <a:spcPts val="600"/>
              </a:spcBef>
              <a:spcAft>
                <a:spcPts val="0"/>
              </a:spcAft>
              <a:buClr>
                <a:srgbClr val="FFFFFF"/>
              </a:buClr>
              <a:buSzPct val="95000"/>
              <a:buFont typeface="Wingdings" panose="05000000000000000000" pitchFamily="2" charset="2"/>
              <a:buChar char="§"/>
              <a:tabLst/>
              <a:defRPr/>
            </a:pPr>
            <a:r>
              <a:rPr kumimoji="0" lang="en-US" sz="2800" b="1" i="0" u="none" strike="noStrike" kern="1200" cap="none" spc="0" normalizeH="0" baseline="0" noProof="0" dirty="0">
                <a:ln>
                  <a:noFill/>
                </a:ln>
                <a:solidFill>
                  <a:srgbClr val="FFFFFF"/>
                </a:solidFill>
                <a:effectLst/>
                <a:uLnTx/>
                <a:uFillTx/>
                <a:latin typeface="Arial"/>
                <a:ea typeface="+mn-ea"/>
                <a:cs typeface="Arial"/>
              </a:rPr>
              <a:t>Commercialization 	opportunities</a:t>
            </a:r>
          </a:p>
          <a:p>
            <a:pPr marL="914400" marR="0" lvl="3" indent="-282575" algn="l" defTabSz="627063" rtl="0" eaLnBrk="1" fontAlgn="auto" latinLnBrk="0" hangingPunct="1">
              <a:lnSpc>
                <a:spcPct val="100000"/>
              </a:lnSpc>
              <a:spcBef>
                <a:spcPts val="600"/>
              </a:spcBef>
              <a:spcAft>
                <a:spcPts val="0"/>
              </a:spcAft>
              <a:buClr>
                <a:srgbClr val="FFFFFF"/>
              </a:buClr>
              <a:buSzPct val="95000"/>
              <a:buFont typeface="Wingdings" panose="05000000000000000000" pitchFamily="2" charset="2"/>
              <a:buChar char="§"/>
              <a:tabLst/>
              <a:defRPr/>
            </a:pPr>
            <a:r>
              <a:rPr kumimoji="0" lang="en-US" sz="2800" b="1" i="0" u="none" strike="noStrike" kern="1200" cap="none" spc="0" normalizeH="0" baseline="0" noProof="0" dirty="0">
                <a:ln>
                  <a:noFill/>
                </a:ln>
                <a:solidFill>
                  <a:srgbClr val="FFFFFF"/>
                </a:solidFill>
                <a:effectLst/>
                <a:uLnTx/>
                <a:uFillTx/>
                <a:latin typeface="Arial"/>
                <a:ea typeface="+mn-ea"/>
                <a:cs typeface="Arial"/>
              </a:rPr>
              <a:t>Engagement with 	NHGRI consortia</a:t>
            </a:r>
          </a:p>
          <a:p>
            <a:pPr marL="914400" marR="0" lvl="3" indent="-282575" algn="l" defTabSz="627063" rtl="0" eaLnBrk="1" fontAlgn="auto" latinLnBrk="0" hangingPunct="1">
              <a:lnSpc>
                <a:spcPct val="100000"/>
              </a:lnSpc>
              <a:spcBef>
                <a:spcPts val="600"/>
              </a:spcBef>
              <a:spcAft>
                <a:spcPts val="0"/>
              </a:spcAft>
              <a:buClr>
                <a:srgbClr val="FFFFFF"/>
              </a:buClr>
              <a:buSzPct val="95000"/>
              <a:buFont typeface="Wingdings" panose="05000000000000000000" pitchFamily="2" charset="2"/>
              <a:buChar char="§"/>
              <a:tabLst/>
              <a:defRPr/>
            </a:pPr>
            <a:r>
              <a:rPr kumimoji="0" lang="en-US" sz="2800" b="1" i="0" u="none" strike="noStrike" kern="1200" cap="none" spc="0" normalizeH="0" baseline="0" noProof="0" dirty="0">
                <a:ln>
                  <a:noFill/>
                </a:ln>
                <a:solidFill>
                  <a:srgbClr val="FFFFFF"/>
                </a:solidFill>
                <a:effectLst/>
                <a:uLnTx/>
                <a:uFillTx/>
                <a:latin typeface="Arial"/>
                <a:ea typeface="+mn-ea"/>
                <a:cs typeface="Arial"/>
              </a:rPr>
              <a:t>Overviews of NHGRI 	programs</a:t>
            </a:r>
            <a:endParaRPr kumimoji="0" lang="en-US" sz="2800" b="1" i="0" u="none" strike="noStrike" kern="1200" cap="none" spc="0" normalizeH="0" baseline="0" noProof="0" dirty="0">
              <a:ln>
                <a:noFill/>
              </a:ln>
              <a:solidFill>
                <a:srgbClr val="FFFFFF"/>
              </a:solidFill>
              <a:effectLst/>
              <a:uLnTx/>
              <a:uFillTx/>
              <a:latin typeface="Arial" charset="0"/>
              <a:ea typeface="+mn-ea"/>
              <a:cs typeface="Arial"/>
            </a:endParaRPr>
          </a:p>
        </p:txBody>
      </p:sp>
      <p:pic>
        <p:nvPicPr>
          <p:cNvPr id="2050" name="Picture 2">
            <a:extLst>
              <a:ext uri="{FF2B5EF4-FFF2-40B4-BE49-F238E27FC236}">
                <a16:creationId xmlns:a16="http://schemas.microsoft.com/office/drawing/2014/main" id="{E3F96B00-D233-8ADE-56B8-74A914ADF3A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839" r="786" b="1192"/>
          <a:stretch/>
        </p:blipFill>
        <p:spPr bwMode="auto">
          <a:xfrm>
            <a:off x="634999" y="2121190"/>
            <a:ext cx="6743701" cy="3968776"/>
          </a:xfrm>
          <a:prstGeom prst="rect">
            <a:avLst/>
          </a:prstGeom>
          <a:noFill/>
          <a:ln w="38100">
            <a:solidFill>
              <a:srgbClr val="5FE0D4"/>
            </a:solidFill>
          </a:ln>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DDE548C9-AE2A-1421-9B3B-8257DC35D3B8}"/>
              </a:ext>
            </a:extLst>
          </p:cNvPr>
          <p:cNvSpPr txBox="1"/>
          <p:nvPr/>
        </p:nvSpPr>
        <p:spPr>
          <a:xfrm>
            <a:off x="10379998" y="6457890"/>
            <a:ext cx="1795684"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a:ea typeface="+mn-ea"/>
                <a:cs typeface="Arial"/>
              </a:rPr>
              <a:t>Document 29</a:t>
            </a:r>
          </a:p>
        </p:txBody>
      </p:sp>
    </p:spTree>
    <p:extLst>
      <p:ext uri="{BB962C8B-B14F-4D97-AF65-F5344CB8AC3E}">
        <p14:creationId xmlns:p14="http://schemas.microsoft.com/office/powerpoint/2010/main" val="3940238051"/>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up)">
                                      <p:cBhvr>
                                        <p:cTn id="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3"/>
          <p:cNvSpPr>
            <a:spLocks noGrp="1"/>
          </p:cNvSpPr>
          <p:nvPr>
            <p:ph type="title"/>
          </p:nvPr>
        </p:nvSpPr>
        <p:spPr>
          <a:xfrm>
            <a:off x="0" y="12756"/>
            <a:ext cx="12192000" cy="639763"/>
          </a:xfrm>
        </p:spPr>
        <p:txBody>
          <a:bodyPr/>
          <a:lstStyle/>
          <a:p>
            <a:pPr algn="ctr">
              <a:defRPr/>
            </a:pPr>
            <a:r>
              <a:rPr lang="en-US" sz="3600" b="1" dirty="0">
                <a:solidFill>
                  <a:srgbClr val="5FE0D4"/>
                </a:solidFill>
                <a:latin typeface="Arial" charset="0"/>
                <a:cs typeface="Arial" charset="0"/>
              </a:rPr>
              <a:t>Small Business Program</a:t>
            </a:r>
            <a:endParaRPr lang="en-US" sz="3600" b="1" dirty="0">
              <a:solidFill>
                <a:srgbClr val="5FE0D4"/>
              </a:solidFill>
              <a:latin typeface="Arial" pitchFamily="34" charset="0"/>
              <a:cs typeface="Arial" pitchFamily="34" charset="0"/>
            </a:endParaRPr>
          </a:p>
        </p:txBody>
      </p:sp>
      <p:sp>
        <p:nvSpPr>
          <p:cNvPr id="7" name="Rectangle 6">
            <a:extLst>
              <a:ext uri="{FF2B5EF4-FFF2-40B4-BE49-F238E27FC236}">
                <a16:creationId xmlns:a16="http://schemas.microsoft.com/office/drawing/2014/main" id="{52F18AF3-C0B4-4D27-9F65-4AC4AC65F607}"/>
              </a:ext>
            </a:extLst>
          </p:cNvPr>
          <p:cNvSpPr/>
          <p:nvPr/>
        </p:nvSpPr>
        <p:spPr>
          <a:xfrm>
            <a:off x="393817" y="2071744"/>
            <a:ext cx="11404365" cy="3847207"/>
          </a:xfrm>
          <a:prstGeom prst="rect">
            <a:avLst/>
          </a:prstGeom>
        </p:spPr>
        <p:txBody>
          <a:bodyPr wrap="square" lIns="91440" tIns="45720" rIns="91440" bIns="45720" anchor="t">
            <a:spAutoFit/>
          </a:bodyPr>
          <a:lstStyle/>
          <a:p>
            <a:pPr marL="387350" marR="0" lvl="2" indent="-228600" algn="l" defTabSz="627063" rtl="0" eaLnBrk="0" fontAlgn="auto" latinLnBrk="0" hangingPunct="0">
              <a:lnSpc>
                <a:spcPct val="100000"/>
              </a:lnSpc>
              <a:spcBef>
                <a:spcPts val="600"/>
              </a:spcBef>
              <a:spcAft>
                <a:spcPts val="0"/>
              </a:spcAft>
              <a:buClr>
                <a:srgbClr val="FFFFFF"/>
              </a:buClr>
              <a:buSzPct val="95000"/>
              <a:buFont typeface="Wingdings" pitchFamily="2" charset="2"/>
              <a:buChar char=""/>
              <a:tabLst/>
              <a:defRPr/>
            </a:pPr>
            <a:r>
              <a:rPr kumimoji="0" lang="en-US" sz="2800" b="1" i="0" u="none" strike="noStrike" kern="1200" cap="none" spc="0" normalizeH="0" baseline="0" noProof="0" dirty="0">
                <a:ln>
                  <a:noFill/>
                </a:ln>
                <a:solidFill>
                  <a:schemeClr val="bg2">
                    <a:lumMod val="40000"/>
                    <a:lumOff val="60000"/>
                  </a:schemeClr>
                </a:solidFill>
                <a:effectLst/>
                <a:uLnTx/>
                <a:uFillTx/>
                <a:latin typeface="Arial" panose="020B0604020202020204" pitchFamily="34" charset="0"/>
                <a:ea typeface="+mn-ea"/>
                <a:cs typeface="Arial" panose="020B0604020202020204" pitchFamily="34" charset="0"/>
              </a:rPr>
              <a:t>PAR-23-219</a:t>
            </a:r>
            <a:r>
              <a:rPr kumimoji="0" lang="en-US" sz="2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 SBIR/STTR Commercialization Readiness Pilot 	Program Technical Assistance and Late-Stage Development</a:t>
            </a:r>
          </a:p>
          <a:p>
            <a:pPr marL="387350" marR="0" lvl="2" indent="-228600" algn="l" defTabSz="627063" rtl="0" eaLnBrk="0" fontAlgn="auto" latinLnBrk="0" hangingPunct="0">
              <a:lnSpc>
                <a:spcPct val="100000"/>
              </a:lnSpc>
              <a:spcBef>
                <a:spcPts val="600"/>
              </a:spcBef>
              <a:spcAft>
                <a:spcPts val="0"/>
              </a:spcAft>
              <a:buClr>
                <a:srgbClr val="FFFFFF"/>
              </a:buClr>
              <a:buSzPct val="95000"/>
              <a:buFont typeface="Wingdings" pitchFamily="2" charset="2"/>
              <a:buChar char=""/>
              <a:tabLst/>
              <a:defRPr/>
            </a:pPr>
            <a:endParaRPr kumimoji="0" lang="en-US" sz="2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a:p>
            <a:pPr marL="387350" marR="0" lvl="2" indent="-228600" algn="l" defTabSz="627063" rtl="0" eaLnBrk="0" fontAlgn="auto" latinLnBrk="0" hangingPunct="0">
              <a:lnSpc>
                <a:spcPct val="100000"/>
              </a:lnSpc>
              <a:spcBef>
                <a:spcPts val="600"/>
              </a:spcBef>
              <a:spcAft>
                <a:spcPts val="0"/>
              </a:spcAft>
              <a:buClr>
                <a:srgbClr val="FFFFFF"/>
              </a:buClr>
              <a:buSzPct val="95000"/>
              <a:buFont typeface="Wingdings" pitchFamily="2" charset="2"/>
              <a:buChar char=""/>
              <a:tabLst/>
              <a:defRPr/>
            </a:pPr>
            <a:r>
              <a:rPr kumimoji="0" lang="en-US" sz="2800" b="1" i="0" u="none" strike="noStrike" kern="1200" cap="none" spc="0" normalizeH="0" baseline="0" noProof="0" dirty="0">
                <a:ln>
                  <a:noFill/>
                </a:ln>
                <a:solidFill>
                  <a:schemeClr val="bg2">
                    <a:lumMod val="40000"/>
                    <a:lumOff val="60000"/>
                  </a:schemeClr>
                </a:solidFill>
                <a:effectLst/>
                <a:uLnTx/>
                <a:uFillTx/>
                <a:latin typeface="Arial" panose="020B0604020202020204" pitchFamily="34" charset="0"/>
                <a:ea typeface="+mn-ea"/>
                <a:cs typeface="Arial" panose="020B0604020202020204" pitchFamily="34" charset="0"/>
              </a:rPr>
              <a:t>NOT-HG-22-007</a:t>
            </a:r>
            <a:r>
              <a:rPr kumimoji="0" lang="en-US" sz="2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 Methods Development for Genomic Studies of 	Genetic Variation, Function, and Disease</a:t>
            </a:r>
          </a:p>
          <a:p>
            <a:pPr marL="158750" marR="0" lvl="2" indent="0" algn="l" defTabSz="627063" rtl="0" eaLnBrk="0" fontAlgn="auto" latinLnBrk="0" hangingPunct="0">
              <a:lnSpc>
                <a:spcPct val="100000"/>
              </a:lnSpc>
              <a:spcBef>
                <a:spcPts val="600"/>
              </a:spcBef>
              <a:spcAft>
                <a:spcPts val="0"/>
              </a:spcAft>
              <a:buClr>
                <a:srgbClr val="FFFFFF"/>
              </a:buClr>
              <a:buSzPct val="95000"/>
              <a:buFontTx/>
              <a:buNone/>
              <a:tabLst/>
              <a:defRPr/>
            </a:pPr>
            <a:r>
              <a:rPr kumimoji="0" lang="en-US" sz="2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 </a:t>
            </a:r>
          </a:p>
          <a:p>
            <a:pPr marL="387350" marR="0" lvl="2" indent="-228600" algn="l" defTabSz="627063" rtl="0" eaLnBrk="0" fontAlgn="auto" latinLnBrk="0" hangingPunct="0">
              <a:lnSpc>
                <a:spcPct val="100000"/>
              </a:lnSpc>
              <a:spcBef>
                <a:spcPts val="600"/>
              </a:spcBef>
              <a:spcAft>
                <a:spcPts val="0"/>
              </a:spcAft>
              <a:buClr>
                <a:srgbClr val="FFFFFF"/>
              </a:buClr>
              <a:buSzPct val="95000"/>
              <a:buFont typeface="Wingdings" pitchFamily="2" charset="2"/>
              <a:buChar char=""/>
              <a:tabLst/>
              <a:defRPr/>
            </a:pPr>
            <a:r>
              <a:rPr kumimoji="0" lang="en-US" sz="2800" b="1" i="0" u="none" strike="noStrike" kern="1200" cap="none" spc="0" normalizeH="0" baseline="0" noProof="0" dirty="0">
                <a:ln>
                  <a:noFill/>
                </a:ln>
                <a:solidFill>
                  <a:schemeClr val="bg2">
                    <a:lumMod val="40000"/>
                    <a:lumOff val="60000"/>
                  </a:schemeClr>
                </a:solidFill>
                <a:effectLst/>
                <a:uLnTx/>
                <a:uFillTx/>
                <a:latin typeface="Arial" panose="020B0604020202020204" pitchFamily="34" charset="0"/>
                <a:ea typeface="+mn-ea"/>
                <a:cs typeface="Arial" panose="020B0604020202020204" pitchFamily="34" charset="0"/>
              </a:rPr>
              <a:t>NOT-HG-21-038</a:t>
            </a:r>
            <a:r>
              <a:rPr kumimoji="0" lang="en-US" sz="2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 Genomics Education Interactive Digital Media 	Resources (SBIR/STTR)</a:t>
            </a:r>
          </a:p>
        </p:txBody>
      </p:sp>
      <p:sp>
        <p:nvSpPr>
          <p:cNvPr id="8" name="Rectangle 7">
            <a:extLst>
              <a:ext uri="{FF2B5EF4-FFF2-40B4-BE49-F238E27FC236}">
                <a16:creationId xmlns:a16="http://schemas.microsoft.com/office/drawing/2014/main" id="{18D8264D-B89C-4F0A-AAFA-2966D2EC44AC}"/>
              </a:ext>
            </a:extLst>
          </p:cNvPr>
          <p:cNvSpPr/>
          <p:nvPr/>
        </p:nvSpPr>
        <p:spPr>
          <a:xfrm>
            <a:off x="0" y="696121"/>
            <a:ext cx="12192000" cy="584775"/>
          </a:xfrm>
          <a:prstGeom prst="rect">
            <a:avLst/>
          </a:prstGeom>
        </p:spPr>
        <p:txBody>
          <a:bodyPr wrap="square" lIns="91440" tIns="45720" rIns="91440" bIns="45720" anchor="t">
            <a:spAutoFit/>
          </a:bodyPr>
          <a:lstStyle/>
          <a:p>
            <a:pPr marL="0" marR="0" lvl="0" indent="0" algn="ctr" defTabSz="1219170" rtl="0" eaLnBrk="1" fontAlgn="auto" latinLnBrk="0" hangingPunct="1">
              <a:lnSpc>
                <a:spcPct val="100000"/>
              </a:lnSpc>
              <a:spcBef>
                <a:spcPts val="0"/>
              </a:spcBef>
              <a:spcAft>
                <a:spcPts val="120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Arial" panose="020B0604020202020204"/>
                <a:ea typeface="Calibri" panose="020F0502020204030204" pitchFamily="34" charset="0"/>
                <a:cs typeface="+mn-cs"/>
              </a:rPr>
              <a:t>Funding Opportunities</a:t>
            </a:r>
            <a:endParaRPr kumimoji="0" lang="en-US" sz="3200" b="1" i="0" u="none" strike="noStrike" kern="1200" cap="none" spc="0" normalizeH="0" baseline="0" noProof="0" dirty="0">
              <a:ln>
                <a:noFill/>
              </a:ln>
              <a:solidFill>
                <a:srgbClr val="FFFFFF"/>
              </a:solidFill>
              <a:effectLst/>
              <a:uLnTx/>
              <a:uFillTx/>
              <a:latin typeface="Arial" panose="020B0604020202020204"/>
              <a:ea typeface="Times New Roman" panose="02020603050405020304" pitchFamily="18" charset="0"/>
              <a:cs typeface="+mn-cs"/>
            </a:endParaRPr>
          </a:p>
        </p:txBody>
      </p:sp>
      <p:pic>
        <p:nvPicPr>
          <p:cNvPr id="4" name="Picture 3">
            <a:extLst>
              <a:ext uri="{FF2B5EF4-FFF2-40B4-BE49-F238E27FC236}">
                <a16:creationId xmlns:a16="http://schemas.microsoft.com/office/drawing/2014/main" id="{A5FFDED2-A7C3-44E8-A414-00FDD93C120B}"/>
              </a:ext>
            </a:extLst>
          </p:cNvPr>
          <p:cNvPicPr>
            <a:picLocks noChangeAspect="1"/>
          </p:cNvPicPr>
          <p:nvPr/>
        </p:nvPicPr>
        <p:blipFill>
          <a:blip r:embed="rId3"/>
          <a:stretch>
            <a:fillRect/>
          </a:stretch>
        </p:blipFill>
        <p:spPr>
          <a:xfrm>
            <a:off x="10500777" y="128677"/>
            <a:ext cx="1532238" cy="1414373"/>
          </a:xfrm>
          <a:prstGeom prst="rect">
            <a:avLst/>
          </a:prstGeom>
        </p:spPr>
      </p:pic>
      <p:sp>
        <p:nvSpPr>
          <p:cNvPr id="3" name="TextBox 2">
            <a:extLst>
              <a:ext uri="{FF2B5EF4-FFF2-40B4-BE49-F238E27FC236}">
                <a16:creationId xmlns:a16="http://schemas.microsoft.com/office/drawing/2014/main" id="{ECF1E348-199C-4772-D33D-60518F175AA6}"/>
              </a:ext>
            </a:extLst>
          </p:cNvPr>
          <p:cNvSpPr txBox="1"/>
          <p:nvPr/>
        </p:nvSpPr>
        <p:spPr>
          <a:xfrm>
            <a:off x="10379998" y="6457890"/>
            <a:ext cx="1795684"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a:ea typeface="+mn-ea"/>
                <a:cs typeface="Arial"/>
              </a:rPr>
              <a:t>Document 30</a:t>
            </a:r>
          </a:p>
        </p:txBody>
      </p:sp>
    </p:spTree>
    <p:extLst>
      <p:ext uri="{BB962C8B-B14F-4D97-AF65-F5344CB8AC3E}">
        <p14:creationId xmlns:p14="http://schemas.microsoft.com/office/powerpoint/2010/main" val="420774074"/>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1">
            <a:extLst>
              <a:ext uri="{FF2B5EF4-FFF2-40B4-BE49-F238E27FC236}">
                <a16:creationId xmlns:a16="http://schemas.microsoft.com/office/drawing/2014/main" id="{12DD476B-0E43-4F85-B6CA-2DF2EEFC57BE}"/>
              </a:ext>
            </a:extLst>
          </p:cNvPr>
          <p:cNvSpPr txBox="1">
            <a:spLocks/>
          </p:cNvSpPr>
          <p:nvPr/>
        </p:nvSpPr>
        <p:spPr>
          <a:xfrm>
            <a:off x="1820592" y="1579745"/>
            <a:ext cx="8362637" cy="644044"/>
          </a:xfrm>
          <a:prstGeom prst="rect">
            <a:avLst/>
          </a:prstGeom>
        </p:spPr>
        <p:txBody>
          <a:bodyPr lIns="91440" tIns="45720" rIns="91440" bIns="45720" anchor="t">
            <a:no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158750" marR="0" lvl="2" indent="0" algn="ctr" defTabSz="627063" rtl="0" eaLnBrk="0" fontAlgn="auto" latinLnBrk="0" hangingPunct="0">
              <a:lnSpc>
                <a:spcPct val="90000"/>
              </a:lnSpc>
              <a:spcBef>
                <a:spcPts val="1800"/>
              </a:spcBef>
              <a:spcAft>
                <a:spcPts val="0"/>
              </a:spcAft>
              <a:buClr>
                <a:srgbClr val="FFFFFF"/>
              </a:buClr>
              <a:buSzPct val="95000"/>
              <a:buFont typeface="Arial"/>
              <a:buNone/>
              <a:tabLst/>
              <a:defRPr/>
            </a:pPr>
            <a:r>
              <a:rPr kumimoji="0" lang="en-US" sz="3200" b="1" i="0" u="none" strike="noStrike" kern="1200" cap="none" spc="0" normalizeH="0" baseline="0" noProof="0" dirty="0">
                <a:ln>
                  <a:noFill/>
                </a:ln>
                <a:solidFill>
                  <a:srgbClr val="FFFFFF"/>
                </a:solidFill>
                <a:effectLst/>
                <a:uLnTx/>
                <a:uFillTx/>
                <a:latin typeface="Arial"/>
                <a:ea typeface="+mn-ea"/>
                <a:cs typeface="Arial"/>
              </a:rPr>
              <a:t>ELSIcon2024: The 6</a:t>
            </a:r>
            <a:r>
              <a:rPr kumimoji="0" lang="en-US" sz="3200" b="1" i="0" u="none" strike="noStrike" kern="1200" cap="none" spc="0" normalizeH="0" baseline="30000" noProof="0" dirty="0">
                <a:ln>
                  <a:noFill/>
                </a:ln>
                <a:solidFill>
                  <a:srgbClr val="FFFFFF"/>
                </a:solidFill>
                <a:effectLst/>
                <a:uLnTx/>
                <a:uFillTx/>
                <a:latin typeface="Arial"/>
                <a:ea typeface="+mn-ea"/>
                <a:cs typeface="Arial"/>
              </a:rPr>
              <a:t>th</a:t>
            </a:r>
            <a:r>
              <a:rPr kumimoji="0" lang="en-US" sz="3200" b="1" i="0" u="none" strike="noStrike" kern="1200" cap="none" spc="0" normalizeH="0" baseline="0" noProof="0" dirty="0">
                <a:ln>
                  <a:noFill/>
                </a:ln>
                <a:solidFill>
                  <a:srgbClr val="FFFFFF"/>
                </a:solidFill>
                <a:effectLst/>
                <a:uLnTx/>
                <a:uFillTx/>
                <a:latin typeface="Arial"/>
                <a:ea typeface="+mn-ea"/>
                <a:cs typeface="Arial"/>
              </a:rPr>
              <a:t> ELSI Congress </a:t>
            </a:r>
            <a:endParaRPr kumimoji="0" lang="en-US" sz="32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2" name="Rectangle 1">
            <a:extLst>
              <a:ext uri="{FF2B5EF4-FFF2-40B4-BE49-F238E27FC236}">
                <a16:creationId xmlns:a16="http://schemas.microsoft.com/office/drawing/2014/main" id="{BE8B9FA7-E65D-4A00-A529-081D35D2EB74}"/>
              </a:ext>
            </a:extLst>
          </p:cNvPr>
          <p:cNvSpPr/>
          <p:nvPr/>
        </p:nvSpPr>
        <p:spPr>
          <a:xfrm>
            <a:off x="0" y="42220"/>
            <a:ext cx="12192000" cy="1089529"/>
          </a:xfrm>
          <a:prstGeom prst="rect">
            <a:avLst/>
          </a:prstGeom>
        </p:spPr>
        <p:txBody>
          <a:bodyPr wrap="square">
            <a:spAutoFit/>
          </a:bodyPr>
          <a:lstStyle/>
          <a:p>
            <a:pPr marL="158750" marR="0" lvl="2" indent="0" algn="ctr" defTabSz="627063" rtl="0" eaLnBrk="0" fontAlgn="auto" latinLnBrk="0" hangingPunct="0">
              <a:lnSpc>
                <a:spcPct val="90000"/>
              </a:lnSpc>
              <a:spcBef>
                <a:spcPts val="1800"/>
              </a:spcBef>
              <a:spcAft>
                <a:spcPts val="0"/>
              </a:spcAft>
              <a:buClr>
                <a:srgbClr val="FFFFFF"/>
              </a:buClr>
              <a:buSzPct val="95000"/>
              <a:buFontTx/>
              <a:buNone/>
              <a:tabLst/>
              <a:defRPr/>
            </a:pPr>
            <a:r>
              <a:rPr kumimoji="0" lang="en-US" sz="3600" b="1" i="0" u="none" strike="noStrike" kern="1200" cap="none" spc="0" normalizeH="0" baseline="0" noProof="0" dirty="0">
                <a:ln>
                  <a:noFill/>
                </a:ln>
                <a:solidFill>
                  <a:srgbClr val="5FE0D4"/>
                </a:solidFill>
                <a:effectLst/>
                <a:uLnTx/>
                <a:uFillTx/>
                <a:latin typeface="Arial" charset="0"/>
                <a:ea typeface="+mn-ea"/>
                <a:cs typeface="Arial" charset="0"/>
              </a:rPr>
              <a:t>Ethical, Legal, and Social Implications (ELSI) Research Program</a:t>
            </a:r>
            <a:endParaRPr kumimoji="0" lang="en-US" sz="3600" b="1" i="0" u="none" strike="noStrike" kern="1200" cap="none" spc="0" normalizeH="0" baseline="0" noProof="0" dirty="0">
              <a:ln>
                <a:noFill/>
              </a:ln>
              <a:solidFill>
                <a:prstClr val="white"/>
              </a:solidFill>
              <a:effectLst/>
              <a:uLnTx/>
              <a:uFillTx/>
              <a:latin typeface="Arial" charset="0"/>
              <a:ea typeface="+mn-ea"/>
              <a:cs typeface="+mn-cs"/>
            </a:endParaRPr>
          </a:p>
        </p:txBody>
      </p:sp>
      <p:sp>
        <p:nvSpPr>
          <p:cNvPr id="3" name="TextBox 2">
            <a:extLst>
              <a:ext uri="{FF2B5EF4-FFF2-40B4-BE49-F238E27FC236}">
                <a16:creationId xmlns:a16="http://schemas.microsoft.com/office/drawing/2014/main" id="{13E25BBA-D6F0-A9F9-FD31-70AA1B8D341D}"/>
              </a:ext>
            </a:extLst>
          </p:cNvPr>
          <p:cNvSpPr txBox="1"/>
          <p:nvPr/>
        </p:nvSpPr>
        <p:spPr>
          <a:xfrm>
            <a:off x="10379998" y="6457890"/>
            <a:ext cx="1795684"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a:ea typeface="+mn-ea"/>
                <a:cs typeface="Arial"/>
              </a:rPr>
              <a:t>Document 31</a:t>
            </a:r>
          </a:p>
        </p:txBody>
      </p:sp>
      <p:sp>
        <p:nvSpPr>
          <p:cNvPr id="4" name="TextBox 3">
            <a:extLst>
              <a:ext uri="{FF2B5EF4-FFF2-40B4-BE49-F238E27FC236}">
                <a16:creationId xmlns:a16="http://schemas.microsoft.com/office/drawing/2014/main" id="{9229E7E8-FC51-54B2-56A5-31E5657D92DD}"/>
              </a:ext>
            </a:extLst>
          </p:cNvPr>
          <p:cNvSpPr txBox="1"/>
          <p:nvPr/>
        </p:nvSpPr>
        <p:spPr>
          <a:xfrm>
            <a:off x="2645376" y="2060351"/>
            <a:ext cx="6901248" cy="461665"/>
          </a:xfrm>
          <a:prstGeom prst="rect">
            <a:avLst/>
          </a:prstGeom>
          <a:noFill/>
        </p:spPr>
        <p:txBody>
          <a:bodyPr wrap="non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a:ln>
                  <a:noFill/>
                </a:ln>
                <a:solidFill>
                  <a:srgbClr val="FFFFFF"/>
                </a:solidFill>
                <a:effectLst/>
                <a:uLnTx/>
                <a:uFillTx/>
                <a:latin typeface="Arial" panose="020B0604020202020204"/>
                <a:ea typeface="Helvetica Neue" charset="0"/>
                <a:cs typeface="Helvetica Neue" charset="0"/>
              </a:rPr>
              <a:t>Reimagining the Benefits of Genomic Science</a:t>
            </a:r>
          </a:p>
        </p:txBody>
      </p:sp>
      <p:sp>
        <p:nvSpPr>
          <p:cNvPr id="8" name="Content Placeholder 1">
            <a:extLst>
              <a:ext uri="{FF2B5EF4-FFF2-40B4-BE49-F238E27FC236}">
                <a16:creationId xmlns:a16="http://schemas.microsoft.com/office/drawing/2014/main" id="{B3417245-2999-7605-E586-1E353A39ED95}"/>
              </a:ext>
            </a:extLst>
          </p:cNvPr>
          <p:cNvSpPr txBox="1">
            <a:spLocks/>
          </p:cNvSpPr>
          <p:nvPr/>
        </p:nvSpPr>
        <p:spPr>
          <a:xfrm>
            <a:off x="718611" y="3451267"/>
            <a:ext cx="5377389" cy="2365889"/>
          </a:xfrm>
          <a:prstGeom prst="rect">
            <a:avLst/>
          </a:prstGeom>
        </p:spPr>
        <p:txBody>
          <a:bodyPr lIns="91440" tIns="45720" rIns="91440" bIns="45720" anchor="t">
            <a:no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158750" marR="0" lvl="2" indent="0" algn="r" defTabSz="627063" rtl="0" eaLnBrk="0" fontAlgn="auto" latinLnBrk="0" hangingPunct="0">
              <a:lnSpc>
                <a:spcPct val="90000"/>
              </a:lnSpc>
              <a:spcBef>
                <a:spcPts val="1800"/>
              </a:spcBef>
              <a:spcAft>
                <a:spcPts val="0"/>
              </a:spcAft>
              <a:buClr>
                <a:srgbClr val="FFFFFF"/>
              </a:buClr>
              <a:buSzPct val="95000"/>
              <a:buFont typeface="Arial"/>
              <a:buNone/>
              <a:tabLst/>
              <a:defRPr/>
            </a:pPr>
            <a:r>
              <a:rPr kumimoji="0" lang="en-US" sz="3200" b="1" i="0" u="none" strike="noStrike" kern="1200" cap="none" spc="0" normalizeH="0" baseline="0" noProof="0" dirty="0">
                <a:ln>
                  <a:noFill/>
                </a:ln>
                <a:solidFill>
                  <a:schemeClr val="bg2">
                    <a:lumMod val="40000"/>
                    <a:lumOff val="60000"/>
                  </a:schemeClr>
                </a:solidFill>
                <a:effectLst/>
                <a:uLnTx/>
                <a:uFillTx/>
                <a:latin typeface="Arial"/>
                <a:ea typeface="+mn-ea"/>
                <a:cs typeface="Arial"/>
              </a:rPr>
              <a:t>SAVE THE DATE</a:t>
            </a:r>
          </a:p>
          <a:p>
            <a:pPr marL="158750" marR="0" lvl="2" indent="0" algn="r" defTabSz="627063" rtl="0" eaLnBrk="0" fontAlgn="auto" latinLnBrk="0" hangingPunct="0">
              <a:lnSpc>
                <a:spcPct val="90000"/>
              </a:lnSpc>
              <a:spcBef>
                <a:spcPts val="1800"/>
              </a:spcBef>
              <a:spcAft>
                <a:spcPts val="0"/>
              </a:spcAft>
              <a:buClr>
                <a:srgbClr val="FFFFFF"/>
              </a:buClr>
              <a:buSzPct val="95000"/>
              <a:buFont typeface="Arial"/>
              <a:buNone/>
              <a:tabLst/>
              <a:defRPr/>
            </a:pPr>
            <a:r>
              <a:rPr kumimoji="0" lang="en-US" sz="2800" b="1" i="0" u="none" strike="noStrike" kern="1200" cap="none" spc="0" normalizeH="0" baseline="0" noProof="0" dirty="0">
                <a:ln>
                  <a:noFill/>
                </a:ln>
                <a:solidFill>
                  <a:srgbClr val="FFFFFF"/>
                </a:solidFill>
                <a:effectLst/>
                <a:uLnTx/>
                <a:uFillTx/>
                <a:latin typeface="Arial"/>
                <a:ea typeface="+mn-ea"/>
                <a:cs typeface="Arial"/>
              </a:rPr>
              <a:t>June 10-12, 2024</a:t>
            </a:r>
          </a:p>
          <a:p>
            <a:pPr marL="158750" marR="0" lvl="2" indent="0" algn="r" defTabSz="627063" rtl="0" eaLnBrk="0" fontAlgn="auto" latinLnBrk="0" hangingPunct="0">
              <a:lnSpc>
                <a:spcPct val="90000"/>
              </a:lnSpc>
              <a:spcBef>
                <a:spcPts val="1800"/>
              </a:spcBef>
              <a:spcAft>
                <a:spcPts val="0"/>
              </a:spcAft>
              <a:buClr>
                <a:srgbClr val="FFFFFF"/>
              </a:buClr>
              <a:buSzPct val="95000"/>
              <a:buFont typeface="Arial"/>
              <a:buNone/>
              <a:tabLst/>
              <a:defRPr/>
            </a:pPr>
            <a:r>
              <a:rPr kumimoji="0" lang="en-US" sz="2800" b="1" i="0" u="none" strike="noStrike" kern="1200" cap="none" spc="0" normalizeH="0" baseline="0" noProof="0" dirty="0">
                <a:ln>
                  <a:noFill/>
                </a:ln>
                <a:solidFill>
                  <a:srgbClr val="FFFFFF"/>
                </a:solidFill>
                <a:effectLst/>
                <a:uLnTx/>
                <a:uFillTx/>
                <a:latin typeface="Arial"/>
                <a:ea typeface="+mn-ea"/>
                <a:cs typeface="Arial"/>
              </a:rPr>
              <a:t>Columbia University | NYC</a:t>
            </a:r>
            <a:endParaRPr kumimoji="0" lang="en-US" sz="2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pic>
        <p:nvPicPr>
          <p:cNvPr id="10" name="Picture 9" descr="A slide advertising the save the date information for ELSIcon2024: The 6th ELSI Congress. &#10;&#10;Theme of the 6th ELSI Congress reads &quot;Reimagining the Benefits of Genomic Science&quot; and the line below says &quot;Save the Date, June 10-12,2024 at Columbia University in New York City&quot;. A QR code is to the right linking to the website for the 6th ELSI Congress. ">
            <a:extLst>
              <a:ext uri="{FF2B5EF4-FFF2-40B4-BE49-F238E27FC236}">
                <a16:creationId xmlns:a16="http://schemas.microsoft.com/office/drawing/2014/main" id="{FD3FDE11-F93C-4218-90A5-036A06BA88B8}"/>
              </a:ext>
            </a:extLst>
          </p:cNvPr>
          <p:cNvPicPr>
            <a:picLocks noChangeAspect="1"/>
          </p:cNvPicPr>
          <p:nvPr/>
        </p:nvPicPr>
        <p:blipFill rotWithShape="1">
          <a:blip r:embed="rId3"/>
          <a:srcRect l="75736" t="58189" r="4865" b="7973"/>
          <a:stretch/>
        </p:blipFill>
        <p:spPr>
          <a:xfrm>
            <a:off x="8306694" y="3136184"/>
            <a:ext cx="2365248" cy="2320616"/>
          </a:xfrm>
          <a:prstGeom prst="rect">
            <a:avLst/>
          </a:prstGeom>
        </p:spPr>
      </p:pic>
      <p:sp>
        <p:nvSpPr>
          <p:cNvPr id="11" name="TextBox 10">
            <a:extLst>
              <a:ext uri="{FF2B5EF4-FFF2-40B4-BE49-F238E27FC236}">
                <a16:creationId xmlns:a16="http://schemas.microsoft.com/office/drawing/2014/main" id="{A5B2E65E-A460-BDDB-9CCA-CA931AE43D0F}"/>
              </a:ext>
            </a:extLst>
          </p:cNvPr>
          <p:cNvSpPr txBox="1"/>
          <p:nvPr/>
        </p:nvSpPr>
        <p:spPr>
          <a:xfrm>
            <a:off x="7474183" y="5737351"/>
            <a:ext cx="4030270"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FFFFFF"/>
                </a:solidFill>
                <a:effectLst/>
                <a:uLnTx/>
                <a:uFillTx/>
                <a:latin typeface="Arial"/>
                <a:ea typeface="+mn-ea"/>
                <a:cs typeface="Arial"/>
              </a:rPr>
              <a:t>Add the event to your calendar!</a:t>
            </a:r>
          </a:p>
        </p:txBody>
      </p:sp>
      <p:sp>
        <p:nvSpPr>
          <p:cNvPr id="14" name="TextBox 13">
            <a:extLst>
              <a:ext uri="{FF2B5EF4-FFF2-40B4-BE49-F238E27FC236}">
                <a16:creationId xmlns:a16="http://schemas.microsoft.com/office/drawing/2014/main" id="{B1CB5639-0D67-81C1-6F7A-C956CD6A53B6}"/>
              </a:ext>
            </a:extLst>
          </p:cNvPr>
          <p:cNvSpPr txBox="1"/>
          <p:nvPr/>
        </p:nvSpPr>
        <p:spPr>
          <a:xfrm>
            <a:off x="1210972" y="4895786"/>
            <a:ext cx="4790938" cy="1154162"/>
          </a:xfrm>
          <a:prstGeom prst="rect">
            <a:avLst/>
          </a:prstGeom>
          <a:noFill/>
        </p:spPr>
        <p:txBody>
          <a:bodyPr wrap="square">
            <a:spAutoFit/>
          </a:bodyPr>
          <a:lstStyle/>
          <a:p>
            <a:pPr marL="158750" marR="0" lvl="2" indent="0" algn="r" defTabSz="627063" rtl="0" eaLnBrk="0" fontAlgn="auto" latinLnBrk="0" hangingPunct="0">
              <a:lnSpc>
                <a:spcPct val="90000"/>
              </a:lnSpc>
              <a:spcBef>
                <a:spcPts val="1800"/>
              </a:spcBef>
              <a:spcAft>
                <a:spcPts val="0"/>
              </a:spcAft>
              <a:buClr>
                <a:srgbClr val="FFFFFF"/>
              </a:buClr>
              <a:buSzPct val="95000"/>
              <a:buFontTx/>
              <a:buNone/>
              <a:tabLst/>
              <a:defRPr/>
            </a:pPr>
            <a:endParaRPr kumimoji="0" lang="en-US" sz="2000" b="1" i="0" u="none" strike="noStrike" kern="1200" cap="none" spc="0" normalizeH="0" baseline="0" noProof="0" dirty="0">
              <a:ln>
                <a:noFill/>
              </a:ln>
              <a:solidFill>
                <a:srgbClr val="FFFFFF"/>
              </a:solidFill>
              <a:effectLst/>
              <a:uLnTx/>
              <a:uFillTx/>
              <a:latin typeface="Arial"/>
              <a:ea typeface="+mn-ea"/>
              <a:cs typeface="Arial"/>
            </a:endParaRPr>
          </a:p>
          <a:p>
            <a:pPr marL="158750" marR="0" lvl="2" indent="0" algn="r" defTabSz="627063" rtl="0" eaLnBrk="0" fontAlgn="auto" latinLnBrk="0" hangingPunct="0">
              <a:lnSpc>
                <a:spcPct val="90000"/>
              </a:lnSpc>
              <a:spcBef>
                <a:spcPts val="1800"/>
              </a:spcBef>
              <a:spcAft>
                <a:spcPts val="0"/>
              </a:spcAft>
              <a:buClr>
                <a:srgbClr val="FFFFFF"/>
              </a:buClr>
              <a:buSzPct val="95000"/>
              <a:buFontTx/>
              <a:buNone/>
              <a:tabLst/>
              <a:defRPr/>
            </a:pPr>
            <a:r>
              <a:rPr kumimoji="0" lang="en-US" sz="2000" b="1" i="0" u="none" strike="noStrike" kern="1200" cap="none" spc="0" normalizeH="0" baseline="0" noProof="0" dirty="0">
                <a:ln>
                  <a:noFill/>
                </a:ln>
                <a:solidFill>
                  <a:srgbClr val="FFFFFF"/>
                </a:solidFill>
                <a:effectLst/>
                <a:uLnTx/>
                <a:uFillTx/>
                <a:latin typeface="Arial"/>
                <a:ea typeface="+mn-ea"/>
                <a:cs typeface="Arial"/>
              </a:rPr>
              <a:t>Abstract submission open from September 5 to December 1, 2023</a:t>
            </a:r>
            <a:endParaRPr kumimoji="0" lang="en-US" sz="20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pic>
        <p:nvPicPr>
          <p:cNvPr id="5" name="Picture 4">
            <a:extLst>
              <a:ext uri="{FF2B5EF4-FFF2-40B4-BE49-F238E27FC236}">
                <a16:creationId xmlns:a16="http://schemas.microsoft.com/office/drawing/2014/main" id="{97798ED8-388D-8569-64F0-5ADC76128066}"/>
              </a:ext>
            </a:extLst>
          </p:cNvPr>
          <p:cNvPicPr>
            <a:picLocks noChangeAspect="1"/>
          </p:cNvPicPr>
          <p:nvPr/>
        </p:nvPicPr>
        <p:blipFill>
          <a:blip r:embed="rId4"/>
          <a:stretch>
            <a:fillRect/>
          </a:stretch>
        </p:blipFill>
        <p:spPr>
          <a:xfrm>
            <a:off x="339579" y="847725"/>
            <a:ext cx="1749718" cy="3340894"/>
          </a:xfrm>
          <a:prstGeom prst="rect">
            <a:avLst/>
          </a:prstGeom>
        </p:spPr>
      </p:pic>
    </p:spTree>
    <p:extLst>
      <p:ext uri="{BB962C8B-B14F-4D97-AF65-F5344CB8AC3E}">
        <p14:creationId xmlns:p14="http://schemas.microsoft.com/office/powerpoint/2010/main" val="1061421320"/>
      </p:ext>
    </p:extLst>
  </p:cSld>
  <p:clrMapOvr>
    <a:masterClrMapping/>
  </p:clrMapOvr>
  <p:transition spd="slow">
    <p:wipe dir="d"/>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DDA705B-1002-C39E-1D35-865AE3A836F7}"/>
              </a:ext>
            </a:extLst>
          </p:cNvPr>
          <p:cNvSpPr>
            <a:spLocks noGrp="1"/>
          </p:cNvSpPr>
          <p:nvPr>
            <p:ph type="title"/>
          </p:nvPr>
        </p:nvSpPr>
        <p:spPr>
          <a:xfrm>
            <a:off x="2913032" y="-13849"/>
            <a:ext cx="9278968" cy="701677"/>
          </a:xfrm>
        </p:spPr>
        <p:txBody>
          <a:bodyPr>
            <a:normAutofit/>
          </a:bodyPr>
          <a:lstStyle/>
          <a:p>
            <a:pPr algn="ctr"/>
            <a:r>
              <a:rPr lang="en-US" sz="3600" dirty="0"/>
              <a:t>Diversity Action Plan</a:t>
            </a:r>
          </a:p>
        </p:txBody>
      </p:sp>
      <p:pic>
        <p:nvPicPr>
          <p:cNvPr id="4" name="Picture 3">
            <a:extLst>
              <a:ext uri="{FF2B5EF4-FFF2-40B4-BE49-F238E27FC236}">
                <a16:creationId xmlns:a16="http://schemas.microsoft.com/office/drawing/2014/main" id="{69419423-FB4D-2916-5464-C2E5435C19C6}"/>
              </a:ext>
            </a:extLst>
          </p:cNvPr>
          <p:cNvPicPr>
            <a:picLocks noChangeAspect="1"/>
          </p:cNvPicPr>
          <p:nvPr/>
        </p:nvPicPr>
        <p:blipFill>
          <a:blip r:embed="rId3"/>
          <a:stretch>
            <a:fillRect/>
          </a:stretch>
        </p:blipFill>
        <p:spPr>
          <a:xfrm>
            <a:off x="-163730" y="-157472"/>
            <a:ext cx="3227226" cy="7172943"/>
          </a:xfrm>
          <a:prstGeom prst="rect">
            <a:avLst/>
          </a:prstGeom>
        </p:spPr>
      </p:pic>
      <p:sp>
        <p:nvSpPr>
          <p:cNvPr id="5" name="Content Placeholder 1">
            <a:extLst>
              <a:ext uri="{FF2B5EF4-FFF2-40B4-BE49-F238E27FC236}">
                <a16:creationId xmlns:a16="http://schemas.microsoft.com/office/drawing/2014/main" id="{F9270B06-9578-9DFD-FAE0-3669E26709D2}"/>
              </a:ext>
            </a:extLst>
          </p:cNvPr>
          <p:cNvSpPr txBox="1">
            <a:spLocks/>
          </p:cNvSpPr>
          <p:nvPr/>
        </p:nvSpPr>
        <p:spPr>
          <a:xfrm>
            <a:off x="3283539" y="1117578"/>
            <a:ext cx="8688418" cy="5238774"/>
          </a:xfrm>
          <a:prstGeom prst="rect">
            <a:avLst/>
          </a:prstGeom>
        </p:spPr>
        <p:txBody>
          <a:bodyPr>
            <a:no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457200" marR="0" lvl="2" indent="-298450" algn="l" defTabSz="742950" rtl="0" eaLnBrk="0" fontAlgn="auto" latinLnBrk="0" hangingPunct="0">
              <a:lnSpc>
                <a:spcPct val="90000"/>
              </a:lnSpc>
              <a:spcBef>
                <a:spcPts val="1800"/>
              </a:spcBef>
              <a:spcAft>
                <a:spcPts val="0"/>
              </a:spcAft>
              <a:buClr>
                <a:srgbClr val="FFFFFF"/>
              </a:buClr>
              <a:buSzPct val="95000"/>
              <a:buFont typeface="Wingdings" panose="05000000000000000000" pitchFamily="2" charset="2"/>
              <a:buChar char="§"/>
              <a:tabLst/>
              <a:defRPr/>
            </a:pPr>
            <a:r>
              <a:rPr kumimoji="0" lang="en-US" sz="3200" b="1" i="0" u="none" strike="noStrike" kern="1200" cap="none" spc="0" normalizeH="0" baseline="0" noProof="0" dirty="0">
                <a:ln>
                  <a:noFill/>
                </a:ln>
                <a:solidFill>
                  <a:prstClr val="white"/>
                </a:solidFill>
                <a:effectLst/>
                <a:uLnTx/>
                <a:uFillTx/>
                <a:latin typeface="Arial" charset="0"/>
                <a:ea typeface="+mn-ea"/>
                <a:cs typeface="+mn-cs"/>
              </a:rPr>
              <a:t>PAR-22-268, Initiative to Maximize 	Research Education in Genomics: 	Diversity Action Plan</a:t>
            </a:r>
          </a:p>
          <a:p>
            <a:pPr marL="457200" marR="0" lvl="2" indent="-298450" algn="l" defTabSz="742950" rtl="0" eaLnBrk="0" fontAlgn="auto" latinLnBrk="0" hangingPunct="0">
              <a:lnSpc>
                <a:spcPct val="90000"/>
              </a:lnSpc>
              <a:spcBef>
                <a:spcPts val="1800"/>
              </a:spcBef>
              <a:spcAft>
                <a:spcPts val="0"/>
              </a:spcAft>
              <a:buClr>
                <a:srgbClr val="FFFFFF"/>
              </a:buClr>
              <a:buSzPct val="95000"/>
              <a:buFont typeface="Wingdings" panose="05000000000000000000" pitchFamily="2" charset="2"/>
              <a:buChar char="§"/>
              <a:tabLst/>
              <a:defRPr/>
            </a:pPr>
            <a:endParaRPr kumimoji="0" lang="en-US" sz="3200" b="1" i="0" u="none" strike="noStrike" kern="1200" cap="none" spc="0" normalizeH="0" baseline="0" noProof="0" dirty="0">
              <a:ln>
                <a:noFill/>
              </a:ln>
              <a:solidFill>
                <a:prstClr val="white"/>
              </a:solidFill>
              <a:effectLst/>
              <a:uLnTx/>
              <a:uFillTx/>
              <a:latin typeface="Arial" charset="0"/>
              <a:ea typeface="+mn-ea"/>
              <a:cs typeface="+mn-cs"/>
            </a:endParaRPr>
          </a:p>
          <a:p>
            <a:pPr marL="457200" marR="0" lvl="2" indent="-298450" algn="l" defTabSz="742950" rtl="0" eaLnBrk="0" fontAlgn="auto" latinLnBrk="0" hangingPunct="0">
              <a:lnSpc>
                <a:spcPct val="90000"/>
              </a:lnSpc>
              <a:spcBef>
                <a:spcPts val="1800"/>
              </a:spcBef>
              <a:spcAft>
                <a:spcPts val="0"/>
              </a:spcAft>
              <a:buClr>
                <a:srgbClr val="FFFFFF"/>
              </a:buClr>
              <a:buSzPct val="95000"/>
              <a:buFont typeface="Wingdings" panose="05000000000000000000" pitchFamily="2" charset="2"/>
              <a:buChar char="§"/>
              <a:tabLst/>
              <a:defRPr/>
            </a:pPr>
            <a:r>
              <a:rPr kumimoji="0" lang="en-US" sz="3200" b="1" i="0" u="none" strike="noStrike" kern="1200" cap="none" spc="0" normalizeH="0" baseline="0" noProof="0" dirty="0">
                <a:ln>
                  <a:noFill/>
                </a:ln>
                <a:solidFill>
                  <a:prstClr val="white"/>
                </a:solidFill>
                <a:effectLst/>
                <a:uLnTx/>
                <a:uFillTx/>
                <a:latin typeface="Arial" charset="0"/>
                <a:ea typeface="+mn-ea"/>
                <a:cs typeface="+mn-cs"/>
              </a:rPr>
              <a:t>Support undergraduates and post-	baccalaureates from diverse 	backgrounds</a:t>
            </a:r>
          </a:p>
          <a:p>
            <a:pPr marL="457200" marR="0" lvl="2" indent="-298450" algn="l" defTabSz="742950" rtl="0" eaLnBrk="0" fontAlgn="auto" latinLnBrk="0" hangingPunct="0">
              <a:lnSpc>
                <a:spcPct val="90000"/>
              </a:lnSpc>
              <a:spcBef>
                <a:spcPts val="1800"/>
              </a:spcBef>
              <a:spcAft>
                <a:spcPts val="0"/>
              </a:spcAft>
              <a:buClr>
                <a:srgbClr val="FFFFFF"/>
              </a:buClr>
              <a:buSzPct val="95000"/>
              <a:buFont typeface="Wingdings" panose="05000000000000000000" pitchFamily="2" charset="2"/>
              <a:buChar char="§"/>
              <a:tabLst/>
              <a:defRPr/>
            </a:pPr>
            <a:endParaRPr kumimoji="0" lang="en-US" sz="3200" b="1" i="0" u="none" strike="noStrike" kern="1200" cap="none" spc="0" normalizeH="0" baseline="0" noProof="0" dirty="0">
              <a:ln>
                <a:noFill/>
              </a:ln>
              <a:solidFill>
                <a:schemeClr val="bg2">
                  <a:lumMod val="40000"/>
                  <a:lumOff val="60000"/>
                </a:schemeClr>
              </a:solidFill>
              <a:effectLst/>
              <a:uLnTx/>
              <a:uFillTx/>
              <a:latin typeface="Arial" charset="0"/>
              <a:ea typeface="+mn-ea"/>
              <a:cs typeface="+mn-cs"/>
            </a:endParaRPr>
          </a:p>
          <a:p>
            <a:pPr marL="457200" marR="0" lvl="2" indent="-298450" algn="ctr" defTabSz="742950" rtl="0" eaLnBrk="0" fontAlgn="auto" latinLnBrk="0" hangingPunct="0">
              <a:lnSpc>
                <a:spcPct val="100000"/>
              </a:lnSpc>
              <a:spcBef>
                <a:spcPts val="0"/>
              </a:spcBef>
              <a:spcAft>
                <a:spcPts val="0"/>
              </a:spcAft>
              <a:buClr>
                <a:srgbClr val="FFFFFF"/>
              </a:buClr>
              <a:buSzPct val="95000"/>
              <a:buFont typeface="Arial"/>
              <a:buNone/>
              <a:tabLst/>
              <a:defRPr/>
            </a:pPr>
            <a:r>
              <a:rPr kumimoji="0" lang="en-US" sz="3200" b="1" i="0" u="none" strike="noStrike" kern="1200" cap="none" spc="0" normalizeH="0" baseline="0" noProof="0" dirty="0">
                <a:ln>
                  <a:noFill/>
                </a:ln>
                <a:solidFill>
                  <a:schemeClr val="bg2">
                    <a:lumMod val="40000"/>
                    <a:lumOff val="60000"/>
                  </a:schemeClr>
                </a:solidFill>
                <a:effectLst/>
                <a:uLnTx/>
                <a:uFillTx/>
                <a:latin typeface="Arial" panose="020B0604020202020204"/>
                <a:ea typeface="Helvetica Neue" charset="0"/>
                <a:cs typeface="Helvetica Neue" charset="0"/>
              </a:rPr>
              <a:t>Next application due date </a:t>
            </a:r>
          </a:p>
          <a:p>
            <a:pPr marL="457200" marR="0" lvl="2" indent="-298450" algn="ctr" defTabSz="742950" rtl="0" eaLnBrk="0" fontAlgn="auto" latinLnBrk="0" hangingPunct="0">
              <a:lnSpc>
                <a:spcPct val="100000"/>
              </a:lnSpc>
              <a:spcBef>
                <a:spcPts val="0"/>
              </a:spcBef>
              <a:spcAft>
                <a:spcPts val="0"/>
              </a:spcAft>
              <a:buClr>
                <a:srgbClr val="FFFFFF"/>
              </a:buClr>
              <a:buSzPct val="95000"/>
              <a:buFont typeface="Arial"/>
              <a:buNone/>
              <a:tabLst/>
              <a:defRPr/>
            </a:pPr>
            <a:r>
              <a:rPr kumimoji="0" lang="en-US" sz="3200" b="1" i="0" u="none" strike="noStrike" kern="1200" cap="none" spc="0" normalizeH="0" baseline="0" noProof="0" dirty="0">
                <a:ln>
                  <a:noFill/>
                </a:ln>
                <a:solidFill>
                  <a:schemeClr val="bg2">
                    <a:lumMod val="40000"/>
                    <a:lumOff val="60000"/>
                  </a:schemeClr>
                </a:solidFill>
                <a:effectLst/>
                <a:uLnTx/>
                <a:uFillTx/>
                <a:latin typeface="Arial" panose="020B0604020202020204"/>
                <a:ea typeface="Helvetica Neue" charset="0"/>
                <a:cs typeface="Helvetica Neue" charset="0"/>
              </a:rPr>
              <a:t>is </a:t>
            </a:r>
            <a:r>
              <a:rPr kumimoji="0" lang="en-US" sz="3200" b="1" i="0" u="none" strike="noStrike" kern="1200" cap="none" spc="0" normalizeH="0" baseline="0" noProof="0" dirty="0">
                <a:ln>
                  <a:noFill/>
                </a:ln>
                <a:solidFill>
                  <a:schemeClr val="bg2">
                    <a:lumMod val="40000"/>
                    <a:lumOff val="60000"/>
                  </a:schemeClr>
                </a:solidFill>
                <a:effectLst/>
                <a:uLnTx/>
                <a:uFillTx/>
                <a:latin typeface="Arial" charset="0"/>
                <a:ea typeface="+mn-ea"/>
                <a:cs typeface="+mn-cs"/>
              </a:rPr>
              <a:t>November 15, 2023</a:t>
            </a:r>
          </a:p>
          <a:p>
            <a:pPr marL="615950" marR="0" lvl="2" indent="-457200" algn="l" defTabSz="627063" rtl="0" eaLnBrk="0" fontAlgn="auto" latinLnBrk="0" hangingPunct="0">
              <a:lnSpc>
                <a:spcPct val="90000"/>
              </a:lnSpc>
              <a:spcBef>
                <a:spcPts val="1800"/>
              </a:spcBef>
              <a:spcAft>
                <a:spcPts val="0"/>
              </a:spcAft>
              <a:buClr>
                <a:srgbClr val="FFFFFF"/>
              </a:buClr>
              <a:buSzPct val="95000"/>
              <a:buFont typeface="Wingdings" panose="05000000000000000000" pitchFamily="2" charset="2"/>
              <a:buChar char="§"/>
              <a:tabLst/>
              <a:defRPr/>
            </a:pPr>
            <a:endParaRPr kumimoji="0" lang="en-US" sz="3200" b="0" i="0" u="none" strike="noStrike" kern="1200" cap="none" spc="0" normalizeH="0" baseline="0" noProof="0" dirty="0">
              <a:ln>
                <a:noFill/>
              </a:ln>
              <a:solidFill>
                <a:prstClr val="white"/>
              </a:solidFill>
              <a:effectLst/>
              <a:uLnTx/>
              <a:uFillTx/>
              <a:latin typeface="Arial" charset="0"/>
              <a:ea typeface="+mn-ea"/>
              <a:cs typeface="+mn-cs"/>
            </a:endParaRPr>
          </a:p>
          <a:p>
            <a:pPr marL="615950" marR="0" lvl="2" indent="-457200" algn="l" defTabSz="627063" rtl="0" eaLnBrk="0" fontAlgn="auto" latinLnBrk="0" hangingPunct="0">
              <a:lnSpc>
                <a:spcPct val="90000"/>
              </a:lnSpc>
              <a:spcBef>
                <a:spcPts val="1800"/>
              </a:spcBef>
              <a:spcAft>
                <a:spcPts val="0"/>
              </a:spcAft>
              <a:buClr>
                <a:srgbClr val="FFFFFF"/>
              </a:buClr>
              <a:buSzPct val="95000"/>
              <a:buFont typeface="Wingdings" panose="05000000000000000000" pitchFamily="2" charset="2"/>
              <a:buChar char="§"/>
              <a:tabLst/>
              <a:defRPr/>
            </a:pPr>
            <a:endParaRPr kumimoji="0" lang="en-US" sz="3200" b="1" i="1" u="none" strike="noStrike" kern="1200" cap="none" spc="0" normalizeH="0" baseline="0" noProof="0" dirty="0">
              <a:ln>
                <a:noFill/>
              </a:ln>
              <a:solidFill>
                <a:srgbClr val="001956">
                  <a:lumMod val="50000"/>
                  <a:lumOff val="50000"/>
                </a:srgbClr>
              </a:solidFill>
              <a:effectLst/>
              <a:uLnTx/>
              <a:uFillTx/>
              <a:latin typeface="Arial" charset="0"/>
              <a:ea typeface="+mn-ea"/>
              <a:cs typeface="+mn-cs"/>
            </a:endParaRPr>
          </a:p>
          <a:p>
            <a:pPr marL="615950" marR="0" lvl="2" indent="-457200" algn="l" defTabSz="627063" rtl="0" eaLnBrk="0" fontAlgn="auto" latinLnBrk="0" hangingPunct="0">
              <a:lnSpc>
                <a:spcPct val="90000"/>
              </a:lnSpc>
              <a:spcBef>
                <a:spcPts val="1800"/>
              </a:spcBef>
              <a:spcAft>
                <a:spcPts val="0"/>
              </a:spcAft>
              <a:buClr>
                <a:srgbClr val="FFFFFF"/>
              </a:buClr>
              <a:buSzPct val="95000"/>
              <a:buFont typeface="Wingdings" panose="05000000000000000000" pitchFamily="2" charset="2"/>
              <a:buChar char="§"/>
              <a:tabLst/>
              <a:defRPr/>
            </a:pPr>
            <a:endParaRPr kumimoji="0" lang="en-US" sz="3200" b="1" i="1" u="none" strike="noStrike" kern="1200" cap="none" spc="0" normalizeH="0" baseline="0" noProof="0" dirty="0">
              <a:ln>
                <a:noFill/>
              </a:ln>
              <a:solidFill>
                <a:srgbClr val="001956">
                  <a:lumMod val="50000"/>
                  <a:lumOff val="50000"/>
                </a:srgbClr>
              </a:solidFill>
              <a:effectLst/>
              <a:uLnTx/>
              <a:uFillTx/>
              <a:latin typeface="Arial" charset="0"/>
              <a:ea typeface="+mn-ea"/>
              <a:cs typeface="+mn-cs"/>
            </a:endParaRPr>
          </a:p>
          <a:p>
            <a:pPr marL="615950" marR="0" lvl="2" indent="-457200" algn="l" defTabSz="627063" rtl="0" eaLnBrk="0" fontAlgn="auto" latinLnBrk="0" hangingPunct="0">
              <a:lnSpc>
                <a:spcPct val="90000"/>
              </a:lnSpc>
              <a:spcBef>
                <a:spcPts val="1800"/>
              </a:spcBef>
              <a:spcAft>
                <a:spcPts val="0"/>
              </a:spcAft>
              <a:buClr>
                <a:srgbClr val="FFFFFF"/>
              </a:buClr>
              <a:buSzPct val="95000"/>
              <a:buFont typeface="Wingdings" panose="05000000000000000000" pitchFamily="2" charset="2"/>
              <a:buChar char="§"/>
              <a:tabLst/>
              <a:defRPr/>
            </a:pPr>
            <a:endParaRPr kumimoji="0" lang="en-US" sz="3200" b="0" i="0" u="none" strike="noStrike" kern="1200" cap="none" spc="0" normalizeH="0" baseline="0" noProof="0" dirty="0">
              <a:ln>
                <a:noFill/>
              </a:ln>
              <a:solidFill>
                <a:srgbClr val="FFFFFF"/>
              </a:solidFill>
              <a:effectLst/>
              <a:uLnTx/>
              <a:uFillTx/>
              <a:latin typeface="Arial" panose="020B0604020202020204"/>
              <a:ea typeface="+mn-ea"/>
              <a:cs typeface="+mn-cs"/>
            </a:endParaRPr>
          </a:p>
          <a:p>
            <a:pPr marL="304792" marR="0" lvl="0" indent="-304792" algn="l" defTabSz="1219170" rtl="0" eaLnBrk="1" fontAlgn="auto" latinLnBrk="0" hangingPunct="1">
              <a:lnSpc>
                <a:spcPct val="90000"/>
              </a:lnSpc>
              <a:spcBef>
                <a:spcPts val="1333"/>
              </a:spcBef>
              <a:spcAft>
                <a:spcPts val="0"/>
              </a:spcAft>
              <a:buClrTx/>
              <a:buSzTx/>
              <a:buFont typeface="Wingdings" panose="05000000000000000000" pitchFamily="2" charset="2"/>
              <a:buChar char="§"/>
              <a:tabLst/>
              <a:defRPr/>
            </a:pPr>
            <a:endParaRPr kumimoji="0" lang="en-US" sz="3200" b="0" i="0" u="none" strike="noStrike" kern="1200" cap="none" spc="0" normalizeH="0" baseline="0" noProof="0" dirty="0">
              <a:ln>
                <a:noFill/>
              </a:ln>
              <a:solidFill>
                <a:srgbClr val="FFFFFF"/>
              </a:solidFill>
              <a:effectLst/>
              <a:uLnTx/>
              <a:uFillTx/>
              <a:latin typeface="Arial" panose="020B0604020202020204"/>
              <a:ea typeface="+mn-ea"/>
              <a:cs typeface="+mn-cs"/>
            </a:endParaRPr>
          </a:p>
          <a:p>
            <a:pPr marL="304792" marR="0" lvl="0" indent="-304792" algn="l" defTabSz="1219170" rtl="0" eaLnBrk="1" fontAlgn="auto" latinLnBrk="0" hangingPunct="1">
              <a:lnSpc>
                <a:spcPct val="90000"/>
              </a:lnSpc>
              <a:spcBef>
                <a:spcPts val="1333"/>
              </a:spcBef>
              <a:spcAft>
                <a:spcPts val="0"/>
              </a:spcAft>
              <a:buClrTx/>
              <a:buSzTx/>
              <a:buFont typeface="Wingdings" panose="05000000000000000000" pitchFamily="2" charset="2"/>
              <a:buChar char="§"/>
              <a:tabLst/>
              <a:defRPr/>
            </a:pPr>
            <a:endParaRPr kumimoji="0" lang="en-US" sz="3200" b="0" i="0" u="none" strike="noStrike" kern="1200" cap="none" spc="0" normalizeH="0" baseline="0" noProof="0" dirty="0">
              <a:ln>
                <a:noFill/>
              </a:ln>
              <a:solidFill>
                <a:srgbClr val="FFFFFF"/>
              </a:solidFill>
              <a:effectLst/>
              <a:uLnTx/>
              <a:uFillTx/>
              <a:latin typeface="Arial" panose="020B0604020202020204"/>
              <a:ea typeface="+mn-ea"/>
              <a:cs typeface="+mn-cs"/>
            </a:endParaRPr>
          </a:p>
          <a:p>
            <a:pPr marL="914377" marR="0" lvl="1" indent="-304792" algn="l" defTabSz="1219170" rtl="0" eaLnBrk="1" fontAlgn="auto" latinLnBrk="0" hangingPunct="1">
              <a:lnSpc>
                <a:spcPct val="90000"/>
              </a:lnSpc>
              <a:spcBef>
                <a:spcPts val="667"/>
              </a:spcBef>
              <a:spcAft>
                <a:spcPts val="0"/>
              </a:spcAft>
              <a:buClrTx/>
              <a:buSzTx/>
              <a:buFont typeface="Wingdings" panose="05000000000000000000" pitchFamily="2" charset="2"/>
              <a:buChar char="§"/>
              <a:tabLst/>
              <a:defRPr/>
            </a:pPr>
            <a:endParaRPr kumimoji="0" lang="en-US" sz="32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7" name="TextBox 6">
            <a:extLst>
              <a:ext uri="{FF2B5EF4-FFF2-40B4-BE49-F238E27FC236}">
                <a16:creationId xmlns:a16="http://schemas.microsoft.com/office/drawing/2014/main" id="{4EF5BCC3-B92C-E89F-B545-DA6F93854568}"/>
              </a:ext>
            </a:extLst>
          </p:cNvPr>
          <p:cNvSpPr txBox="1"/>
          <p:nvPr/>
        </p:nvSpPr>
        <p:spPr>
          <a:xfrm>
            <a:off x="10383211" y="6457890"/>
            <a:ext cx="1838127" cy="400110"/>
          </a:xfrm>
          <a:prstGeom prst="rect">
            <a:avLst/>
          </a:prstGeom>
          <a:noFill/>
        </p:spPr>
        <p:txBody>
          <a:bodyPr wrap="squar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a:ea typeface="+mn-ea"/>
                <a:cs typeface="Arial"/>
              </a:rPr>
              <a:t>Document 32</a:t>
            </a:r>
          </a:p>
        </p:txBody>
      </p:sp>
    </p:spTree>
    <p:extLst>
      <p:ext uri="{BB962C8B-B14F-4D97-AF65-F5344CB8AC3E}">
        <p14:creationId xmlns:p14="http://schemas.microsoft.com/office/powerpoint/2010/main" val="4204900897"/>
      </p:ext>
    </p:extLst>
  </p:cSld>
  <p:clrMapOvr>
    <a:masterClrMapping/>
  </p:clrMapOvr>
  <p:transition spd="slow">
    <p:wipe dir="d"/>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0D0C690-0A1F-B375-8FB0-F089A45FC1CD}"/>
              </a:ext>
            </a:extLst>
          </p:cNvPr>
          <p:cNvSpPr>
            <a:spLocks noGrp="1"/>
          </p:cNvSpPr>
          <p:nvPr>
            <p:ph type="sldNum" sz="quarter" idx="12"/>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fld id="{A59FB69D-9E19-4FB8-BEAE-20F88589C44A}" type="slidenum">
              <a:rPr kumimoji="0" lang="en-US" sz="1050" b="1" i="0" u="none" strike="noStrike" kern="1200" cap="none" spc="0" normalizeH="0" baseline="0" noProof="0" smtClean="0">
                <a:ln>
                  <a:noFill/>
                </a:ln>
                <a:solidFill>
                  <a:srgbClr val="FFFFFF"/>
                </a:solidFill>
                <a:effectLst/>
                <a:uLnTx/>
                <a:uFillTx/>
                <a:latin typeface="Arial" panose="020B0604020202020204"/>
                <a:ea typeface="+mn-ea"/>
                <a:cs typeface="+mn-cs"/>
              </a:rPr>
              <a:pPr marL="0" marR="0" lvl="0" indent="0" algn="l" defTabSz="1219170" rtl="0" eaLnBrk="1" fontAlgn="auto" latinLnBrk="0" hangingPunct="1">
                <a:lnSpc>
                  <a:spcPct val="100000"/>
                </a:lnSpc>
                <a:spcBef>
                  <a:spcPts val="0"/>
                </a:spcBef>
                <a:spcAft>
                  <a:spcPts val="0"/>
                </a:spcAft>
                <a:buClrTx/>
                <a:buSzTx/>
                <a:buFontTx/>
                <a:buNone/>
                <a:tabLst/>
                <a:defRPr/>
              </a:pPr>
              <a:t>48</a:t>
            </a:fld>
            <a:endParaRPr kumimoji="0" lang="en-US" sz="1050" b="1"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 name="Title 2">
            <a:extLst>
              <a:ext uri="{FF2B5EF4-FFF2-40B4-BE49-F238E27FC236}">
                <a16:creationId xmlns:a16="http://schemas.microsoft.com/office/drawing/2014/main" id="{4914237C-F07D-4E08-0D1A-72053CCAFE81}"/>
              </a:ext>
            </a:extLst>
          </p:cNvPr>
          <p:cNvSpPr>
            <a:spLocks noGrp="1"/>
          </p:cNvSpPr>
          <p:nvPr>
            <p:ph type="title"/>
          </p:nvPr>
        </p:nvSpPr>
        <p:spPr>
          <a:xfrm>
            <a:off x="71633" y="24999"/>
            <a:ext cx="9230118" cy="620751"/>
          </a:xfrm>
        </p:spPr>
        <p:txBody>
          <a:bodyPr>
            <a:normAutofit/>
          </a:bodyPr>
          <a:lstStyle/>
          <a:p>
            <a:pPr algn="ctr"/>
            <a:r>
              <a:rPr lang="en-US" sz="3600" dirty="0"/>
              <a:t>Diversity Research Supplements</a:t>
            </a:r>
          </a:p>
        </p:txBody>
      </p:sp>
      <p:sp>
        <p:nvSpPr>
          <p:cNvPr id="5" name="Content Placeholder 1">
            <a:extLst>
              <a:ext uri="{FF2B5EF4-FFF2-40B4-BE49-F238E27FC236}">
                <a16:creationId xmlns:a16="http://schemas.microsoft.com/office/drawing/2014/main" id="{DE19649A-7CB3-4F88-EEA4-755BB00E0767}"/>
              </a:ext>
            </a:extLst>
          </p:cNvPr>
          <p:cNvSpPr txBox="1">
            <a:spLocks/>
          </p:cNvSpPr>
          <p:nvPr/>
        </p:nvSpPr>
        <p:spPr>
          <a:xfrm>
            <a:off x="98816" y="1413460"/>
            <a:ext cx="9086851" cy="5182549"/>
          </a:xfrm>
          <a:prstGeom prst="rect">
            <a:avLst/>
          </a:prstGeom>
        </p:spPr>
        <p:txBody>
          <a:bodyPr>
            <a:no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457200" marR="0" lvl="2" indent="-298450" algn="l" defTabSz="685800" rtl="0" eaLnBrk="0" fontAlgn="auto" latinLnBrk="0" hangingPunct="0">
              <a:lnSpc>
                <a:spcPct val="90000"/>
              </a:lnSpc>
              <a:spcBef>
                <a:spcPts val="1800"/>
              </a:spcBef>
              <a:spcAft>
                <a:spcPts val="0"/>
              </a:spcAft>
              <a:buClr>
                <a:srgbClr val="FFFFFF"/>
              </a:buClr>
              <a:buSzPct val="95000"/>
              <a:buFont typeface="Wingdings" panose="05000000000000000000" pitchFamily="2" charset="2"/>
              <a:buChar char="§"/>
              <a:tabLst/>
              <a:defRPr/>
            </a:pPr>
            <a:r>
              <a:rPr kumimoji="0" lang="en-US" sz="2800" b="1" i="0" u="none" strike="noStrike" kern="1200" cap="none" spc="0" normalizeH="0" baseline="0" noProof="0" dirty="0">
                <a:ln>
                  <a:noFill/>
                </a:ln>
                <a:solidFill>
                  <a:prstClr val="white"/>
                </a:solidFill>
                <a:effectLst/>
                <a:uLnTx/>
                <a:uFillTx/>
                <a:latin typeface="Arial" charset="0"/>
                <a:ea typeface="+mn-ea"/>
                <a:cs typeface="+mn-cs"/>
              </a:rPr>
              <a:t>PA-23-189</a:t>
            </a:r>
            <a:r>
              <a:rPr lang="en-US" sz="2800" b="1" dirty="0">
                <a:solidFill>
                  <a:prstClr val="white"/>
                </a:solidFill>
                <a:latin typeface="Arial" charset="0"/>
              </a:rPr>
              <a:t>: </a:t>
            </a:r>
            <a:r>
              <a:rPr kumimoji="0" lang="en-US" sz="2800" b="1" i="0" u="none" strike="noStrike" kern="1200" cap="none" spc="0" normalizeH="0" baseline="0" noProof="0" dirty="0">
                <a:ln>
                  <a:noFill/>
                </a:ln>
                <a:solidFill>
                  <a:prstClr val="white"/>
                </a:solidFill>
                <a:effectLst/>
                <a:uLnTx/>
                <a:uFillTx/>
                <a:latin typeface="Arial" charset="0"/>
                <a:ea typeface="+mn-ea"/>
                <a:cs typeface="+mn-cs"/>
              </a:rPr>
              <a:t>Research Supplements to Promote 	Diversity in Health-Related Research</a:t>
            </a:r>
          </a:p>
          <a:p>
            <a:pPr marL="457200" marR="0" lvl="2" indent="-298450" algn="l" defTabSz="685800" rtl="0" eaLnBrk="0" fontAlgn="auto" latinLnBrk="0" hangingPunct="0">
              <a:lnSpc>
                <a:spcPct val="90000"/>
              </a:lnSpc>
              <a:spcBef>
                <a:spcPts val="1800"/>
              </a:spcBef>
              <a:spcAft>
                <a:spcPts val="0"/>
              </a:spcAft>
              <a:buClr>
                <a:srgbClr val="FFFFFF"/>
              </a:buClr>
              <a:buSzPct val="95000"/>
              <a:buFont typeface="Wingdings" panose="05000000000000000000" pitchFamily="2" charset="2"/>
              <a:buChar char="§"/>
              <a:tabLst/>
              <a:defRPr/>
            </a:pPr>
            <a:endParaRPr kumimoji="0" lang="en-US" sz="2800" b="1" i="0" u="none" strike="noStrike" kern="1200" cap="none" spc="0" normalizeH="0" baseline="0" noProof="0" dirty="0">
              <a:ln>
                <a:noFill/>
              </a:ln>
              <a:solidFill>
                <a:prstClr val="white"/>
              </a:solidFill>
              <a:effectLst/>
              <a:uLnTx/>
              <a:uFillTx/>
              <a:latin typeface="Arial" charset="0"/>
              <a:ea typeface="+mn-ea"/>
              <a:cs typeface="+mn-cs"/>
            </a:endParaRPr>
          </a:p>
          <a:p>
            <a:pPr marL="457200" marR="0" lvl="2" indent="-298450" algn="l" defTabSz="685800" rtl="0" eaLnBrk="0" fontAlgn="auto" latinLnBrk="0" hangingPunct="0">
              <a:lnSpc>
                <a:spcPct val="90000"/>
              </a:lnSpc>
              <a:spcBef>
                <a:spcPts val="1800"/>
              </a:spcBef>
              <a:spcAft>
                <a:spcPts val="0"/>
              </a:spcAft>
              <a:buClr>
                <a:srgbClr val="FFFFFF"/>
              </a:buClr>
              <a:buSzPct val="95000"/>
              <a:buFont typeface="Wingdings" panose="05000000000000000000" pitchFamily="2" charset="2"/>
              <a:buChar char="§"/>
              <a:tabLst/>
              <a:defRPr/>
            </a:pPr>
            <a:r>
              <a:rPr kumimoji="0" lang="en-US" sz="2800" b="1" i="0" u="none" strike="noStrike" kern="1200" cap="none" spc="0" normalizeH="0" baseline="0" noProof="0" dirty="0">
                <a:ln>
                  <a:noFill/>
                </a:ln>
                <a:solidFill>
                  <a:prstClr val="white"/>
                </a:solidFill>
                <a:effectLst/>
                <a:uLnTx/>
                <a:uFillTx/>
                <a:latin typeface="Arial" charset="0"/>
                <a:ea typeface="+mn-ea"/>
                <a:cs typeface="+mn-cs"/>
              </a:rPr>
              <a:t>Enhance the diversity of the research workforce 	by recruiting, mentoring and supporting 	individuals from diverse backgrounds</a:t>
            </a:r>
          </a:p>
          <a:p>
            <a:pPr marL="457200" marR="0" lvl="2" indent="-298450" algn="l" defTabSz="685800" rtl="0" eaLnBrk="0" fontAlgn="auto" latinLnBrk="0" hangingPunct="0">
              <a:lnSpc>
                <a:spcPct val="90000"/>
              </a:lnSpc>
              <a:spcBef>
                <a:spcPts val="1800"/>
              </a:spcBef>
              <a:spcAft>
                <a:spcPts val="0"/>
              </a:spcAft>
              <a:buClr>
                <a:srgbClr val="FFFFFF"/>
              </a:buClr>
              <a:buSzPct val="95000"/>
              <a:buFont typeface="Wingdings" panose="05000000000000000000" pitchFamily="2" charset="2"/>
              <a:buChar char="§"/>
              <a:tabLst/>
              <a:defRPr/>
            </a:pPr>
            <a:endParaRPr kumimoji="0" lang="en-US" sz="2800" b="1" i="0" u="none" strike="noStrike" kern="1200" cap="none" spc="0" normalizeH="0" baseline="0" noProof="0" dirty="0">
              <a:ln>
                <a:noFill/>
              </a:ln>
              <a:solidFill>
                <a:prstClr val="white"/>
              </a:solidFill>
              <a:effectLst/>
              <a:uLnTx/>
              <a:uFillTx/>
              <a:latin typeface="Arial" charset="0"/>
              <a:ea typeface="+mn-ea"/>
              <a:cs typeface="+mn-cs"/>
            </a:endParaRPr>
          </a:p>
          <a:p>
            <a:pPr marL="457200" marR="0" lvl="2" indent="-298450" algn="l" defTabSz="685800" rtl="0" eaLnBrk="0" fontAlgn="auto" latinLnBrk="0" hangingPunct="0">
              <a:lnSpc>
                <a:spcPct val="90000"/>
              </a:lnSpc>
              <a:spcBef>
                <a:spcPts val="1800"/>
              </a:spcBef>
              <a:spcAft>
                <a:spcPts val="0"/>
              </a:spcAft>
              <a:buClr>
                <a:srgbClr val="FFFFFF"/>
              </a:buClr>
              <a:buSzPct val="95000"/>
              <a:buFont typeface="Wingdings" panose="05000000000000000000" pitchFamily="2" charset="2"/>
              <a:buChar char="§"/>
              <a:tabLst/>
              <a:defRPr/>
            </a:pPr>
            <a:endParaRPr kumimoji="0" lang="en-US" sz="2800" b="1" i="0" u="none" strike="noStrike" kern="1200" cap="none" spc="0" normalizeH="0" baseline="0" noProof="0" dirty="0">
              <a:ln>
                <a:noFill/>
              </a:ln>
              <a:solidFill>
                <a:prstClr val="white"/>
              </a:solidFill>
              <a:effectLst/>
              <a:uLnTx/>
              <a:uFillTx/>
              <a:latin typeface="Arial" charset="0"/>
              <a:ea typeface="+mn-ea"/>
              <a:cs typeface="+mn-cs"/>
            </a:endParaRPr>
          </a:p>
          <a:p>
            <a:pPr marL="158750" marR="0" lvl="2" indent="0" algn="ctr" defTabSz="627063" rtl="0" eaLnBrk="0" fontAlgn="auto" latinLnBrk="0" hangingPunct="0">
              <a:lnSpc>
                <a:spcPct val="100000"/>
              </a:lnSpc>
              <a:spcBef>
                <a:spcPts val="0"/>
              </a:spcBef>
              <a:spcAft>
                <a:spcPts val="0"/>
              </a:spcAft>
              <a:buClr>
                <a:srgbClr val="FFFFFF"/>
              </a:buClr>
              <a:buSzPct val="95000"/>
              <a:buFont typeface="Arial"/>
              <a:buNone/>
              <a:tabLst/>
              <a:defRPr/>
            </a:pPr>
            <a:r>
              <a:rPr kumimoji="0" lang="en-US" sz="2800" b="1" i="0" u="none" strike="noStrike" kern="1200" cap="none" spc="0" normalizeH="0" baseline="0" noProof="0" dirty="0">
                <a:ln>
                  <a:noFill/>
                </a:ln>
                <a:solidFill>
                  <a:schemeClr val="bg2">
                    <a:lumMod val="40000"/>
                    <a:lumOff val="60000"/>
                  </a:schemeClr>
                </a:solidFill>
                <a:effectLst/>
                <a:uLnTx/>
                <a:uFillTx/>
                <a:latin typeface="Arial" charset="0"/>
                <a:ea typeface="+mn-ea"/>
                <a:cs typeface="+mn-cs"/>
              </a:rPr>
              <a:t>Applications accepted throughout the </a:t>
            </a:r>
          </a:p>
          <a:p>
            <a:pPr marL="158750" marR="0" lvl="2" indent="0" algn="ctr" defTabSz="627063" rtl="0" eaLnBrk="0" fontAlgn="auto" latinLnBrk="0" hangingPunct="0">
              <a:lnSpc>
                <a:spcPct val="100000"/>
              </a:lnSpc>
              <a:spcBef>
                <a:spcPts val="0"/>
              </a:spcBef>
              <a:spcAft>
                <a:spcPts val="0"/>
              </a:spcAft>
              <a:buClr>
                <a:srgbClr val="FFFFFF"/>
              </a:buClr>
              <a:buSzPct val="95000"/>
              <a:buFont typeface="Arial"/>
              <a:buNone/>
              <a:tabLst/>
              <a:defRPr/>
            </a:pPr>
            <a:r>
              <a:rPr kumimoji="0" lang="en-US" sz="2800" b="1" i="0" u="none" strike="noStrike" kern="1200" cap="none" spc="0" normalizeH="0" baseline="0" noProof="0" dirty="0">
                <a:ln>
                  <a:noFill/>
                </a:ln>
                <a:solidFill>
                  <a:schemeClr val="bg2">
                    <a:lumMod val="40000"/>
                    <a:lumOff val="60000"/>
                  </a:schemeClr>
                </a:solidFill>
                <a:effectLst/>
                <a:uLnTx/>
                <a:uFillTx/>
                <a:latin typeface="Arial" charset="0"/>
                <a:ea typeface="+mn-ea"/>
                <a:cs typeface="+mn-cs"/>
              </a:rPr>
              <a:t>fiscal year until May 15</a:t>
            </a:r>
            <a:endParaRPr kumimoji="0" lang="en-US" sz="2800" b="1" i="1" u="none" strike="noStrike" kern="1200" cap="none" spc="0" normalizeH="0" baseline="0" noProof="0" dirty="0">
              <a:ln>
                <a:noFill/>
              </a:ln>
              <a:solidFill>
                <a:schemeClr val="bg2">
                  <a:lumMod val="40000"/>
                  <a:lumOff val="60000"/>
                </a:schemeClr>
              </a:solidFill>
              <a:effectLst/>
              <a:uLnTx/>
              <a:uFillTx/>
              <a:latin typeface="Arial" charset="0"/>
              <a:ea typeface="+mn-ea"/>
              <a:cs typeface="+mn-cs"/>
            </a:endParaRPr>
          </a:p>
          <a:p>
            <a:pPr marL="615950" marR="0" lvl="2" indent="-457200" algn="l" defTabSz="627063" rtl="0" eaLnBrk="0" fontAlgn="auto" latinLnBrk="0" hangingPunct="0">
              <a:lnSpc>
                <a:spcPct val="90000"/>
              </a:lnSpc>
              <a:spcBef>
                <a:spcPts val="1800"/>
              </a:spcBef>
              <a:spcAft>
                <a:spcPts val="0"/>
              </a:spcAft>
              <a:buClr>
                <a:srgbClr val="FFFFFF"/>
              </a:buClr>
              <a:buSzPct val="95000"/>
              <a:buFont typeface="Wingdings" panose="05000000000000000000" pitchFamily="2" charset="2"/>
              <a:buChar char="§"/>
              <a:tabLst/>
              <a:defRPr/>
            </a:pPr>
            <a:endParaRPr kumimoji="0" lang="en-US" sz="2800" b="1" i="1" u="none" strike="noStrike" kern="1200" cap="none" spc="0" normalizeH="0" baseline="0" noProof="0" dirty="0">
              <a:ln>
                <a:noFill/>
              </a:ln>
              <a:solidFill>
                <a:srgbClr val="001956">
                  <a:lumMod val="50000"/>
                  <a:lumOff val="50000"/>
                </a:srgbClr>
              </a:solidFill>
              <a:effectLst/>
              <a:uLnTx/>
              <a:uFillTx/>
              <a:latin typeface="Arial" charset="0"/>
              <a:ea typeface="+mn-ea"/>
              <a:cs typeface="+mn-cs"/>
            </a:endParaRPr>
          </a:p>
          <a:p>
            <a:pPr marL="615950" marR="0" lvl="2" indent="-457200" algn="l" defTabSz="627063" rtl="0" eaLnBrk="0" fontAlgn="auto" latinLnBrk="0" hangingPunct="0">
              <a:lnSpc>
                <a:spcPct val="90000"/>
              </a:lnSpc>
              <a:spcBef>
                <a:spcPts val="1800"/>
              </a:spcBef>
              <a:spcAft>
                <a:spcPts val="0"/>
              </a:spcAft>
              <a:buClr>
                <a:srgbClr val="FFFFFF"/>
              </a:buClr>
              <a:buSzPct val="95000"/>
              <a:buFont typeface="Wingdings" panose="05000000000000000000" pitchFamily="2" charset="2"/>
              <a:buChar char="§"/>
              <a:tabLst/>
              <a:defRPr/>
            </a:pPr>
            <a:endParaRPr kumimoji="0" lang="en-US" sz="2800" b="1" i="0" u="none" strike="noStrike" kern="1200" cap="none" spc="0" normalizeH="0" baseline="0" noProof="0" dirty="0">
              <a:ln>
                <a:noFill/>
              </a:ln>
              <a:solidFill>
                <a:prstClr val="white"/>
              </a:solidFill>
              <a:effectLst/>
              <a:uLnTx/>
              <a:uFillTx/>
              <a:latin typeface="Arial" charset="0"/>
              <a:ea typeface="+mn-ea"/>
              <a:cs typeface="+mn-cs"/>
            </a:endParaRPr>
          </a:p>
          <a:p>
            <a:pPr marL="615950" marR="0" lvl="2" indent="-457200" algn="l" defTabSz="627063" rtl="0" eaLnBrk="0" fontAlgn="auto" latinLnBrk="0" hangingPunct="0">
              <a:lnSpc>
                <a:spcPct val="90000"/>
              </a:lnSpc>
              <a:spcBef>
                <a:spcPts val="1800"/>
              </a:spcBef>
              <a:spcAft>
                <a:spcPts val="0"/>
              </a:spcAft>
              <a:buClr>
                <a:srgbClr val="FFFFFF"/>
              </a:buClr>
              <a:buSzPct val="95000"/>
              <a:buFont typeface="Wingdings" panose="05000000000000000000" pitchFamily="2" charset="2"/>
              <a:buChar char="§"/>
              <a:tabLst/>
              <a:defRPr/>
            </a:pPr>
            <a:endParaRPr kumimoji="0" lang="en-US" sz="2800" b="1" i="1" u="none" strike="noStrike" kern="1200" cap="none" spc="0" normalizeH="0" baseline="0" noProof="0" dirty="0">
              <a:ln>
                <a:noFill/>
              </a:ln>
              <a:solidFill>
                <a:srgbClr val="001956">
                  <a:lumMod val="50000"/>
                  <a:lumOff val="50000"/>
                </a:srgbClr>
              </a:solidFill>
              <a:effectLst/>
              <a:uLnTx/>
              <a:uFillTx/>
              <a:latin typeface="Arial" charset="0"/>
              <a:ea typeface="+mn-ea"/>
              <a:cs typeface="+mn-cs"/>
            </a:endParaRPr>
          </a:p>
          <a:p>
            <a:pPr marL="615950" marR="0" lvl="2" indent="-457200" algn="l" defTabSz="627063" rtl="0" eaLnBrk="0" fontAlgn="auto" latinLnBrk="0" hangingPunct="0">
              <a:lnSpc>
                <a:spcPct val="90000"/>
              </a:lnSpc>
              <a:spcBef>
                <a:spcPts val="1800"/>
              </a:spcBef>
              <a:spcAft>
                <a:spcPts val="0"/>
              </a:spcAft>
              <a:buClr>
                <a:srgbClr val="FFFFFF"/>
              </a:buClr>
              <a:buSzPct val="95000"/>
              <a:buFont typeface="Wingdings" panose="05000000000000000000" pitchFamily="2" charset="2"/>
              <a:buChar char="§"/>
              <a:tabLst/>
              <a:defRPr/>
            </a:pPr>
            <a:endParaRPr kumimoji="0" lang="en-US" sz="2800" b="1" i="1" u="none" strike="noStrike" kern="1200" cap="none" spc="0" normalizeH="0" baseline="0" noProof="0" dirty="0">
              <a:ln>
                <a:noFill/>
              </a:ln>
              <a:solidFill>
                <a:srgbClr val="001956">
                  <a:lumMod val="50000"/>
                  <a:lumOff val="50000"/>
                </a:srgbClr>
              </a:solidFill>
              <a:effectLst/>
              <a:uLnTx/>
              <a:uFillTx/>
              <a:latin typeface="Arial" charset="0"/>
              <a:ea typeface="+mn-ea"/>
              <a:cs typeface="+mn-cs"/>
            </a:endParaRPr>
          </a:p>
          <a:p>
            <a:pPr marL="615950" marR="0" lvl="2" indent="-457200" algn="l" defTabSz="627063" rtl="0" eaLnBrk="0" fontAlgn="auto" latinLnBrk="0" hangingPunct="0">
              <a:lnSpc>
                <a:spcPct val="90000"/>
              </a:lnSpc>
              <a:spcBef>
                <a:spcPts val="1800"/>
              </a:spcBef>
              <a:spcAft>
                <a:spcPts val="0"/>
              </a:spcAft>
              <a:buClr>
                <a:srgbClr val="FFFFFF"/>
              </a:buClr>
              <a:buSzPct val="95000"/>
              <a:buFont typeface="Wingdings" panose="05000000000000000000" pitchFamily="2" charset="2"/>
              <a:buChar char="§"/>
              <a:tabLst/>
              <a:defRPr/>
            </a:pPr>
            <a:endParaRPr kumimoji="0" lang="en-US" sz="2800" b="0" i="0" u="none" strike="noStrike" kern="1200" cap="none" spc="0" normalizeH="0" baseline="0" noProof="0" dirty="0">
              <a:ln>
                <a:noFill/>
              </a:ln>
              <a:solidFill>
                <a:srgbClr val="FFFFFF"/>
              </a:solidFill>
              <a:effectLst/>
              <a:uLnTx/>
              <a:uFillTx/>
              <a:latin typeface="Arial" panose="020B0604020202020204"/>
              <a:ea typeface="+mn-ea"/>
              <a:cs typeface="+mn-cs"/>
            </a:endParaRPr>
          </a:p>
          <a:p>
            <a:pPr marL="304792" marR="0" lvl="0" indent="-304792" algn="l" defTabSz="1219170" rtl="0" eaLnBrk="1" fontAlgn="auto" latinLnBrk="0" hangingPunct="1">
              <a:lnSpc>
                <a:spcPct val="90000"/>
              </a:lnSpc>
              <a:spcBef>
                <a:spcPts val="1333"/>
              </a:spcBef>
              <a:spcAft>
                <a:spcPts val="0"/>
              </a:spcAft>
              <a:buClrTx/>
              <a:buSzTx/>
              <a:buFont typeface="Wingdings" panose="05000000000000000000" pitchFamily="2" charset="2"/>
              <a:buChar char="§"/>
              <a:tabLst/>
              <a:defRPr/>
            </a:pPr>
            <a:endParaRPr kumimoji="0" lang="en-US" sz="2800" b="0" i="0" u="none" strike="noStrike" kern="1200" cap="none" spc="0" normalizeH="0" baseline="0" noProof="0" dirty="0">
              <a:ln>
                <a:noFill/>
              </a:ln>
              <a:solidFill>
                <a:srgbClr val="FFFFFF"/>
              </a:solidFill>
              <a:effectLst/>
              <a:uLnTx/>
              <a:uFillTx/>
              <a:latin typeface="Arial" panose="020B0604020202020204"/>
              <a:ea typeface="+mn-ea"/>
              <a:cs typeface="+mn-cs"/>
            </a:endParaRPr>
          </a:p>
          <a:p>
            <a:pPr marL="304792" marR="0" lvl="0" indent="-304792" algn="l" defTabSz="1219170" rtl="0" eaLnBrk="1" fontAlgn="auto" latinLnBrk="0" hangingPunct="1">
              <a:lnSpc>
                <a:spcPct val="90000"/>
              </a:lnSpc>
              <a:spcBef>
                <a:spcPts val="1333"/>
              </a:spcBef>
              <a:spcAft>
                <a:spcPts val="0"/>
              </a:spcAft>
              <a:buClrTx/>
              <a:buSzTx/>
              <a:buFont typeface="Wingdings" panose="05000000000000000000" pitchFamily="2" charset="2"/>
              <a:buChar char="§"/>
              <a:tabLst/>
              <a:defRPr/>
            </a:pPr>
            <a:endParaRPr kumimoji="0" lang="en-US" sz="2800" b="0" i="0" u="none" strike="noStrike" kern="1200" cap="none" spc="0" normalizeH="0" baseline="0" noProof="0" dirty="0">
              <a:ln>
                <a:noFill/>
              </a:ln>
              <a:solidFill>
                <a:srgbClr val="FFFFFF"/>
              </a:solidFill>
              <a:effectLst/>
              <a:uLnTx/>
              <a:uFillTx/>
              <a:latin typeface="Arial" panose="020B0604020202020204"/>
              <a:ea typeface="+mn-ea"/>
              <a:cs typeface="+mn-cs"/>
            </a:endParaRPr>
          </a:p>
          <a:p>
            <a:pPr marL="914377" marR="0" lvl="1" indent="-304792" algn="l" defTabSz="1219170" rtl="0" eaLnBrk="1" fontAlgn="auto" latinLnBrk="0" hangingPunct="1">
              <a:lnSpc>
                <a:spcPct val="90000"/>
              </a:lnSpc>
              <a:spcBef>
                <a:spcPts val="667"/>
              </a:spcBef>
              <a:spcAft>
                <a:spcPts val="0"/>
              </a:spcAft>
              <a:buClrTx/>
              <a:buSzTx/>
              <a:buFont typeface="Wingdings" panose="05000000000000000000" pitchFamily="2" charset="2"/>
              <a:buChar char="§"/>
              <a:tabLst/>
              <a:defRPr/>
            </a:pPr>
            <a:endParaRPr kumimoji="0" lang="en-US" sz="2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6" name="Content Placeholder 1">
            <a:extLst>
              <a:ext uri="{FF2B5EF4-FFF2-40B4-BE49-F238E27FC236}">
                <a16:creationId xmlns:a16="http://schemas.microsoft.com/office/drawing/2014/main" id="{D96CDF2F-1F7C-22F6-7DF4-F03726B80F84}"/>
              </a:ext>
            </a:extLst>
          </p:cNvPr>
          <p:cNvSpPr txBox="1">
            <a:spLocks/>
          </p:cNvSpPr>
          <p:nvPr/>
        </p:nvSpPr>
        <p:spPr>
          <a:xfrm>
            <a:off x="98817" y="4619241"/>
            <a:ext cx="9086851" cy="1146234"/>
          </a:xfrm>
          <a:prstGeom prst="rect">
            <a:avLst/>
          </a:prstGeom>
        </p:spPr>
        <p:txBody>
          <a:bodyPr>
            <a:no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158750" marR="0" lvl="2" indent="0" algn="l" defTabSz="627063" rtl="0" eaLnBrk="0" fontAlgn="auto" latinLnBrk="0" hangingPunct="0">
              <a:lnSpc>
                <a:spcPct val="90000"/>
              </a:lnSpc>
              <a:spcBef>
                <a:spcPts val="1800"/>
              </a:spcBef>
              <a:spcAft>
                <a:spcPts val="0"/>
              </a:spcAft>
              <a:buClr>
                <a:srgbClr val="FFFFFF"/>
              </a:buClr>
              <a:buSzPct val="95000"/>
              <a:buFont typeface="Arial"/>
              <a:buNone/>
              <a:tabLst/>
              <a:defRPr/>
            </a:pPr>
            <a:endParaRPr kumimoji="0" lang="en-US" sz="2800" b="1" i="1" u="none" strike="noStrike" kern="1200" cap="none" spc="0" normalizeH="0" baseline="0" noProof="0">
              <a:ln>
                <a:noFill/>
              </a:ln>
              <a:solidFill>
                <a:srgbClr val="001956">
                  <a:lumMod val="50000"/>
                  <a:lumOff val="50000"/>
                </a:srgbClr>
              </a:solidFill>
              <a:effectLst/>
              <a:uLnTx/>
              <a:uFillTx/>
              <a:latin typeface="Arial" charset="0"/>
              <a:ea typeface="+mn-ea"/>
              <a:cs typeface="+mn-cs"/>
            </a:endParaRPr>
          </a:p>
          <a:p>
            <a:pPr marL="158750" marR="0" lvl="2" indent="0" algn="l" defTabSz="627063" rtl="0" eaLnBrk="0" fontAlgn="auto" latinLnBrk="0" hangingPunct="0">
              <a:lnSpc>
                <a:spcPct val="90000"/>
              </a:lnSpc>
              <a:spcBef>
                <a:spcPts val="1800"/>
              </a:spcBef>
              <a:spcAft>
                <a:spcPts val="0"/>
              </a:spcAft>
              <a:buClr>
                <a:srgbClr val="FFFFFF"/>
              </a:buClr>
              <a:buSzPct val="95000"/>
              <a:buFont typeface="Arial"/>
              <a:buNone/>
              <a:tabLst/>
              <a:defRPr/>
            </a:pPr>
            <a:endParaRPr kumimoji="0" lang="en-US" sz="2800" b="1" i="1" u="none" strike="noStrike" kern="1200" cap="none" spc="0" normalizeH="0" baseline="0" noProof="0">
              <a:ln>
                <a:noFill/>
              </a:ln>
              <a:solidFill>
                <a:srgbClr val="001956">
                  <a:lumMod val="50000"/>
                  <a:lumOff val="50000"/>
                </a:srgbClr>
              </a:solidFill>
              <a:effectLst/>
              <a:uLnTx/>
              <a:uFillTx/>
              <a:latin typeface="Arial" charset="0"/>
              <a:ea typeface="+mn-ea"/>
              <a:cs typeface="+mn-cs"/>
            </a:endParaRPr>
          </a:p>
          <a:p>
            <a:pPr marL="387350" marR="0" lvl="2" indent="-228600" algn="l" defTabSz="627063" rtl="0" eaLnBrk="0" fontAlgn="auto" latinLnBrk="0" hangingPunct="0">
              <a:lnSpc>
                <a:spcPct val="90000"/>
              </a:lnSpc>
              <a:spcBef>
                <a:spcPts val="1800"/>
              </a:spcBef>
              <a:spcAft>
                <a:spcPts val="0"/>
              </a:spcAft>
              <a:buClr>
                <a:srgbClr val="FFFFFF"/>
              </a:buClr>
              <a:buSzPct val="95000"/>
              <a:buFont typeface="Wingdings" pitchFamily="2" charset="2"/>
              <a:buChar char=""/>
              <a:tabLst/>
              <a:defRPr/>
            </a:pPr>
            <a:endParaRPr kumimoji="0" lang="en-US" sz="2800" b="0" i="0" u="none" strike="noStrike" kern="1200" cap="none" spc="0" normalizeH="0" baseline="0" noProof="0">
              <a:ln>
                <a:noFill/>
              </a:ln>
              <a:solidFill>
                <a:srgbClr val="FFFFFF"/>
              </a:solidFill>
              <a:effectLst/>
              <a:uLnTx/>
              <a:uFillTx/>
              <a:latin typeface="Arial" panose="020B0604020202020204"/>
              <a:ea typeface="+mn-ea"/>
              <a:cs typeface="+mn-cs"/>
            </a:endParaRPr>
          </a:p>
          <a:p>
            <a:pPr marL="0" marR="0" lvl="0" indent="0" algn="l" defTabSz="1219170" rtl="0" eaLnBrk="1" fontAlgn="auto" latinLnBrk="0" hangingPunct="1">
              <a:lnSpc>
                <a:spcPct val="90000"/>
              </a:lnSpc>
              <a:spcBef>
                <a:spcPts val="1333"/>
              </a:spcBef>
              <a:spcAft>
                <a:spcPts val="0"/>
              </a:spcAft>
              <a:buClrTx/>
              <a:buSzTx/>
              <a:buFont typeface="Arial"/>
              <a:buNone/>
              <a:tabLst/>
              <a:defRPr/>
            </a:pPr>
            <a:endParaRPr kumimoji="0" lang="en-US" sz="2800" b="0" i="0" u="none" strike="noStrike" kern="1200" cap="none" spc="0" normalizeH="0" baseline="0" noProof="0">
              <a:ln>
                <a:noFill/>
              </a:ln>
              <a:solidFill>
                <a:srgbClr val="FFFFFF"/>
              </a:solidFill>
              <a:effectLst/>
              <a:uLnTx/>
              <a:uFillTx/>
              <a:latin typeface="Arial" panose="020B0604020202020204"/>
              <a:ea typeface="+mn-ea"/>
              <a:cs typeface="+mn-cs"/>
            </a:endParaRPr>
          </a:p>
          <a:p>
            <a:pPr marL="304792" marR="0" lvl="0" indent="-304792" algn="l" defTabSz="1219170" rtl="0" eaLnBrk="1" fontAlgn="auto" latinLnBrk="0" hangingPunct="1">
              <a:lnSpc>
                <a:spcPct val="90000"/>
              </a:lnSpc>
              <a:spcBef>
                <a:spcPts val="1333"/>
              </a:spcBef>
              <a:spcAft>
                <a:spcPts val="0"/>
              </a:spcAft>
              <a:buClrTx/>
              <a:buSzTx/>
              <a:buFont typeface="Arial"/>
              <a:buChar char="•"/>
              <a:tabLst/>
              <a:defRPr/>
            </a:pPr>
            <a:endParaRPr kumimoji="0" lang="en-US" sz="2800" b="0" i="0" u="none" strike="noStrike" kern="1200" cap="none" spc="0" normalizeH="0" baseline="0" noProof="0">
              <a:ln>
                <a:noFill/>
              </a:ln>
              <a:solidFill>
                <a:srgbClr val="FFFFFF"/>
              </a:solidFill>
              <a:effectLst/>
              <a:uLnTx/>
              <a:uFillTx/>
              <a:latin typeface="Arial" panose="020B0604020202020204"/>
              <a:ea typeface="+mn-ea"/>
              <a:cs typeface="+mn-cs"/>
            </a:endParaRPr>
          </a:p>
          <a:p>
            <a:pPr marL="609585" marR="0" lvl="1" indent="0" algn="l" defTabSz="1219170" rtl="0" eaLnBrk="1" fontAlgn="auto" latinLnBrk="0" hangingPunct="1">
              <a:lnSpc>
                <a:spcPct val="90000"/>
              </a:lnSpc>
              <a:spcBef>
                <a:spcPts val="667"/>
              </a:spcBef>
              <a:spcAft>
                <a:spcPts val="0"/>
              </a:spcAft>
              <a:buClrTx/>
              <a:buSzTx/>
              <a:buFont typeface="Arial"/>
              <a:buNone/>
              <a:tabLst/>
              <a:defRPr/>
            </a:pPr>
            <a:endParaRPr kumimoji="0" lang="en-US" sz="2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7" name="Picture 6">
            <a:extLst>
              <a:ext uri="{FF2B5EF4-FFF2-40B4-BE49-F238E27FC236}">
                <a16:creationId xmlns:a16="http://schemas.microsoft.com/office/drawing/2014/main" id="{14345412-C78F-BFDF-ECAA-CE46E572E071}"/>
              </a:ext>
            </a:extLst>
          </p:cNvPr>
          <p:cNvPicPr>
            <a:picLocks noChangeAspect="1"/>
          </p:cNvPicPr>
          <p:nvPr/>
        </p:nvPicPr>
        <p:blipFill>
          <a:blip r:embed="rId3"/>
          <a:stretch>
            <a:fillRect/>
          </a:stretch>
        </p:blipFill>
        <p:spPr>
          <a:xfrm>
            <a:off x="9223930" y="29820"/>
            <a:ext cx="2869253" cy="6377301"/>
          </a:xfrm>
          <a:prstGeom prst="rect">
            <a:avLst/>
          </a:prstGeom>
        </p:spPr>
      </p:pic>
      <p:sp>
        <p:nvSpPr>
          <p:cNvPr id="9" name="TextBox 8">
            <a:extLst>
              <a:ext uri="{FF2B5EF4-FFF2-40B4-BE49-F238E27FC236}">
                <a16:creationId xmlns:a16="http://schemas.microsoft.com/office/drawing/2014/main" id="{F90B96D4-5BDD-867F-8B1C-5138E20987C2}"/>
              </a:ext>
            </a:extLst>
          </p:cNvPr>
          <p:cNvSpPr txBox="1"/>
          <p:nvPr/>
        </p:nvSpPr>
        <p:spPr>
          <a:xfrm>
            <a:off x="10381220" y="6457890"/>
            <a:ext cx="1795684" cy="400110"/>
          </a:xfrm>
          <a:prstGeom prst="rect">
            <a:avLst/>
          </a:prstGeom>
          <a:solidFill>
            <a:srgbClr val="000066"/>
          </a:solid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a:ea typeface="+mn-ea"/>
                <a:cs typeface="Arial"/>
              </a:rPr>
              <a:t>Document 32</a:t>
            </a:r>
          </a:p>
        </p:txBody>
      </p:sp>
    </p:spTree>
    <p:extLst>
      <p:ext uri="{BB962C8B-B14F-4D97-AF65-F5344CB8AC3E}">
        <p14:creationId xmlns:p14="http://schemas.microsoft.com/office/powerpoint/2010/main" val="2512773472"/>
      </p:ext>
    </p:extLst>
  </p:cSld>
  <p:clrMapOvr>
    <a:masterClrMapping/>
  </p:clrMapOvr>
  <p:transition spd="slow">
    <p:wipe dir="d"/>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E184AF-C36B-4B3A-B9C8-4253ECA08F6D}"/>
              </a:ext>
            </a:extLst>
          </p:cNvPr>
          <p:cNvSpPr txBox="1">
            <a:spLocks/>
          </p:cNvSpPr>
          <p:nvPr/>
        </p:nvSpPr>
        <p:spPr>
          <a:xfrm>
            <a:off x="0" y="0"/>
            <a:ext cx="12192000" cy="669925"/>
          </a:xfrm>
          <a:prstGeom prst="rect">
            <a:avLst/>
          </a:prstGeom>
        </p:spPr>
        <p:txBody>
          <a:bodyPr vert="horz" wrap="square" lIns="91440" tIns="45720" rIns="91440" bIns="45720" numCol="1" rtlCol="0" anchor="ctr" anchorCtr="0" compatLnSpc="1">
            <a:prstTxWarp prst="textNoShape">
              <a:avLst/>
            </a:prstTxWarp>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algn="ctr">
              <a:defRPr/>
            </a:pPr>
            <a:r>
              <a:rPr lang="en-US" sz="3600" dirty="0">
                <a:solidFill>
                  <a:srgbClr val="5FE0D4"/>
                </a:solidFill>
                <a:latin typeface="Arial" pitchFamily="34" charset="0"/>
                <a:cs typeface="Arial" pitchFamily="34" charset="0"/>
              </a:rPr>
              <a:t>Director’s Report Outline</a:t>
            </a:r>
          </a:p>
        </p:txBody>
      </p:sp>
      <p:sp>
        <p:nvSpPr>
          <p:cNvPr id="3" name="Rectangle 4">
            <a:extLst>
              <a:ext uri="{FF2B5EF4-FFF2-40B4-BE49-F238E27FC236}">
                <a16:creationId xmlns:a16="http://schemas.microsoft.com/office/drawing/2014/main" id="{CC723234-7BC0-4C29-9ACE-BE9F733D1541}"/>
              </a:ext>
            </a:extLst>
          </p:cNvPr>
          <p:cNvSpPr>
            <a:spLocks noChangeArrowheads="1"/>
          </p:cNvSpPr>
          <p:nvPr/>
        </p:nvSpPr>
        <p:spPr bwMode="auto">
          <a:xfrm>
            <a:off x="269240" y="1067160"/>
            <a:ext cx="11653520" cy="5557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General NHGRI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General NIH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General Genomics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NHGRI Extramural Research Program</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E57200"/>
                </a:solidFill>
                <a:effectLst/>
                <a:uLnTx/>
                <a:uFillTx/>
                <a:latin typeface="Arial" panose="020B0604020202020204"/>
                <a:ea typeface="+mn-ea"/>
                <a:cs typeface="+mn-cs"/>
              </a:rPr>
              <a:t>NIH Common Fund/Trans-NIH </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tab pos="1371600" algn="l"/>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NHGRI Communications, Policy, and Education</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NHGRI Intramural Research Program</a:t>
            </a:r>
          </a:p>
        </p:txBody>
      </p:sp>
    </p:spTree>
    <p:extLst>
      <p:ext uri="{BB962C8B-B14F-4D97-AF65-F5344CB8AC3E}">
        <p14:creationId xmlns:p14="http://schemas.microsoft.com/office/powerpoint/2010/main" val="1939024673"/>
      </p:ext>
    </p:extLst>
  </p:cSld>
  <p:clrMapOvr>
    <a:masterClrMapping/>
  </p:clrMapOvr>
  <p:transition spd="slow">
    <p:wipe dir="d"/>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3"/>
          <p:cNvSpPr>
            <a:spLocks noGrp="1"/>
          </p:cNvSpPr>
          <p:nvPr>
            <p:ph type="title"/>
          </p:nvPr>
        </p:nvSpPr>
        <p:spPr>
          <a:xfrm>
            <a:off x="0" y="12667"/>
            <a:ext cx="12192000" cy="639763"/>
          </a:xfrm>
        </p:spPr>
        <p:txBody>
          <a:bodyPr/>
          <a:lstStyle/>
          <a:p>
            <a:pPr algn="ctr">
              <a:defRPr/>
            </a:pPr>
            <a:r>
              <a:rPr lang="en-US" sz="3600" dirty="0">
                <a:solidFill>
                  <a:srgbClr val="5FE0D4"/>
                </a:solidFill>
                <a:latin typeface="Arial" charset="0"/>
                <a:cs typeface="Arial" charset="0"/>
              </a:rPr>
              <a:t>Knockout Mouse Phenotyping Project (KOMP2)</a:t>
            </a:r>
            <a:endParaRPr lang="en-US" sz="3600" dirty="0">
              <a:solidFill>
                <a:srgbClr val="5FE0D4"/>
              </a:solidFill>
              <a:latin typeface="Arial" pitchFamily="34" charset="0"/>
              <a:cs typeface="Arial" pitchFamily="34" charset="0"/>
            </a:endParaRPr>
          </a:p>
        </p:txBody>
      </p:sp>
      <p:sp>
        <p:nvSpPr>
          <p:cNvPr id="42" name="Rectangle 41"/>
          <p:cNvSpPr/>
          <p:nvPr/>
        </p:nvSpPr>
        <p:spPr>
          <a:xfrm>
            <a:off x="269630" y="2627192"/>
            <a:ext cx="6620409" cy="1369606"/>
          </a:xfrm>
          <a:prstGeom prst="rect">
            <a:avLst/>
          </a:prstGeom>
        </p:spPr>
        <p:txBody>
          <a:bodyPr wrap="square">
            <a:spAutoFit/>
          </a:bodyPr>
          <a:lstStyle/>
          <a:p>
            <a:pPr marL="457200" marR="0" lvl="0" indent="-225425" algn="l" defTabSz="627063" rtl="0" eaLnBrk="0" fontAlgn="auto" latinLnBrk="0" hangingPunct="0">
              <a:lnSpc>
                <a:spcPct val="100000"/>
              </a:lnSpc>
              <a:spcBef>
                <a:spcPts val="600"/>
              </a:spcBef>
              <a:spcAft>
                <a:spcPts val="0"/>
              </a:spcAft>
              <a:buClr>
                <a:srgbClr val="FFFFFF"/>
              </a:buClr>
              <a:buSzPct val="95000"/>
              <a:buFont typeface="Wingdings" panose="05000000000000000000" pitchFamily="2" charset="2"/>
              <a:buChar char="§"/>
              <a:tabLst/>
              <a:defRPr/>
            </a:pPr>
            <a:r>
              <a:rPr kumimoji="0" lang="en-US" sz="2800" b="1" i="0" u="none" strike="noStrike" kern="1200" cap="none" spc="0" normalizeH="0" baseline="0" noProof="0" dirty="0">
                <a:ln>
                  <a:noFill/>
                </a:ln>
                <a:solidFill>
                  <a:srgbClr val="FFFFFF"/>
                </a:solidFill>
                <a:effectLst/>
                <a:uLnTx/>
                <a:uFillTx/>
                <a:latin typeface="Arial" panose="020B0604020202020204"/>
                <a:ea typeface="+mn-ea"/>
                <a:cs typeface="Arial" panose="020B0604020202020204" pitchFamily="34" charset="0"/>
              </a:rPr>
              <a:t>International Mouse Phenotyping 	Consortium</a:t>
            </a:r>
            <a:r>
              <a:rPr kumimoji="0" lang="en-US" sz="2700" b="1" i="0" u="none" strike="noStrike" kern="1200" cap="none" spc="0" normalizeH="0" baseline="0" noProof="0" dirty="0">
                <a:ln>
                  <a:noFill/>
                </a:ln>
                <a:solidFill>
                  <a:prstClr val="white"/>
                </a:solidFill>
                <a:effectLst/>
                <a:uLnTx/>
                <a:uFillTx/>
                <a:latin typeface="Arial" charset="0"/>
                <a:ea typeface="+mn-ea"/>
                <a:cs typeface="+mn-cs"/>
              </a:rPr>
              <a:t> Annual Conference, 	July 2023</a:t>
            </a:r>
            <a:endParaRPr kumimoji="0" lang="en-US" sz="3000" b="0" i="0" u="none" strike="noStrike" kern="1200" cap="none" spc="0" normalizeH="0" baseline="0" noProof="0" dirty="0">
              <a:ln>
                <a:noFill/>
              </a:ln>
              <a:solidFill>
                <a:prstClr val="white"/>
              </a:solidFill>
              <a:effectLst/>
              <a:uLnTx/>
              <a:uFillTx/>
              <a:latin typeface="Arial" charset="0"/>
              <a:ea typeface="+mn-ea"/>
              <a:cs typeface="+mn-cs"/>
            </a:endParaRPr>
          </a:p>
        </p:txBody>
      </p:sp>
      <p:pic>
        <p:nvPicPr>
          <p:cNvPr id="9" name="Picture 7" descr="S:\CENTERS\Kris\Presos&amp;Posters&amp;Pictures\Graphics\KOMP logo.jpeg">
            <a:extLst>
              <a:ext uri="{FF2B5EF4-FFF2-40B4-BE49-F238E27FC236}">
                <a16:creationId xmlns:a16="http://schemas.microsoft.com/office/drawing/2014/main" id="{E824236F-6347-4276-91CD-F2482ADA85FD}"/>
              </a:ext>
            </a:extLst>
          </p:cNvPr>
          <p:cNvPicPr>
            <a:picLocks noChangeAspect="1" noChangeArrowheads="1"/>
          </p:cNvPicPr>
          <p:nvPr/>
        </p:nvPicPr>
        <p:blipFill>
          <a:blip r:embed="rId3" cstate="print"/>
          <a:stretch>
            <a:fillRect/>
          </a:stretch>
        </p:blipFill>
        <p:spPr bwMode="auto">
          <a:xfrm>
            <a:off x="2766363" y="810993"/>
            <a:ext cx="1743507" cy="1031609"/>
          </a:xfrm>
          <a:prstGeom prst="rect">
            <a:avLst/>
          </a:prstGeom>
          <a:ln w="38100">
            <a:solidFill>
              <a:schemeClr val="bg2"/>
            </a:solidFill>
          </a:ln>
          <a:effectLst>
            <a:outerShdw blurRad="292100" dist="139700" dir="2700000" algn="tl" rotWithShape="0">
              <a:srgbClr val="333333">
                <a:alpha val="65000"/>
              </a:srgbClr>
            </a:outerShdw>
          </a:effectLst>
        </p:spPr>
      </p:pic>
      <p:pic>
        <p:nvPicPr>
          <p:cNvPr id="10" name="Picture 3">
            <a:extLst>
              <a:ext uri="{FF2B5EF4-FFF2-40B4-BE49-F238E27FC236}">
                <a16:creationId xmlns:a16="http://schemas.microsoft.com/office/drawing/2014/main" id="{B5E0AD45-5079-4E78-852E-AFDD255F4E5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63875" y="810993"/>
            <a:ext cx="3257051" cy="1105674"/>
          </a:xfrm>
          <a:prstGeom prst="rect">
            <a:avLst/>
          </a:prstGeom>
          <a:ln w="38100">
            <a:solidFill>
              <a:schemeClr val="bg2"/>
            </a:solidFill>
            <a:miter lim="800000"/>
            <a:headEnd/>
            <a:tailEnd/>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3" name="Picture 2">
            <a:extLst>
              <a:ext uri="{FF2B5EF4-FFF2-40B4-BE49-F238E27FC236}">
                <a16:creationId xmlns:a16="http://schemas.microsoft.com/office/drawing/2014/main" id="{210DDB99-06BB-7B65-E32B-EF955FA576A1}"/>
              </a:ext>
            </a:extLst>
          </p:cNvPr>
          <p:cNvPicPr>
            <a:picLocks noChangeAspect="1"/>
          </p:cNvPicPr>
          <p:nvPr/>
        </p:nvPicPr>
        <p:blipFill rotWithShape="1">
          <a:blip r:embed="rId5"/>
          <a:srcRect t="171" b="30614"/>
          <a:stretch/>
        </p:blipFill>
        <p:spPr>
          <a:xfrm>
            <a:off x="6670330" y="2291267"/>
            <a:ext cx="5049715" cy="2175261"/>
          </a:xfrm>
          <a:prstGeom prst="rect">
            <a:avLst/>
          </a:prstGeom>
          <a:ln w="38100">
            <a:solidFill>
              <a:schemeClr val="bg2"/>
            </a:solidFill>
          </a:ln>
        </p:spPr>
      </p:pic>
      <p:sp>
        <p:nvSpPr>
          <p:cNvPr id="5" name="TextBox 4">
            <a:extLst>
              <a:ext uri="{FF2B5EF4-FFF2-40B4-BE49-F238E27FC236}">
                <a16:creationId xmlns:a16="http://schemas.microsoft.com/office/drawing/2014/main" id="{017EA798-65BE-4A8F-B04C-23FBDD658762}"/>
              </a:ext>
            </a:extLst>
          </p:cNvPr>
          <p:cNvSpPr txBox="1"/>
          <p:nvPr/>
        </p:nvSpPr>
        <p:spPr>
          <a:xfrm>
            <a:off x="269630" y="4552305"/>
            <a:ext cx="11567548" cy="1969770"/>
          </a:xfrm>
          <a:prstGeom prst="rect">
            <a:avLst/>
          </a:prstGeom>
          <a:noFill/>
        </p:spPr>
        <p:txBody>
          <a:bodyPr wrap="square">
            <a:spAutoFit/>
          </a:bodyPr>
          <a:lstStyle/>
          <a:p>
            <a:pPr marL="457200" marR="0" lvl="0" indent="-225425" algn="l" defTabSz="627063" rtl="0" eaLnBrk="0" fontAlgn="auto" latinLnBrk="0" hangingPunct="0">
              <a:lnSpc>
                <a:spcPct val="100000"/>
              </a:lnSpc>
              <a:spcBef>
                <a:spcPts val="600"/>
              </a:spcBef>
              <a:spcAft>
                <a:spcPts val="0"/>
              </a:spcAft>
              <a:buClr>
                <a:srgbClr val="FFFFFF"/>
              </a:buClr>
              <a:buSzPct val="95000"/>
              <a:buFont typeface="Wingdings" panose="05000000000000000000" pitchFamily="2" charset="2"/>
              <a:buChar char="§"/>
              <a:tabLst/>
              <a:defRPr/>
            </a:pPr>
            <a:r>
              <a:rPr kumimoji="0" lang="en-US" sz="2800" b="1" i="0" u="none" strike="noStrike" kern="1200" cap="none" spc="0" normalizeH="0" baseline="0" noProof="0" dirty="0">
                <a:ln>
                  <a:noFill/>
                </a:ln>
                <a:solidFill>
                  <a:prstClr val="white"/>
                </a:solidFill>
                <a:effectLst/>
                <a:uLnTx/>
                <a:uFillTx/>
                <a:latin typeface="Arial" charset="0"/>
                <a:ea typeface="+mn-ea"/>
                <a:cs typeface="+mn-cs"/>
              </a:rPr>
              <a:t>Online Workshop</a:t>
            </a:r>
            <a:r>
              <a:rPr kumimoji="0" lang="en-US" sz="2800" b="1" i="0" u="none" strike="noStrike" kern="1200" cap="none" spc="0" normalizeH="0" baseline="0" noProof="0" dirty="0">
                <a:ln>
                  <a:noFill/>
                </a:ln>
                <a:solidFill>
                  <a:srgbClr val="FFFFFF"/>
                </a:solidFill>
                <a:effectLst/>
                <a:uLnTx/>
                <a:uFillTx/>
                <a:latin typeface="Arial" charset="0"/>
                <a:ea typeface="+mn-ea"/>
                <a:cs typeface="+mn-cs"/>
              </a:rPr>
              <a:t>: “Home Cage Monitoring in Behavioral 	Phenotyping”</a:t>
            </a:r>
          </a:p>
          <a:p>
            <a:pPr marL="457200" marR="0" lvl="0" indent="-225425" algn="l" defTabSz="627063" rtl="0" eaLnBrk="0" fontAlgn="auto" latinLnBrk="0" hangingPunct="0">
              <a:lnSpc>
                <a:spcPct val="100000"/>
              </a:lnSpc>
              <a:spcBef>
                <a:spcPts val="600"/>
              </a:spcBef>
              <a:spcAft>
                <a:spcPts val="0"/>
              </a:spcAft>
              <a:buClr>
                <a:srgbClr val="FFFFFF"/>
              </a:buClr>
              <a:buSzPct val="95000"/>
              <a:buFont typeface="Wingdings" panose="05000000000000000000" pitchFamily="2" charset="2"/>
              <a:buChar char="§"/>
              <a:tabLst/>
              <a:defRPr/>
            </a:pPr>
            <a:endParaRPr kumimoji="0" lang="en-US" sz="2800" b="0" i="0" u="none" strike="noStrike" kern="1200" cap="none" spc="0" normalizeH="0" baseline="0" noProof="0" dirty="0">
              <a:ln>
                <a:noFill/>
              </a:ln>
              <a:solidFill>
                <a:prstClr val="white"/>
              </a:solidFill>
              <a:effectLst/>
              <a:uLnTx/>
              <a:uFillTx/>
              <a:latin typeface="Arial" charset="0"/>
              <a:ea typeface="+mn-ea"/>
              <a:cs typeface="+mn-cs"/>
            </a:endParaRPr>
          </a:p>
          <a:p>
            <a:pPr marL="457200" marR="0" lvl="0" indent="-225425" algn="l" defTabSz="627063" rtl="0" eaLnBrk="0" fontAlgn="auto" latinLnBrk="0" hangingPunct="0">
              <a:lnSpc>
                <a:spcPct val="100000"/>
              </a:lnSpc>
              <a:spcBef>
                <a:spcPts val="600"/>
              </a:spcBef>
              <a:spcAft>
                <a:spcPts val="0"/>
              </a:spcAft>
              <a:buClr>
                <a:srgbClr val="FFFFFF"/>
              </a:buClr>
              <a:buSzPct val="95000"/>
              <a:buFont typeface="Wingdings" panose="05000000000000000000" pitchFamily="2" charset="2"/>
              <a:buChar char="§"/>
              <a:tabLst/>
              <a:defRPr/>
            </a:pPr>
            <a:r>
              <a:rPr kumimoji="0" lang="en-US" sz="2800" b="1" i="0" u="none" strike="noStrike" kern="1200" cap="none" spc="0" normalizeH="0" baseline="0" noProof="0" dirty="0">
                <a:ln>
                  <a:noFill/>
                </a:ln>
                <a:solidFill>
                  <a:srgbClr val="FFFFFF"/>
                </a:solidFill>
                <a:effectLst/>
                <a:uLnTx/>
                <a:uFillTx/>
                <a:latin typeface="Arial" panose="020B0604020202020204"/>
                <a:ea typeface="+mn-ea"/>
                <a:cs typeface="Arial" panose="020B0604020202020204" pitchFamily="34" charset="0"/>
              </a:rPr>
              <a:t>NIH Office for Data Science Strategy</a:t>
            </a:r>
            <a:r>
              <a:rPr kumimoji="0" lang="en-US" sz="2800" b="1" i="0" u="none" strike="noStrike" kern="1200" cap="none" spc="0" normalizeH="0" baseline="0" noProof="0" dirty="0">
                <a:ln>
                  <a:noFill/>
                </a:ln>
                <a:solidFill>
                  <a:prstClr val="white"/>
                </a:solidFill>
                <a:effectLst/>
                <a:uLnTx/>
                <a:uFillTx/>
                <a:latin typeface="Arial" charset="0"/>
                <a:ea typeface="+mn-ea"/>
                <a:cs typeface="+mn-cs"/>
              </a:rPr>
              <a:t> supplement to KOMP2 </a:t>
            </a:r>
          </a:p>
        </p:txBody>
      </p:sp>
      <p:sp>
        <p:nvSpPr>
          <p:cNvPr id="6" name="Google Shape;200;g237ab552ecf_0_0">
            <a:extLst>
              <a:ext uri="{FF2B5EF4-FFF2-40B4-BE49-F238E27FC236}">
                <a16:creationId xmlns:a16="http://schemas.microsoft.com/office/drawing/2014/main" id="{92DE96F0-5EA8-3207-655B-3973A95C6E5E}"/>
              </a:ext>
            </a:extLst>
          </p:cNvPr>
          <p:cNvSpPr txBox="1"/>
          <p:nvPr/>
        </p:nvSpPr>
        <p:spPr>
          <a:xfrm>
            <a:off x="10379998" y="6457890"/>
            <a:ext cx="1812002" cy="400069"/>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5FE0D4"/>
              </a:buClr>
              <a:buSzPts val="2000"/>
              <a:buFont typeface="Arial"/>
              <a:buNone/>
              <a:tabLst/>
              <a:defRPr/>
            </a:pPr>
            <a:r>
              <a:rPr kumimoji="0" lang="en-US" sz="2000" b="1" i="0" u="none" strike="noStrike" kern="0" cap="none" spc="0" normalizeH="0" baseline="0" noProof="0" dirty="0">
                <a:ln>
                  <a:noFill/>
                </a:ln>
                <a:solidFill>
                  <a:srgbClr val="5FE0D4"/>
                </a:solidFill>
                <a:effectLst/>
                <a:uLnTx/>
                <a:uFillTx/>
                <a:latin typeface="Arial"/>
                <a:ea typeface="Arial"/>
                <a:cs typeface="Arial"/>
                <a:sym typeface="Arial"/>
              </a:rPr>
              <a:t>Document 33</a:t>
            </a:r>
            <a:endParaRPr kumimoji="0" sz="2000" b="1" i="0" u="none" strike="noStrike" kern="0" cap="none" spc="0" normalizeH="0" baseline="0" noProof="0" dirty="0">
              <a:ln>
                <a:noFill/>
              </a:ln>
              <a:solidFill>
                <a:srgbClr val="5FE0D4"/>
              </a:solidFill>
              <a:effectLst/>
              <a:uLnTx/>
              <a:uFillTx/>
              <a:latin typeface="Arial"/>
              <a:ea typeface="Arial"/>
              <a:cs typeface="Arial"/>
              <a:sym typeface="Arial"/>
            </a:endParaRPr>
          </a:p>
        </p:txBody>
      </p:sp>
    </p:spTree>
    <p:extLst>
      <p:ext uri="{BB962C8B-B14F-4D97-AF65-F5344CB8AC3E}">
        <p14:creationId xmlns:p14="http://schemas.microsoft.com/office/powerpoint/2010/main" val="1754126604"/>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Text&#10;&#10;Description automatically generated">
            <a:extLst>
              <a:ext uri="{FF2B5EF4-FFF2-40B4-BE49-F238E27FC236}">
                <a16:creationId xmlns:a16="http://schemas.microsoft.com/office/drawing/2014/main" id="{8D0517A1-8A9B-EFF1-13BA-E9C2B0C06FB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7408" y="2659228"/>
            <a:ext cx="4939437" cy="1035054"/>
          </a:xfrm>
          <a:prstGeom prst="rect">
            <a:avLst/>
          </a:prstGeom>
          <a:ln w="38100">
            <a:solidFill>
              <a:schemeClr val="bg2"/>
            </a:solidFill>
          </a:ln>
        </p:spPr>
      </p:pic>
      <p:sp>
        <p:nvSpPr>
          <p:cNvPr id="3074" name="Title 3"/>
          <p:cNvSpPr>
            <a:spLocks noGrp="1"/>
          </p:cNvSpPr>
          <p:nvPr>
            <p:ph type="title"/>
          </p:nvPr>
        </p:nvSpPr>
        <p:spPr>
          <a:xfrm>
            <a:off x="0" y="-9219"/>
            <a:ext cx="12192000" cy="639763"/>
          </a:xfrm>
        </p:spPr>
        <p:txBody>
          <a:bodyPr>
            <a:noAutofit/>
          </a:bodyPr>
          <a:lstStyle/>
          <a:p>
            <a:pPr lvl="0" algn="ctr">
              <a:lnSpc>
                <a:spcPct val="100000"/>
              </a:lnSpc>
              <a:spcBef>
                <a:spcPts val="0"/>
              </a:spcBef>
              <a:defRPr/>
            </a:pPr>
            <a:r>
              <a:rPr lang="en-US" sz="3600" b="1" dirty="0">
                <a:solidFill>
                  <a:srgbClr val="5FE0D4"/>
                </a:solidFill>
                <a:latin typeface="Arial" charset="0"/>
                <a:cs typeface="Arial" charset="0"/>
              </a:rPr>
              <a:t>Human Biomolecular Atlas Program (</a:t>
            </a:r>
            <a:r>
              <a:rPr lang="en-US" sz="3600" b="1" dirty="0" err="1">
                <a:solidFill>
                  <a:srgbClr val="5FE0D4"/>
                </a:solidFill>
                <a:latin typeface="Arial" charset="0"/>
                <a:cs typeface="Arial" charset="0"/>
              </a:rPr>
              <a:t>HuBMAP</a:t>
            </a:r>
            <a:r>
              <a:rPr lang="en-US" sz="3600" b="1" dirty="0">
                <a:solidFill>
                  <a:srgbClr val="5FE0D4"/>
                </a:solidFill>
                <a:latin typeface="Arial" charset="0"/>
                <a:cs typeface="Arial" charset="0"/>
              </a:rPr>
              <a:t>)</a:t>
            </a:r>
            <a:endParaRPr lang="en-US" sz="3600" b="1" dirty="0">
              <a:solidFill>
                <a:srgbClr val="FFFF00"/>
              </a:solidFill>
              <a:latin typeface="Arial" pitchFamily="34" charset="0"/>
              <a:cs typeface="Arial" pitchFamily="34" charset="0"/>
            </a:endParaRPr>
          </a:p>
        </p:txBody>
      </p:sp>
      <p:pic>
        <p:nvPicPr>
          <p:cNvPr id="9" name="Picture 8" descr="A picture containing clothing&#10;&#10;Description generated with high confidence">
            <a:extLst>
              <a:ext uri="{FF2B5EF4-FFF2-40B4-BE49-F238E27FC236}">
                <a16:creationId xmlns:a16="http://schemas.microsoft.com/office/drawing/2014/main" id="{4878CFD6-D81F-E744-A806-256DADBF7A0D}"/>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4762" b="95022" l="7263" r="88827">
                        <a14:foregroundMark x1="51955" y1="4978" x2="51955" y2="4978"/>
                        <a14:foregroundMark x1="89385" y1="40693" x2="89385" y2="40693"/>
                        <a14:foregroundMark x1="7821" y1="46970" x2="7821" y2="46970"/>
                        <a14:foregroundMark x1="59777" y1="95022" x2="59777" y2="95022"/>
                        <a14:foregroundMark x1="41899" y1="95022" x2="41899" y2="95022"/>
                        <a14:foregroundMark x1="59777" y1="94589" x2="59777" y2="94589"/>
                        <a14:foregroundMark x1="61453" y1="95022" x2="61453" y2="95022"/>
                      </a14:backgroundRemoval>
                    </a14:imgEffect>
                  </a14:imgLayer>
                </a14:imgProps>
              </a:ext>
              <a:ext uri="{28A0092B-C50C-407E-A947-70E740481C1C}">
                <a14:useLocalDpi xmlns:a14="http://schemas.microsoft.com/office/drawing/2010/main" val="0"/>
              </a:ext>
            </a:extLst>
          </a:blip>
          <a:stretch>
            <a:fillRect/>
          </a:stretch>
        </p:blipFill>
        <p:spPr>
          <a:xfrm>
            <a:off x="218207" y="544423"/>
            <a:ext cx="655456" cy="1691737"/>
          </a:xfrm>
          <a:prstGeom prst="rect">
            <a:avLst/>
          </a:prstGeom>
        </p:spPr>
      </p:pic>
      <p:pic>
        <p:nvPicPr>
          <p:cNvPr id="1026" name="Picture 2" descr="HuBMAP Consortium – The HuBMAP Human BioMolecular Atlas Program">
            <a:extLst>
              <a:ext uri="{FF2B5EF4-FFF2-40B4-BE49-F238E27FC236}">
                <a16:creationId xmlns:a16="http://schemas.microsoft.com/office/drawing/2014/main" id="{21571563-049D-8DAE-6539-2BDC8BA8249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517053" y="1114425"/>
            <a:ext cx="3760787" cy="4998954"/>
          </a:xfrm>
          <a:prstGeom prst="rect">
            <a:avLst/>
          </a:prstGeom>
          <a:noFill/>
          <a:ln w="38100">
            <a:solidFill>
              <a:schemeClr val="bg2"/>
            </a:solidFill>
          </a:ln>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624467E6-A745-BE2C-62F0-50F90873B668}"/>
              </a:ext>
            </a:extLst>
          </p:cNvPr>
          <p:cNvSpPr txBox="1"/>
          <p:nvPr/>
        </p:nvSpPr>
        <p:spPr>
          <a:xfrm>
            <a:off x="1126427" y="1117318"/>
            <a:ext cx="6167436" cy="867930"/>
          </a:xfrm>
          <a:prstGeom prst="rect">
            <a:avLst/>
          </a:prstGeom>
          <a:noFill/>
        </p:spPr>
        <p:txBody>
          <a:bodyPr wrap="square">
            <a:spAutoFit/>
          </a:bodyPr>
          <a:lstStyle/>
          <a:p>
            <a:pPr marL="158750" marR="0" lvl="2" algn="l" defTabSz="457200" rtl="0" eaLnBrk="0" fontAlgn="auto" latinLnBrk="0" hangingPunct="0">
              <a:lnSpc>
                <a:spcPct val="90000"/>
              </a:lnSpc>
              <a:spcBef>
                <a:spcPts val="1800"/>
              </a:spcBef>
              <a:spcAft>
                <a:spcPts val="0"/>
              </a:spcAft>
              <a:buClr>
                <a:srgbClr val="FFFFFF"/>
              </a:buClr>
              <a:buSzPct val="95000"/>
              <a:tabLst/>
              <a:defRPr/>
            </a:pPr>
            <a:r>
              <a:rPr kumimoji="0" lang="en-US" sz="2800" b="1" i="1" u="none" strike="noStrike" kern="1200" cap="none" spc="0" normalizeH="0" baseline="0" noProof="0" dirty="0">
                <a:ln>
                  <a:noFill/>
                </a:ln>
                <a:solidFill>
                  <a:prstClr val="white"/>
                </a:solidFill>
                <a:effectLst/>
                <a:uLnTx/>
                <a:uFillTx/>
                <a:latin typeface="Arial" charset="0"/>
                <a:ea typeface="+mn-ea"/>
                <a:cs typeface="+mn-cs"/>
              </a:rPr>
              <a:t>Nature </a:t>
            </a:r>
            <a:r>
              <a:rPr lang="en-US" sz="2800" b="1" dirty="0">
                <a:solidFill>
                  <a:prstClr val="white"/>
                </a:solidFill>
                <a:latin typeface="Arial" charset="0"/>
              </a:rPr>
              <a:t>c</a:t>
            </a:r>
            <a:r>
              <a:rPr kumimoji="0" lang="en-US" sz="2800" b="1" i="0" u="none" strike="noStrike" kern="1200" cap="none" spc="0" normalizeH="0" baseline="0" noProof="0" dirty="0">
                <a:ln>
                  <a:noFill/>
                </a:ln>
                <a:solidFill>
                  <a:prstClr val="white"/>
                </a:solidFill>
                <a:effectLst/>
                <a:uLnTx/>
                <a:uFillTx/>
                <a:latin typeface="Arial" charset="0"/>
                <a:ea typeface="+mn-ea"/>
                <a:cs typeface="+mn-cs"/>
              </a:rPr>
              <a:t>ross-journal</a:t>
            </a:r>
            <a:r>
              <a:rPr kumimoji="0" lang="en-US" sz="2800" b="1" i="1" u="none" strike="noStrike" kern="1200" cap="none" spc="0" normalizeH="0" baseline="0" noProof="0" dirty="0">
                <a:ln>
                  <a:noFill/>
                </a:ln>
                <a:solidFill>
                  <a:prstClr val="white"/>
                </a:solidFill>
                <a:effectLst/>
                <a:uLnTx/>
                <a:uFillTx/>
                <a:latin typeface="Arial" charset="0"/>
                <a:ea typeface="+mn-ea"/>
                <a:cs typeface="+mn-cs"/>
              </a:rPr>
              <a:t> </a:t>
            </a:r>
            <a:r>
              <a:rPr lang="en-US" sz="2800" b="1" dirty="0">
                <a:solidFill>
                  <a:prstClr val="white"/>
                </a:solidFill>
                <a:latin typeface="Arial" charset="0"/>
              </a:rPr>
              <a:t>c</a:t>
            </a:r>
            <a:r>
              <a:rPr kumimoji="0" lang="en-US" sz="2800" b="1" i="0" u="none" strike="noStrike" kern="1200" cap="none" spc="0" normalizeH="0" baseline="0" noProof="0" dirty="0" err="1">
                <a:ln>
                  <a:noFill/>
                </a:ln>
                <a:solidFill>
                  <a:prstClr val="white"/>
                </a:solidFill>
                <a:effectLst/>
                <a:uLnTx/>
                <a:uFillTx/>
                <a:latin typeface="Arial" charset="0"/>
                <a:ea typeface="+mn-ea"/>
                <a:cs typeface="+mn-cs"/>
              </a:rPr>
              <a:t>ollection</a:t>
            </a:r>
            <a:r>
              <a:rPr kumimoji="0" lang="en-US" sz="2800" b="1" i="0" u="none" strike="noStrike" kern="1200" cap="none" spc="0" normalizeH="0" baseline="0" noProof="0" dirty="0">
                <a:ln>
                  <a:noFill/>
                </a:ln>
                <a:solidFill>
                  <a:prstClr val="white"/>
                </a:solidFill>
                <a:effectLst/>
                <a:uLnTx/>
                <a:uFillTx/>
                <a:latin typeface="Arial" charset="0"/>
                <a:ea typeface="+mn-ea"/>
                <a:cs typeface="+mn-cs"/>
              </a:rPr>
              <a:t> 	released July 20, 2023</a:t>
            </a:r>
            <a:endParaRPr kumimoji="0" lang="en-US" sz="2800" b="0" i="1" u="none" strike="noStrike" kern="1200" cap="none" spc="0" normalizeH="0" baseline="0" noProof="0" dirty="0">
              <a:ln>
                <a:noFill/>
              </a:ln>
              <a:solidFill>
                <a:srgbClr val="FFFFFF"/>
              </a:solidFill>
              <a:effectLst/>
              <a:uLnTx/>
              <a:uFillTx/>
              <a:latin typeface="Arial" panose="020B0604020202020204"/>
              <a:ea typeface="+mn-ea"/>
              <a:cs typeface="+mn-cs"/>
            </a:endParaRPr>
          </a:p>
        </p:txBody>
      </p:sp>
      <p:pic>
        <p:nvPicPr>
          <p:cNvPr id="15" name="Picture 14" descr="Text&#10;&#10;Description automatically generated">
            <a:extLst>
              <a:ext uri="{FF2B5EF4-FFF2-40B4-BE49-F238E27FC236}">
                <a16:creationId xmlns:a16="http://schemas.microsoft.com/office/drawing/2014/main" id="{61258B50-FC41-5A30-239C-59BEE0A3C12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71463" y="3163412"/>
            <a:ext cx="4939436" cy="967904"/>
          </a:xfrm>
          <a:prstGeom prst="rect">
            <a:avLst/>
          </a:prstGeom>
          <a:ln w="38100">
            <a:solidFill>
              <a:schemeClr val="bg2"/>
            </a:solidFill>
          </a:ln>
        </p:spPr>
      </p:pic>
      <p:pic>
        <p:nvPicPr>
          <p:cNvPr id="17" name="Picture 16" descr="Graphical user interface, text, application, timeline&#10;&#10;Description automatically generated">
            <a:extLst>
              <a:ext uri="{FF2B5EF4-FFF2-40B4-BE49-F238E27FC236}">
                <a16:creationId xmlns:a16="http://schemas.microsoft.com/office/drawing/2014/main" id="{33678A38-154B-1B6A-39BF-79E0243A0BE8}"/>
              </a:ext>
            </a:extLst>
          </p:cNvPr>
          <p:cNvPicPr>
            <a:picLocks noChangeAspect="1"/>
          </p:cNvPicPr>
          <p:nvPr/>
        </p:nvPicPr>
        <p:blipFill rotWithShape="1">
          <a:blip r:embed="rId8">
            <a:extLst>
              <a:ext uri="{28A0092B-C50C-407E-A947-70E740481C1C}">
                <a14:useLocalDpi xmlns:a14="http://schemas.microsoft.com/office/drawing/2010/main" val="0"/>
              </a:ext>
            </a:extLst>
          </a:blip>
          <a:srcRect l="4664" t="15161" r="20470" b="46552"/>
          <a:stretch/>
        </p:blipFill>
        <p:spPr>
          <a:xfrm>
            <a:off x="1213068" y="3670218"/>
            <a:ext cx="4791886" cy="1056496"/>
          </a:xfrm>
          <a:prstGeom prst="rect">
            <a:avLst/>
          </a:prstGeom>
          <a:ln w="38100">
            <a:solidFill>
              <a:schemeClr val="bg2"/>
            </a:solidFill>
          </a:ln>
        </p:spPr>
      </p:pic>
      <p:pic>
        <p:nvPicPr>
          <p:cNvPr id="19" name="Picture 18" descr="Graphical user interface, text&#10;&#10;Description automatically generated">
            <a:extLst>
              <a:ext uri="{FF2B5EF4-FFF2-40B4-BE49-F238E27FC236}">
                <a16:creationId xmlns:a16="http://schemas.microsoft.com/office/drawing/2014/main" id="{3464946D-FB95-A350-BC84-588EBE3E592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558736" y="4175627"/>
            <a:ext cx="4791886" cy="1025003"/>
          </a:xfrm>
          <a:prstGeom prst="rect">
            <a:avLst/>
          </a:prstGeom>
          <a:ln w="38100">
            <a:solidFill>
              <a:schemeClr val="bg2"/>
            </a:solidFill>
          </a:ln>
        </p:spPr>
      </p:pic>
      <p:pic>
        <p:nvPicPr>
          <p:cNvPr id="12" name="Picture 11">
            <a:extLst>
              <a:ext uri="{FF2B5EF4-FFF2-40B4-BE49-F238E27FC236}">
                <a16:creationId xmlns:a16="http://schemas.microsoft.com/office/drawing/2014/main" id="{6AB2FB60-E6DB-D2E1-03EF-9A52AE12219A}"/>
              </a:ext>
            </a:extLst>
          </p:cNvPr>
          <p:cNvPicPr>
            <a:picLocks noChangeAspect="1"/>
          </p:cNvPicPr>
          <p:nvPr/>
        </p:nvPicPr>
        <p:blipFill rotWithShape="1">
          <a:blip r:embed="rId10"/>
          <a:srcRect b="51974"/>
          <a:stretch/>
        </p:blipFill>
        <p:spPr>
          <a:xfrm>
            <a:off x="1724000" y="4680117"/>
            <a:ext cx="4972290" cy="1021187"/>
          </a:xfrm>
          <a:prstGeom prst="rect">
            <a:avLst/>
          </a:prstGeom>
          <a:ln w="38100">
            <a:solidFill>
              <a:schemeClr val="bg2"/>
            </a:solidFill>
          </a:ln>
        </p:spPr>
      </p:pic>
      <p:sp>
        <p:nvSpPr>
          <p:cNvPr id="6" name="Google Shape;200;g237ab552ecf_0_0">
            <a:extLst>
              <a:ext uri="{FF2B5EF4-FFF2-40B4-BE49-F238E27FC236}">
                <a16:creationId xmlns:a16="http://schemas.microsoft.com/office/drawing/2014/main" id="{374B3656-82C1-10A1-37E6-AA66FA4E2E72}"/>
              </a:ext>
            </a:extLst>
          </p:cNvPr>
          <p:cNvSpPr txBox="1"/>
          <p:nvPr/>
        </p:nvSpPr>
        <p:spPr>
          <a:xfrm>
            <a:off x="10379998" y="6457890"/>
            <a:ext cx="1812002" cy="400069"/>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5FE0D4"/>
              </a:buClr>
              <a:buSzPts val="2000"/>
              <a:buFont typeface="Arial"/>
              <a:buNone/>
              <a:tabLst/>
              <a:defRPr/>
            </a:pPr>
            <a:r>
              <a:rPr kumimoji="0" lang="en-US" sz="2000" b="1" i="0" u="none" strike="noStrike" kern="0" cap="none" spc="0" normalizeH="0" baseline="0" noProof="0" dirty="0">
                <a:ln>
                  <a:noFill/>
                </a:ln>
                <a:solidFill>
                  <a:srgbClr val="5FE0D4"/>
                </a:solidFill>
                <a:effectLst/>
                <a:uLnTx/>
                <a:uFillTx/>
                <a:latin typeface="Arial"/>
                <a:ea typeface="Arial"/>
                <a:cs typeface="Arial"/>
                <a:sym typeface="Arial"/>
              </a:rPr>
              <a:t>Document 34</a:t>
            </a:r>
            <a:endParaRPr kumimoji="0" sz="2000" b="1" i="0" u="none" strike="noStrike" kern="0" cap="none" spc="0" normalizeH="0" baseline="0" noProof="0" dirty="0">
              <a:ln>
                <a:noFill/>
              </a:ln>
              <a:solidFill>
                <a:srgbClr val="5FE0D4"/>
              </a:solidFill>
              <a:effectLst/>
              <a:uLnTx/>
              <a:uFillTx/>
              <a:latin typeface="Arial"/>
              <a:ea typeface="Arial"/>
              <a:cs typeface="Arial"/>
              <a:sym typeface="Arial"/>
            </a:endParaRPr>
          </a:p>
        </p:txBody>
      </p:sp>
    </p:spTree>
    <p:extLst>
      <p:ext uri="{BB962C8B-B14F-4D97-AF65-F5344CB8AC3E}">
        <p14:creationId xmlns:p14="http://schemas.microsoft.com/office/powerpoint/2010/main" val="158988626"/>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left)">
                                      <p:cBhvr>
                                        <p:cTn id="17" dur="500"/>
                                        <p:tgtEl>
                                          <p:spTgt spid="1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wipe(left)">
                                      <p:cBhvr>
                                        <p:cTn id="22" dur="500"/>
                                        <p:tgtEl>
                                          <p:spTgt spid="1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left)">
                                      <p:cBhvr>
                                        <p:cTn id="2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A4447EB-2987-7D1F-C66D-77C31D7CAF55}"/>
              </a:ext>
            </a:extLst>
          </p:cNvPr>
          <p:cNvSpPr txBox="1"/>
          <p:nvPr/>
        </p:nvSpPr>
        <p:spPr>
          <a:xfrm>
            <a:off x="1617643" y="42373"/>
            <a:ext cx="8956713" cy="1089529"/>
          </a:xfrm>
          <a:prstGeom prst="rect">
            <a:avLst/>
          </a:prstGeom>
          <a:noFill/>
        </p:spPr>
        <p:txBody>
          <a:bodyPr wrap="square" rtlCol="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5FE0D3"/>
                </a:solidFill>
                <a:effectLst/>
                <a:uLnTx/>
                <a:uFillTx/>
                <a:latin typeface="Arial" panose="020B0604020202020204" pitchFamily="34" charset="0"/>
                <a:ea typeface="Helvetica Neue" charset="0"/>
                <a:cs typeface="Arial" panose="020B0604020202020204" pitchFamily="34" charset="0"/>
              </a:rPr>
              <a:t>Somatic Mosaicism Across Human Tissues (</a:t>
            </a:r>
            <a:r>
              <a:rPr kumimoji="0" lang="en-US" sz="3600" b="1" i="0" u="none" strike="noStrike" kern="1200" cap="none" spc="0" normalizeH="0" baseline="0" noProof="0" dirty="0" err="1">
                <a:ln>
                  <a:noFill/>
                </a:ln>
                <a:solidFill>
                  <a:srgbClr val="5FE0D3"/>
                </a:solidFill>
                <a:effectLst/>
                <a:uLnTx/>
                <a:uFillTx/>
                <a:latin typeface="Arial" panose="020B0604020202020204" pitchFamily="34" charset="0"/>
                <a:ea typeface="Helvetica Neue" charset="0"/>
                <a:cs typeface="Arial" panose="020B0604020202020204" pitchFamily="34" charset="0"/>
              </a:rPr>
              <a:t>SMaHT</a:t>
            </a:r>
            <a:r>
              <a:rPr kumimoji="0" lang="en-US" sz="3600" b="1" i="0" u="none" strike="noStrike" kern="1200" cap="none" spc="0" normalizeH="0" baseline="0" noProof="0" dirty="0">
                <a:ln>
                  <a:noFill/>
                </a:ln>
                <a:solidFill>
                  <a:srgbClr val="5FE0D3"/>
                </a:solidFill>
                <a:effectLst/>
                <a:uLnTx/>
                <a:uFillTx/>
                <a:latin typeface="Arial" panose="020B0604020202020204" pitchFamily="34" charset="0"/>
                <a:ea typeface="Helvetica Neue" charset="0"/>
                <a:cs typeface="Arial" panose="020B0604020202020204" pitchFamily="34" charset="0"/>
              </a:rPr>
              <a:t>)</a:t>
            </a:r>
          </a:p>
        </p:txBody>
      </p:sp>
      <p:pic>
        <p:nvPicPr>
          <p:cNvPr id="7" name="Picture 6" descr="A large group of people&#10;&#10;Description automatically generated with low confidence">
            <a:extLst>
              <a:ext uri="{FF2B5EF4-FFF2-40B4-BE49-F238E27FC236}">
                <a16:creationId xmlns:a16="http://schemas.microsoft.com/office/drawing/2014/main" id="{EE3C4A40-8B12-422D-2117-BC03766E077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4501" y="1531794"/>
            <a:ext cx="11382995" cy="1968721"/>
          </a:xfrm>
          <a:prstGeom prst="rect">
            <a:avLst/>
          </a:prstGeom>
          <a:solidFill>
            <a:srgbClr val="FFFFFF">
              <a:shade val="85000"/>
            </a:srgbClr>
          </a:solidFill>
          <a:ln w="38100" cap="rnd">
            <a:solidFill>
              <a:schemeClr val="bg2"/>
            </a:solidFill>
          </a:ln>
          <a:effectLst/>
          <a:scene3d>
            <a:camera prst="orthographicFront"/>
            <a:lightRig rig="twoPt" dir="t">
              <a:rot lat="0" lon="0" rev="7800000"/>
            </a:lightRig>
          </a:scene3d>
          <a:sp3d contourW="6350">
            <a:bevelT w="50800" h="16510"/>
            <a:contourClr>
              <a:srgbClr val="C0C0C0"/>
            </a:contourClr>
          </a:sp3d>
        </p:spPr>
      </p:pic>
      <p:pic>
        <p:nvPicPr>
          <p:cNvPr id="18" name="Picture 2" descr="Hackathon information">
            <a:extLst>
              <a:ext uri="{FF2B5EF4-FFF2-40B4-BE49-F238E27FC236}">
                <a16:creationId xmlns:a16="http://schemas.microsoft.com/office/drawing/2014/main" id="{94394E5F-2582-44F3-DBD0-7B786B50C6B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92782" y="3861443"/>
            <a:ext cx="4286886" cy="2400656"/>
          </a:xfrm>
          <a:prstGeom prst="rect">
            <a:avLst/>
          </a:prstGeom>
          <a:solidFill>
            <a:srgbClr val="FFFFFF">
              <a:shade val="85000"/>
            </a:srgbClr>
          </a:solidFill>
          <a:ln w="38100" cap="rnd">
            <a:solidFill>
              <a:srgbClr val="5FE0D4"/>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19" name="TextBox 18">
            <a:extLst>
              <a:ext uri="{FF2B5EF4-FFF2-40B4-BE49-F238E27FC236}">
                <a16:creationId xmlns:a16="http://schemas.microsoft.com/office/drawing/2014/main" id="{90C486E1-A655-7F9F-63B1-1AB4A2BBBED3}"/>
              </a:ext>
            </a:extLst>
          </p:cNvPr>
          <p:cNvSpPr txBox="1"/>
          <p:nvPr/>
        </p:nvSpPr>
        <p:spPr>
          <a:xfrm>
            <a:off x="165752" y="4251233"/>
            <a:ext cx="7080450" cy="1538883"/>
          </a:xfrm>
          <a:prstGeom prst="rect">
            <a:avLst/>
          </a:prstGeom>
          <a:noFill/>
        </p:spPr>
        <p:txBody>
          <a:bodyPr wrap="square" rtlCol="0">
            <a:spAutoFit/>
          </a:bodyPr>
          <a:lstStyle/>
          <a:p>
            <a:pPr marL="342900" marR="0" lvl="0" indent="-280988" algn="l" defTabSz="914400" rtl="0" eaLnBrk="1" fontAlgn="auto" latinLnBrk="0" hangingPunct="1">
              <a:lnSpc>
                <a:spcPct val="100000"/>
              </a:lnSpc>
              <a:spcBef>
                <a:spcPts val="0"/>
              </a:spcBef>
              <a:spcAft>
                <a:spcPts val="600"/>
              </a:spcAft>
              <a:buClrTx/>
              <a:buSzTx/>
              <a:buFont typeface="Wingdings" panose="05000000000000000000" pitchFamily="2" charset="2"/>
              <a:buChar char="§"/>
              <a:tabLst/>
              <a:defRPr/>
            </a:pPr>
            <a:r>
              <a:rPr kumimoji="0" lang="en-US" sz="2800" b="1" i="0" u="none" strike="noStrike" kern="1200" cap="none" spc="0" normalizeH="0" baseline="0" noProof="0" dirty="0">
                <a:ln>
                  <a:noFill/>
                </a:ln>
                <a:solidFill>
                  <a:srgbClr val="FFFFFF"/>
                </a:solidFill>
                <a:effectLst/>
                <a:uLnTx/>
                <a:uFillTx/>
                <a:latin typeface="Arial" panose="020B0604020202020204" pitchFamily="34" charset="0"/>
                <a:ea typeface="Helvetica Neue" charset="0"/>
                <a:cs typeface="Arial" panose="020B0604020202020204" pitchFamily="34" charset="0"/>
              </a:rPr>
              <a:t>Network </a:t>
            </a:r>
            <a:r>
              <a:rPr lang="en-US" sz="2800" b="1" dirty="0">
                <a:solidFill>
                  <a:srgbClr val="FFFFFF"/>
                </a:solidFill>
                <a:latin typeface="Arial" panose="020B0604020202020204" pitchFamily="34" charset="0"/>
                <a:ea typeface="Helvetica Neue" charset="0"/>
                <a:cs typeface="Arial" panose="020B0604020202020204" pitchFamily="34" charset="0"/>
              </a:rPr>
              <a:t>kickoff m</a:t>
            </a:r>
            <a:r>
              <a:rPr kumimoji="0" lang="en-US" sz="2800" b="1" i="0" u="none" strike="noStrike" kern="1200" cap="none" spc="0" normalizeH="0" baseline="0" noProof="0" dirty="0" err="1">
                <a:ln>
                  <a:noFill/>
                </a:ln>
                <a:solidFill>
                  <a:srgbClr val="FFFFFF"/>
                </a:solidFill>
                <a:effectLst/>
                <a:uLnTx/>
                <a:uFillTx/>
                <a:latin typeface="Arial" panose="020B0604020202020204" pitchFamily="34" charset="0"/>
                <a:ea typeface="Helvetica Neue" charset="0"/>
                <a:cs typeface="Arial" panose="020B0604020202020204" pitchFamily="34" charset="0"/>
              </a:rPr>
              <a:t>eeting</a:t>
            </a:r>
            <a:r>
              <a:rPr kumimoji="0" lang="en-US" sz="2800" b="1" i="0" u="none" strike="noStrike" kern="1200" cap="none" spc="0" normalizeH="0" baseline="0" noProof="0" dirty="0">
                <a:ln>
                  <a:noFill/>
                </a:ln>
                <a:solidFill>
                  <a:srgbClr val="FFFFFF"/>
                </a:solidFill>
                <a:effectLst/>
                <a:uLnTx/>
                <a:uFillTx/>
                <a:latin typeface="Arial" panose="020B0604020202020204" pitchFamily="34" charset="0"/>
                <a:ea typeface="Helvetica Neue" charset="0"/>
                <a:cs typeface="Arial" panose="020B0604020202020204" pitchFamily="34" charset="0"/>
              </a:rPr>
              <a:t> in May 2023</a:t>
            </a:r>
          </a:p>
          <a:p>
            <a:pPr marL="342900" marR="0" lvl="0" indent="-280988" algn="l" defTabSz="914400" rtl="0" eaLnBrk="1" fontAlgn="auto" latinLnBrk="0" hangingPunct="1">
              <a:lnSpc>
                <a:spcPct val="100000"/>
              </a:lnSpc>
              <a:spcBef>
                <a:spcPts val="0"/>
              </a:spcBef>
              <a:spcAft>
                <a:spcPts val="600"/>
              </a:spcAft>
              <a:buClrTx/>
              <a:buSzTx/>
              <a:buFont typeface="Wingdings" panose="05000000000000000000" pitchFamily="2" charset="2"/>
              <a:buChar char="§"/>
              <a:tabLst/>
              <a:defRPr/>
            </a:pPr>
            <a:endParaRPr kumimoji="0" lang="en-US" sz="2800" b="1" i="0" u="none" strike="noStrike" kern="1200" cap="none" spc="0" normalizeH="0" baseline="0" noProof="0" dirty="0">
              <a:ln>
                <a:noFill/>
              </a:ln>
              <a:solidFill>
                <a:srgbClr val="FFFFFF"/>
              </a:solidFill>
              <a:effectLst/>
              <a:uLnTx/>
              <a:uFillTx/>
              <a:latin typeface="Arial" panose="020B0604020202020204" pitchFamily="34" charset="0"/>
              <a:ea typeface="Helvetica Neue" charset="0"/>
              <a:cs typeface="Arial" panose="020B0604020202020204" pitchFamily="34" charset="0"/>
            </a:endParaRPr>
          </a:p>
          <a:p>
            <a:pPr marL="342900" marR="0" lvl="0" indent="-280988" algn="l" defTabSz="914400" rtl="0" eaLnBrk="1" fontAlgn="auto" latinLnBrk="0" hangingPunct="1">
              <a:lnSpc>
                <a:spcPct val="100000"/>
              </a:lnSpc>
              <a:spcBef>
                <a:spcPts val="0"/>
              </a:spcBef>
              <a:spcAft>
                <a:spcPts val="600"/>
              </a:spcAft>
              <a:buClrTx/>
              <a:buSzTx/>
              <a:buFont typeface="Wingdings" panose="05000000000000000000" pitchFamily="2" charset="2"/>
              <a:buChar char="§"/>
              <a:tabLst/>
              <a:defRPr/>
            </a:pPr>
            <a:r>
              <a:rPr kumimoji="0" lang="en-US" sz="2800" b="1" i="0" u="none" strike="noStrike" kern="1200" cap="none" spc="0" normalizeH="0" baseline="0" noProof="0" dirty="0">
                <a:ln>
                  <a:noFill/>
                </a:ln>
                <a:solidFill>
                  <a:srgbClr val="FFFFFF"/>
                </a:solidFill>
                <a:effectLst/>
                <a:uLnTx/>
                <a:uFillTx/>
                <a:latin typeface="Arial" panose="020B0604020202020204" pitchFamily="34" charset="0"/>
                <a:ea typeface="Helvetica Neue" charset="0"/>
                <a:cs typeface="Arial" panose="020B0604020202020204" pitchFamily="34" charset="0"/>
              </a:rPr>
              <a:t>Hackathon with </a:t>
            </a:r>
            <a:r>
              <a:rPr kumimoji="0" lang="en-US" sz="2800" b="1" i="0" u="none" strike="noStrike" kern="1200" cap="none" spc="0" normalizeH="0" baseline="0" noProof="0" dirty="0" err="1">
                <a:ln>
                  <a:noFill/>
                </a:ln>
                <a:solidFill>
                  <a:srgbClr val="FFFFFF"/>
                </a:solidFill>
                <a:effectLst/>
                <a:uLnTx/>
                <a:uFillTx/>
                <a:latin typeface="Arial" panose="020B0604020202020204" pitchFamily="34" charset="0"/>
                <a:ea typeface="Helvetica Neue" charset="0"/>
                <a:cs typeface="Arial" panose="020B0604020202020204" pitchFamily="34" charset="0"/>
              </a:rPr>
              <a:t>GREGoR</a:t>
            </a:r>
            <a:r>
              <a:rPr kumimoji="0" lang="en-US" sz="2800" b="1" i="0" u="none" strike="noStrike" kern="1200" cap="none" spc="0" normalizeH="0" baseline="0" noProof="0" dirty="0">
                <a:ln>
                  <a:noFill/>
                </a:ln>
                <a:solidFill>
                  <a:srgbClr val="FFFFFF"/>
                </a:solidFill>
                <a:effectLst/>
                <a:uLnTx/>
                <a:uFillTx/>
                <a:latin typeface="Arial" panose="020B0604020202020204" pitchFamily="34" charset="0"/>
                <a:ea typeface="Helvetica Neue" charset="0"/>
                <a:cs typeface="Arial" panose="020B0604020202020204" pitchFamily="34" charset="0"/>
              </a:rPr>
              <a:t> &amp; HGSVC</a:t>
            </a:r>
          </a:p>
        </p:txBody>
      </p:sp>
      <p:sp>
        <p:nvSpPr>
          <p:cNvPr id="5" name="Google Shape;200;g237ab552ecf_0_0">
            <a:extLst>
              <a:ext uri="{FF2B5EF4-FFF2-40B4-BE49-F238E27FC236}">
                <a16:creationId xmlns:a16="http://schemas.microsoft.com/office/drawing/2014/main" id="{1A6DE3EE-D46F-82D1-C8CC-7369360FBD4B}"/>
              </a:ext>
            </a:extLst>
          </p:cNvPr>
          <p:cNvSpPr txBox="1"/>
          <p:nvPr/>
        </p:nvSpPr>
        <p:spPr>
          <a:xfrm>
            <a:off x="10379998" y="6457890"/>
            <a:ext cx="1812002" cy="400069"/>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5FE0D4"/>
              </a:buClr>
              <a:buSzPts val="2000"/>
              <a:buFont typeface="Arial"/>
              <a:buNone/>
              <a:tabLst/>
              <a:defRPr/>
            </a:pPr>
            <a:r>
              <a:rPr kumimoji="0" lang="en-US" sz="2000" b="1" i="0" u="none" strike="noStrike" kern="0" cap="none" spc="0" normalizeH="0" baseline="0" noProof="0" dirty="0">
                <a:ln>
                  <a:noFill/>
                </a:ln>
                <a:solidFill>
                  <a:srgbClr val="5FE0D4"/>
                </a:solidFill>
                <a:effectLst/>
                <a:uLnTx/>
                <a:uFillTx/>
                <a:latin typeface="Arial"/>
                <a:ea typeface="Arial"/>
                <a:cs typeface="Arial"/>
                <a:sym typeface="Arial"/>
              </a:rPr>
              <a:t>Document 35</a:t>
            </a:r>
            <a:endParaRPr kumimoji="0" sz="2000" b="1" i="0" u="none" strike="noStrike" kern="0" cap="none" spc="0" normalizeH="0" baseline="0" noProof="0" dirty="0">
              <a:ln>
                <a:noFill/>
              </a:ln>
              <a:solidFill>
                <a:srgbClr val="5FE0D4"/>
              </a:solidFill>
              <a:effectLst/>
              <a:uLnTx/>
              <a:uFillTx/>
              <a:latin typeface="Arial"/>
              <a:ea typeface="Arial"/>
              <a:cs typeface="Arial"/>
              <a:sym typeface="Arial"/>
            </a:endParaRPr>
          </a:p>
        </p:txBody>
      </p:sp>
    </p:spTree>
    <p:extLst>
      <p:ext uri="{BB962C8B-B14F-4D97-AF65-F5344CB8AC3E}">
        <p14:creationId xmlns:p14="http://schemas.microsoft.com/office/powerpoint/2010/main" val="3381066678"/>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9">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1">
            <a:extLst>
              <a:ext uri="{FF2B5EF4-FFF2-40B4-BE49-F238E27FC236}">
                <a16:creationId xmlns:a16="http://schemas.microsoft.com/office/drawing/2014/main" id="{12DD476B-0E43-4F85-B6CA-2DF2EEFC57BE}"/>
              </a:ext>
            </a:extLst>
          </p:cNvPr>
          <p:cNvSpPr txBox="1">
            <a:spLocks/>
          </p:cNvSpPr>
          <p:nvPr/>
        </p:nvSpPr>
        <p:spPr>
          <a:xfrm>
            <a:off x="66331" y="5425715"/>
            <a:ext cx="11648377" cy="848105"/>
          </a:xfrm>
          <a:prstGeom prst="rect">
            <a:avLst/>
          </a:prstGeom>
        </p:spPr>
        <p:txBody>
          <a:bodyPr lIns="91440" tIns="45720" rIns="91440" bIns="45720" anchor="t">
            <a:no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400050" marR="0" lvl="2" indent="0" algn="ctr" defTabSz="627063" rtl="0" eaLnBrk="0" fontAlgn="auto" latinLnBrk="0" hangingPunct="0">
              <a:lnSpc>
                <a:spcPct val="90000"/>
              </a:lnSpc>
              <a:spcBef>
                <a:spcPts val="1800"/>
              </a:spcBef>
              <a:spcAft>
                <a:spcPts val="0"/>
              </a:spcAft>
              <a:buClr>
                <a:srgbClr val="FFFFFF"/>
              </a:buClr>
              <a:buSzPct val="95000"/>
              <a:buNone/>
              <a:tabLst/>
              <a:defRPr/>
            </a:pPr>
            <a:r>
              <a:rPr kumimoji="0" lang="en-US" sz="2800" b="1" i="0" u="none" strike="noStrike" kern="1200" cap="none" spc="0" normalizeH="0" baseline="0" noProof="0" dirty="0">
                <a:ln>
                  <a:noFill/>
                </a:ln>
                <a:solidFill>
                  <a:srgbClr val="FFFFFF"/>
                </a:solidFill>
                <a:effectLst/>
                <a:uLnTx/>
                <a:uFillTx/>
                <a:latin typeface="Arial"/>
                <a:ea typeface="+mn-ea"/>
                <a:cs typeface="Arial"/>
              </a:rPr>
              <a:t>NCPI accepted as a 2024 GA4GH Driver Project</a:t>
            </a:r>
          </a:p>
          <a:p>
            <a:pPr marL="387350" marR="0" lvl="2" indent="-228600" algn="l" defTabSz="627063" rtl="0" eaLnBrk="0" fontAlgn="auto" latinLnBrk="0" hangingPunct="0">
              <a:lnSpc>
                <a:spcPct val="90000"/>
              </a:lnSpc>
              <a:spcBef>
                <a:spcPts val="1800"/>
              </a:spcBef>
              <a:spcAft>
                <a:spcPts val="0"/>
              </a:spcAft>
              <a:buClr>
                <a:srgbClr val="FFFFFF"/>
              </a:buClr>
              <a:buSzPct val="95000"/>
              <a:buFont typeface="Wingdings" pitchFamily="2" charset="2"/>
              <a:buChar char=""/>
              <a:tabLst/>
              <a:defRPr/>
            </a:pPr>
            <a:endParaRPr kumimoji="0" lang="en-US" sz="2800" b="1" i="0" u="none" strike="noStrike" kern="1200" cap="none" spc="0" normalizeH="0" baseline="0" noProof="0" dirty="0">
              <a:ln>
                <a:noFill/>
              </a:ln>
              <a:solidFill>
                <a:prstClr val="white"/>
              </a:solidFill>
              <a:effectLst/>
              <a:uLnTx/>
              <a:uFillTx/>
              <a:latin typeface="Arial" charset="0"/>
              <a:ea typeface="+mn-ea"/>
              <a:cs typeface="+mn-cs"/>
            </a:endParaRPr>
          </a:p>
          <a:p>
            <a:pPr marL="304792" marR="0" lvl="0" indent="-304792" algn="l" defTabSz="1219170" rtl="0" eaLnBrk="1" fontAlgn="auto" latinLnBrk="0" hangingPunct="1">
              <a:lnSpc>
                <a:spcPct val="90000"/>
              </a:lnSpc>
              <a:spcBef>
                <a:spcPts val="1333"/>
              </a:spcBef>
              <a:spcAft>
                <a:spcPts val="0"/>
              </a:spcAft>
              <a:buClrTx/>
              <a:buSzTx/>
              <a:buFont typeface="Arial"/>
              <a:buChar char="•"/>
              <a:tabLst/>
              <a:defRPr/>
            </a:pPr>
            <a:endParaRPr kumimoji="0" lang="en-US" sz="2800" b="0" i="0" u="none" strike="noStrike" kern="1200" cap="none" spc="0" normalizeH="0" baseline="0" noProof="0" dirty="0">
              <a:ln>
                <a:noFill/>
              </a:ln>
              <a:solidFill>
                <a:srgbClr val="FFFFFF"/>
              </a:solidFill>
              <a:effectLst/>
              <a:uLnTx/>
              <a:uFillTx/>
              <a:latin typeface="Arial" panose="020B0604020202020204"/>
              <a:ea typeface="+mn-ea"/>
              <a:cs typeface="+mn-cs"/>
            </a:endParaRPr>
          </a:p>
          <a:p>
            <a:pPr marL="914377" marR="0" lvl="1" indent="-304792" algn="l" defTabSz="1219170" rtl="0" eaLnBrk="1" fontAlgn="auto" latinLnBrk="0" hangingPunct="1">
              <a:lnSpc>
                <a:spcPct val="90000"/>
              </a:lnSpc>
              <a:spcBef>
                <a:spcPts val="667"/>
              </a:spcBef>
              <a:spcAft>
                <a:spcPts val="0"/>
              </a:spcAft>
              <a:buClrTx/>
              <a:buSzTx/>
              <a:buFont typeface="Arial"/>
              <a:buChar char="•"/>
              <a:tabLst/>
              <a:defRPr/>
            </a:pPr>
            <a:endParaRPr kumimoji="0" lang="en-US" sz="2800" b="0" i="0" u="none" strike="noStrike" kern="1200" cap="none" spc="0" normalizeH="0" baseline="0" noProof="0" dirty="0">
              <a:ln>
                <a:noFill/>
              </a:ln>
              <a:solidFill>
                <a:srgbClr val="FFFFFF"/>
              </a:solidFill>
              <a:effectLst/>
              <a:uLnTx/>
              <a:uFillTx/>
              <a:latin typeface="Arial" panose="020B0604020202020204"/>
              <a:ea typeface="+mn-ea"/>
              <a:cs typeface="+mn-cs"/>
            </a:endParaRPr>
          </a:p>
          <a:p>
            <a:pPr marL="304792" marR="0" lvl="0" indent="-304792" algn="l" defTabSz="1219170" rtl="0" eaLnBrk="1" fontAlgn="auto" latinLnBrk="0" hangingPunct="1">
              <a:lnSpc>
                <a:spcPct val="90000"/>
              </a:lnSpc>
              <a:spcBef>
                <a:spcPts val="1333"/>
              </a:spcBef>
              <a:spcAft>
                <a:spcPts val="0"/>
              </a:spcAft>
              <a:buClrTx/>
              <a:buSzTx/>
              <a:buFont typeface="Arial"/>
              <a:buChar char="•"/>
              <a:tabLst/>
              <a:defRPr/>
            </a:pPr>
            <a:endParaRPr kumimoji="0" lang="en-US" sz="2800" b="0" i="0" u="none" strike="noStrike" kern="1200" cap="none" spc="0" normalizeH="0" baseline="0" noProof="0" dirty="0">
              <a:ln>
                <a:noFill/>
              </a:ln>
              <a:solidFill>
                <a:srgbClr val="FFFFFF"/>
              </a:solidFill>
              <a:effectLst/>
              <a:uLnTx/>
              <a:uFillTx/>
              <a:latin typeface="Arial" panose="020B0604020202020204"/>
              <a:ea typeface="+mn-ea"/>
              <a:cs typeface="+mn-cs"/>
            </a:endParaRPr>
          </a:p>
          <a:p>
            <a:pPr marL="304792" marR="0" lvl="0" indent="-304792" algn="l" defTabSz="1219170" rtl="0" eaLnBrk="1" fontAlgn="auto" latinLnBrk="0" hangingPunct="1">
              <a:lnSpc>
                <a:spcPct val="90000"/>
              </a:lnSpc>
              <a:spcBef>
                <a:spcPts val="1333"/>
              </a:spcBef>
              <a:spcAft>
                <a:spcPts val="0"/>
              </a:spcAft>
              <a:buClrTx/>
              <a:buSzTx/>
              <a:buFont typeface="Arial"/>
              <a:buChar char="•"/>
              <a:tabLst/>
              <a:defRPr/>
            </a:pPr>
            <a:endParaRPr kumimoji="0" lang="en-US" sz="2800" b="0" i="0" u="none" strike="noStrike" kern="1200" cap="none" spc="0" normalizeH="0" baseline="0" noProof="0" dirty="0">
              <a:ln>
                <a:noFill/>
              </a:ln>
              <a:solidFill>
                <a:srgbClr val="FFFFFF"/>
              </a:solidFill>
              <a:effectLst/>
              <a:uLnTx/>
              <a:uFillTx/>
              <a:latin typeface="Arial" panose="020B0604020202020204"/>
              <a:ea typeface="+mn-ea"/>
              <a:cs typeface="+mn-cs"/>
            </a:endParaRPr>
          </a:p>
          <a:p>
            <a:pPr marL="609585" marR="0" lvl="1" indent="0" algn="l" defTabSz="1219170" rtl="0" eaLnBrk="1" fontAlgn="auto" latinLnBrk="0" hangingPunct="1">
              <a:lnSpc>
                <a:spcPct val="90000"/>
              </a:lnSpc>
              <a:spcBef>
                <a:spcPts val="667"/>
              </a:spcBef>
              <a:spcAft>
                <a:spcPts val="0"/>
              </a:spcAft>
              <a:buClrTx/>
              <a:buSzTx/>
              <a:buFont typeface="Arial"/>
              <a:buNone/>
              <a:tabLst/>
              <a:defRPr/>
            </a:pPr>
            <a:endParaRPr kumimoji="0" lang="en-US" sz="2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2" name="Rectangle 1">
            <a:extLst>
              <a:ext uri="{FF2B5EF4-FFF2-40B4-BE49-F238E27FC236}">
                <a16:creationId xmlns:a16="http://schemas.microsoft.com/office/drawing/2014/main" id="{BE8B9FA7-E65D-4A00-A529-081D35D2EB74}"/>
              </a:ext>
            </a:extLst>
          </p:cNvPr>
          <p:cNvSpPr/>
          <p:nvPr/>
        </p:nvSpPr>
        <p:spPr>
          <a:xfrm>
            <a:off x="0" y="-12702"/>
            <a:ext cx="12192000" cy="646331"/>
          </a:xfrm>
          <a:prstGeom prst="rect">
            <a:avLst/>
          </a:prstGeom>
        </p:spPr>
        <p:txBody>
          <a:bodyPr wrap="square">
            <a:spAutoFit/>
          </a:bodyPr>
          <a:lstStyle/>
          <a:p>
            <a:pPr marL="158750" marR="0" lvl="2" indent="0" algn="ctr" defTabSz="627063" rtl="0" eaLnBrk="0" fontAlgn="auto" latinLnBrk="0" hangingPunct="0">
              <a:lnSpc>
                <a:spcPct val="100000"/>
              </a:lnSpc>
              <a:spcBef>
                <a:spcPts val="1800"/>
              </a:spcBef>
              <a:spcAft>
                <a:spcPts val="0"/>
              </a:spcAft>
              <a:buClr>
                <a:srgbClr val="FFFFFF"/>
              </a:buClr>
              <a:buSzPct val="95000"/>
              <a:buFontTx/>
              <a:buNone/>
              <a:tabLst/>
              <a:defRPr/>
            </a:pPr>
            <a:r>
              <a:rPr kumimoji="0" lang="en-US" sz="3600" b="1" i="0" u="none" strike="noStrike" kern="1200" cap="none" spc="0" normalizeH="0" baseline="0" noProof="0">
                <a:ln>
                  <a:noFill/>
                </a:ln>
                <a:solidFill>
                  <a:srgbClr val="5FE0D4"/>
                </a:solidFill>
                <a:effectLst/>
                <a:uLnTx/>
                <a:uFillTx/>
                <a:latin typeface="Arial" charset="0"/>
                <a:ea typeface="+mn-ea"/>
                <a:cs typeface="Arial" charset="0"/>
              </a:rPr>
              <a:t>NIH Cloud Platform Interoperability Effort (NCPI) </a:t>
            </a:r>
            <a:endParaRPr kumimoji="0" lang="en-US" sz="3600" b="1" i="0" u="none" strike="noStrike" kern="1200" cap="none" spc="0" normalizeH="0" baseline="0" noProof="0">
              <a:ln>
                <a:noFill/>
              </a:ln>
              <a:solidFill>
                <a:prstClr val="white"/>
              </a:solidFill>
              <a:effectLst/>
              <a:uLnTx/>
              <a:uFillTx/>
              <a:latin typeface="Arial" charset="0"/>
              <a:ea typeface="+mn-ea"/>
              <a:cs typeface="+mn-cs"/>
            </a:endParaRPr>
          </a:p>
        </p:txBody>
      </p:sp>
      <p:sp>
        <p:nvSpPr>
          <p:cNvPr id="3" name="TextBox 2">
            <a:extLst>
              <a:ext uri="{FF2B5EF4-FFF2-40B4-BE49-F238E27FC236}">
                <a16:creationId xmlns:a16="http://schemas.microsoft.com/office/drawing/2014/main" id="{13E25BBA-D6F0-A9F9-FD31-70AA1B8D341D}"/>
              </a:ext>
            </a:extLst>
          </p:cNvPr>
          <p:cNvSpPr txBox="1"/>
          <p:nvPr/>
        </p:nvSpPr>
        <p:spPr>
          <a:xfrm>
            <a:off x="10379998" y="6457890"/>
            <a:ext cx="1795684"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a:ea typeface="+mn-ea"/>
                <a:cs typeface="Arial"/>
              </a:rPr>
              <a:t>Document 36</a:t>
            </a:r>
          </a:p>
        </p:txBody>
      </p:sp>
      <p:pic>
        <p:nvPicPr>
          <p:cNvPr id="3076" name="Picture 4">
            <a:extLst>
              <a:ext uri="{FF2B5EF4-FFF2-40B4-BE49-F238E27FC236}">
                <a16:creationId xmlns:a16="http://schemas.microsoft.com/office/drawing/2014/main" id="{AC1C8DD7-CFA2-A5FB-B41A-077973B4CC8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3563" y="1180045"/>
            <a:ext cx="5957040" cy="3791721"/>
          </a:xfrm>
          <a:prstGeom prst="rect">
            <a:avLst/>
          </a:prstGeom>
          <a:noFill/>
          <a:ln w="38100">
            <a:solidFill>
              <a:schemeClr val="bg2"/>
            </a:solidFill>
          </a:ln>
          <a:effectLst/>
          <a:extLst>
            <a:ext uri="{909E8E84-426E-40DD-AFC4-6F175D3DCCD1}">
              <a14:hiddenFill xmlns:a14="http://schemas.microsoft.com/office/drawing/2010/main">
                <a:solidFill>
                  <a:srgbClr val="FFFFFF"/>
                </a:solidFill>
              </a14:hiddenFill>
            </a:ext>
          </a:extLst>
        </p:spPr>
      </p:pic>
      <p:pic>
        <p:nvPicPr>
          <p:cNvPr id="7" name="Picture 6" descr="A logo for a company&#10;&#10;Description automatically generated">
            <a:extLst>
              <a:ext uri="{FF2B5EF4-FFF2-40B4-BE49-F238E27FC236}">
                <a16:creationId xmlns:a16="http://schemas.microsoft.com/office/drawing/2014/main" id="{92FE5B1B-1217-361C-A1AC-66E249EFE5D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82618" y="1108126"/>
            <a:ext cx="3791722" cy="3791722"/>
          </a:xfrm>
          <a:prstGeom prst="rect">
            <a:avLst/>
          </a:prstGeom>
          <a:ln w="38100">
            <a:solidFill>
              <a:srgbClr val="5FE0D4"/>
            </a:solidFill>
          </a:ln>
          <a:effectLst/>
        </p:spPr>
      </p:pic>
    </p:spTree>
    <p:extLst>
      <p:ext uri="{BB962C8B-B14F-4D97-AF65-F5344CB8AC3E}">
        <p14:creationId xmlns:p14="http://schemas.microsoft.com/office/powerpoint/2010/main" val="2908867885"/>
      </p:ext>
    </p:extLst>
  </p:cSld>
  <p:clrMapOvr>
    <a:masterClrMapping/>
  </p:clrMapOvr>
  <p:transition spd="slow">
    <p:wipe dir="d"/>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72FD193-E56C-44FE-94A5-EC75D2366F11}"/>
              </a:ext>
            </a:extLst>
          </p:cNvPr>
          <p:cNvSpPr txBox="1">
            <a:spLocks/>
          </p:cNvSpPr>
          <p:nvPr/>
        </p:nvSpPr>
        <p:spPr>
          <a:xfrm>
            <a:off x="0" y="-3960"/>
            <a:ext cx="12192000" cy="669925"/>
          </a:xfrm>
          <a:prstGeom prst="rect">
            <a:avLst/>
          </a:prstGeom>
        </p:spPr>
        <p:txBody>
          <a:bodyPr vert="horz" wrap="square" lIns="91440" tIns="45720" rIns="91440" bIns="45720" numCol="1" rtlCol="0" anchor="ctr" anchorCtr="0" compatLnSpc="1">
            <a:prstTxWarp prst="textNoShape">
              <a:avLst/>
            </a:prstTxWarp>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algn="ctr">
              <a:defRPr/>
            </a:pPr>
            <a:r>
              <a:rPr lang="en-US" sz="3600" dirty="0">
                <a:solidFill>
                  <a:srgbClr val="5FE0D4"/>
                </a:solidFill>
                <a:latin typeface="Arial" pitchFamily="34" charset="0"/>
                <a:cs typeface="Arial" pitchFamily="34" charset="0"/>
              </a:rPr>
              <a:t>Director’s Report Outline</a:t>
            </a:r>
          </a:p>
        </p:txBody>
      </p:sp>
      <p:sp>
        <p:nvSpPr>
          <p:cNvPr id="5" name="Rectangle 4">
            <a:extLst>
              <a:ext uri="{FF2B5EF4-FFF2-40B4-BE49-F238E27FC236}">
                <a16:creationId xmlns:a16="http://schemas.microsoft.com/office/drawing/2014/main" id="{5E59AACB-6F2E-4B28-869F-0D93394D539B}"/>
              </a:ext>
            </a:extLst>
          </p:cNvPr>
          <p:cNvSpPr>
            <a:spLocks noChangeArrowheads="1"/>
          </p:cNvSpPr>
          <p:nvPr/>
        </p:nvSpPr>
        <p:spPr bwMode="auto">
          <a:xfrm>
            <a:off x="269240" y="1067160"/>
            <a:ext cx="11653520" cy="5557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General NHGRI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General NIH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General Genomics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NHGRI Extramural Research Program</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NIH Common Fund/Trans-NIH </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tab pos="1371600" algn="l"/>
              </a:tabLst>
              <a:defRPr/>
            </a:pPr>
            <a:r>
              <a:rPr kumimoji="0" lang="en-US" sz="3400" b="1" i="0" u="none" strike="noStrike" kern="1200" cap="none" spc="0" normalizeH="0" baseline="0" noProof="0">
                <a:ln>
                  <a:noFill/>
                </a:ln>
                <a:solidFill>
                  <a:srgbClr val="E57200"/>
                </a:solidFill>
                <a:effectLst/>
                <a:uLnTx/>
                <a:uFillTx/>
                <a:latin typeface="Arial" panose="020B0604020202020204"/>
                <a:ea typeface="+mn-ea"/>
                <a:cs typeface="+mn-cs"/>
              </a:rPr>
              <a:t>NHGRI Communications, Policy, and Education</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NHGRI Intramural Research Program</a:t>
            </a:r>
          </a:p>
        </p:txBody>
      </p:sp>
    </p:spTree>
    <p:extLst>
      <p:ext uri="{BB962C8B-B14F-4D97-AF65-F5344CB8AC3E}">
        <p14:creationId xmlns:p14="http://schemas.microsoft.com/office/powerpoint/2010/main" val="3671542321"/>
      </p:ext>
    </p:extLst>
  </p:cSld>
  <p:clrMapOvr>
    <a:masterClrMapping/>
  </p:clrMapOvr>
  <p:transition spd="slow">
    <p:wipe dir="d"/>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a:extLst>
              <a:ext uri="{FF2B5EF4-FFF2-40B4-BE49-F238E27FC236}">
                <a16:creationId xmlns:a16="http://schemas.microsoft.com/office/drawing/2014/main" id="{B74EEC83-3C4F-D90C-9D9C-89FBE69846D4}"/>
              </a:ext>
            </a:extLst>
          </p:cNvPr>
          <p:cNvSpPr txBox="1">
            <a:spLocks/>
          </p:cNvSpPr>
          <p:nvPr/>
        </p:nvSpPr>
        <p:spPr>
          <a:xfrm>
            <a:off x="0" y="30492"/>
            <a:ext cx="12192000" cy="605458"/>
          </a:xfrm>
          <a:prstGeom prst="rect">
            <a:avLst/>
          </a:prstGeom>
        </p:spPr>
        <p:txBody>
          <a:bodyPr vert="horz" lIns="0" tIns="45720" rIns="91440" bIns="45720" rtlCol="0" anchor="ctr" anchorCtr="0">
            <a:normAutofit/>
          </a:bodyPr>
          <a:lstStyle>
            <a:lvl1pPr algn="l" defTabSz="1219170" rtl="0" eaLnBrk="1" latinLnBrk="0" hangingPunct="1">
              <a:lnSpc>
                <a:spcPct val="90000"/>
              </a:lnSpc>
              <a:spcBef>
                <a:spcPct val="0"/>
              </a:spcBef>
              <a:buNone/>
              <a:defRPr sz="4400" b="1" kern="1200">
                <a:solidFill>
                  <a:schemeClr val="accent6"/>
                </a:solidFill>
                <a:latin typeface="+mj-lt"/>
                <a:ea typeface="+mj-ea"/>
                <a:cs typeface="+mj-cs"/>
              </a:defRPr>
            </a:lvl1pPr>
          </a:lstStyle>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5FE0D4"/>
                </a:solidFill>
                <a:effectLst/>
                <a:uLnTx/>
                <a:uFillTx/>
                <a:latin typeface="Arial" panose="020B0604020202020204"/>
                <a:ea typeface="+mj-ea"/>
                <a:cs typeface="+mj-cs"/>
              </a:rPr>
              <a:t>Refresh of NHGRI Homepage for genome.gov</a:t>
            </a:r>
            <a:endParaRPr kumimoji="0" lang="en-US" sz="3600" b="1" i="0" u="none" strike="noStrike" kern="1200" cap="none" spc="0" normalizeH="0" baseline="0" noProof="0" dirty="0">
              <a:ln>
                <a:noFill/>
              </a:ln>
              <a:solidFill>
                <a:srgbClr val="616165"/>
              </a:solidFill>
              <a:effectLst/>
              <a:uLnTx/>
              <a:uFillTx/>
              <a:latin typeface="Arial" panose="020B0604020202020204"/>
              <a:ea typeface="+mj-ea"/>
              <a:cs typeface="+mj-cs"/>
            </a:endParaRPr>
          </a:p>
        </p:txBody>
      </p:sp>
      <p:pic>
        <p:nvPicPr>
          <p:cNvPr id="17" name="Picture 16" descr="A screenshot of a website&#10;&#10;Description automatically generated">
            <a:extLst>
              <a:ext uri="{FF2B5EF4-FFF2-40B4-BE49-F238E27FC236}">
                <a16:creationId xmlns:a16="http://schemas.microsoft.com/office/drawing/2014/main" id="{CC13F7A9-E7CC-FD33-0488-E97AEBB237C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55508" y="825334"/>
            <a:ext cx="9766026" cy="5443172"/>
          </a:xfrm>
          <a:prstGeom prst="rect">
            <a:avLst/>
          </a:prstGeom>
          <a:ln w="38100">
            <a:solidFill>
              <a:schemeClr val="bg2"/>
            </a:solidFill>
          </a:ln>
        </p:spPr>
      </p:pic>
      <p:sp>
        <p:nvSpPr>
          <p:cNvPr id="18" name="Content Placeholder 1">
            <a:extLst>
              <a:ext uri="{FF2B5EF4-FFF2-40B4-BE49-F238E27FC236}">
                <a16:creationId xmlns:a16="http://schemas.microsoft.com/office/drawing/2014/main" id="{12E9DC0B-1FE7-6563-65AD-70640E079690}"/>
              </a:ext>
            </a:extLst>
          </p:cNvPr>
          <p:cNvSpPr txBox="1">
            <a:spLocks/>
          </p:cNvSpPr>
          <p:nvPr/>
        </p:nvSpPr>
        <p:spPr>
          <a:xfrm>
            <a:off x="277159" y="4963993"/>
            <a:ext cx="11722724" cy="1757484"/>
          </a:xfrm>
          <a:prstGeom prst="rect">
            <a:avLst/>
          </a:prstGeom>
        </p:spPr>
        <p:txBody>
          <a:bodyPr vert="horz" lIns="91440" tIns="45720" rIns="91440" bIns="45720" rtlCol="0" anchor="t">
            <a:norm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406400" marR="0" lvl="1" indent="-384175" algn="l" defTabSz="1219170" rtl="0" eaLnBrk="1" fontAlgn="auto" latinLnBrk="0" hangingPunct="1">
              <a:lnSpc>
                <a:spcPct val="110000"/>
              </a:lnSpc>
              <a:spcBef>
                <a:spcPts val="600"/>
              </a:spcBef>
              <a:spcAft>
                <a:spcPts val="0"/>
              </a:spcAft>
              <a:buClrTx/>
              <a:buSzTx/>
              <a:buFont typeface="Arial"/>
              <a:buChar char="•"/>
              <a:tabLst/>
              <a:defRPr/>
            </a:pPr>
            <a:endParaRPr kumimoji="0" lang="en-US" sz="1600" b="0" i="0" u="none" strike="noStrike" kern="1200" cap="none" spc="0" normalizeH="0" baseline="0" noProof="0">
              <a:ln>
                <a:noFill/>
              </a:ln>
              <a:solidFill>
                <a:srgbClr val="FFFFFF"/>
              </a:solidFill>
              <a:effectLst/>
              <a:uLnTx/>
              <a:uFillTx/>
              <a:latin typeface="Arial" panose="020B0604020202020204"/>
              <a:ea typeface="+mn-lt"/>
              <a:cs typeface="Arial" panose="020B0604020202020204"/>
            </a:endParaRPr>
          </a:p>
        </p:txBody>
      </p:sp>
      <p:sp>
        <p:nvSpPr>
          <p:cNvPr id="7" name="TextBox 6">
            <a:extLst>
              <a:ext uri="{FF2B5EF4-FFF2-40B4-BE49-F238E27FC236}">
                <a16:creationId xmlns:a16="http://schemas.microsoft.com/office/drawing/2014/main" id="{BDAA620C-D740-7111-2055-D16E21637366}"/>
              </a:ext>
            </a:extLst>
          </p:cNvPr>
          <p:cNvSpPr txBox="1"/>
          <p:nvPr/>
        </p:nvSpPr>
        <p:spPr>
          <a:xfrm>
            <a:off x="10379998" y="6457890"/>
            <a:ext cx="1795684"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a:ea typeface="+mn-ea"/>
                <a:cs typeface="Arial"/>
              </a:rPr>
              <a:t>Document 37</a:t>
            </a:r>
          </a:p>
        </p:txBody>
      </p:sp>
    </p:spTree>
    <p:extLst>
      <p:ext uri="{BB962C8B-B14F-4D97-AF65-F5344CB8AC3E}">
        <p14:creationId xmlns:p14="http://schemas.microsoft.com/office/powerpoint/2010/main" val="1380773432"/>
      </p:ext>
    </p:extLst>
  </p:cSld>
  <p:clrMapOvr>
    <a:masterClrMapping/>
  </p:clrMapOvr>
  <p:transition spd="slow">
    <p:wipe dir="d"/>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E8B9FA7-E65D-4A00-A529-081D35D2EB74}"/>
              </a:ext>
            </a:extLst>
          </p:cNvPr>
          <p:cNvSpPr/>
          <p:nvPr/>
        </p:nvSpPr>
        <p:spPr>
          <a:xfrm>
            <a:off x="0" y="-14885"/>
            <a:ext cx="12192000" cy="646331"/>
          </a:xfrm>
          <a:prstGeom prst="rect">
            <a:avLst/>
          </a:prstGeom>
        </p:spPr>
        <p:txBody>
          <a:bodyPr wrap="square" lIns="91440" tIns="45720" rIns="91440" bIns="45720" anchor="t">
            <a:spAutoFit/>
          </a:bodyPr>
          <a:lstStyle/>
          <a:p>
            <a:pPr marL="158750" marR="0" lvl="2" indent="0" algn="ctr" defTabSz="627063" rtl="0" eaLnBrk="1" fontAlgn="auto" latinLnBrk="0" hangingPunct="1">
              <a:lnSpc>
                <a:spcPct val="100000"/>
              </a:lnSpc>
              <a:spcBef>
                <a:spcPts val="1800"/>
              </a:spcBef>
              <a:spcAft>
                <a:spcPts val="0"/>
              </a:spcAft>
              <a:buClrTx/>
              <a:buSzTx/>
              <a:buFontTx/>
              <a:buNone/>
              <a:tabLst/>
              <a:defRPr/>
            </a:pPr>
            <a:r>
              <a:rPr kumimoji="0" lang="en-US" sz="3600" b="1" i="0" u="none" strike="noStrike" kern="1200" cap="none" spc="0" normalizeH="0" baseline="0" noProof="0" dirty="0">
                <a:ln>
                  <a:noFill/>
                </a:ln>
                <a:solidFill>
                  <a:srgbClr val="5FE0D4"/>
                </a:solidFill>
                <a:effectLst/>
                <a:uLnTx/>
                <a:uFillTx/>
                <a:latin typeface="Arial"/>
                <a:ea typeface="+mn-ea"/>
                <a:cs typeface="Arial"/>
              </a:rPr>
              <a:t>A Complete Human Y Chromosome Sequence</a:t>
            </a:r>
            <a:endParaRPr kumimoji="0" lang="en-US" sz="24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4" name="Google Shape;200;g237ab552ecf_0_0">
            <a:extLst>
              <a:ext uri="{FF2B5EF4-FFF2-40B4-BE49-F238E27FC236}">
                <a16:creationId xmlns:a16="http://schemas.microsoft.com/office/drawing/2014/main" id="{6520A51A-AE32-EBF0-1B5B-3C3E9EEA5D7F}"/>
              </a:ext>
            </a:extLst>
          </p:cNvPr>
          <p:cNvSpPr txBox="1"/>
          <p:nvPr/>
        </p:nvSpPr>
        <p:spPr>
          <a:xfrm>
            <a:off x="10379998" y="6457890"/>
            <a:ext cx="1812002" cy="400069"/>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5FE0D4"/>
              </a:buClr>
              <a:buSzPts val="2000"/>
              <a:buFont typeface="Arial"/>
              <a:buNone/>
              <a:tabLst/>
              <a:defRPr/>
            </a:pPr>
            <a:r>
              <a:rPr kumimoji="0" lang="en-US" sz="2000" b="1" i="0" u="none" strike="noStrike" kern="0" cap="none" spc="0" normalizeH="0" baseline="0" noProof="0" dirty="0">
                <a:ln>
                  <a:noFill/>
                </a:ln>
                <a:solidFill>
                  <a:srgbClr val="5FE0D4"/>
                </a:solidFill>
                <a:effectLst/>
                <a:uLnTx/>
                <a:uFillTx/>
                <a:latin typeface="Arial"/>
                <a:ea typeface="Arial"/>
                <a:cs typeface="Arial"/>
                <a:sym typeface="Arial"/>
              </a:rPr>
              <a:t>Document 38</a:t>
            </a:r>
            <a:endParaRPr kumimoji="0" sz="2000" b="1" i="0" u="none" strike="noStrike" kern="0" cap="none" spc="0" normalizeH="0" baseline="0" noProof="0" dirty="0">
              <a:ln>
                <a:noFill/>
              </a:ln>
              <a:solidFill>
                <a:srgbClr val="5FE0D4"/>
              </a:solidFill>
              <a:effectLst/>
              <a:uLnTx/>
              <a:uFillTx/>
              <a:latin typeface="Arial"/>
              <a:ea typeface="Arial"/>
              <a:cs typeface="Arial"/>
              <a:sym typeface="Arial"/>
            </a:endParaRPr>
          </a:p>
        </p:txBody>
      </p:sp>
      <p:pic>
        <p:nvPicPr>
          <p:cNvPr id="6" name="Picture 5">
            <a:extLst>
              <a:ext uri="{FF2B5EF4-FFF2-40B4-BE49-F238E27FC236}">
                <a16:creationId xmlns:a16="http://schemas.microsoft.com/office/drawing/2014/main" id="{6578F564-B9C8-6418-340A-13455AA0656C}"/>
              </a:ext>
            </a:extLst>
          </p:cNvPr>
          <p:cNvPicPr>
            <a:picLocks noChangeAspect="1"/>
          </p:cNvPicPr>
          <p:nvPr/>
        </p:nvPicPr>
        <p:blipFill>
          <a:blip r:embed="rId3"/>
          <a:stretch>
            <a:fillRect/>
          </a:stretch>
        </p:blipFill>
        <p:spPr>
          <a:xfrm>
            <a:off x="2281237" y="1531269"/>
            <a:ext cx="7629525" cy="4276725"/>
          </a:xfrm>
          <a:prstGeom prst="rect">
            <a:avLst/>
          </a:prstGeom>
          <a:ln w="44450">
            <a:solidFill>
              <a:schemeClr val="bg2"/>
            </a:solidFill>
          </a:ln>
        </p:spPr>
      </p:pic>
    </p:spTree>
    <p:extLst>
      <p:ext uri="{BB962C8B-B14F-4D97-AF65-F5344CB8AC3E}">
        <p14:creationId xmlns:p14="http://schemas.microsoft.com/office/powerpoint/2010/main" val="710419605"/>
      </p:ext>
    </p:extLst>
  </p:cSld>
  <p:clrMapOvr>
    <a:masterClrMapping/>
  </p:clrMapOvr>
  <p:transition spd="slow">
    <p:wipe dir="d"/>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a:extLst>
              <a:ext uri="{FF2B5EF4-FFF2-40B4-BE49-F238E27FC236}">
                <a16:creationId xmlns:a16="http://schemas.microsoft.com/office/drawing/2014/main" id="{678E26A9-56D9-41C8-A833-C3A3F3CF079E}"/>
              </a:ext>
            </a:extLst>
          </p:cNvPr>
          <p:cNvSpPr txBox="1"/>
          <p:nvPr/>
        </p:nvSpPr>
        <p:spPr>
          <a:xfrm>
            <a:off x="591562" y="653779"/>
            <a:ext cx="11008877" cy="523220"/>
          </a:xfrm>
          <a:prstGeom prst="rect">
            <a:avLst/>
          </a:prstGeom>
          <a:noFill/>
        </p:spPr>
        <p:txBody>
          <a:bodyPr wrap="square" lIns="91440" tIns="45720" rIns="91440" bIns="45720" rtlCol="0" anchor="t">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srgbClr val="FFFFFF"/>
              </a:solidFill>
              <a:effectLst/>
              <a:uLnTx/>
              <a:uFillTx/>
              <a:latin typeface="Arial" panose="020B0604020202020204"/>
              <a:ea typeface="12 pt. Helvetica* 75 Bold   074" charset="0"/>
              <a:cs typeface="Arial"/>
            </a:endParaRPr>
          </a:p>
        </p:txBody>
      </p:sp>
      <p:sp>
        <p:nvSpPr>
          <p:cNvPr id="11" name="Title 3">
            <a:extLst>
              <a:ext uri="{FF2B5EF4-FFF2-40B4-BE49-F238E27FC236}">
                <a16:creationId xmlns:a16="http://schemas.microsoft.com/office/drawing/2014/main" id="{B3F4ED7A-3A00-4B2D-5373-B6B1069771FE}"/>
              </a:ext>
            </a:extLst>
          </p:cNvPr>
          <p:cNvSpPr txBox="1">
            <a:spLocks/>
          </p:cNvSpPr>
          <p:nvPr/>
        </p:nvSpPr>
        <p:spPr>
          <a:xfrm>
            <a:off x="0" y="11191"/>
            <a:ext cx="12192000" cy="646822"/>
          </a:xfrm>
          <a:prstGeom prst="rect">
            <a:avLst/>
          </a:prstGeom>
        </p:spPr>
        <p:txBody>
          <a:bodyPr vert="horz" lIns="0" tIns="45720" rIns="91440" bIns="45720" rtlCol="0" anchor="ctr" anchorCtr="0">
            <a:no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5EDFD3"/>
                </a:solidFill>
                <a:effectLst/>
                <a:uLnTx/>
                <a:uFillTx/>
                <a:latin typeface="Arial"/>
                <a:ea typeface="+mj-ea"/>
                <a:cs typeface="Arial"/>
              </a:rPr>
              <a:t>Virtual Reunion of the Human Genome Project 'G5'</a:t>
            </a:r>
            <a:endParaRPr kumimoji="0" lang="en-US" sz="3600" b="1" i="0" u="none" strike="noStrike" kern="1200" cap="none" spc="0" normalizeH="0" baseline="0" noProof="0" dirty="0">
              <a:ln>
                <a:noFill/>
              </a:ln>
              <a:solidFill>
                <a:srgbClr val="5EDFD3"/>
              </a:solidFill>
              <a:effectLst/>
              <a:uLnTx/>
              <a:uFillTx/>
              <a:latin typeface="Arial" charset="0"/>
              <a:ea typeface="+mj-ea"/>
              <a:cs typeface="Arial" charset="0"/>
            </a:endParaRPr>
          </a:p>
        </p:txBody>
      </p:sp>
      <p:sp>
        <p:nvSpPr>
          <p:cNvPr id="5" name="Google Shape;200;g237ab552ecf_0_0">
            <a:extLst>
              <a:ext uri="{FF2B5EF4-FFF2-40B4-BE49-F238E27FC236}">
                <a16:creationId xmlns:a16="http://schemas.microsoft.com/office/drawing/2014/main" id="{025AFE9A-877D-1395-C4A9-6874D72E2895}"/>
              </a:ext>
            </a:extLst>
          </p:cNvPr>
          <p:cNvSpPr txBox="1"/>
          <p:nvPr/>
        </p:nvSpPr>
        <p:spPr>
          <a:xfrm>
            <a:off x="10379997" y="6457890"/>
            <a:ext cx="1870457" cy="400069"/>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5FE0D4"/>
              </a:buClr>
              <a:buSzPts val="2000"/>
              <a:buFont typeface="Arial"/>
              <a:buNone/>
              <a:tabLst/>
              <a:defRPr/>
            </a:pPr>
            <a:r>
              <a:rPr kumimoji="0" lang="en-US" sz="2000" b="1" i="0" u="none" strike="noStrike" kern="0" cap="none" spc="0" normalizeH="0" baseline="0" noProof="0" dirty="0">
                <a:ln>
                  <a:noFill/>
                </a:ln>
                <a:solidFill>
                  <a:srgbClr val="5FE0D4"/>
                </a:solidFill>
                <a:effectLst/>
                <a:uLnTx/>
                <a:uFillTx/>
                <a:latin typeface="Arial"/>
                <a:ea typeface="Arial"/>
                <a:cs typeface="Arial"/>
                <a:sym typeface="Arial"/>
              </a:rPr>
              <a:t>Document 39</a:t>
            </a:r>
            <a:endParaRPr kumimoji="0" sz="2000" b="1" i="0" u="none" strike="noStrike" kern="0" cap="none" spc="0" normalizeH="0" baseline="0" noProof="0" dirty="0">
              <a:ln>
                <a:noFill/>
              </a:ln>
              <a:solidFill>
                <a:srgbClr val="5FE0D4"/>
              </a:solidFill>
              <a:effectLst/>
              <a:uLnTx/>
              <a:uFillTx/>
              <a:latin typeface="Arial"/>
              <a:ea typeface="Arial"/>
              <a:cs typeface="Arial"/>
              <a:sym typeface="Arial"/>
            </a:endParaRPr>
          </a:p>
        </p:txBody>
      </p:sp>
      <p:pic>
        <p:nvPicPr>
          <p:cNvPr id="9" name="Picture 8">
            <a:extLst>
              <a:ext uri="{FF2B5EF4-FFF2-40B4-BE49-F238E27FC236}">
                <a16:creationId xmlns:a16="http://schemas.microsoft.com/office/drawing/2014/main" id="{E4F4F406-102C-CFCC-2DBD-DC06DC05C349}"/>
              </a:ext>
            </a:extLst>
          </p:cNvPr>
          <p:cNvPicPr>
            <a:picLocks noChangeAspect="1"/>
          </p:cNvPicPr>
          <p:nvPr/>
        </p:nvPicPr>
        <p:blipFill>
          <a:blip r:embed="rId3"/>
          <a:stretch>
            <a:fillRect/>
          </a:stretch>
        </p:blipFill>
        <p:spPr>
          <a:xfrm>
            <a:off x="1584543" y="960375"/>
            <a:ext cx="8880953" cy="4978529"/>
          </a:xfrm>
          <a:prstGeom prst="rect">
            <a:avLst/>
          </a:prstGeom>
          <a:effectLst>
            <a:softEdge rad="63500"/>
          </a:effectLst>
        </p:spPr>
      </p:pic>
    </p:spTree>
    <p:extLst>
      <p:ext uri="{BB962C8B-B14F-4D97-AF65-F5344CB8AC3E}">
        <p14:creationId xmlns:p14="http://schemas.microsoft.com/office/powerpoint/2010/main" val="3661195224"/>
      </p:ext>
    </p:extLst>
  </p:cSld>
  <p:clrMapOvr>
    <a:masterClrMapping/>
  </p:clrMapOvr>
  <p:transition spd="slow">
    <p:wipe dir="d"/>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4CDF862-6C34-F6E3-FFA5-E1144BB89DE5}"/>
              </a:ext>
            </a:extLst>
          </p:cNvPr>
          <p:cNvSpPr txBox="1"/>
          <p:nvPr/>
        </p:nvSpPr>
        <p:spPr>
          <a:xfrm>
            <a:off x="225631" y="692490"/>
            <a:ext cx="12191999" cy="584775"/>
          </a:xfrm>
          <a:prstGeom prst="rect">
            <a:avLst/>
          </a:prstGeom>
          <a:noFill/>
        </p:spPr>
        <p:txBody>
          <a:bodyPr wrap="square" lIns="91440" tIns="45720" rIns="91440" bIns="45720" rtlCol="0" anchor="t">
            <a:spAutoFit/>
          </a:bodyPr>
          <a:lstStyle/>
          <a:p>
            <a:pPr algn="ctr"/>
            <a:r>
              <a:rPr lang="en-US" sz="3200" b="1" i="0" kern="1200" baseline="0" dirty="0" err="1">
                <a:solidFill>
                  <a:srgbClr val="FFFFFF"/>
                </a:solidFill>
                <a:effectLst/>
                <a:latin typeface="+mj-lt"/>
                <a:ea typeface="Helvetica Neue" charset="0"/>
                <a:cs typeface="Arial"/>
              </a:rPr>
              <a:t>ArchivesSpace</a:t>
            </a:r>
            <a:endParaRPr lang="en-US" sz="3200" b="1" i="0" kern="1200" baseline="0" dirty="0">
              <a:solidFill>
                <a:srgbClr val="FFFFFF"/>
              </a:solidFill>
              <a:effectLst/>
              <a:latin typeface="+mj-lt"/>
              <a:ea typeface="Helvetica Neue" charset="0"/>
              <a:cs typeface="Arial"/>
            </a:endParaRPr>
          </a:p>
        </p:txBody>
      </p:sp>
      <p:pic>
        <p:nvPicPr>
          <p:cNvPr id="9" name="Picture 8" descr="A person holding a marker&#10;&#10;Description automatically generated">
            <a:extLst>
              <a:ext uri="{FF2B5EF4-FFF2-40B4-BE49-F238E27FC236}">
                <a16:creationId xmlns:a16="http://schemas.microsoft.com/office/drawing/2014/main" id="{5C96606F-C248-B630-21FE-25C65059679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9848"/>
          <a:stretch/>
        </p:blipFill>
        <p:spPr>
          <a:xfrm>
            <a:off x="1381999" y="1722324"/>
            <a:ext cx="9428001" cy="4335575"/>
          </a:xfrm>
          <a:prstGeom prst="rect">
            <a:avLst/>
          </a:prstGeom>
          <a:ln w="38100">
            <a:solidFill>
              <a:srgbClr val="5FE0D4"/>
            </a:solidFill>
          </a:ln>
        </p:spPr>
      </p:pic>
      <p:sp>
        <p:nvSpPr>
          <p:cNvPr id="6" name="TextBox 5">
            <a:extLst>
              <a:ext uri="{FF2B5EF4-FFF2-40B4-BE49-F238E27FC236}">
                <a16:creationId xmlns:a16="http://schemas.microsoft.com/office/drawing/2014/main" id="{4A3D3DEB-0DD3-F71D-C019-11835462F53E}"/>
              </a:ext>
            </a:extLst>
          </p:cNvPr>
          <p:cNvSpPr txBox="1"/>
          <p:nvPr/>
        </p:nvSpPr>
        <p:spPr>
          <a:xfrm>
            <a:off x="10379998" y="6457890"/>
            <a:ext cx="1795684"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a:cs typeface="Arial"/>
              </a:rPr>
              <a:t>Document 40</a:t>
            </a:r>
          </a:p>
        </p:txBody>
      </p:sp>
      <p:sp>
        <p:nvSpPr>
          <p:cNvPr id="10" name="Title 2">
            <a:extLst>
              <a:ext uri="{FF2B5EF4-FFF2-40B4-BE49-F238E27FC236}">
                <a16:creationId xmlns:a16="http://schemas.microsoft.com/office/drawing/2014/main" id="{3DD83ED5-3D9E-F687-176B-4BE8E355361E}"/>
              </a:ext>
            </a:extLst>
          </p:cNvPr>
          <p:cNvSpPr txBox="1">
            <a:spLocks/>
          </p:cNvSpPr>
          <p:nvPr/>
        </p:nvSpPr>
        <p:spPr>
          <a:xfrm>
            <a:off x="0" y="-35622"/>
            <a:ext cx="12192000" cy="740998"/>
          </a:xfrm>
          <a:prstGeom prst="rect">
            <a:avLst/>
          </a:prstGeom>
        </p:spPr>
        <p:txBody>
          <a:bodyPr vert="horz" lIns="0" tIns="45720" rIns="91440" bIns="45720" rtlCol="0" anchor="ctr" anchorCtr="0">
            <a:no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algn="ctr"/>
            <a:r>
              <a:rPr lang="en-US" sz="3600" dirty="0">
                <a:solidFill>
                  <a:srgbClr val="5EDFD3"/>
                </a:solidFill>
                <a:latin typeface="Arial" charset="0"/>
                <a:cs typeface="Arial" charset="0"/>
              </a:rPr>
              <a:t>NHGRI History of Genomics Program</a:t>
            </a:r>
            <a:endParaRPr lang="en-US" sz="3600" dirty="0"/>
          </a:p>
        </p:txBody>
      </p:sp>
    </p:spTree>
    <p:extLst>
      <p:ext uri="{BB962C8B-B14F-4D97-AF65-F5344CB8AC3E}">
        <p14:creationId xmlns:p14="http://schemas.microsoft.com/office/powerpoint/2010/main" val="735149410"/>
      </p:ext>
    </p:extLst>
  </p:cSld>
  <p:clrMapOvr>
    <a:masterClrMapping/>
  </p:clrMapOvr>
  <p:transition spd="slow">
    <p:wipe dir="d"/>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0CE8728-7C4E-3B38-2B68-42DF6BE5F234}"/>
              </a:ext>
            </a:extLst>
          </p:cNvPr>
          <p:cNvSpPr>
            <a:spLocks noGrp="1"/>
          </p:cNvSpPr>
          <p:nvPr>
            <p:ph type="title"/>
          </p:nvPr>
        </p:nvSpPr>
        <p:spPr>
          <a:xfrm>
            <a:off x="0" y="-35674"/>
            <a:ext cx="12192000" cy="740998"/>
          </a:xfrm>
        </p:spPr>
        <p:txBody>
          <a:bodyPr>
            <a:noAutofit/>
          </a:bodyPr>
          <a:lstStyle/>
          <a:p>
            <a:pPr algn="ctr"/>
            <a:r>
              <a:rPr kumimoji="0" lang="en-US" sz="3600" b="1" i="0" u="none" strike="noStrike" kern="1200" cap="none" spc="0" normalizeH="0" baseline="0" noProof="0" dirty="0">
                <a:ln>
                  <a:noFill/>
                </a:ln>
                <a:solidFill>
                  <a:srgbClr val="5EDFD3"/>
                </a:solidFill>
                <a:effectLst/>
                <a:uLnTx/>
                <a:uFillTx/>
                <a:latin typeface="Arial" charset="0"/>
                <a:ea typeface="+mj-ea"/>
                <a:cs typeface="Arial" charset="0"/>
              </a:rPr>
              <a:t>NHGRI History of Genomics Program</a:t>
            </a:r>
            <a:endParaRPr lang="en-US" sz="3600" dirty="0"/>
          </a:p>
        </p:txBody>
      </p:sp>
      <p:sp>
        <p:nvSpPr>
          <p:cNvPr id="4" name="TextBox 3">
            <a:extLst>
              <a:ext uri="{FF2B5EF4-FFF2-40B4-BE49-F238E27FC236}">
                <a16:creationId xmlns:a16="http://schemas.microsoft.com/office/drawing/2014/main" id="{74CDF862-6C34-F6E3-FFA5-E1144BB89DE5}"/>
              </a:ext>
            </a:extLst>
          </p:cNvPr>
          <p:cNvSpPr txBox="1"/>
          <p:nvPr/>
        </p:nvSpPr>
        <p:spPr>
          <a:xfrm>
            <a:off x="0" y="703375"/>
            <a:ext cx="12192000" cy="584775"/>
          </a:xfrm>
          <a:prstGeom prst="rect">
            <a:avLst/>
          </a:prstGeom>
          <a:noFill/>
        </p:spPr>
        <p:txBody>
          <a:bodyPr wrap="square" lIns="91440" tIns="45720" rIns="91440" bIns="45720" rtlCol="0" anchor="t">
            <a:spAutoFit/>
          </a:bodyPr>
          <a:lstStyle/>
          <a:p>
            <a:pPr algn="ctr"/>
            <a:r>
              <a:rPr lang="en-US" sz="3200" b="1" i="0" kern="1200" baseline="0" dirty="0">
                <a:solidFill>
                  <a:srgbClr val="FFFFFF"/>
                </a:solidFill>
                <a:effectLst/>
                <a:latin typeface="+mj-lt"/>
                <a:ea typeface="Helvetica Neue" charset="0"/>
                <a:cs typeface="Arial"/>
              </a:rPr>
              <a:t>Archival Spotlight: 1</a:t>
            </a:r>
            <a:r>
              <a:rPr lang="en-US" sz="3200" b="1" i="0" kern="1200" baseline="30000" dirty="0">
                <a:solidFill>
                  <a:srgbClr val="FFFFFF"/>
                </a:solidFill>
                <a:effectLst/>
                <a:latin typeface="+mj-lt"/>
                <a:ea typeface="Helvetica Neue" charset="0"/>
                <a:cs typeface="Arial"/>
              </a:rPr>
              <a:t>st</a:t>
            </a:r>
            <a:r>
              <a:rPr lang="en-US" sz="3200" b="1" i="0" kern="1200" baseline="0" dirty="0">
                <a:solidFill>
                  <a:srgbClr val="FFFFFF"/>
                </a:solidFill>
                <a:effectLst/>
                <a:latin typeface="+mj-lt"/>
                <a:ea typeface="Helvetica Neue" charset="0"/>
                <a:cs typeface="Arial"/>
              </a:rPr>
              <a:t> Meeting of NHGRI Advisory Council</a:t>
            </a:r>
          </a:p>
        </p:txBody>
      </p:sp>
      <p:pic>
        <p:nvPicPr>
          <p:cNvPr id="12" name="Picture 11">
            <a:extLst>
              <a:ext uri="{FF2B5EF4-FFF2-40B4-BE49-F238E27FC236}">
                <a16:creationId xmlns:a16="http://schemas.microsoft.com/office/drawing/2014/main" id="{2412F4C6-273F-8CDD-74D6-AA557C35829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1266" y="1664362"/>
            <a:ext cx="3553409" cy="4599717"/>
          </a:xfrm>
          <a:prstGeom prst="rect">
            <a:avLst/>
          </a:prstGeom>
          <a:ln w="38100">
            <a:solidFill>
              <a:srgbClr val="5FE0D4"/>
            </a:solidFill>
          </a:ln>
        </p:spPr>
      </p:pic>
      <p:pic>
        <p:nvPicPr>
          <p:cNvPr id="14" name="Picture 13">
            <a:extLst>
              <a:ext uri="{FF2B5EF4-FFF2-40B4-BE49-F238E27FC236}">
                <a16:creationId xmlns:a16="http://schemas.microsoft.com/office/drawing/2014/main" id="{9EEE644A-7A60-347B-0169-3405A111756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98370" y="1664362"/>
            <a:ext cx="3548098" cy="4599717"/>
          </a:xfrm>
          <a:prstGeom prst="rect">
            <a:avLst/>
          </a:prstGeom>
          <a:ln w="38100">
            <a:solidFill>
              <a:srgbClr val="5FE0D4"/>
            </a:solidFill>
          </a:ln>
        </p:spPr>
      </p:pic>
      <p:pic>
        <p:nvPicPr>
          <p:cNvPr id="16" name="Picture 15">
            <a:extLst>
              <a:ext uri="{FF2B5EF4-FFF2-40B4-BE49-F238E27FC236}">
                <a16:creationId xmlns:a16="http://schemas.microsoft.com/office/drawing/2014/main" id="{976F49B6-4237-D316-C79A-ABA40E9658C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80164" y="1664362"/>
            <a:ext cx="3621289" cy="4599717"/>
          </a:xfrm>
          <a:prstGeom prst="rect">
            <a:avLst/>
          </a:prstGeom>
          <a:ln w="38100">
            <a:solidFill>
              <a:srgbClr val="5FE0D4"/>
            </a:solidFill>
          </a:ln>
        </p:spPr>
      </p:pic>
      <p:sp>
        <p:nvSpPr>
          <p:cNvPr id="6" name="TextBox 5">
            <a:extLst>
              <a:ext uri="{FF2B5EF4-FFF2-40B4-BE49-F238E27FC236}">
                <a16:creationId xmlns:a16="http://schemas.microsoft.com/office/drawing/2014/main" id="{54A31402-3C3A-0D0A-706B-8B1DA0915B86}"/>
              </a:ext>
            </a:extLst>
          </p:cNvPr>
          <p:cNvSpPr txBox="1"/>
          <p:nvPr/>
        </p:nvSpPr>
        <p:spPr>
          <a:xfrm>
            <a:off x="3764507" y="6310194"/>
            <a:ext cx="4011304" cy="29238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1300" b="0" i="0" kern="1200" baseline="0" dirty="0">
              <a:effectLst/>
              <a:latin typeface="+mj-lt"/>
              <a:ea typeface="Helvetica Neue" charset="0"/>
              <a:cs typeface="Helvetica Neue" charset="0"/>
            </a:endParaRPr>
          </a:p>
        </p:txBody>
      </p:sp>
      <p:sp>
        <p:nvSpPr>
          <p:cNvPr id="7" name="TextBox 6">
            <a:extLst>
              <a:ext uri="{FF2B5EF4-FFF2-40B4-BE49-F238E27FC236}">
                <a16:creationId xmlns:a16="http://schemas.microsoft.com/office/drawing/2014/main" id="{FBAF14A8-F7FB-458A-BEAB-42C8E1A7900D}"/>
              </a:ext>
            </a:extLst>
          </p:cNvPr>
          <p:cNvSpPr txBox="1"/>
          <p:nvPr/>
        </p:nvSpPr>
        <p:spPr>
          <a:xfrm>
            <a:off x="10379998" y="6457890"/>
            <a:ext cx="1795684"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a:cs typeface="Arial"/>
              </a:rPr>
              <a:t>Document 40</a:t>
            </a:r>
          </a:p>
        </p:txBody>
      </p:sp>
    </p:spTree>
    <p:extLst>
      <p:ext uri="{BB962C8B-B14F-4D97-AF65-F5344CB8AC3E}">
        <p14:creationId xmlns:p14="http://schemas.microsoft.com/office/powerpoint/2010/main" val="1549880978"/>
      </p:ext>
    </p:extLst>
  </p:cSld>
  <p:clrMapOvr>
    <a:masterClrMapping/>
  </p:clrMapOvr>
  <p:transition spd="slow">
    <p:wipe dir="d"/>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E8B9FA7-E65D-4A00-A529-081D35D2EB74}"/>
              </a:ext>
            </a:extLst>
          </p:cNvPr>
          <p:cNvSpPr/>
          <p:nvPr/>
        </p:nvSpPr>
        <p:spPr>
          <a:xfrm>
            <a:off x="0" y="-7566"/>
            <a:ext cx="12192000" cy="646331"/>
          </a:xfrm>
          <a:prstGeom prst="rect">
            <a:avLst/>
          </a:prstGeom>
        </p:spPr>
        <p:txBody>
          <a:bodyPr wrap="square">
            <a:spAutoFit/>
          </a:bodyPr>
          <a:lstStyle/>
          <a:p>
            <a:pPr marL="158750" lvl="2" algn="ctr" defTabSz="627063" eaLnBrk="0" hangingPunct="0">
              <a:spcBef>
                <a:spcPts val="1800"/>
              </a:spcBef>
              <a:buClr>
                <a:schemeClr val="tx1"/>
              </a:buClr>
              <a:buSzPct val="95000"/>
              <a:defRPr/>
            </a:pPr>
            <a:r>
              <a:rPr lang="en-US" sz="3600" b="1" dirty="0">
                <a:solidFill>
                  <a:srgbClr val="5FE0D4"/>
                </a:solidFill>
                <a:latin typeface="Arial" charset="0"/>
                <a:cs typeface="Arial" charset="0"/>
              </a:rPr>
              <a:t>2023 Virtual Short Course in Genomics</a:t>
            </a:r>
            <a:endParaRPr lang="en-US" sz="3600" b="1" dirty="0">
              <a:solidFill>
                <a:prstClr val="white"/>
              </a:solidFill>
              <a:latin typeface="Arial" charset="0"/>
            </a:endParaRPr>
          </a:p>
        </p:txBody>
      </p:sp>
      <p:pic>
        <p:nvPicPr>
          <p:cNvPr id="5" name="Picture 4" descr="A screenshot of a video conference&#10;&#10;Description automatically generated">
            <a:extLst>
              <a:ext uri="{FF2B5EF4-FFF2-40B4-BE49-F238E27FC236}">
                <a16:creationId xmlns:a16="http://schemas.microsoft.com/office/drawing/2014/main" id="{0F4179AE-5002-DF1C-2804-FB4CB1B2BCA2}"/>
              </a:ext>
            </a:extLst>
          </p:cNvPr>
          <p:cNvPicPr>
            <a:picLocks noChangeAspect="1"/>
          </p:cNvPicPr>
          <p:nvPr/>
        </p:nvPicPr>
        <p:blipFill rotWithShape="1">
          <a:blip r:embed="rId3">
            <a:extLst>
              <a:ext uri="{28A0092B-C50C-407E-A947-70E740481C1C}">
                <a14:useLocalDpi xmlns:a14="http://schemas.microsoft.com/office/drawing/2010/main" val="0"/>
              </a:ext>
            </a:extLst>
          </a:blip>
          <a:srcRect l="1455" t="9412" r="1243" b="9978"/>
          <a:stretch/>
        </p:blipFill>
        <p:spPr>
          <a:xfrm>
            <a:off x="2083501" y="2552481"/>
            <a:ext cx="8449013" cy="3718528"/>
          </a:xfrm>
          <a:prstGeom prst="rect">
            <a:avLst/>
          </a:prstGeom>
          <a:ln w="38100">
            <a:solidFill>
              <a:srgbClr val="5FE0D4"/>
            </a:solidFill>
          </a:ln>
        </p:spPr>
      </p:pic>
      <p:pic>
        <p:nvPicPr>
          <p:cNvPr id="9" name="Picture 8" descr="A close-up of a logo&#10;&#10;Description automatically generated">
            <a:extLst>
              <a:ext uri="{FF2B5EF4-FFF2-40B4-BE49-F238E27FC236}">
                <a16:creationId xmlns:a16="http://schemas.microsoft.com/office/drawing/2014/main" id="{D66B619A-4740-323E-CCD3-C4A0F079692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91626" y="783639"/>
            <a:ext cx="5431741" cy="1491139"/>
          </a:xfrm>
          <a:prstGeom prst="rect">
            <a:avLst/>
          </a:prstGeom>
        </p:spPr>
      </p:pic>
      <p:sp>
        <p:nvSpPr>
          <p:cNvPr id="4" name="TextBox 3">
            <a:extLst>
              <a:ext uri="{FF2B5EF4-FFF2-40B4-BE49-F238E27FC236}">
                <a16:creationId xmlns:a16="http://schemas.microsoft.com/office/drawing/2014/main" id="{5CD40356-186E-4666-485B-0EFA4523C6DE}"/>
              </a:ext>
            </a:extLst>
          </p:cNvPr>
          <p:cNvSpPr txBox="1"/>
          <p:nvPr/>
        </p:nvSpPr>
        <p:spPr>
          <a:xfrm>
            <a:off x="10379998" y="6457890"/>
            <a:ext cx="1795684"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a:cs typeface="Arial"/>
              </a:rPr>
              <a:t>Document 41</a:t>
            </a:r>
          </a:p>
        </p:txBody>
      </p:sp>
    </p:spTree>
    <p:extLst>
      <p:ext uri="{BB962C8B-B14F-4D97-AF65-F5344CB8AC3E}">
        <p14:creationId xmlns:p14="http://schemas.microsoft.com/office/powerpoint/2010/main" val="320049919"/>
      </p:ext>
    </p:extLst>
  </p:cSld>
  <p:clrMapOvr>
    <a:masterClrMapping/>
  </p:clrMapOvr>
  <p:transition spd="slow">
    <p:wipe dir="d"/>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1">
            <a:extLst>
              <a:ext uri="{FF2B5EF4-FFF2-40B4-BE49-F238E27FC236}">
                <a16:creationId xmlns:a16="http://schemas.microsoft.com/office/drawing/2014/main" id="{12DD476B-0E43-4F85-B6CA-2DF2EEFC57BE}"/>
              </a:ext>
            </a:extLst>
          </p:cNvPr>
          <p:cNvSpPr txBox="1">
            <a:spLocks/>
          </p:cNvSpPr>
          <p:nvPr/>
        </p:nvSpPr>
        <p:spPr>
          <a:xfrm>
            <a:off x="6210828" y="1477214"/>
            <a:ext cx="5687005" cy="4903545"/>
          </a:xfrm>
          <a:prstGeom prst="rect">
            <a:avLst/>
          </a:prstGeom>
        </p:spPr>
        <p:txBody>
          <a:bodyPr lIns="91440" tIns="45720" rIns="91440" bIns="45720" anchor="t">
            <a:no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387350" lvl="2" indent="-228600" defTabSz="627063">
              <a:spcBef>
                <a:spcPts val="1800"/>
              </a:spcBef>
              <a:buClr>
                <a:srgbClr val="FFFFFF"/>
              </a:buClr>
              <a:buSzPct val="95000"/>
              <a:buFont typeface="Wingdings" pitchFamily="2" charset="2"/>
              <a:buChar char=""/>
              <a:defRPr/>
            </a:pPr>
            <a:r>
              <a:rPr lang="en-US" sz="2800" b="1" dirty="0">
                <a:ea typeface="+mn-lt"/>
                <a:cs typeface="+mn-lt"/>
              </a:rPr>
              <a:t>NHGRI collaboration with 	National Science Teaching 	Association</a:t>
            </a:r>
            <a:br>
              <a:rPr lang="en-US" sz="2800" b="1" dirty="0">
                <a:ea typeface="+mn-lt"/>
                <a:cs typeface="+mn-lt"/>
              </a:rPr>
            </a:br>
            <a:endParaRPr lang="en-US" sz="2650" dirty="0">
              <a:ea typeface="+mn-lt"/>
              <a:cs typeface="+mn-lt"/>
            </a:endParaRPr>
          </a:p>
          <a:p>
            <a:pPr marL="387350" lvl="2" indent="-228600" defTabSz="627063">
              <a:spcBef>
                <a:spcPts val="0"/>
              </a:spcBef>
              <a:buClr>
                <a:srgbClr val="FFFFFF"/>
              </a:buClr>
              <a:buSzPct val="95000"/>
              <a:buFont typeface="Wingdings" pitchFamily="2" charset="2"/>
              <a:buChar char=""/>
              <a:defRPr/>
            </a:pPr>
            <a:r>
              <a:rPr lang="en-US" sz="2800" b="1" dirty="0">
                <a:ea typeface="+mn-lt"/>
                <a:cs typeface="+mn-lt"/>
              </a:rPr>
              <a:t>Teacher</a:t>
            </a:r>
            <a:r>
              <a:rPr lang="en-US" sz="2800" b="1" dirty="0">
                <a:latin typeface="Arial"/>
                <a:cs typeface="Arial"/>
              </a:rPr>
              <a:t> training webinars</a:t>
            </a:r>
            <a:endParaRPr lang="en-US" sz="2650" dirty="0">
              <a:latin typeface="Arial"/>
              <a:cs typeface="Arial"/>
            </a:endParaRPr>
          </a:p>
          <a:p>
            <a:pPr marL="685800" lvl="3" indent="0" defTabSz="627063">
              <a:spcBef>
                <a:spcPts val="0"/>
              </a:spcBef>
              <a:buClr>
                <a:srgbClr val="FFFFFF"/>
              </a:buClr>
              <a:buSzPct val="95000"/>
              <a:buNone/>
              <a:defRPr/>
            </a:pPr>
            <a:r>
              <a:rPr lang="en-US" sz="2550" b="1" dirty="0">
                <a:solidFill>
                  <a:schemeClr val="bg2">
                    <a:lumMod val="40000"/>
                    <a:lumOff val="60000"/>
                  </a:schemeClr>
                </a:solidFill>
                <a:ea typeface="+mn-lt"/>
                <a:cs typeface="+mn-lt"/>
              </a:rPr>
              <a:t>68 teacher participants</a:t>
            </a:r>
            <a:br>
              <a:rPr lang="en-US" sz="2550" b="1" dirty="0">
                <a:latin typeface="Arial"/>
                <a:cs typeface="Arial"/>
              </a:rPr>
            </a:br>
            <a:endParaRPr lang="en-US" sz="2550" b="1" i="0" u="none" strike="noStrike" kern="1200" cap="none" spc="0" normalizeH="0" baseline="0" noProof="0" dirty="0">
              <a:ln>
                <a:noFill/>
              </a:ln>
              <a:effectLst/>
              <a:uLnTx/>
              <a:uFillTx/>
              <a:latin typeface="Arial"/>
              <a:cs typeface="Arial"/>
            </a:endParaRPr>
          </a:p>
          <a:p>
            <a:pPr marL="387350" lvl="2" indent="-228600" defTabSz="627063" eaLnBrk="0" hangingPunct="0">
              <a:spcBef>
                <a:spcPts val="0"/>
              </a:spcBef>
              <a:buClr>
                <a:srgbClr val="FFFFFF"/>
              </a:buClr>
              <a:buSzPct val="95000"/>
              <a:buFont typeface="Wingdings" pitchFamily="2" charset="2"/>
              <a:buChar char=""/>
              <a:defRPr/>
            </a:pPr>
            <a:r>
              <a:rPr lang="en-US" sz="2800" b="1" dirty="0">
                <a:latin typeface="Arial"/>
                <a:cs typeface="Arial"/>
              </a:rPr>
              <a:t>2022 Lesson Plans statistics: </a:t>
            </a:r>
          </a:p>
          <a:p>
            <a:pPr marL="692785" lvl="3" indent="0" defTabSz="627063">
              <a:lnSpc>
                <a:spcPct val="100000"/>
              </a:lnSpc>
              <a:spcBef>
                <a:spcPts val="0"/>
              </a:spcBef>
              <a:buClr>
                <a:srgbClr val="FFFFFF"/>
              </a:buClr>
              <a:buSzPct val="95000"/>
              <a:buNone/>
              <a:defRPr/>
            </a:pPr>
            <a:r>
              <a:rPr lang="en-US" sz="2550" b="1" dirty="0">
                <a:solidFill>
                  <a:schemeClr val="bg2">
                    <a:lumMod val="40000"/>
                    <a:lumOff val="60000"/>
                  </a:schemeClr>
                </a:solidFill>
                <a:ea typeface="+mn-lt"/>
                <a:cs typeface="+mn-lt"/>
              </a:rPr>
              <a:t>10K clicks</a:t>
            </a:r>
          </a:p>
          <a:p>
            <a:pPr marL="692785" lvl="3" indent="0" defTabSz="627063">
              <a:lnSpc>
                <a:spcPct val="100000"/>
              </a:lnSpc>
              <a:spcBef>
                <a:spcPts val="0"/>
              </a:spcBef>
              <a:buClr>
                <a:srgbClr val="FFFFFF"/>
              </a:buClr>
              <a:buSzPct val="95000"/>
              <a:buNone/>
              <a:defRPr/>
            </a:pPr>
            <a:r>
              <a:rPr lang="en-US" sz="2550" b="1" dirty="0">
                <a:solidFill>
                  <a:schemeClr val="bg2">
                    <a:lumMod val="40000"/>
                    <a:lumOff val="60000"/>
                  </a:schemeClr>
                </a:solidFill>
                <a:ea typeface="+mn-lt"/>
                <a:cs typeface="+mn-lt"/>
              </a:rPr>
              <a:t>1.6M impressions</a:t>
            </a:r>
            <a:endParaRPr lang="en-US" dirty="0">
              <a:solidFill>
                <a:schemeClr val="bg2">
                  <a:lumMod val="40000"/>
                  <a:lumOff val="60000"/>
                </a:schemeClr>
              </a:solidFill>
              <a:ea typeface="+mn-lt"/>
              <a:cs typeface="+mn-lt"/>
            </a:endParaRPr>
          </a:p>
          <a:p>
            <a:pPr marL="692785" lvl="3" indent="0" defTabSz="627063">
              <a:lnSpc>
                <a:spcPct val="100000"/>
              </a:lnSpc>
              <a:spcBef>
                <a:spcPts val="0"/>
              </a:spcBef>
              <a:buClr>
                <a:srgbClr val="FFFFFF"/>
              </a:buClr>
              <a:buSzPct val="95000"/>
              <a:buNone/>
              <a:defRPr/>
            </a:pPr>
            <a:r>
              <a:rPr lang="en-US" sz="2550" b="1" dirty="0">
                <a:solidFill>
                  <a:schemeClr val="bg2">
                    <a:lumMod val="40000"/>
                    <a:lumOff val="60000"/>
                  </a:schemeClr>
                </a:solidFill>
                <a:ea typeface="+mn-lt"/>
                <a:cs typeface="+mn-lt"/>
              </a:rPr>
              <a:t>940,000 students served</a:t>
            </a:r>
            <a:endParaRPr lang="en-US" dirty="0">
              <a:solidFill>
                <a:schemeClr val="bg2">
                  <a:lumMod val="40000"/>
                  <a:lumOff val="60000"/>
                </a:schemeClr>
              </a:solidFill>
              <a:cs typeface="Arial"/>
            </a:endParaRPr>
          </a:p>
        </p:txBody>
      </p:sp>
      <p:sp>
        <p:nvSpPr>
          <p:cNvPr id="2" name="Rectangle 1">
            <a:extLst>
              <a:ext uri="{FF2B5EF4-FFF2-40B4-BE49-F238E27FC236}">
                <a16:creationId xmlns:a16="http://schemas.microsoft.com/office/drawing/2014/main" id="{BE8B9FA7-E65D-4A00-A529-081D35D2EB74}"/>
              </a:ext>
            </a:extLst>
          </p:cNvPr>
          <p:cNvSpPr/>
          <p:nvPr/>
        </p:nvSpPr>
        <p:spPr>
          <a:xfrm>
            <a:off x="0" y="-15153"/>
            <a:ext cx="12192000" cy="646331"/>
          </a:xfrm>
          <a:prstGeom prst="rect">
            <a:avLst/>
          </a:prstGeom>
        </p:spPr>
        <p:txBody>
          <a:bodyPr wrap="square" lIns="91440" tIns="45720" rIns="91440" bIns="45720" anchor="t">
            <a:spAutoFit/>
          </a:bodyPr>
          <a:lstStyle/>
          <a:p>
            <a:pPr marL="158750" lvl="2" algn="ctr" defTabSz="627063">
              <a:spcBef>
                <a:spcPts val="1800"/>
              </a:spcBef>
              <a:defRPr/>
            </a:pPr>
            <a:r>
              <a:rPr lang="en-US" sz="3600" b="1" dirty="0">
                <a:solidFill>
                  <a:srgbClr val="5FE0D4"/>
                </a:solidFill>
                <a:latin typeface="Arial"/>
                <a:cs typeface="Arial"/>
              </a:rPr>
              <a:t>New Gene-Environment Interactions Lesson Plans</a:t>
            </a:r>
            <a:endParaRPr lang="en-US" dirty="0"/>
          </a:p>
        </p:txBody>
      </p:sp>
      <p:pic>
        <p:nvPicPr>
          <p:cNvPr id="7" name="Picture 6">
            <a:extLst>
              <a:ext uri="{FF2B5EF4-FFF2-40B4-BE49-F238E27FC236}">
                <a16:creationId xmlns:a16="http://schemas.microsoft.com/office/drawing/2014/main" id="{F8846549-1028-982B-21AF-7E9C0CEEE3DB}"/>
              </a:ext>
            </a:extLst>
          </p:cNvPr>
          <p:cNvPicPr>
            <a:picLocks noChangeAspect="1"/>
          </p:cNvPicPr>
          <p:nvPr/>
        </p:nvPicPr>
        <p:blipFill>
          <a:blip r:embed="rId3"/>
          <a:stretch>
            <a:fillRect/>
          </a:stretch>
        </p:blipFill>
        <p:spPr>
          <a:xfrm>
            <a:off x="680385" y="1241267"/>
            <a:ext cx="5300789" cy="4905576"/>
          </a:xfrm>
          <a:prstGeom prst="rect">
            <a:avLst/>
          </a:prstGeom>
          <a:ln w="38100">
            <a:solidFill>
              <a:schemeClr val="bg2"/>
            </a:solidFill>
          </a:ln>
        </p:spPr>
      </p:pic>
      <p:pic>
        <p:nvPicPr>
          <p:cNvPr id="8" name="Picture 7">
            <a:extLst>
              <a:ext uri="{FF2B5EF4-FFF2-40B4-BE49-F238E27FC236}">
                <a16:creationId xmlns:a16="http://schemas.microsoft.com/office/drawing/2014/main" id="{B46A1F94-969C-4B38-2543-B61F199B3761}"/>
              </a:ext>
            </a:extLst>
          </p:cNvPr>
          <p:cNvPicPr>
            <a:picLocks noChangeAspect="1"/>
          </p:cNvPicPr>
          <p:nvPr/>
        </p:nvPicPr>
        <p:blipFill>
          <a:blip r:embed="rId4"/>
          <a:stretch>
            <a:fillRect/>
          </a:stretch>
        </p:blipFill>
        <p:spPr>
          <a:xfrm>
            <a:off x="3578617" y="2457731"/>
            <a:ext cx="2108201" cy="690494"/>
          </a:xfrm>
          <a:prstGeom prst="rect">
            <a:avLst/>
          </a:prstGeom>
        </p:spPr>
      </p:pic>
      <p:sp>
        <p:nvSpPr>
          <p:cNvPr id="4" name="TextBox 3">
            <a:extLst>
              <a:ext uri="{FF2B5EF4-FFF2-40B4-BE49-F238E27FC236}">
                <a16:creationId xmlns:a16="http://schemas.microsoft.com/office/drawing/2014/main" id="{17F34BF4-91A1-23C2-CDE7-A379D67E215F}"/>
              </a:ext>
            </a:extLst>
          </p:cNvPr>
          <p:cNvSpPr txBox="1"/>
          <p:nvPr/>
        </p:nvSpPr>
        <p:spPr>
          <a:xfrm>
            <a:off x="10379998" y="6457890"/>
            <a:ext cx="1795684"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a:cs typeface="Arial"/>
              </a:rPr>
              <a:t>Document 42</a:t>
            </a:r>
          </a:p>
        </p:txBody>
      </p:sp>
    </p:spTree>
    <p:extLst>
      <p:ext uri="{BB962C8B-B14F-4D97-AF65-F5344CB8AC3E}">
        <p14:creationId xmlns:p14="http://schemas.microsoft.com/office/powerpoint/2010/main" val="2186368332"/>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C2E7755-A11A-4279-8FC6-3CAC113859CC}"/>
              </a:ext>
            </a:extLst>
          </p:cNvPr>
          <p:cNvSpPr/>
          <p:nvPr/>
        </p:nvSpPr>
        <p:spPr>
          <a:xfrm rot="16200000">
            <a:off x="2701844" y="2380205"/>
            <a:ext cx="3532205" cy="461665"/>
          </a:xfrm>
          <a:prstGeom prst="rect">
            <a:avLst/>
          </a:prstGeom>
        </p:spPr>
        <p:txBody>
          <a:bodyPr wrap="squar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001956"/>
                </a:solidFill>
                <a:effectLst/>
                <a:uLnTx/>
                <a:uFillTx/>
                <a:latin typeface="Arial" panose="020B0604020202020204"/>
                <a:ea typeface="+mn-ea"/>
                <a:cs typeface="+mn-cs"/>
              </a:rPr>
              <a:t># of impressions</a:t>
            </a:r>
          </a:p>
        </p:txBody>
      </p:sp>
      <p:sp>
        <p:nvSpPr>
          <p:cNvPr id="14" name="Title 3">
            <a:extLst>
              <a:ext uri="{FF2B5EF4-FFF2-40B4-BE49-F238E27FC236}">
                <a16:creationId xmlns:a16="http://schemas.microsoft.com/office/drawing/2014/main" id="{ACE05EE0-2750-4B25-A8EC-811C198BB53B}"/>
              </a:ext>
            </a:extLst>
          </p:cNvPr>
          <p:cNvSpPr txBox="1">
            <a:spLocks/>
          </p:cNvSpPr>
          <p:nvPr/>
        </p:nvSpPr>
        <p:spPr>
          <a:xfrm>
            <a:off x="-98432" y="15405"/>
            <a:ext cx="12192000" cy="1117257"/>
          </a:xfrm>
          <a:prstGeom prst="rect">
            <a:avLst/>
          </a:prstGeom>
        </p:spPr>
        <p:txBody>
          <a:bodyPr vert="horz" lIns="0" tIns="45720" rIns="91440" bIns="45720" rtlCol="0" anchor="ctr" anchorCtr="0">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ctr" defTabSz="1219170" rtl="0" eaLnBrk="1" fontAlgn="auto" latinLnBrk="0" hangingPunct="1">
              <a:lnSpc>
                <a:spcPct val="90000"/>
              </a:lnSpc>
              <a:spcBef>
                <a:spcPct val="0"/>
              </a:spcBef>
              <a:spcAft>
                <a:spcPts val="0"/>
              </a:spcAft>
              <a:buClrTx/>
              <a:buSzTx/>
              <a:buFontTx/>
              <a:buNone/>
              <a:tabLst/>
              <a:defRPr/>
            </a:pPr>
            <a:endParaRPr kumimoji="0" lang="en-US" sz="3600" b="1" i="0" u="none" strike="noStrike" kern="1200" cap="none" spc="0" normalizeH="0" baseline="0" noProof="0">
              <a:ln>
                <a:noFill/>
              </a:ln>
              <a:solidFill>
                <a:srgbClr val="5EDFD3"/>
              </a:solidFill>
              <a:effectLst/>
              <a:uLnTx/>
              <a:uFillTx/>
              <a:latin typeface="Arial" charset="0"/>
              <a:ea typeface="+mj-ea"/>
              <a:cs typeface="Arial" charset="0"/>
            </a:endParaRPr>
          </a:p>
        </p:txBody>
      </p:sp>
      <p:sp>
        <p:nvSpPr>
          <p:cNvPr id="2" name="TextBox 1">
            <a:extLst>
              <a:ext uri="{FF2B5EF4-FFF2-40B4-BE49-F238E27FC236}">
                <a16:creationId xmlns:a16="http://schemas.microsoft.com/office/drawing/2014/main" id="{806CA7D3-0E99-57CD-3BA3-146729F7069E}"/>
              </a:ext>
            </a:extLst>
          </p:cNvPr>
          <p:cNvSpPr txBox="1"/>
          <p:nvPr/>
        </p:nvSpPr>
        <p:spPr>
          <a:xfrm>
            <a:off x="1711353" y="5845582"/>
            <a:ext cx="2615652" cy="461665"/>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rgbClr val="FFFFFF"/>
                </a:solidFill>
                <a:effectLst/>
                <a:uLnTx/>
                <a:uFillTx/>
                <a:latin typeface="Arial"/>
                <a:ea typeface="+mn-ea"/>
                <a:cs typeface="Arial"/>
              </a:rPr>
              <a:t>YouTube Playlist</a:t>
            </a:r>
            <a:endParaRPr kumimoji="0" lang="en-US" sz="2800" b="0" i="0" u="none" strike="noStrike" kern="1200" cap="none" spc="0" normalizeH="0" baseline="0" noProof="0" dirty="0">
              <a:ln>
                <a:noFill/>
              </a:ln>
              <a:solidFill>
                <a:srgbClr val="FFFFFF"/>
              </a:solidFill>
              <a:effectLst/>
              <a:uLnTx/>
              <a:uFillTx/>
              <a:latin typeface="Arial" panose="020B0604020202020204"/>
              <a:ea typeface="+mn-ea"/>
              <a:cs typeface="Arial"/>
            </a:endParaRPr>
          </a:p>
        </p:txBody>
      </p:sp>
      <p:pic>
        <p:nvPicPr>
          <p:cNvPr id="7" name="Picture 6">
            <a:extLst>
              <a:ext uri="{FF2B5EF4-FFF2-40B4-BE49-F238E27FC236}">
                <a16:creationId xmlns:a16="http://schemas.microsoft.com/office/drawing/2014/main" id="{31F951C2-E4EC-594B-36CC-3E4F7CFF0AB9}"/>
              </a:ext>
            </a:extLst>
          </p:cNvPr>
          <p:cNvPicPr>
            <a:picLocks noChangeAspect="1"/>
          </p:cNvPicPr>
          <p:nvPr/>
        </p:nvPicPr>
        <p:blipFill>
          <a:blip r:embed="rId3"/>
          <a:stretch>
            <a:fillRect/>
          </a:stretch>
        </p:blipFill>
        <p:spPr>
          <a:xfrm>
            <a:off x="386858" y="1133637"/>
            <a:ext cx="5417042" cy="4482816"/>
          </a:xfrm>
          <a:prstGeom prst="rect">
            <a:avLst/>
          </a:prstGeom>
          <a:ln w="38100">
            <a:solidFill>
              <a:schemeClr val="bg2"/>
            </a:solidFill>
          </a:ln>
        </p:spPr>
      </p:pic>
      <p:sp>
        <p:nvSpPr>
          <p:cNvPr id="9" name="Title 3">
            <a:extLst>
              <a:ext uri="{FF2B5EF4-FFF2-40B4-BE49-F238E27FC236}">
                <a16:creationId xmlns:a16="http://schemas.microsoft.com/office/drawing/2014/main" id="{D7DD0FAC-72C2-A8C0-359C-FD3867CF37F5}"/>
              </a:ext>
            </a:extLst>
          </p:cNvPr>
          <p:cNvSpPr>
            <a:spLocks noGrp="1"/>
          </p:cNvSpPr>
          <p:nvPr/>
        </p:nvSpPr>
        <p:spPr>
          <a:xfrm>
            <a:off x="-101336" y="-10252"/>
            <a:ext cx="12636810" cy="965966"/>
          </a:xfrm>
          <a:prstGeom prst="rect">
            <a:avLst/>
          </a:prstGeom>
        </p:spPr>
        <p:txBody>
          <a:bodyPr vert="horz" lIns="0" tIns="45720" rIns="91440" bIns="45720" rtlCol="0" anchor="ctr" anchorCtr="0">
            <a:no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5FE0D4"/>
                </a:solidFill>
                <a:effectLst/>
                <a:uLnTx/>
                <a:uFillTx/>
                <a:latin typeface="Arial"/>
                <a:ea typeface="+mj-ea"/>
                <a:cs typeface="Arial"/>
              </a:rPr>
              <a:t>Healthcare Professionals’ Genomics Education Week </a:t>
            </a:r>
            <a:br>
              <a:rPr kumimoji="0" lang="en-US" sz="3600" b="1" i="0" u="none" strike="noStrike" kern="1200" cap="none" spc="0" normalizeH="0" baseline="0" noProof="0" dirty="0">
                <a:ln>
                  <a:noFill/>
                </a:ln>
                <a:solidFill>
                  <a:srgbClr val="5FE0D3"/>
                </a:solidFill>
                <a:effectLst/>
                <a:uLnTx/>
                <a:uFillTx/>
                <a:latin typeface="Arial" charset="0"/>
                <a:ea typeface="+mj-ea"/>
                <a:cs typeface="Arial" charset="0"/>
              </a:rPr>
            </a:br>
            <a:endParaRPr kumimoji="0" lang="en-US" sz="2000" b="1" i="0" u="none" strike="noStrike" kern="1200" cap="none" spc="0" normalizeH="0" baseline="0" noProof="0" dirty="0">
              <a:ln>
                <a:noFill/>
              </a:ln>
              <a:solidFill>
                <a:srgbClr val="5FE0D3"/>
              </a:solidFill>
              <a:effectLst/>
              <a:uLnTx/>
              <a:uFillTx/>
              <a:latin typeface="Arial" pitchFamily="34" charset="0"/>
              <a:ea typeface="+mj-ea"/>
              <a:cs typeface="Arial" pitchFamily="34" charset="0"/>
            </a:endParaRPr>
          </a:p>
        </p:txBody>
      </p:sp>
      <p:sp>
        <p:nvSpPr>
          <p:cNvPr id="3" name="TextBox 2">
            <a:extLst>
              <a:ext uri="{FF2B5EF4-FFF2-40B4-BE49-F238E27FC236}">
                <a16:creationId xmlns:a16="http://schemas.microsoft.com/office/drawing/2014/main" id="{78348E95-AAC3-E632-CCB6-0C9D547B332B}"/>
              </a:ext>
            </a:extLst>
          </p:cNvPr>
          <p:cNvSpPr txBox="1"/>
          <p:nvPr/>
        </p:nvSpPr>
        <p:spPr>
          <a:xfrm>
            <a:off x="10379998" y="6457890"/>
            <a:ext cx="1795684"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a:ea typeface="+mn-ea"/>
                <a:cs typeface="Arial"/>
              </a:rPr>
              <a:t>Document 43</a:t>
            </a:r>
          </a:p>
        </p:txBody>
      </p:sp>
      <p:sp>
        <p:nvSpPr>
          <p:cNvPr id="6" name="TextBox 5">
            <a:extLst>
              <a:ext uri="{FF2B5EF4-FFF2-40B4-BE49-F238E27FC236}">
                <a16:creationId xmlns:a16="http://schemas.microsoft.com/office/drawing/2014/main" id="{09BEAD5A-6C22-98C7-6469-A761821225D3}"/>
              </a:ext>
            </a:extLst>
          </p:cNvPr>
          <p:cNvSpPr txBox="1"/>
          <p:nvPr/>
        </p:nvSpPr>
        <p:spPr>
          <a:xfrm>
            <a:off x="5857294" y="1493855"/>
            <a:ext cx="6678180" cy="3870290"/>
          </a:xfrm>
          <a:prstGeom prst="rect">
            <a:avLst/>
          </a:prstGeom>
          <a:noFill/>
        </p:spPr>
        <p:txBody>
          <a:bodyPr wrap="square">
            <a:spAutoFit/>
          </a:bodyPr>
          <a:lstStyle/>
          <a:p>
            <a:pPr marL="158750" marR="0" lvl="2" algn="l" defTabSz="627063" rtl="0" eaLnBrk="0" fontAlgn="auto" latinLnBrk="0" hangingPunct="0">
              <a:lnSpc>
                <a:spcPct val="100000"/>
              </a:lnSpc>
              <a:spcBef>
                <a:spcPts val="1800"/>
              </a:spcBef>
              <a:spcAft>
                <a:spcPts val="0"/>
              </a:spcAft>
              <a:buClr>
                <a:srgbClr val="FFFFFF"/>
              </a:buClr>
              <a:buSzPct val="95000"/>
              <a:tabLst/>
              <a:defRPr/>
            </a:pPr>
            <a:r>
              <a:rPr kumimoji="0" lang="en-US" sz="2800" b="1" i="0" u="none" strike="noStrike" kern="1200" cap="none" spc="0" normalizeH="0" baseline="0" noProof="0" dirty="0">
                <a:ln>
                  <a:noFill/>
                </a:ln>
                <a:solidFill>
                  <a:srgbClr val="FFFFFF"/>
                </a:solidFill>
                <a:effectLst/>
                <a:uLnTx/>
                <a:uFillTx/>
                <a:latin typeface="Arial"/>
                <a:ea typeface="+mn-ea"/>
                <a:cs typeface="Arial"/>
              </a:rPr>
              <a:t>New educational resources: </a:t>
            </a:r>
          </a:p>
          <a:p>
            <a:pPr marL="996950" marR="0" lvl="3" indent="-304165" algn="l" defTabSz="627063" rtl="0" eaLnBrk="1" fontAlgn="auto" latinLnBrk="0" hangingPunct="1">
              <a:lnSpc>
                <a:spcPct val="100000"/>
              </a:lnSpc>
              <a:spcBef>
                <a:spcPts val="0"/>
              </a:spcBef>
              <a:spcAft>
                <a:spcPts val="0"/>
              </a:spcAft>
              <a:buClr>
                <a:srgbClr val="FFFFFF"/>
              </a:buClr>
              <a:buSzPct val="95000"/>
              <a:buFont typeface="Wingdings" pitchFamily="2" charset="2"/>
              <a:buChar char=""/>
              <a:tabLst/>
              <a:defRPr/>
            </a:pPr>
            <a:endParaRPr kumimoji="0" lang="en-US" sz="2550" b="1" i="0" u="none" strike="noStrike" kern="1200" cap="none" spc="0" normalizeH="0" baseline="0" noProof="0" dirty="0">
              <a:ln>
                <a:noFill/>
              </a:ln>
              <a:solidFill>
                <a:srgbClr val="5FE0D3">
                  <a:lumMod val="40000"/>
                  <a:lumOff val="60000"/>
                </a:srgbClr>
              </a:solidFill>
              <a:effectLst/>
              <a:uLnTx/>
              <a:uFillTx/>
              <a:latin typeface="Arial" panose="020B0604020202020204"/>
              <a:ea typeface="+mn-lt"/>
              <a:cs typeface="Arial" panose="020B0604020202020204"/>
            </a:endParaRPr>
          </a:p>
          <a:p>
            <a:pPr marL="996950" marR="0" lvl="3" indent="-257175" algn="l" defTabSz="627063" rtl="0" eaLnBrk="1" fontAlgn="auto" latinLnBrk="0" hangingPunct="1">
              <a:lnSpc>
                <a:spcPct val="100000"/>
              </a:lnSpc>
              <a:spcBef>
                <a:spcPts val="0"/>
              </a:spcBef>
              <a:spcAft>
                <a:spcPts val="0"/>
              </a:spcAft>
              <a:buClr>
                <a:srgbClr val="FFFFFF"/>
              </a:buClr>
              <a:buSzPct val="95000"/>
              <a:buFont typeface="Wingdings" pitchFamily="2" charset="2"/>
              <a:buChar char=""/>
              <a:tabLst/>
              <a:defRPr/>
            </a:pPr>
            <a:r>
              <a:rPr kumimoji="0" lang="en-US" b="1" i="0" u="none" strike="noStrike" kern="1200" cap="none" spc="0" normalizeH="0" baseline="0" noProof="0" dirty="0">
                <a:ln>
                  <a:noFill/>
                </a:ln>
                <a:solidFill>
                  <a:schemeClr val="bg2">
                    <a:lumMod val="40000"/>
                    <a:lumOff val="60000"/>
                  </a:schemeClr>
                </a:solidFill>
                <a:effectLst/>
                <a:uLnTx/>
                <a:uFillTx/>
                <a:latin typeface="Arial" panose="020B0604020202020204"/>
                <a:ea typeface="+mn-lt"/>
                <a:cs typeface="Arial" panose="020B0604020202020204"/>
              </a:rPr>
              <a:t>Nursing Genomics Frequently 	Asked Questions</a:t>
            </a:r>
          </a:p>
          <a:p>
            <a:pPr marL="996950" marR="0" lvl="3" indent="-257175" algn="l" defTabSz="627063" rtl="0" eaLnBrk="1" fontAlgn="auto" latinLnBrk="0" hangingPunct="1">
              <a:lnSpc>
                <a:spcPct val="100000"/>
              </a:lnSpc>
              <a:spcBef>
                <a:spcPts val="0"/>
              </a:spcBef>
              <a:spcAft>
                <a:spcPts val="0"/>
              </a:spcAft>
              <a:buClr>
                <a:srgbClr val="FFFFFF"/>
              </a:buClr>
              <a:buSzPct val="95000"/>
              <a:buFont typeface="Wingdings" pitchFamily="2" charset="2"/>
              <a:buChar char=""/>
              <a:tabLst/>
              <a:defRPr/>
            </a:pPr>
            <a:endParaRPr kumimoji="0" lang="en-US" b="1" i="0" u="none" strike="noStrike" kern="1200" cap="none" spc="0" normalizeH="0" baseline="0" noProof="0" dirty="0">
              <a:ln>
                <a:noFill/>
              </a:ln>
              <a:solidFill>
                <a:schemeClr val="bg2">
                  <a:lumMod val="40000"/>
                  <a:lumOff val="60000"/>
                </a:schemeClr>
              </a:solidFill>
              <a:effectLst/>
              <a:uLnTx/>
              <a:uFillTx/>
              <a:latin typeface="Arial" panose="020B0604020202020204"/>
              <a:ea typeface="+mn-lt"/>
              <a:cs typeface="Arial" panose="020B0604020202020204"/>
            </a:endParaRPr>
          </a:p>
          <a:p>
            <a:pPr marL="996950" marR="0" lvl="3" indent="-257175" algn="l" defTabSz="627063" rtl="0" eaLnBrk="1" fontAlgn="auto" latinLnBrk="0" hangingPunct="1">
              <a:lnSpc>
                <a:spcPct val="100000"/>
              </a:lnSpc>
              <a:spcBef>
                <a:spcPts val="0"/>
              </a:spcBef>
              <a:spcAft>
                <a:spcPts val="0"/>
              </a:spcAft>
              <a:buClr>
                <a:srgbClr val="FFFFFF"/>
              </a:buClr>
              <a:buSzPct val="95000"/>
              <a:buFont typeface="Wingdings" pitchFamily="2" charset="2"/>
              <a:buChar char=""/>
              <a:tabLst/>
              <a:defRPr/>
            </a:pPr>
            <a:r>
              <a:rPr kumimoji="0" lang="en-US" b="1" i="0" u="none" strike="noStrike" kern="1200" cap="none" spc="0" normalizeH="0" baseline="0" noProof="0" dirty="0">
                <a:ln>
                  <a:noFill/>
                </a:ln>
                <a:solidFill>
                  <a:schemeClr val="bg2">
                    <a:lumMod val="40000"/>
                    <a:lumOff val="60000"/>
                  </a:schemeClr>
                </a:solidFill>
                <a:effectLst/>
                <a:uLnTx/>
                <a:uFillTx/>
                <a:latin typeface="Arial" panose="020B0604020202020204"/>
                <a:ea typeface="+mn-lt"/>
                <a:cs typeface="Arial" panose="020B0604020202020204"/>
              </a:rPr>
              <a:t>Pharmacogenomics Learning 	Series</a:t>
            </a:r>
          </a:p>
          <a:p>
            <a:pPr marL="996950" marR="0" lvl="3" indent="-257175" algn="l" defTabSz="627063" rtl="0" eaLnBrk="1" fontAlgn="auto" latinLnBrk="0" hangingPunct="1">
              <a:lnSpc>
                <a:spcPct val="100000"/>
              </a:lnSpc>
              <a:spcBef>
                <a:spcPts val="0"/>
              </a:spcBef>
              <a:spcAft>
                <a:spcPts val="0"/>
              </a:spcAft>
              <a:buClr>
                <a:srgbClr val="FFFFFF"/>
              </a:buClr>
              <a:buSzPct val="95000"/>
              <a:buFont typeface="Wingdings" pitchFamily="2" charset="2"/>
              <a:buChar char=""/>
              <a:tabLst/>
              <a:defRPr/>
            </a:pPr>
            <a:endParaRPr kumimoji="0" lang="en-US" b="1" i="0" u="none" strike="noStrike" kern="1200" cap="none" spc="0" normalizeH="0" baseline="0" noProof="0" dirty="0">
              <a:ln>
                <a:noFill/>
              </a:ln>
              <a:solidFill>
                <a:schemeClr val="bg2">
                  <a:lumMod val="40000"/>
                  <a:lumOff val="60000"/>
                </a:schemeClr>
              </a:solidFill>
              <a:effectLst/>
              <a:uLnTx/>
              <a:uFillTx/>
              <a:latin typeface="Arial" panose="020B0604020202020204"/>
              <a:ea typeface="+mn-lt"/>
              <a:cs typeface="Arial" panose="020B0604020202020204"/>
            </a:endParaRPr>
          </a:p>
          <a:p>
            <a:pPr marL="996950" marR="0" lvl="3" indent="-257175" algn="l" defTabSz="627063" rtl="0" eaLnBrk="1" fontAlgn="auto" latinLnBrk="0" hangingPunct="1">
              <a:lnSpc>
                <a:spcPct val="100000"/>
              </a:lnSpc>
              <a:spcBef>
                <a:spcPts val="0"/>
              </a:spcBef>
              <a:spcAft>
                <a:spcPts val="0"/>
              </a:spcAft>
              <a:buClr>
                <a:srgbClr val="FFFFFF"/>
              </a:buClr>
              <a:buSzPct val="95000"/>
              <a:buFont typeface="Wingdings" pitchFamily="2" charset="2"/>
              <a:buChar char=""/>
              <a:tabLst/>
              <a:defRPr/>
            </a:pPr>
            <a:r>
              <a:rPr kumimoji="0" lang="en-US" b="1" i="0" u="none" strike="noStrike" kern="1200" cap="none" spc="0" normalizeH="0" baseline="0" noProof="0" dirty="0">
                <a:ln>
                  <a:noFill/>
                </a:ln>
                <a:solidFill>
                  <a:schemeClr val="bg2">
                    <a:lumMod val="40000"/>
                    <a:lumOff val="60000"/>
                  </a:schemeClr>
                </a:solidFill>
                <a:effectLst/>
                <a:uLnTx/>
                <a:uFillTx/>
                <a:latin typeface="Arial" panose="020B0604020202020204"/>
                <a:ea typeface="+mn-lt"/>
                <a:cs typeface="Arial" panose="020B0604020202020204"/>
              </a:rPr>
              <a:t>Patient Module: Autism Spectrum 	Disorder and Vaccines </a:t>
            </a:r>
          </a:p>
        </p:txBody>
      </p:sp>
    </p:spTree>
    <p:extLst>
      <p:ext uri="{BB962C8B-B14F-4D97-AF65-F5344CB8AC3E}">
        <p14:creationId xmlns:p14="http://schemas.microsoft.com/office/powerpoint/2010/main" val="1972185817"/>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6C7FD0-710B-473B-92D1-26C05072F55A}"/>
              </a:ext>
            </a:extLst>
          </p:cNvPr>
          <p:cNvSpPr txBox="1">
            <a:spLocks/>
          </p:cNvSpPr>
          <p:nvPr/>
        </p:nvSpPr>
        <p:spPr>
          <a:xfrm>
            <a:off x="0" y="0"/>
            <a:ext cx="12192000" cy="669925"/>
          </a:xfrm>
          <a:prstGeom prst="rect">
            <a:avLst/>
          </a:prstGeom>
        </p:spPr>
        <p:txBody>
          <a:bodyPr vert="horz" wrap="square" lIns="91440" tIns="45720" rIns="91440" bIns="45720" numCol="1" rtlCol="0" anchor="ctr" anchorCtr="0" compatLnSpc="1">
            <a:prstTxWarp prst="textNoShape">
              <a:avLst/>
            </a:prstTxWarp>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algn="ctr">
              <a:defRPr/>
            </a:pPr>
            <a:r>
              <a:rPr lang="en-US" sz="3600">
                <a:solidFill>
                  <a:srgbClr val="5FE0D4"/>
                </a:solidFill>
                <a:latin typeface="Arial" pitchFamily="34" charset="0"/>
                <a:cs typeface="Arial" pitchFamily="34" charset="0"/>
              </a:rPr>
              <a:t>Director’s Report Outline</a:t>
            </a:r>
          </a:p>
        </p:txBody>
      </p:sp>
      <p:sp>
        <p:nvSpPr>
          <p:cNvPr id="3" name="Rectangle 4">
            <a:extLst>
              <a:ext uri="{FF2B5EF4-FFF2-40B4-BE49-F238E27FC236}">
                <a16:creationId xmlns:a16="http://schemas.microsoft.com/office/drawing/2014/main" id="{3061D2B9-D30B-47BB-A03E-734EE303A21C}"/>
              </a:ext>
            </a:extLst>
          </p:cNvPr>
          <p:cNvSpPr>
            <a:spLocks noChangeArrowheads="1"/>
          </p:cNvSpPr>
          <p:nvPr/>
        </p:nvSpPr>
        <p:spPr bwMode="auto">
          <a:xfrm>
            <a:off x="269240" y="1067160"/>
            <a:ext cx="11653520" cy="5557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General NHGRI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General NIH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General Genomics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NHGRI Extramural Research Program</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NIH Common Fund/Trans-NIH </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tab pos="1371600" algn="l"/>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NHGRI Communications, Policy, and Education</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E57200"/>
                </a:solidFill>
                <a:effectLst/>
                <a:uLnTx/>
                <a:uFillTx/>
                <a:latin typeface="Arial" panose="020B0604020202020204"/>
                <a:ea typeface="+mn-ea"/>
                <a:cs typeface="+mn-cs"/>
              </a:rPr>
              <a:t>NHGRI Intramural Research Program</a:t>
            </a:r>
          </a:p>
        </p:txBody>
      </p:sp>
    </p:spTree>
    <p:extLst>
      <p:ext uri="{BB962C8B-B14F-4D97-AF65-F5344CB8AC3E}">
        <p14:creationId xmlns:p14="http://schemas.microsoft.com/office/powerpoint/2010/main" val="2626598738"/>
      </p:ext>
    </p:extLst>
  </p:cSld>
  <p:clrMapOvr>
    <a:masterClrMapping/>
  </p:clrMapOvr>
  <p:transition spd="slow">
    <p:wipe dir="d"/>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1">
            <a:extLst>
              <a:ext uri="{FF2B5EF4-FFF2-40B4-BE49-F238E27FC236}">
                <a16:creationId xmlns:a16="http://schemas.microsoft.com/office/drawing/2014/main" id="{12DD476B-0E43-4F85-B6CA-2DF2EEFC57BE}"/>
              </a:ext>
            </a:extLst>
          </p:cNvPr>
          <p:cNvSpPr txBox="1">
            <a:spLocks/>
          </p:cNvSpPr>
          <p:nvPr/>
        </p:nvSpPr>
        <p:spPr>
          <a:xfrm>
            <a:off x="0" y="5907667"/>
            <a:ext cx="12192000" cy="646332"/>
          </a:xfrm>
          <a:prstGeom prst="rect">
            <a:avLst/>
          </a:prstGeom>
        </p:spPr>
        <p:txBody>
          <a:bodyPr lIns="91440" tIns="45720" rIns="91440" bIns="45720" anchor="t">
            <a:no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158750" marR="0" lvl="2" indent="0" algn="ctr" defTabSz="627063" rtl="0" eaLnBrk="1" fontAlgn="auto" latinLnBrk="0" hangingPunct="1">
              <a:lnSpc>
                <a:spcPct val="90000"/>
              </a:lnSpc>
              <a:spcBef>
                <a:spcPts val="1800"/>
              </a:spcBef>
              <a:spcAft>
                <a:spcPts val="0"/>
              </a:spcAft>
              <a:buClr>
                <a:srgbClr val="FFFFFF"/>
              </a:buClr>
              <a:buSzPct val="95000"/>
              <a:buFont typeface="Arial"/>
              <a:buNone/>
              <a:tabLst/>
              <a:defRPr/>
            </a:pPr>
            <a:r>
              <a:rPr kumimoji="0" lang="en-US" sz="3200" b="1" i="0" u="none" strike="noStrike" kern="1200" cap="none" spc="0" normalizeH="0" baseline="0" noProof="0" dirty="0">
                <a:ln>
                  <a:noFill/>
                </a:ln>
                <a:solidFill>
                  <a:srgbClr val="FFFFFF"/>
                </a:solidFill>
                <a:effectLst/>
                <a:uLnTx/>
                <a:uFillTx/>
                <a:latin typeface="Arial"/>
                <a:ea typeface="+mn-ea"/>
                <a:cs typeface="Arial"/>
              </a:rPr>
              <a:t>William Pavan, Ph.D.</a:t>
            </a:r>
          </a:p>
        </p:txBody>
      </p:sp>
      <p:sp>
        <p:nvSpPr>
          <p:cNvPr id="2" name="Rectangle 1">
            <a:extLst>
              <a:ext uri="{FF2B5EF4-FFF2-40B4-BE49-F238E27FC236}">
                <a16:creationId xmlns:a16="http://schemas.microsoft.com/office/drawing/2014/main" id="{BE8B9FA7-E65D-4A00-A529-081D35D2EB74}"/>
              </a:ext>
            </a:extLst>
          </p:cNvPr>
          <p:cNvSpPr/>
          <p:nvPr/>
        </p:nvSpPr>
        <p:spPr>
          <a:xfrm>
            <a:off x="0" y="-16560"/>
            <a:ext cx="12192000" cy="646331"/>
          </a:xfrm>
          <a:prstGeom prst="rect">
            <a:avLst/>
          </a:prstGeom>
        </p:spPr>
        <p:txBody>
          <a:bodyPr wrap="square" lIns="91440" tIns="45720" rIns="91440" bIns="45720" anchor="t">
            <a:spAutoFit/>
          </a:bodyPr>
          <a:lstStyle/>
          <a:p>
            <a:pPr marL="158750" marR="0" lvl="2" indent="0" algn="ctr" defTabSz="627063" rtl="0" eaLnBrk="1" fontAlgn="auto" latinLnBrk="0" hangingPunct="1">
              <a:lnSpc>
                <a:spcPct val="100000"/>
              </a:lnSpc>
              <a:spcBef>
                <a:spcPts val="1800"/>
              </a:spcBef>
              <a:spcAft>
                <a:spcPts val="0"/>
              </a:spcAft>
              <a:buClrTx/>
              <a:buSzTx/>
              <a:buFontTx/>
              <a:buNone/>
              <a:tabLst/>
              <a:defRPr/>
            </a:pPr>
            <a:r>
              <a:rPr kumimoji="0" lang="en-US" sz="3600" b="1" i="0" u="none" strike="noStrike" kern="1200" cap="none" spc="0" normalizeH="0" baseline="0" noProof="0" dirty="0">
                <a:ln>
                  <a:noFill/>
                </a:ln>
                <a:solidFill>
                  <a:srgbClr val="5FE0D4"/>
                </a:solidFill>
                <a:effectLst/>
                <a:uLnTx/>
                <a:uFillTx/>
                <a:latin typeface="Arial"/>
                <a:ea typeface="+mn-ea"/>
                <a:cs typeface="Arial"/>
              </a:rPr>
              <a:t>Retirement of Intramural Investigator</a:t>
            </a:r>
            <a:endParaRPr kumimoji="0" lang="en-US" sz="24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pic>
        <p:nvPicPr>
          <p:cNvPr id="5" name="Picture 4">
            <a:extLst>
              <a:ext uri="{FF2B5EF4-FFF2-40B4-BE49-F238E27FC236}">
                <a16:creationId xmlns:a16="http://schemas.microsoft.com/office/drawing/2014/main" id="{87C9CAE5-0A50-5866-7404-C93ED7A46A92}"/>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27000"/>
                    </a14:imgEffect>
                  </a14:imgLayer>
                </a14:imgProps>
              </a:ext>
            </a:extLst>
          </a:blip>
          <a:stretch>
            <a:fillRect/>
          </a:stretch>
        </p:blipFill>
        <p:spPr>
          <a:xfrm>
            <a:off x="2506147" y="1050682"/>
            <a:ext cx="7179705" cy="4777473"/>
          </a:xfrm>
          <a:prstGeom prst="rect">
            <a:avLst/>
          </a:prstGeom>
          <a:ln w="38100">
            <a:solidFill>
              <a:schemeClr val="bg2"/>
            </a:solidFill>
          </a:ln>
        </p:spPr>
      </p:pic>
    </p:spTree>
    <p:extLst>
      <p:ext uri="{BB962C8B-B14F-4D97-AF65-F5344CB8AC3E}">
        <p14:creationId xmlns:p14="http://schemas.microsoft.com/office/powerpoint/2010/main" val="3822205410"/>
      </p:ext>
    </p:extLst>
  </p:cSld>
  <p:clrMapOvr>
    <a:masterClrMapping/>
  </p:clrMapOvr>
  <p:transition spd="slow">
    <p:wipe dir="d"/>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28">
            <a:extLst>
              <a:ext uri="{FF2B5EF4-FFF2-40B4-BE49-F238E27FC236}">
                <a16:creationId xmlns:a16="http://schemas.microsoft.com/office/drawing/2014/main" id="{65375F63-622C-9F1C-788E-204D58883BF3}"/>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20000"/>
                    </a14:imgEffect>
                  </a14:imgLayer>
                </a14:imgProps>
              </a:ext>
            </a:extLst>
          </a:blip>
          <a:srcRect l="21044" t="7933" r="60852" b="57725"/>
          <a:stretch/>
        </p:blipFill>
        <p:spPr>
          <a:xfrm>
            <a:off x="813973" y="1514648"/>
            <a:ext cx="3203769" cy="3958656"/>
          </a:xfrm>
          <a:prstGeom prst="rect">
            <a:avLst/>
          </a:prstGeom>
          <a:ln w="38100">
            <a:solidFill>
              <a:schemeClr val="bg2"/>
            </a:solidFill>
          </a:ln>
        </p:spPr>
      </p:pic>
      <p:sp>
        <p:nvSpPr>
          <p:cNvPr id="2" name="Title 1"/>
          <p:cNvSpPr>
            <a:spLocks noGrp="1"/>
          </p:cNvSpPr>
          <p:nvPr>
            <p:ph type="title" idx="4294967295"/>
          </p:nvPr>
        </p:nvSpPr>
        <p:spPr>
          <a:xfrm>
            <a:off x="0" y="-108816"/>
            <a:ext cx="12191999" cy="1364936"/>
          </a:xfrm>
        </p:spPr>
        <p:txBody>
          <a:bodyPr vert="horz" wrap="square" lIns="91440" tIns="45720" rIns="91440" bIns="45720" numCol="1" rtlCol="0" anchor="ctr" anchorCtr="0" compatLnSpc="1">
            <a:prstTxWarp prst="textNoShape">
              <a:avLst/>
            </a:prstTxWarp>
            <a:noAutofit/>
          </a:bodyPr>
          <a:lstStyle/>
          <a:p>
            <a:pPr algn="ctr">
              <a:defRPr/>
            </a:pPr>
            <a:r>
              <a:rPr lang="en-US" sz="3600" dirty="0">
                <a:ea typeface="Calibri" panose="020F0502020204030204" pitchFamily="34" charset="0"/>
                <a:cs typeface="Arial"/>
              </a:rPr>
              <a:t>New Deputy Scientific Directors, </a:t>
            </a:r>
            <a:br>
              <a:rPr lang="en-US" sz="3600" dirty="0">
                <a:ea typeface="Calibri" panose="020F0502020204030204" pitchFamily="34" charset="0"/>
                <a:cs typeface="Arial"/>
              </a:rPr>
            </a:br>
            <a:r>
              <a:rPr lang="en-US" sz="3600" dirty="0">
                <a:ea typeface="Calibri" panose="020F0502020204030204" pitchFamily="34" charset="0"/>
                <a:cs typeface="Arial"/>
              </a:rPr>
              <a:t>NHGRI Intramural Research Program</a:t>
            </a:r>
            <a:endParaRPr lang="en-US" sz="3600" dirty="0">
              <a:solidFill>
                <a:srgbClr val="5FE0D4"/>
              </a:solidFill>
              <a:latin typeface="Arial"/>
              <a:cs typeface="Arial"/>
            </a:endParaRPr>
          </a:p>
        </p:txBody>
      </p:sp>
      <p:sp>
        <p:nvSpPr>
          <p:cNvPr id="4" name="AutoShape 2" descr="Image result for National Academy of Science"/>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5" name="AutoShape 4" descr="Image result for National Academy of Science"/>
          <p:cNvSpPr>
            <a:spLocks noChangeAspect="1" noChangeArrowheads="1"/>
          </p:cNvSpPr>
          <p:nvPr/>
        </p:nvSpPr>
        <p:spPr bwMode="auto">
          <a:xfrm>
            <a:off x="3359149" y="27474"/>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6" name="AutoShape 6" descr="Image result for National Academy of Science"/>
          <p:cNvSpPr>
            <a:spLocks noChangeAspect="1" noChangeArrowheads="1"/>
          </p:cNvSpPr>
          <p:nvPr/>
        </p:nvSpPr>
        <p:spPr bwMode="auto">
          <a:xfrm>
            <a:off x="1984375" y="1603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grpSp>
        <p:nvGrpSpPr>
          <p:cNvPr id="27" name="Group 26">
            <a:extLst>
              <a:ext uri="{FF2B5EF4-FFF2-40B4-BE49-F238E27FC236}">
                <a16:creationId xmlns:a16="http://schemas.microsoft.com/office/drawing/2014/main" id="{E5FD41EB-C639-4F1D-4CF1-CAE2F6261286}"/>
              </a:ext>
            </a:extLst>
          </p:cNvPr>
          <p:cNvGrpSpPr/>
          <p:nvPr/>
        </p:nvGrpSpPr>
        <p:grpSpPr>
          <a:xfrm>
            <a:off x="4519820" y="1514648"/>
            <a:ext cx="3203770" cy="4651295"/>
            <a:chOff x="4519820" y="1514648"/>
            <a:chExt cx="3203770" cy="4651295"/>
          </a:xfrm>
        </p:grpSpPr>
        <p:pic>
          <p:nvPicPr>
            <p:cNvPr id="26" name="Picture 25">
              <a:extLst>
                <a:ext uri="{FF2B5EF4-FFF2-40B4-BE49-F238E27FC236}">
                  <a16:creationId xmlns:a16="http://schemas.microsoft.com/office/drawing/2014/main" id="{86D03D5A-0016-019C-93BF-A85B6A3A3824}"/>
                </a:ext>
              </a:extLst>
            </p:cNvPr>
            <p:cNvPicPr>
              <a:picLocks noChangeAspect="1"/>
            </p:cNvPicPr>
            <p:nvPr/>
          </p:nvPicPr>
          <p:blipFill rotWithShape="1">
            <a:blip r:embed="rId5"/>
            <a:srcRect l="35624" t="5011" r="27711" b="27052"/>
            <a:stretch/>
          </p:blipFill>
          <p:spPr>
            <a:xfrm>
              <a:off x="4519820" y="1514648"/>
              <a:ext cx="3203770" cy="3958656"/>
            </a:xfrm>
            <a:prstGeom prst="rect">
              <a:avLst/>
            </a:prstGeom>
            <a:ln w="38100">
              <a:solidFill>
                <a:srgbClr val="5FE0D4"/>
              </a:solidFill>
            </a:ln>
          </p:spPr>
        </p:pic>
        <p:sp>
          <p:nvSpPr>
            <p:cNvPr id="9" name="Title 1">
              <a:extLst>
                <a:ext uri="{FF2B5EF4-FFF2-40B4-BE49-F238E27FC236}">
                  <a16:creationId xmlns:a16="http://schemas.microsoft.com/office/drawing/2014/main" id="{34F9A830-4FB6-49F6-84A0-E89660DB67CE}"/>
                </a:ext>
              </a:extLst>
            </p:cNvPr>
            <p:cNvSpPr txBox="1">
              <a:spLocks/>
            </p:cNvSpPr>
            <p:nvPr/>
          </p:nvSpPr>
          <p:spPr>
            <a:xfrm>
              <a:off x="4519821" y="5512376"/>
              <a:ext cx="3203769" cy="653567"/>
            </a:xfrm>
            <a:prstGeom prst="rect">
              <a:avLst/>
            </a:prstGeom>
          </p:spPr>
          <p:txBody>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it-IT" sz="3200" b="1" i="0" u="none" strike="noStrike" kern="1200" cap="none" spc="-100" normalizeH="0" baseline="0" noProof="0" dirty="0">
                  <a:ln>
                    <a:noFill/>
                  </a:ln>
                  <a:solidFill>
                    <a:srgbClr val="FFFFFF"/>
                  </a:solidFill>
                  <a:effectLst/>
                  <a:uLnTx/>
                  <a:uFillTx/>
                  <a:latin typeface="Arial" panose="020B0604020202020204"/>
                  <a:ea typeface="+mn-ea"/>
                  <a:cs typeface="Arial" charset="0"/>
                </a:rPr>
                <a:t>Sara Chandros Hull, Ph.D.</a:t>
              </a:r>
              <a:endParaRPr kumimoji="0" lang="en-US" sz="3200" b="1" i="0" u="none" strike="noStrike" kern="1200" cap="none" spc="-100" normalizeH="0" baseline="0" noProof="0" dirty="0">
                <a:ln>
                  <a:noFill/>
                </a:ln>
                <a:solidFill>
                  <a:srgbClr val="FFFFFF"/>
                </a:solidFill>
                <a:effectLst/>
                <a:uLnTx/>
                <a:uFillTx/>
                <a:latin typeface="Arial" panose="020B0604020202020204"/>
                <a:ea typeface="+mn-ea"/>
                <a:cs typeface="Arial" charset="0"/>
              </a:endParaRPr>
            </a:p>
          </p:txBody>
        </p:sp>
      </p:grpSp>
      <p:sp>
        <p:nvSpPr>
          <p:cNvPr id="19" name="Title 1">
            <a:extLst>
              <a:ext uri="{FF2B5EF4-FFF2-40B4-BE49-F238E27FC236}">
                <a16:creationId xmlns:a16="http://schemas.microsoft.com/office/drawing/2014/main" id="{5EC4F7A0-C002-90F0-A206-A60FB7401FCC}"/>
              </a:ext>
            </a:extLst>
          </p:cNvPr>
          <p:cNvSpPr txBox="1">
            <a:spLocks/>
          </p:cNvSpPr>
          <p:nvPr/>
        </p:nvSpPr>
        <p:spPr>
          <a:xfrm>
            <a:off x="813973" y="5512376"/>
            <a:ext cx="3203769" cy="653567"/>
          </a:xfrm>
          <a:prstGeom prst="rect">
            <a:avLst/>
          </a:prstGeom>
        </p:spPr>
        <p:txBody>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it-IT" sz="3200" b="1" i="0" u="none" strike="noStrike" kern="1200" cap="none" spc="-100" normalizeH="0" baseline="0" noProof="0" dirty="0">
                <a:ln>
                  <a:noFill/>
                </a:ln>
                <a:solidFill>
                  <a:srgbClr val="FFFFFF"/>
                </a:solidFill>
                <a:effectLst/>
                <a:uLnTx/>
                <a:uFillTx/>
                <a:latin typeface="Arial" panose="020B0604020202020204"/>
                <a:ea typeface="+mn-ea"/>
                <a:cs typeface="Arial" charset="0"/>
              </a:rPr>
              <a:t>Paul Liu, </a:t>
            </a:r>
          </a:p>
          <a:p>
            <a:pPr marL="0" marR="0" lvl="0" indent="0" algn="ctr" defTabSz="1219170" rtl="0" eaLnBrk="0" fontAlgn="auto" latinLnBrk="0" hangingPunct="0">
              <a:lnSpc>
                <a:spcPct val="100000"/>
              </a:lnSpc>
              <a:spcBef>
                <a:spcPts val="0"/>
              </a:spcBef>
              <a:spcAft>
                <a:spcPts val="0"/>
              </a:spcAft>
              <a:buClrTx/>
              <a:buSzTx/>
              <a:buFontTx/>
              <a:buNone/>
              <a:tabLst/>
              <a:defRPr/>
            </a:pPr>
            <a:r>
              <a:rPr kumimoji="0" lang="it-IT" sz="3200" b="1" i="0" u="none" strike="noStrike" kern="1200" cap="none" spc="-100" normalizeH="0" baseline="0" noProof="0" dirty="0">
                <a:ln>
                  <a:noFill/>
                </a:ln>
                <a:solidFill>
                  <a:srgbClr val="FFFFFF"/>
                </a:solidFill>
                <a:effectLst/>
                <a:uLnTx/>
                <a:uFillTx/>
                <a:latin typeface="Arial" panose="020B0604020202020204"/>
                <a:ea typeface="+mn-ea"/>
                <a:cs typeface="Arial" charset="0"/>
              </a:rPr>
              <a:t>Ph.D. </a:t>
            </a:r>
            <a:endParaRPr kumimoji="0" lang="en-US" sz="3200" b="1" i="0" u="none" strike="noStrike" kern="1200" cap="none" spc="-100" normalizeH="0" baseline="0" noProof="0" dirty="0">
              <a:ln>
                <a:noFill/>
              </a:ln>
              <a:solidFill>
                <a:srgbClr val="FFFFFF"/>
              </a:solidFill>
              <a:effectLst/>
              <a:uLnTx/>
              <a:uFillTx/>
              <a:latin typeface="Arial" panose="020B0604020202020204"/>
              <a:ea typeface="+mn-ea"/>
              <a:cs typeface="Arial" charset="0"/>
            </a:endParaRPr>
          </a:p>
        </p:txBody>
      </p:sp>
      <p:grpSp>
        <p:nvGrpSpPr>
          <p:cNvPr id="8" name="Group 7">
            <a:extLst>
              <a:ext uri="{FF2B5EF4-FFF2-40B4-BE49-F238E27FC236}">
                <a16:creationId xmlns:a16="http://schemas.microsoft.com/office/drawing/2014/main" id="{7A80FEC3-E778-FB73-6AB9-F0B05F032FD8}"/>
              </a:ext>
            </a:extLst>
          </p:cNvPr>
          <p:cNvGrpSpPr/>
          <p:nvPr/>
        </p:nvGrpSpPr>
        <p:grpSpPr>
          <a:xfrm>
            <a:off x="8225668" y="1514648"/>
            <a:ext cx="3203770" cy="4651295"/>
            <a:chOff x="8225668" y="1514648"/>
            <a:chExt cx="3203770" cy="4651295"/>
          </a:xfrm>
        </p:grpSpPr>
        <p:sp>
          <p:nvSpPr>
            <p:cNvPr id="13" name="Title 1">
              <a:extLst>
                <a:ext uri="{FF2B5EF4-FFF2-40B4-BE49-F238E27FC236}">
                  <a16:creationId xmlns:a16="http://schemas.microsoft.com/office/drawing/2014/main" id="{639D1197-1359-C13B-A57E-47C1EEFB65DA}"/>
                </a:ext>
              </a:extLst>
            </p:cNvPr>
            <p:cNvSpPr txBox="1">
              <a:spLocks/>
            </p:cNvSpPr>
            <p:nvPr/>
          </p:nvSpPr>
          <p:spPr>
            <a:xfrm>
              <a:off x="8225668" y="5512376"/>
              <a:ext cx="3203770" cy="653567"/>
            </a:xfrm>
            <a:prstGeom prst="rect">
              <a:avLst/>
            </a:prstGeom>
          </p:spPr>
          <p:txBody>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it-IT" sz="3200" b="1" i="0" u="none" strike="noStrike" kern="1200" cap="none" spc="-100" normalizeH="0" baseline="0" noProof="0">
                  <a:ln>
                    <a:noFill/>
                  </a:ln>
                  <a:solidFill>
                    <a:srgbClr val="FFFFFF"/>
                  </a:solidFill>
                  <a:effectLst/>
                  <a:uLnTx/>
                  <a:uFillTx/>
                  <a:latin typeface="Arial" panose="020B0604020202020204"/>
                  <a:ea typeface="+mn-ea"/>
                  <a:cs typeface="Arial" charset="0"/>
                </a:rPr>
                <a:t>Shawn Burgess, Ph.D.</a:t>
              </a:r>
              <a:endParaRPr kumimoji="0" lang="en-US" sz="3200" b="1" i="0" u="none" strike="noStrike" kern="1200" cap="none" spc="-100" normalizeH="0" baseline="0" noProof="0">
                <a:ln>
                  <a:noFill/>
                </a:ln>
                <a:solidFill>
                  <a:srgbClr val="FFFFFF"/>
                </a:solidFill>
                <a:effectLst/>
                <a:uLnTx/>
                <a:uFillTx/>
                <a:latin typeface="Arial" panose="020B0604020202020204"/>
                <a:ea typeface="+mn-ea"/>
                <a:cs typeface="Arial" charset="0"/>
              </a:endParaRPr>
            </a:p>
          </p:txBody>
        </p:sp>
        <p:pic>
          <p:nvPicPr>
            <p:cNvPr id="7" name="Picture 6" descr="A person with his arms crossed&#10;&#10;Description automatically generated">
              <a:extLst>
                <a:ext uri="{FF2B5EF4-FFF2-40B4-BE49-F238E27FC236}">
                  <a16:creationId xmlns:a16="http://schemas.microsoft.com/office/drawing/2014/main" id="{168F38CE-7774-A337-75D0-370031C9ED1E}"/>
                </a:ext>
              </a:extLst>
            </p:cNvPr>
            <p:cNvPicPr>
              <a:picLocks noChangeAspect="1"/>
            </p:cNvPicPr>
            <p:nvPr/>
          </p:nvPicPr>
          <p:blipFill rotWithShape="1">
            <a:blip r:embed="rId6">
              <a:extLst>
                <a:ext uri="{28A0092B-C50C-407E-A947-70E740481C1C}">
                  <a14:useLocalDpi xmlns:a14="http://schemas.microsoft.com/office/drawing/2010/main" val="0"/>
                </a:ext>
              </a:extLst>
            </a:blip>
            <a:srcRect l="39592" t="4526" r="33501" b="45642"/>
            <a:stretch/>
          </p:blipFill>
          <p:spPr>
            <a:xfrm>
              <a:off x="8225668" y="1514648"/>
              <a:ext cx="3203769" cy="3958656"/>
            </a:xfrm>
            <a:prstGeom prst="rect">
              <a:avLst/>
            </a:prstGeom>
            <a:ln w="38100">
              <a:solidFill>
                <a:schemeClr val="bg2"/>
              </a:solidFill>
            </a:ln>
          </p:spPr>
        </p:pic>
      </p:grpSp>
    </p:spTree>
    <p:extLst>
      <p:ext uri="{BB962C8B-B14F-4D97-AF65-F5344CB8AC3E}">
        <p14:creationId xmlns:p14="http://schemas.microsoft.com/office/powerpoint/2010/main" val="3580235440"/>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1+#ppt_w/2"/>
                                          </p:val>
                                        </p:tav>
                                        <p:tav tm="100000">
                                          <p:val>
                                            <p:strVal val="#ppt_x"/>
                                          </p:val>
                                        </p:tav>
                                      </p:tavLst>
                                    </p:anim>
                                    <p:anim calcmode="lin" valueType="num">
                                      <p:cBhvr additive="base">
                                        <p:cTn id="8" dur="500" fill="hold"/>
                                        <p:tgtEl>
                                          <p:spTgt spid="2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1+#ppt_w/2"/>
                                          </p:val>
                                        </p:tav>
                                        <p:tav tm="100000">
                                          <p:val>
                                            <p:strVal val="#ppt_x"/>
                                          </p:val>
                                        </p:tav>
                                      </p:tavLst>
                                    </p:anim>
                                    <p:anim calcmode="lin" valueType="num">
                                      <p:cBhvr additive="base">
                                        <p:cTn id="13"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8BBEBC14-941D-4037-B8B4-2AB1322B4ED7}"/>
              </a:ext>
            </a:extLst>
          </p:cNvPr>
          <p:cNvSpPr txBox="1">
            <a:spLocks/>
          </p:cNvSpPr>
          <p:nvPr/>
        </p:nvSpPr>
        <p:spPr>
          <a:xfrm>
            <a:off x="0" y="39167"/>
            <a:ext cx="12192000" cy="639763"/>
          </a:xfrm>
          <a:prstGeom prst="rect">
            <a:avLst/>
          </a:prstGeom>
        </p:spPr>
        <p:txBody>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5FE0D4"/>
                </a:solidFill>
                <a:effectLst/>
                <a:uLnTx/>
                <a:uFillTx/>
                <a:latin typeface="Arial" charset="0"/>
                <a:ea typeface="+mj-ea"/>
                <a:cs typeface="Arial" charset="0"/>
              </a:rPr>
              <a:t>30</a:t>
            </a:r>
            <a:r>
              <a:rPr kumimoji="0" lang="en-US" sz="3600" b="1" i="0" u="none" strike="noStrike" kern="1200" cap="none" spc="0" normalizeH="0" baseline="30000" noProof="0" dirty="0">
                <a:ln>
                  <a:noFill/>
                </a:ln>
                <a:solidFill>
                  <a:srgbClr val="5FE0D4"/>
                </a:solidFill>
                <a:effectLst/>
                <a:uLnTx/>
                <a:uFillTx/>
                <a:latin typeface="Arial" charset="0"/>
                <a:ea typeface="+mj-ea"/>
                <a:cs typeface="Arial" charset="0"/>
              </a:rPr>
              <a:t>th</a:t>
            </a:r>
            <a:r>
              <a:rPr kumimoji="0" lang="en-US" sz="3600" b="1" i="0" u="none" strike="noStrike" kern="1200" cap="none" spc="0" normalizeH="0" baseline="0" noProof="0" dirty="0">
                <a:ln>
                  <a:noFill/>
                </a:ln>
                <a:solidFill>
                  <a:srgbClr val="5FE0D4"/>
                </a:solidFill>
                <a:effectLst/>
                <a:uLnTx/>
                <a:uFillTx/>
                <a:latin typeface="Arial" charset="0"/>
                <a:ea typeface="+mj-ea"/>
                <a:cs typeface="Arial" charset="0"/>
              </a:rPr>
              <a:t> Anniversary of the NHGRI </a:t>
            </a:r>
          </a:p>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5FE0D4"/>
                </a:solidFill>
                <a:effectLst/>
                <a:uLnTx/>
                <a:uFillTx/>
                <a:latin typeface="Arial" charset="0"/>
                <a:ea typeface="+mj-ea"/>
                <a:cs typeface="Arial" charset="0"/>
              </a:rPr>
              <a:t>Intramural Research Program</a:t>
            </a:r>
            <a:endParaRPr kumimoji="0" lang="en-US" sz="3600" b="1" i="0" u="none" strike="noStrike" kern="1200" cap="none" spc="0" normalizeH="0" baseline="0" noProof="0" dirty="0">
              <a:ln>
                <a:noFill/>
              </a:ln>
              <a:solidFill>
                <a:srgbClr val="5FE0D4"/>
              </a:solidFill>
              <a:effectLst/>
              <a:uLnTx/>
              <a:uFillTx/>
              <a:latin typeface="Arial" pitchFamily="34" charset="0"/>
              <a:ea typeface="+mj-ea"/>
              <a:cs typeface="Arial" pitchFamily="34" charset="0"/>
            </a:endParaRPr>
          </a:p>
        </p:txBody>
      </p:sp>
      <p:sp>
        <p:nvSpPr>
          <p:cNvPr id="5" name="TextBox 4">
            <a:extLst>
              <a:ext uri="{FF2B5EF4-FFF2-40B4-BE49-F238E27FC236}">
                <a16:creationId xmlns:a16="http://schemas.microsoft.com/office/drawing/2014/main" id="{0FB12BF4-7430-BE0E-5FB4-70291412F62D}"/>
              </a:ext>
            </a:extLst>
          </p:cNvPr>
          <p:cNvSpPr txBox="1"/>
          <p:nvPr/>
        </p:nvSpPr>
        <p:spPr>
          <a:xfrm>
            <a:off x="10379998" y="6457890"/>
            <a:ext cx="1795684"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a:ea typeface="+mn-ea"/>
                <a:cs typeface="Arial"/>
              </a:rPr>
              <a:t>Document 44</a:t>
            </a:r>
          </a:p>
        </p:txBody>
      </p:sp>
      <p:grpSp>
        <p:nvGrpSpPr>
          <p:cNvPr id="27" name="Group 26">
            <a:extLst>
              <a:ext uri="{FF2B5EF4-FFF2-40B4-BE49-F238E27FC236}">
                <a16:creationId xmlns:a16="http://schemas.microsoft.com/office/drawing/2014/main" id="{A352B7B3-9F42-FCA4-357D-C2E5D72D86C5}"/>
              </a:ext>
            </a:extLst>
          </p:cNvPr>
          <p:cNvGrpSpPr/>
          <p:nvPr/>
        </p:nvGrpSpPr>
        <p:grpSpPr>
          <a:xfrm>
            <a:off x="7274552" y="1545485"/>
            <a:ext cx="3481160" cy="5001090"/>
            <a:chOff x="8249459" y="1461776"/>
            <a:chExt cx="3481160" cy="5001090"/>
          </a:xfrm>
        </p:grpSpPr>
        <p:grpSp>
          <p:nvGrpSpPr>
            <p:cNvPr id="26" name="Group 25">
              <a:extLst>
                <a:ext uri="{FF2B5EF4-FFF2-40B4-BE49-F238E27FC236}">
                  <a16:creationId xmlns:a16="http://schemas.microsoft.com/office/drawing/2014/main" id="{22D7D33B-A9CE-406E-1A89-5DA259F4990C}"/>
                </a:ext>
              </a:extLst>
            </p:cNvPr>
            <p:cNvGrpSpPr/>
            <p:nvPr/>
          </p:nvGrpSpPr>
          <p:grpSpPr>
            <a:xfrm>
              <a:off x="8317885" y="1461776"/>
              <a:ext cx="3385751" cy="3445649"/>
              <a:chOff x="4151817" y="900449"/>
              <a:chExt cx="3385751" cy="3445649"/>
            </a:xfrm>
          </p:grpSpPr>
          <p:pic>
            <p:nvPicPr>
              <p:cNvPr id="22" name="Picture 21">
                <a:extLst>
                  <a:ext uri="{FF2B5EF4-FFF2-40B4-BE49-F238E27FC236}">
                    <a16:creationId xmlns:a16="http://schemas.microsoft.com/office/drawing/2014/main" id="{235B8452-0698-5516-00FD-758154EDB01F}"/>
                  </a:ext>
                </a:extLst>
              </p:cNvPr>
              <p:cNvPicPr>
                <a:picLocks noChangeAspect="1"/>
              </p:cNvPicPr>
              <p:nvPr/>
            </p:nvPicPr>
            <p:blipFill rotWithShape="1">
              <a:blip r:embed="rId3"/>
              <a:srcRect l="17128" t="1721" r="23141" b="3221"/>
              <a:stretch/>
            </p:blipFill>
            <p:spPr>
              <a:xfrm>
                <a:off x="4637379" y="900449"/>
                <a:ext cx="2258445" cy="2743706"/>
              </a:xfrm>
              <a:prstGeom prst="rect">
                <a:avLst/>
              </a:prstGeom>
              <a:ln w="38100">
                <a:solidFill>
                  <a:schemeClr val="bg2"/>
                </a:solidFill>
              </a:ln>
            </p:spPr>
          </p:pic>
          <p:sp>
            <p:nvSpPr>
              <p:cNvPr id="23" name="Title 1">
                <a:extLst>
                  <a:ext uri="{FF2B5EF4-FFF2-40B4-BE49-F238E27FC236}">
                    <a16:creationId xmlns:a16="http://schemas.microsoft.com/office/drawing/2014/main" id="{D61A5389-2169-5FFA-A0F8-F743C833D71E}"/>
                  </a:ext>
                </a:extLst>
              </p:cNvPr>
              <p:cNvSpPr txBox="1">
                <a:spLocks/>
              </p:cNvSpPr>
              <p:nvPr/>
            </p:nvSpPr>
            <p:spPr>
              <a:xfrm>
                <a:off x="4151817" y="3692531"/>
                <a:ext cx="3385751" cy="653567"/>
              </a:xfrm>
              <a:prstGeom prst="rect">
                <a:avLst/>
              </a:prstGeom>
            </p:spPr>
            <p:txBody>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de-DE" sz="3200" b="1" i="0" u="none" strike="noStrike" kern="1200" cap="none" spc="-100" normalizeH="0" baseline="0" noProof="0">
                    <a:ln>
                      <a:noFill/>
                    </a:ln>
                    <a:solidFill>
                      <a:srgbClr val="FFFFFF"/>
                    </a:solidFill>
                    <a:effectLst/>
                    <a:uLnTx/>
                    <a:uFillTx/>
                    <a:latin typeface="Arial" panose="020B0604020202020204"/>
                    <a:ea typeface="+mn-ea"/>
                    <a:cs typeface="Arial" charset="0"/>
                  </a:rPr>
                  <a:t>Todd Golub, M.D.</a:t>
                </a:r>
                <a:endParaRPr kumimoji="0" lang="en-US" sz="3200" b="1" i="0" u="none" strike="noStrike" kern="1200" cap="none" spc="-100" normalizeH="0" baseline="0" noProof="0">
                  <a:ln>
                    <a:noFill/>
                  </a:ln>
                  <a:solidFill>
                    <a:srgbClr val="FFFFFF"/>
                  </a:solidFill>
                  <a:effectLst/>
                  <a:uLnTx/>
                  <a:uFillTx/>
                  <a:latin typeface="Arial" panose="020B0604020202020204"/>
                  <a:ea typeface="+mn-ea"/>
                  <a:cs typeface="Arial" charset="0"/>
                </a:endParaRPr>
              </a:p>
            </p:txBody>
          </p:sp>
        </p:grpSp>
        <p:pic>
          <p:nvPicPr>
            <p:cNvPr id="25" name="Picture 24">
              <a:extLst>
                <a:ext uri="{FF2B5EF4-FFF2-40B4-BE49-F238E27FC236}">
                  <a16:creationId xmlns:a16="http://schemas.microsoft.com/office/drawing/2014/main" id="{0B70F05F-0CF9-57B7-A47D-FB99EB816032}"/>
                </a:ext>
              </a:extLst>
            </p:cNvPr>
            <p:cNvPicPr>
              <a:picLocks noChangeAspect="1"/>
            </p:cNvPicPr>
            <p:nvPr/>
          </p:nvPicPr>
          <p:blipFill>
            <a:blip r:embed="rId4"/>
            <a:stretch>
              <a:fillRect/>
            </a:stretch>
          </p:blipFill>
          <p:spPr>
            <a:xfrm>
              <a:off x="8249459" y="4961557"/>
              <a:ext cx="3481160" cy="1501309"/>
            </a:xfrm>
            <a:prstGeom prst="rect">
              <a:avLst/>
            </a:prstGeom>
          </p:spPr>
        </p:pic>
      </p:grpSp>
      <p:pic>
        <p:nvPicPr>
          <p:cNvPr id="28" name="Picture 27">
            <a:extLst>
              <a:ext uri="{FF2B5EF4-FFF2-40B4-BE49-F238E27FC236}">
                <a16:creationId xmlns:a16="http://schemas.microsoft.com/office/drawing/2014/main" id="{FED749D2-44DA-1040-E30E-DC80FE8CD8D7}"/>
              </a:ext>
            </a:extLst>
          </p:cNvPr>
          <p:cNvPicPr>
            <a:picLocks noChangeAspect="1"/>
          </p:cNvPicPr>
          <p:nvPr/>
        </p:nvPicPr>
        <p:blipFill rotWithShape="1">
          <a:blip r:embed="rId5"/>
          <a:srcRect l="9562" r="12295"/>
          <a:stretch/>
        </p:blipFill>
        <p:spPr>
          <a:xfrm>
            <a:off x="856808" y="1816397"/>
            <a:ext cx="5681832" cy="4030425"/>
          </a:xfrm>
          <a:prstGeom prst="rect">
            <a:avLst/>
          </a:prstGeom>
        </p:spPr>
      </p:pic>
    </p:spTree>
    <p:extLst>
      <p:ext uri="{BB962C8B-B14F-4D97-AF65-F5344CB8AC3E}">
        <p14:creationId xmlns:p14="http://schemas.microsoft.com/office/powerpoint/2010/main" val="2292312176"/>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1+#ppt_w/2"/>
                                          </p:val>
                                        </p:tav>
                                        <p:tav tm="100000">
                                          <p:val>
                                            <p:strVal val="#ppt_x"/>
                                          </p:val>
                                        </p:tav>
                                      </p:tavLst>
                                    </p:anim>
                                    <p:anim calcmode="lin" valueType="num">
                                      <p:cBhvr additive="base">
                                        <p:cTn id="8" dur="5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8BBEBC14-941D-4037-B8B4-2AB1322B4ED7}"/>
              </a:ext>
            </a:extLst>
          </p:cNvPr>
          <p:cNvSpPr txBox="1">
            <a:spLocks/>
          </p:cNvSpPr>
          <p:nvPr/>
        </p:nvSpPr>
        <p:spPr>
          <a:xfrm>
            <a:off x="0" y="39167"/>
            <a:ext cx="12192000" cy="639763"/>
          </a:xfrm>
          <a:prstGeom prst="rect">
            <a:avLst/>
          </a:prstGeom>
        </p:spPr>
        <p:txBody>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algn="ctr">
              <a:defRPr/>
            </a:pPr>
            <a:r>
              <a:rPr lang="en-US" sz="3600" dirty="0">
                <a:solidFill>
                  <a:srgbClr val="5FE0D4"/>
                </a:solidFill>
                <a:latin typeface="Arial" charset="0"/>
                <a:cs typeface="Arial" charset="0"/>
              </a:rPr>
              <a:t>New York Academy of Medicine Medal for Distinguished Contributions in Biomedical Science</a:t>
            </a:r>
            <a:endParaRPr lang="en-US" sz="3600" dirty="0">
              <a:solidFill>
                <a:srgbClr val="5FE0D4"/>
              </a:solidFill>
              <a:latin typeface="Arial" pitchFamily="34" charset="0"/>
              <a:cs typeface="Arial" pitchFamily="34" charset="0"/>
            </a:endParaRPr>
          </a:p>
        </p:txBody>
      </p:sp>
      <p:sp>
        <p:nvSpPr>
          <p:cNvPr id="5" name="TextBox 4">
            <a:extLst>
              <a:ext uri="{FF2B5EF4-FFF2-40B4-BE49-F238E27FC236}">
                <a16:creationId xmlns:a16="http://schemas.microsoft.com/office/drawing/2014/main" id="{0FB12BF4-7430-BE0E-5FB4-70291412F62D}"/>
              </a:ext>
            </a:extLst>
          </p:cNvPr>
          <p:cNvSpPr txBox="1"/>
          <p:nvPr/>
        </p:nvSpPr>
        <p:spPr>
          <a:xfrm>
            <a:off x="10379998" y="6457890"/>
            <a:ext cx="1795684"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a:cs typeface="Arial"/>
              </a:rPr>
              <a:t>Document 45</a:t>
            </a:r>
          </a:p>
        </p:txBody>
      </p:sp>
      <p:sp>
        <p:nvSpPr>
          <p:cNvPr id="4" name="Title 1">
            <a:extLst>
              <a:ext uri="{FF2B5EF4-FFF2-40B4-BE49-F238E27FC236}">
                <a16:creationId xmlns:a16="http://schemas.microsoft.com/office/drawing/2014/main" id="{A7B4024B-6CB4-5D0D-25C6-F073CD69FB4A}"/>
              </a:ext>
            </a:extLst>
          </p:cNvPr>
          <p:cNvSpPr txBox="1">
            <a:spLocks/>
          </p:cNvSpPr>
          <p:nvPr/>
        </p:nvSpPr>
        <p:spPr>
          <a:xfrm>
            <a:off x="1174983" y="5712927"/>
            <a:ext cx="5922481" cy="653567"/>
          </a:xfrm>
          <a:prstGeom prst="rect">
            <a:avLst/>
          </a:prstGeom>
        </p:spPr>
        <p:txBody>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de-DE" sz="3200" b="1" i="0" u="none" strike="noStrike" kern="1200" cap="none" spc="-100" normalizeH="0" baseline="0" noProof="0" dirty="0">
                <a:ln>
                  <a:noFill/>
                </a:ln>
                <a:solidFill>
                  <a:srgbClr val="FFFFFF"/>
                </a:solidFill>
                <a:effectLst/>
                <a:uLnTx/>
                <a:uFillTx/>
                <a:latin typeface="Arial" panose="020B0604020202020204"/>
                <a:ea typeface="+mn-ea"/>
                <a:cs typeface="Arial" charset="0"/>
              </a:rPr>
              <a:t>Charles Rotimi, Ph.D.</a:t>
            </a:r>
            <a:endParaRPr kumimoji="0" lang="en-US" sz="3200" b="1" i="0" u="none" strike="noStrike" kern="1200" cap="none" spc="-100" normalizeH="0" baseline="0" noProof="0" dirty="0">
              <a:ln>
                <a:noFill/>
              </a:ln>
              <a:solidFill>
                <a:srgbClr val="FFFFFF"/>
              </a:solidFill>
              <a:effectLst/>
              <a:uLnTx/>
              <a:uFillTx/>
              <a:latin typeface="Arial" panose="020B0604020202020204"/>
              <a:ea typeface="+mn-ea"/>
              <a:cs typeface="Arial" charset="0"/>
            </a:endParaRPr>
          </a:p>
        </p:txBody>
      </p:sp>
      <p:pic>
        <p:nvPicPr>
          <p:cNvPr id="8" name="Picture 7">
            <a:extLst>
              <a:ext uri="{FF2B5EF4-FFF2-40B4-BE49-F238E27FC236}">
                <a16:creationId xmlns:a16="http://schemas.microsoft.com/office/drawing/2014/main" id="{A92468BA-0B3E-289F-FED1-BEE2290FBF64}"/>
              </a:ext>
            </a:extLst>
          </p:cNvPr>
          <p:cNvPicPr>
            <a:picLocks noChangeAspect="1"/>
          </p:cNvPicPr>
          <p:nvPr/>
        </p:nvPicPr>
        <p:blipFill>
          <a:blip r:embed="rId3"/>
          <a:stretch>
            <a:fillRect/>
          </a:stretch>
        </p:blipFill>
        <p:spPr>
          <a:xfrm>
            <a:off x="1174983" y="1733649"/>
            <a:ext cx="5922482" cy="3948321"/>
          </a:xfrm>
          <a:prstGeom prst="rect">
            <a:avLst/>
          </a:prstGeom>
          <a:ln w="38100">
            <a:solidFill>
              <a:srgbClr val="5FE0D4"/>
            </a:solidFill>
          </a:ln>
        </p:spPr>
      </p:pic>
      <p:pic>
        <p:nvPicPr>
          <p:cNvPr id="3074" name="Picture 2" descr="The New York Academy of Medicine - Home | Facebook">
            <a:extLst>
              <a:ext uri="{FF2B5EF4-FFF2-40B4-BE49-F238E27FC236}">
                <a16:creationId xmlns:a16="http://schemas.microsoft.com/office/drawing/2014/main" id="{5BD89431-BAF6-9010-54CF-23249082B17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2751" t="13498" r="21447" b="13013"/>
          <a:stretch/>
        </p:blipFill>
        <p:spPr bwMode="auto">
          <a:xfrm>
            <a:off x="7753978" y="2872164"/>
            <a:ext cx="3452528" cy="16712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0948060"/>
      </p:ext>
    </p:extLst>
  </p:cSld>
  <p:clrMapOvr>
    <a:masterClrMapping/>
  </p:clrMapOvr>
  <p:transition spd="slow">
    <p:wipe dir="d"/>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ndrew B. Singleton, Ph.D. | Principal Investigators | NIH Intramural  Research Program">
            <a:extLst>
              <a:ext uri="{FF2B5EF4-FFF2-40B4-BE49-F238E27FC236}">
                <a16:creationId xmlns:a16="http://schemas.microsoft.com/office/drawing/2014/main" id="{BC57ED55-96A1-48CA-BACD-5441F20295C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2477" t="5873" r="11788" b="31636"/>
          <a:stretch/>
        </p:blipFill>
        <p:spPr bwMode="auto">
          <a:xfrm>
            <a:off x="8225668" y="1514649"/>
            <a:ext cx="3203768" cy="3958656"/>
          </a:xfrm>
          <a:prstGeom prst="rect">
            <a:avLst/>
          </a:prstGeom>
          <a:noFill/>
          <a:ln w="38100">
            <a:solidFill>
              <a:schemeClr val="bg2"/>
            </a:solidFill>
          </a:ln>
          <a:extLst>
            <a:ext uri="{909E8E84-426E-40DD-AFC4-6F175D3DCCD1}">
              <a14:hiddenFill xmlns:a14="http://schemas.microsoft.com/office/drawing/2010/main">
                <a:solidFill>
                  <a:srgbClr val="FFFFFF"/>
                </a:solidFill>
              </a14:hiddenFill>
            </a:ext>
          </a:extLst>
        </p:spPr>
      </p:pic>
      <p:pic>
        <p:nvPicPr>
          <p:cNvPr id="24" name="Picture 23">
            <a:extLst>
              <a:ext uri="{FF2B5EF4-FFF2-40B4-BE49-F238E27FC236}">
                <a16:creationId xmlns:a16="http://schemas.microsoft.com/office/drawing/2014/main" id="{7A70AA00-18BD-E761-E6B3-C5DEC9DD1F9D}"/>
              </a:ext>
            </a:extLst>
          </p:cNvPr>
          <p:cNvPicPr>
            <a:picLocks noChangeAspect="1"/>
          </p:cNvPicPr>
          <p:nvPr/>
        </p:nvPicPr>
        <p:blipFill rotWithShape="1">
          <a:blip r:embed="rId4"/>
          <a:srcRect l="31943" t="4764" r="38229" b="39998"/>
          <a:stretch/>
        </p:blipFill>
        <p:spPr>
          <a:xfrm>
            <a:off x="4491447" y="1514648"/>
            <a:ext cx="3206438" cy="3958656"/>
          </a:xfrm>
          <a:prstGeom prst="rect">
            <a:avLst/>
          </a:prstGeom>
          <a:ln w="38100">
            <a:solidFill>
              <a:schemeClr val="bg2"/>
            </a:solidFill>
          </a:ln>
        </p:spPr>
      </p:pic>
      <p:pic>
        <p:nvPicPr>
          <p:cNvPr id="25" name="Picture 24">
            <a:extLst>
              <a:ext uri="{FF2B5EF4-FFF2-40B4-BE49-F238E27FC236}">
                <a16:creationId xmlns:a16="http://schemas.microsoft.com/office/drawing/2014/main" id="{10254116-01E0-A3EA-CC18-C0BBFA6997DB}"/>
              </a:ext>
            </a:extLst>
          </p:cNvPr>
          <p:cNvPicPr>
            <a:picLocks noChangeAspect="1"/>
          </p:cNvPicPr>
          <p:nvPr/>
        </p:nvPicPr>
        <p:blipFill rotWithShape="1">
          <a:blip r:embed="rId5"/>
          <a:srcRect l="9535" r="9535"/>
          <a:stretch/>
        </p:blipFill>
        <p:spPr>
          <a:xfrm>
            <a:off x="813972" y="1514648"/>
            <a:ext cx="3203770" cy="3958656"/>
          </a:xfrm>
          <a:prstGeom prst="rect">
            <a:avLst/>
          </a:prstGeom>
          <a:ln w="38100">
            <a:solidFill>
              <a:schemeClr val="bg2"/>
            </a:solidFill>
          </a:ln>
        </p:spPr>
      </p:pic>
      <p:sp>
        <p:nvSpPr>
          <p:cNvPr id="2" name="Rectangle 1">
            <a:extLst>
              <a:ext uri="{FF2B5EF4-FFF2-40B4-BE49-F238E27FC236}">
                <a16:creationId xmlns:a16="http://schemas.microsoft.com/office/drawing/2014/main" id="{BE8B9FA7-E65D-4A00-A529-081D35D2EB74}"/>
              </a:ext>
            </a:extLst>
          </p:cNvPr>
          <p:cNvSpPr/>
          <p:nvPr/>
        </p:nvSpPr>
        <p:spPr>
          <a:xfrm>
            <a:off x="2857500" y="-17320"/>
            <a:ext cx="9334500" cy="646331"/>
          </a:xfrm>
          <a:prstGeom prst="rect">
            <a:avLst/>
          </a:prstGeom>
        </p:spPr>
        <p:txBody>
          <a:bodyPr wrap="square" lIns="91440" tIns="45720" rIns="91440" bIns="45720" anchor="t">
            <a:spAutoFit/>
          </a:bodyPr>
          <a:lstStyle/>
          <a:p>
            <a:pPr marL="158750" marR="0" lvl="2" indent="0" algn="ctr" defTabSz="627063" rtl="0" eaLnBrk="1" fontAlgn="auto" latinLnBrk="0" hangingPunct="1">
              <a:lnSpc>
                <a:spcPct val="100000"/>
              </a:lnSpc>
              <a:spcBef>
                <a:spcPts val="1800"/>
              </a:spcBef>
              <a:spcAft>
                <a:spcPts val="0"/>
              </a:spcAft>
              <a:buClrTx/>
              <a:buSzTx/>
              <a:buFontTx/>
              <a:buNone/>
              <a:tabLst/>
              <a:defRPr/>
            </a:pPr>
            <a:r>
              <a:rPr kumimoji="0" lang="en-US" sz="3600" b="1" i="0" u="none" strike="noStrike" kern="1200" cap="none" spc="0" normalizeH="0" baseline="0" noProof="0" dirty="0">
                <a:ln>
                  <a:noFill/>
                </a:ln>
                <a:solidFill>
                  <a:srgbClr val="5FE0D4"/>
                </a:solidFill>
                <a:effectLst/>
                <a:uLnTx/>
                <a:uFillTx/>
                <a:latin typeface="Arial"/>
                <a:ea typeface="+mn-ea"/>
                <a:cs typeface="Arial"/>
              </a:rPr>
              <a:t>2024 Breakthrough Prize in Life Sciences</a:t>
            </a:r>
          </a:p>
        </p:txBody>
      </p:sp>
      <p:sp>
        <p:nvSpPr>
          <p:cNvPr id="3" name="Google Shape;200;g237ab552ecf_0_0">
            <a:extLst>
              <a:ext uri="{FF2B5EF4-FFF2-40B4-BE49-F238E27FC236}">
                <a16:creationId xmlns:a16="http://schemas.microsoft.com/office/drawing/2014/main" id="{AC0792E1-7F2B-73F7-AA75-DA24C01FE3EB}"/>
              </a:ext>
            </a:extLst>
          </p:cNvPr>
          <p:cNvSpPr txBox="1"/>
          <p:nvPr/>
        </p:nvSpPr>
        <p:spPr>
          <a:xfrm>
            <a:off x="10379998" y="6457890"/>
            <a:ext cx="1812002" cy="400069"/>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5FE0D4"/>
              </a:buClr>
              <a:buSzPts val="2000"/>
              <a:buFont typeface="Arial"/>
              <a:buNone/>
              <a:tabLst/>
              <a:defRPr/>
            </a:pPr>
            <a:r>
              <a:rPr kumimoji="0" lang="en-US" sz="2000" b="1" i="0" u="none" strike="noStrike" kern="0" cap="none" spc="0" normalizeH="0" baseline="0" noProof="0" dirty="0">
                <a:ln>
                  <a:noFill/>
                </a:ln>
                <a:solidFill>
                  <a:srgbClr val="5FE0D4"/>
                </a:solidFill>
                <a:effectLst/>
                <a:uLnTx/>
                <a:uFillTx/>
                <a:latin typeface="Arial"/>
                <a:ea typeface="Arial"/>
                <a:cs typeface="Arial"/>
                <a:sym typeface="Arial"/>
              </a:rPr>
              <a:t>Document 46</a:t>
            </a:r>
            <a:endParaRPr kumimoji="0" sz="2000" b="1" i="0" u="none" strike="noStrike" kern="0" cap="none" spc="0" normalizeH="0" baseline="0" noProof="0" dirty="0">
              <a:ln>
                <a:noFill/>
              </a:ln>
              <a:solidFill>
                <a:srgbClr val="5FE0D4"/>
              </a:solidFill>
              <a:effectLst/>
              <a:uLnTx/>
              <a:uFillTx/>
              <a:latin typeface="Arial"/>
              <a:ea typeface="Arial"/>
              <a:cs typeface="Arial"/>
              <a:sym typeface="Arial"/>
            </a:endParaRPr>
          </a:p>
        </p:txBody>
      </p:sp>
      <p:sp>
        <p:nvSpPr>
          <p:cNvPr id="14" name="Title 1">
            <a:extLst>
              <a:ext uri="{FF2B5EF4-FFF2-40B4-BE49-F238E27FC236}">
                <a16:creationId xmlns:a16="http://schemas.microsoft.com/office/drawing/2014/main" id="{7598F866-60E6-BBFF-085F-88F979BC44AA}"/>
              </a:ext>
            </a:extLst>
          </p:cNvPr>
          <p:cNvSpPr txBox="1">
            <a:spLocks/>
          </p:cNvSpPr>
          <p:nvPr/>
        </p:nvSpPr>
        <p:spPr>
          <a:xfrm>
            <a:off x="8225668" y="5512376"/>
            <a:ext cx="3203770" cy="653567"/>
          </a:xfrm>
          <a:prstGeom prst="rect">
            <a:avLst/>
          </a:prstGeom>
        </p:spPr>
        <p:txBody>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it-IT" sz="3200" b="1" i="0" u="none" strike="noStrike" kern="1200" cap="none" spc="-100" normalizeH="0" baseline="0" noProof="0" dirty="0">
                <a:ln>
                  <a:noFill/>
                </a:ln>
                <a:solidFill>
                  <a:srgbClr val="FFFFFF"/>
                </a:solidFill>
                <a:effectLst/>
                <a:uLnTx/>
                <a:uFillTx/>
                <a:latin typeface="Arial" panose="020B0604020202020204"/>
                <a:ea typeface="+mn-ea"/>
                <a:cs typeface="Arial" charset="0"/>
              </a:rPr>
              <a:t>Andrew Singleton, Ph.D.</a:t>
            </a:r>
            <a:endParaRPr kumimoji="0" lang="en-US" sz="3200" b="1" i="0" u="none" strike="noStrike" kern="1200" cap="none" spc="-100" normalizeH="0" baseline="0" noProof="0" dirty="0">
              <a:ln>
                <a:noFill/>
              </a:ln>
              <a:solidFill>
                <a:srgbClr val="FFFFFF"/>
              </a:solidFill>
              <a:effectLst/>
              <a:uLnTx/>
              <a:uFillTx/>
              <a:latin typeface="Arial" panose="020B0604020202020204"/>
              <a:ea typeface="+mn-ea"/>
              <a:cs typeface="Arial" charset="0"/>
            </a:endParaRPr>
          </a:p>
        </p:txBody>
      </p:sp>
      <p:sp>
        <p:nvSpPr>
          <p:cNvPr id="17" name="Title 1">
            <a:extLst>
              <a:ext uri="{FF2B5EF4-FFF2-40B4-BE49-F238E27FC236}">
                <a16:creationId xmlns:a16="http://schemas.microsoft.com/office/drawing/2014/main" id="{FADA0B0E-435F-1453-E790-1A800A2713B9}"/>
              </a:ext>
            </a:extLst>
          </p:cNvPr>
          <p:cNvSpPr txBox="1">
            <a:spLocks/>
          </p:cNvSpPr>
          <p:nvPr/>
        </p:nvSpPr>
        <p:spPr>
          <a:xfrm>
            <a:off x="4494116" y="5512376"/>
            <a:ext cx="3203769" cy="653567"/>
          </a:xfrm>
          <a:prstGeom prst="rect">
            <a:avLst/>
          </a:prstGeom>
        </p:spPr>
        <p:txBody>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it-IT" sz="3200" b="1" i="0" u="none" strike="noStrike" kern="1200" cap="none" spc="-100" normalizeH="0" baseline="0" noProof="0" dirty="0">
                <a:ln>
                  <a:noFill/>
                </a:ln>
                <a:solidFill>
                  <a:srgbClr val="FFFFFF"/>
                </a:solidFill>
                <a:effectLst/>
                <a:uLnTx/>
                <a:uFillTx/>
                <a:latin typeface="Arial" panose="020B0604020202020204"/>
                <a:ea typeface="+mn-ea"/>
                <a:cs typeface="Arial" charset="0"/>
              </a:rPr>
              <a:t>Thomas Gasser, M.D., Ph.D.</a:t>
            </a:r>
            <a:endParaRPr kumimoji="0" lang="en-US" sz="3200" b="1" i="0" u="none" strike="noStrike" kern="1200" cap="none" spc="-100" normalizeH="0" baseline="0" noProof="0" dirty="0">
              <a:ln>
                <a:noFill/>
              </a:ln>
              <a:solidFill>
                <a:srgbClr val="FFFFFF"/>
              </a:solidFill>
              <a:effectLst/>
              <a:uLnTx/>
              <a:uFillTx/>
              <a:latin typeface="Arial" panose="020B0604020202020204"/>
              <a:ea typeface="+mn-ea"/>
              <a:cs typeface="Arial" charset="0"/>
            </a:endParaRPr>
          </a:p>
        </p:txBody>
      </p:sp>
      <p:sp>
        <p:nvSpPr>
          <p:cNvPr id="20" name="Title 1">
            <a:extLst>
              <a:ext uri="{FF2B5EF4-FFF2-40B4-BE49-F238E27FC236}">
                <a16:creationId xmlns:a16="http://schemas.microsoft.com/office/drawing/2014/main" id="{4CA02769-33DF-5473-6A5A-CF8170F8AA3B}"/>
              </a:ext>
            </a:extLst>
          </p:cNvPr>
          <p:cNvSpPr txBox="1">
            <a:spLocks/>
          </p:cNvSpPr>
          <p:nvPr/>
        </p:nvSpPr>
        <p:spPr>
          <a:xfrm>
            <a:off x="813973" y="5512376"/>
            <a:ext cx="3203769" cy="653567"/>
          </a:xfrm>
          <a:prstGeom prst="rect">
            <a:avLst/>
          </a:prstGeom>
        </p:spPr>
        <p:txBody>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it-IT" sz="3200" b="1" i="0" u="none" strike="noStrike" kern="1200" cap="none" spc="-100" normalizeH="0" baseline="0" noProof="0" dirty="0">
                <a:ln>
                  <a:noFill/>
                </a:ln>
                <a:solidFill>
                  <a:srgbClr val="FFFFFF"/>
                </a:solidFill>
                <a:effectLst/>
                <a:uLnTx/>
                <a:uFillTx/>
                <a:latin typeface="Arial" panose="020B0604020202020204"/>
                <a:ea typeface="+mn-ea"/>
                <a:cs typeface="Arial" charset="0"/>
              </a:rPr>
              <a:t>Ellen Sidransky, </a:t>
            </a:r>
          </a:p>
          <a:p>
            <a:pPr marL="0" marR="0" lvl="0" indent="0" algn="ctr" defTabSz="1219170" rtl="0" eaLnBrk="0" fontAlgn="auto" latinLnBrk="0" hangingPunct="0">
              <a:lnSpc>
                <a:spcPct val="100000"/>
              </a:lnSpc>
              <a:spcBef>
                <a:spcPts val="0"/>
              </a:spcBef>
              <a:spcAft>
                <a:spcPts val="0"/>
              </a:spcAft>
              <a:buClrTx/>
              <a:buSzTx/>
              <a:buFontTx/>
              <a:buNone/>
              <a:tabLst/>
              <a:defRPr/>
            </a:pPr>
            <a:r>
              <a:rPr kumimoji="0" lang="it-IT" sz="3200" b="1" i="0" u="none" strike="noStrike" kern="1200" cap="none" spc="-100" normalizeH="0" baseline="0" noProof="0" dirty="0">
                <a:ln>
                  <a:noFill/>
                </a:ln>
                <a:solidFill>
                  <a:srgbClr val="FFFFFF"/>
                </a:solidFill>
                <a:effectLst/>
                <a:uLnTx/>
                <a:uFillTx/>
                <a:latin typeface="Arial" panose="020B0604020202020204"/>
                <a:ea typeface="+mn-ea"/>
                <a:cs typeface="Arial" charset="0"/>
              </a:rPr>
              <a:t>M.D. </a:t>
            </a:r>
            <a:endParaRPr kumimoji="0" lang="en-US" sz="3200" b="1" i="0" u="none" strike="noStrike" kern="1200" cap="none" spc="-100" normalizeH="0" baseline="0" noProof="0" dirty="0">
              <a:ln>
                <a:noFill/>
              </a:ln>
              <a:solidFill>
                <a:srgbClr val="FFFFFF"/>
              </a:solidFill>
              <a:effectLst/>
              <a:uLnTx/>
              <a:uFillTx/>
              <a:latin typeface="Arial" panose="020B0604020202020204"/>
              <a:ea typeface="+mn-ea"/>
              <a:cs typeface="Arial" charset="0"/>
            </a:endParaRPr>
          </a:p>
        </p:txBody>
      </p:sp>
      <p:pic>
        <p:nvPicPr>
          <p:cNvPr id="31" name="Picture 30">
            <a:extLst>
              <a:ext uri="{FF2B5EF4-FFF2-40B4-BE49-F238E27FC236}">
                <a16:creationId xmlns:a16="http://schemas.microsoft.com/office/drawing/2014/main" id="{39724A77-60EE-CD8B-A6E1-7B1E4F352260}"/>
              </a:ext>
            </a:extLst>
          </p:cNvPr>
          <p:cNvPicPr>
            <a:picLocks noChangeAspect="1"/>
          </p:cNvPicPr>
          <p:nvPr/>
        </p:nvPicPr>
        <p:blipFill rotWithShape="1">
          <a:blip r:embed="rId6"/>
          <a:srcRect b="22708"/>
          <a:stretch/>
        </p:blipFill>
        <p:spPr>
          <a:xfrm>
            <a:off x="0" y="1"/>
            <a:ext cx="2857500" cy="1244184"/>
          </a:xfrm>
          <a:prstGeom prst="rect">
            <a:avLst/>
          </a:prstGeom>
        </p:spPr>
      </p:pic>
    </p:spTree>
    <p:extLst>
      <p:ext uri="{BB962C8B-B14F-4D97-AF65-F5344CB8AC3E}">
        <p14:creationId xmlns:p14="http://schemas.microsoft.com/office/powerpoint/2010/main" val="1831598113"/>
      </p:ext>
    </p:extLst>
  </p:cSld>
  <p:clrMapOvr>
    <a:masterClrMapping/>
  </p:clrMapOvr>
  <p:transition spd="slow">
    <p:wipe dir="d"/>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3"/>
          <p:cNvSpPr>
            <a:spLocks noGrp="1"/>
          </p:cNvSpPr>
          <p:nvPr>
            <p:ph type="title"/>
          </p:nvPr>
        </p:nvSpPr>
        <p:spPr>
          <a:xfrm>
            <a:off x="0" y="-12357"/>
            <a:ext cx="12192000" cy="1173383"/>
          </a:xfrm>
        </p:spPr>
        <p:txBody>
          <a:bodyPr>
            <a:normAutofit/>
          </a:bodyPr>
          <a:lstStyle/>
          <a:p>
            <a:pPr algn="ctr">
              <a:defRPr/>
            </a:pPr>
            <a:r>
              <a:rPr lang="en-US" sz="3600" dirty="0">
                <a:solidFill>
                  <a:srgbClr val="5FE0D4"/>
                </a:solidFill>
                <a:latin typeface="Arial" charset="0"/>
                <a:cs typeface="Arial" charset="0"/>
              </a:rPr>
              <a:t>Genomic Science and Health Equity</a:t>
            </a:r>
            <a:br>
              <a:rPr lang="en-US" sz="3600" dirty="0">
                <a:solidFill>
                  <a:srgbClr val="5FE0D4"/>
                </a:solidFill>
                <a:latin typeface="Arial" charset="0"/>
                <a:cs typeface="Arial" charset="0"/>
              </a:rPr>
            </a:br>
            <a:r>
              <a:rPr lang="en-US" sz="3600" dirty="0">
                <a:solidFill>
                  <a:srgbClr val="5FE0D4"/>
                </a:solidFill>
                <a:latin typeface="Arial" charset="0"/>
                <a:cs typeface="Arial" charset="0"/>
              </a:rPr>
              <a:t> Postdoctoral Fellowship</a:t>
            </a:r>
            <a:endParaRPr lang="en-US" sz="3600" dirty="0">
              <a:solidFill>
                <a:srgbClr val="5FE0D4"/>
              </a:solidFill>
              <a:latin typeface="Arial" pitchFamily="34" charset="0"/>
              <a:cs typeface="Arial" pitchFamily="34" charset="0"/>
            </a:endParaRPr>
          </a:p>
        </p:txBody>
      </p:sp>
      <p:sp>
        <p:nvSpPr>
          <p:cNvPr id="12" name="TextBox 11">
            <a:extLst>
              <a:ext uri="{FF2B5EF4-FFF2-40B4-BE49-F238E27FC236}">
                <a16:creationId xmlns:a16="http://schemas.microsoft.com/office/drawing/2014/main" id="{F8959B8F-B054-47F7-8DF1-60C2FE011C15}"/>
              </a:ext>
            </a:extLst>
          </p:cNvPr>
          <p:cNvSpPr txBox="1"/>
          <p:nvPr/>
        </p:nvSpPr>
        <p:spPr>
          <a:xfrm>
            <a:off x="10379998" y="6455751"/>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3"/>
                </a:solidFill>
                <a:effectLst/>
                <a:uLnTx/>
                <a:uFillTx/>
                <a:latin typeface="Arial" charset="0"/>
                <a:ea typeface="+mn-ea"/>
                <a:cs typeface="+mn-cs"/>
              </a:rPr>
              <a:t>Document 47</a:t>
            </a:r>
          </a:p>
        </p:txBody>
      </p:sp>
      <p:sp>
        <p:nvSpPr>
          <p:cNvPr id="14" name="Rectangle 13">
            <a:extLst>
              <a:ext uri="{FF2B5EF4-FFF2-40B4-BE49-F238E27FC236}">
                <a16:creationId xmlns:a16="http://schemas.microsoft.com/office/drawing/2014/main" id="{C20087DE-F6AD-49D4-B1D6-F7FA580E5892}"/>
              </a:ext>
            </a:extLst>
          </p:cNvPr>
          <p:cNvSpPr/>
          <p:nvPr/>
        </p:nvSpPr>
        <p:spPr>
          <a:xfrm>
            <a:off x="544527" y="1369001"/>
            <a:ext cx="6524953" cy="5262979"/>
          </a:xfrm>
          <a:prstGeom prst="rect">
            <a:avLst/>
          </a:prstGeom>
        </p:spPr>
        <p:txBody>
          <a:bodyPr wrap="square">
            <a:spAutoFit/>
          </a:bodyPr>
          <a:lstStyle/>
          <a:p>
            <a:pPr marR="0" lvl="0" algn="l" defTabSz="287338" rtl="0" eaLnBrk="1" fontAlgn="auto" latinLnBrk="0" hangingPunct="1">
              <a:lnSpc>
                <a:spcPct val="100000"/>
              </a:lnSpc>
              <a:spcBef>
                <a:spcPts val="0"/>
              </a:spcBef>
              <a:spcAft>
                <a:spcPts val="0"/>
              </a:spcAft>
              <a:buClrTx/>
              <a:buSzTx/>
              <a:tabLst/>
              <a:defRPr/>
            </a:pPr>
            <a:r>
              <a:rPr kumimoji="0" lang="en-US" sz="2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Training to use genetic, genomic, 	and pharmacogenomic 	approaches 	to advance minority health and 	health equity</a:t>
            </a:r>
          </a:p>
          <a:p>
            <a:pPr marL="457200" marR="0" lvl="0" indent="-457200" algn="l" defTabSz="695325"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en-US" sz="2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a:p>
            <a:pPr marL="457200" marR="0" lvl="0" indent="-457200" algn="l" defTabSz="695325"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en-US" sz="2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a:p>
            <a:pPr marL="457200" marR="0" lvl="0" indent="-457200" algn="l" defTabSz="695325"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lang="en-US" sz="2800" b="1" dirty="0">
              <a:solidFill>
                <a:srgbClr val="FFFFFF"/>
              </a:solidFill>
              <a:latin typeface="Arial" panose="020B0604020202020204" pitchFamily="34" charset="0"/>
              <a:cs typeface="Arial" panose="020B0604020202020204" pitchFamily="34" charset="0"/>
            </a:endParaRPr>
          </a:p>
          <a:p>
            <a:pPr marL="457200" marR="0" lvl="0" indent="-457200" algn="l" defTabSz="695325"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en-US" sz="2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a:p>
            <a:pPr marL="0" marR="0" lvl="0" indent="0" algn="l" defTabSz="695325" rtl="0" eaLnBrk="1" fontAlgn="auto" latinLnBrk="0" hangingPunct="1">
              <a:lnSpc>
                <a:spcPct val="100000"/>
              </a:lnSpc>
              <a:spcBef>
                <a:spcPts val="0"/>
              </a:spcBef>
              <a:spcAft>
                <a:spcPts val="0"/>
              </a:spcAft>
              <a:buClrTx/>
              <a:buSzTx/>
              <a:buFontTx/>
              <a:buNone/>
              <a:tabLst/>
              <a:defRPr/>
            </a:pPr>
            <a:br>
              <a:rPr kumimoji="0" lang="en-US" sz="2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br>
            <a:endParaRPr kumimoji="0" lang="en-US" sz="2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a:p>
            <a:pPr marL="0" marR="0" lvl="0" indent="0" algn="ctr" defTabSz="695325"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chemeClr val="bg2">
                    <a:lumMod val="40000"/>
                    <a:lumOff val="60000"/>
                  </a:schemeClr>
                </a:solidFill>
                <a:effectLst/>
                <a:uLnTx/>
                <a:uFillTx/>
                <a:latin typeface="Arial" panose="020B0604020202020204" pitchFamily="34" charset="0"/>
                <a:ea typeface="+mn-ea"/>
                <a:cs typeface="Arial" panose="020B0604020202020204" pitchFamily="34" charset="0"/>
              </a:rPr>
              <a:t>Next year’s fellowship </a:t>
            </a:r>
          </a:p>
          <a:p>
            <a:pPr marL="0" marR="0" lvl="0" indent="0" algn="ctr" defTabSz="695325"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chemeClr val="bg2">
                    <a:lumMod val="40000"/>
                    <a:lumOff val="60000"/>
                  </a:schemeClr>
                </a:solidFill>
                <a:effectLst/>
                <a:uLnTx/>
                <a:uFillTx/>
                <a:latin typeface="Arial" panose="020B0604020202020204" pitchFamily="34" charset="0"/>
                <a:ea typeface="+mn-ea"/>
                <a:cs typeface="Arial" panose="020B0604020202020204" pitchFamily="34" charset="0"/>
              </a:rPr>
              <a:t>application available soon</a:t>
            </a:r>
          </a:p>
        </p:txBody>
      </p:sp>
      <p:pic>
        <p:nvPicPr>
          <p:cNvPr id="13" name="Picture 12">
            <a:extLst>
              <a:ext uri="{FF2B5EF4-FFF2-40B4-BE49-F238E27FC236}">
                <a16:creationId xmlns:a16="http://schemas.microsoft.com/office/drawing/2014/main" id="{E9BEA4A1-44B5-42C0-967C-F34BD681F520}"/>
              </a:ext>
            </a:extLst>
          </p:cNvPr>
          <p:cNvPicPr>
            <a:picLocks noChangeAspect="1"/>
          </p:cNvPicPr>
          <p:nvPr/>
        </p:nvPicPr>
        <p:blipFill>
          <a:blip r:embed="rId3"/>
          <a:stretch>
            <a:fillRect/>
          </a:stretch>
        </p:blipFill>
        <p:spPr>
          <a:xfrm>
            <a:off x="2704934" y="3886190"/>
            <a:ext cx="2085821" cy="1153859"/>
          </a:xfrm>
          <a:prstGeom prst="rect">
            <a:avLst/>
          </a:prstGeom>
        </p:spPr>
      </p:pic>
      <p:sp>
        <p:nvSpPr>
          <p:cNvPr id="2" name="AutoShape 2" descr="Image">
            <a:extLst>
              <a:ext uri="{FF2B5EF4-FFF2-40B4-BE49-F238E27FC236}">
                <a16:creationId xmlns:a16="http://schemas.microsoft.com/office/drawing/2014/main" id="{C90F1E98-2061-F7C1-A604-828654D7756E}"/>
              </a:ext>
            </a:extLst>
          </p:cNvPr>
          <p:cNvSpPr>
            <a:spLocks noChangeAspect="1" noChangeArrowheads="1"/>
          </p:cNvSpPr>
          <p:nvPr/>
        </p:nvSpPr>
        <p:spPr bwMode="auto">
          <a:xfrm>
            <a:off x="5943600" y="3228472"/>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nvGrpSpPr>
          <p:cNvPr id="8" name="Group 7">
            <a:extLst>
              <a:ext uri="{FF2B5EF4-FFF2-40B4-BE49-F238E27FC236}">
                <a16:creationId xmlns:a16="http://schemas.microsoft.com/office/drawing/2014/main" id="{40955BF0-9018-BCD7-5B85-1CE8DFF0ACC0}"/>
              </a:ext>
            </a:extLst>
          </p:cNvPr>
          <p:cNvGrpSpPr/>
          <p:nvPr/>
        </p:nvGrpSpPr>
        <p:grpSpPr>
          <a:xfrm>
            <a:off x="7202044" y="1433040"/>
            <a:ext cx="4281713" cy="4643179"/>
            <a:chOff x="1320801" y="1447743"/>
            <a:chExt cx="4281713" cy="4643179"/>
          </a:xfrm>
        </p:grpSpPr>
        <p:pic>
          <p:nvPicPr>
            <p:cNvPr id="6" name="Picture 5" descr="A person smiling for the camera&#10;&#10;Description automatically generated with low confidence">
              <a:extLst>
                <a:ext uri="{FF2B5EF4-FFF2-40B4-BE49-F238E27FC236}">
                  <a16:creationId xmlns:a16="http://schemas.microsoft.com/office/drawing/2014/main" id="{EE83C235-E1D6-026A-E7D9-0684CC6E83E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9403" t="8411" r="10831" b="20807"/>
            <a:stretch/>
          </p:blipFill>
          <p:spPr>
            <a:xfrm>
              <a:off x="1894000" y="1447743"/>
              <a:ext cx="3186833" cy="3958656"/>
            </a:xfrm>
            <a:prstGeom prst="rect">
              <a:avLst/>
            </a:prstGeom>
            <a:ln w="38100">
              <a:solidFill>
                <a:schemeClr val="bg2"/>
              </a:solidFill>
            </a:ln>
          </p:spPr>
        </p:pic>
        <p:sp>
          <p:nvSpPr>
            <p:cNvPr id="5" name="Title 1">
              <a:extLst>
                <a:ext uri="{FF2B5EF4-FFF2-40B4-BE49-F238E27FC236}">
                  <a16:creationId xmlns:a16="http://schemas.microsoft.com/office/drawing/2014/main" id="{E744FED5-D4F2-51D7-C3CE-76587ED1062D}"/>
                </a:ext>
              </a:extLst>
            </p:cNvPr>
            <p:cNvSpPr txBox="1">
              <a:spLocks/>
            </p:cNvSpPr>
            <p:nvPr/>
          </p:nvSpPr>
          <p:spPr>
            <a:xfrm>
              <a:off x="1320801" y="5437355"/>
              <a:ext cx="4281713" cy="653567"/>
            </a:xfrm>
            <a:prstGeom prst="rect">
              <a:avLst/>
            </a:prstGeom>
          </p:spPr>
          <p:txBody>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nn-NO" sz="3200" b="1" i="0" u="none" strike="noStrike" kern="1200" cap="none" spc="-100" normalizeH="0" baseline="0" noProof="0">
                  <a:ln>
                    <a:noFill/>
                  </a:ln>
                  <a:solidFill>
                    <a:srgbClr val="FFFFFF"/>
                  </a:solidFill>
                  <a:effectLst/>
                  <a:uLnTx/>
                  <a:uFillTx/>
                  <a:latin typeface="Arial" panose="020B0604020202020204"/>
                  <a:ea typeface="+mn-ea"/>
                  <a:cs typeface="Arial" charset="0"/>
                </a:rPr>
                <a:t>Lauren Edgar, DNP, MSN-Ed., RN, FNP</a:t>
              </a:r>
            </a:p>
          </p:txBody>
        </p:sp>
      </p:grpSp>
    </p:spTree>
    <p:extLst>
      <p:ext uri="{BB962C8B-B14F-4D97-AF65-F5344CB8AC3E}">
        <p14:creationId xmlns:p14="http://schemas.microsoft.com/office/powerpoint/2010/main" val="2361214999"/>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1+#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4">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E8B9FA7-E65D-4A00-A529-081D35D2EB74}"/>
              </a:ext>
            </a:extLst>
          </p:cNvPr>
          <p:cNvSpPr/>
          <p:nvPr/>
        </p:nvSpPr>
        <p:spPr>
          <a:xfrm>
            <a:off x="0" y="-14889"/>
            <a:ext cx="12192000" cy="646331"/>
          </a:xfrm>
          <a:prstGeom prst="rect">
            <a:avLst/>
          </a:prstGeom>
        </p:spPr>
        <p:txBody>
          <a:bodyPr wrap="square" lIns="91440" tIns="45720" rIns="91440" bIns="45720" anchor="t">
            <a:spAutoFit/>
          </a:bodyPr>
          <a:lstStyle/>
          <a:p>
            <a:pPr marL="158750" marR="0" lvl="2" indent="0" algn="ctr" defTabSz="627063" rtl="0" eaLnBrk="0" fontAlgn="auto" latinLnBrk="0" hangingPunct="0">
              <a:lnSpc>
                <a:spcPct val="100000"/>
              </a:lnSpc>
              <a:spcBef>
                <a:spcPts val="1800"/>
              </a:spcBef>
              <a:spcAft>
                <a:spcPts val="0"/>
              </a:spcAft>
              <a:buClr>
                <a:srgbClr val="FFFFFF"/>
              </a:buClr>
              <a:buSzPct val="95000"/>
              <a:buFontTx/>
              <a:buNone/>
              <a:tabLst/>
              <a:defRPr/>
            </a:pPr>
            <a:r>
              <a:rPr kumimoji="0" lang="en-US" sz="3600" b="1" i="0" u="none" strike="noStrike" kern="1200" cap="none" spc="0" normalizeH="0" baseline="0" noProof="0" dirty="0">
                <a:ln>
                  <a:noFill/>
                </a:ln>
                <a:solidFill>
                  <a:srgbClr val="5FE0D4"/>
                </a:solidFill>
                <a:effectLst/>
                <a:uLnTx/>
                <a:uFillTx/>
                <a:latin typeface="Arial"/>
                <a:ea typeface="+mn-ea"/>
                <a:cs typeface="Arial"/>
              </a:rPr>
              <a:t>NHGRI Intramural Research Highlights</a:t>
            </a:r>
            <a:endParaRPr kumimoji="0" lang="en-US" sz="3600" b="1" i="0" u="none" strike="noStrike" kern="1200" cap="none" spc="0" normalizeH="0" baseline="0" noProof="0" dirty="0">
              <a:ln>
                <a:noFill/>
              </a:ln>
              <a:solidFill>
                <a:prstClr val="white"/>
              </a:solidFill>
              <a:effectLst/>
              <a:uLnTx/>
              <a:uFillTx/>
              <a:latin typeface="Arial"/>
              <a:ea typeface="+mn-ea"/>
              <a:cs typeface="Arial"/>
            </a:endParaRPr>
          </a:p>
        </p:txBody>
      </p:sp>
      <p:grpSp>
        <p:nvGrpSpPr>
          <p:cNvPr id="21" name="Group 20">
            <a:extLst>
              <a:ext uri="{FF2B5EF4-FFF2-40B4-BE49-F238E27FC236}">
                <a16:creationId xmlns:a16="http://schemas.microsoft.com/office/drawing/2014/main" id="{70D8589B-5C4A-0354-44C9-1B00DCF2B05D}"/>
              </a:ext>
            </a:extLst>
          </p:cNvPr>
          <p:cNvGrpSpPr/>
          <p:nvPr/>
        </p:nvGrpSpPr>
        <p:grpSpPr>
          <a:xfrm>
            <a:off x="1498121" y="858328"/>
            <a:ext cx="9060086" cy="2025544"/>
            <a:chOff x="1498121" y="858328"/>
            <a:chExt cx="9060086" cy="2025544"/>
          </a:xfrm>
        </p:grpSpPr>
        <p:grpSp>
          <p:nvGrpSpPr>
            <p:cNvPr id="18" name="Group 17">
              <a:extLst>
                <a:ext uri="{FF2B5EF4-FFF2-40B4-BE49-F238E27FC236}">
                  <a16:creationId xmlns:a16="http://schemas.microsoft.com/office/drawing/2014/main" id="{89C47212-7709-75AE-1CAB-32F417C9EEB5}"/>
                </a:ext>
              </a:extLst>
            </p:cNvPr>
            <p:cNvGrpSpPr/>
            <p:nvPr/>
          </p:nvGrpSpPr>
          <p:grpSpPr>
            <a:xfrm>
              <a:off x="1498121" y="858328"/>
              <a:ext cx="9060086" cy="2025544"/>
              <a:chOff x="1498121" y="858328"/>
              <a:chExt cx="9060086" cy="2025544"/>
            </a:xfrm>
          </p:grpSpPr>
          <p:sp>
            <p:nvSpPr>
              <p:cNvPr id="5" name="Rectangle 4">
                <a:extLst>
                  <a:ext uri="{FF2B5EF4-FFF2-40B4-BE49-F238E27FC236}">
                    <a16:creationId xmlns:a16="http://schemas.microsoft.com/office/drawing/2014/main" id="{57B80392-E609-7306-1ECE-D01CC798298E}"/>
                  </a:ext>
                </a:extLst>
              </p:cNvPr>
              <p:cNvSpPr/>
              <p:nvPr/>
            </p:nvSpPr>
            <p:spPr>
              <a:xfrm>
                <a:off x="1498121" y="858328"/>
                <a:ext cx="8971470" cy="1667772"/>
              </a:xfrm>
              <a:prstGeom prst="rect">
                <a:avLst/>
              </a:prstGeom>
              <a:ln w="571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1956"/>
                  </a:solidFill>
                  <a:effectLst/>
                  <a:uLnTx/>
                  <a:uFillTx/>
                  <a:latin typeface="Arial" panose="020B0604020202020204"/>
                  <a:ea typeface="+mn-ea"/>
                  <a:cs typeface="+mn-cs"/>
                </a:endParaRPr>
              </a:p>
            </p:txBody>
          </p:sp>
          <p:sp>
            <p:nvSpPr>
              <p:cNvPr id="16" name="TextBox 15">
                <a:extLst>
                  <a:ext uri="{FF2B5EF4-FFF2-40B4-BE49-F238E27FC236}">
                    <a16:creationId xmlns:a16="http://schemas.microsoft.com/office/drawing/2014/main" id="{2D94DE01-6C94-9A24-4255-66E5EAAE7730}"/>
                  </a:ext>
                </a:extLst>
              </p:cNvPr>
              <p:cNvSpPr txBox="1"/>
              <p:nvPr/>
            </p:nvSpPr>
            <p:spPr>
              <a:xfrm>
                <a:off x="3333322" y="1560433"/>
                <a:ext cx="7224885" cy="13234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002060"/>
                    </a:solidFill>
                    <a:effectLst/>
                    <a:uLnTx/>
                    <a:uFillTx/>
                    <a:latin typeface="Arial" panose="020B0604020202020204"/>
                    <a:ea typeface="+mn-ea"/>
                    <a:cs typeface="+mn-cs"/>
                  </a:rPr>
                  <a:t>Characterization of leukemia progression in the Cbfb-MYH11 </a:t>
                </a:r>
                <a:r>
                  <a:rPr kumimoji="0" lang="en-US" sz="2000" b="1" i="0" u="none" strike="noStrike" kern="1200" cap="none" spc="0" normalizeH="0" baseline="0" noProof="0" err="1">
                    <a:ln>
                      <a:noFill/>
                    </a:ln>
                    <a:solidFill>
                      <a:srgbClr val="002060"/>
                    </a:solidFill>
                    <a:effectLst/>
                    <a:uLnTx/>
                    <a:uFillTx/>
                    <a:latin typeface="Arial" panose="020B0604020202020204"/>
                    <a:ea typeface="+mn-ea"/>
                    <a:cs typeface="+mn-cs"/>
                  </a:rPr>
                  <a:t>knockin</a:t>
                </a:r>
                <a:r>
                  <a:rPr kumimoji="0" lang="en-US" sz="2000" b="1" i="0" u="none" strike="noStrike" kern="1200" cap="none" spc="0" normalizeH="0" baseline="0" noProof="0">
                    <a:ln>
                      <a:noFill/>
                    </a:ln>
                    <a:solidFill>
                      <a:srgbClr val="002060"/>
                    </a:solidFill>
                    <a:effectLst/>
                    <a:uLnTx/>
                    <a:uFillTx/>
                    <a:latin typeface="Arial" panose="020B0604020202020204"/>
                    <a:ea typeface="+mn-ea"/>
                    <a:cs typeface="+mn-cs"/>
                  </a:rPr>
                  <a:t> mice by single cell RNA sequencing</a:t>
                </a: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a:ln>
                    <a:noFill/>
                  </a:ln>
                  <a:solidFill>
                    <a:srgbClr val="002060"/>
                  </a:solidFill>
                  <a:effectLst/>
                  <a:uLnTx/>
                  <a:uFillTx/>
                  <a:latin typeface="Arial" panose="020B0604020202020204"/>
                  <a:ea typeface="+mn-ea"/>
                  <a:cs typeface="Arial"/>
                </a:endParaRPr>
              </a:p>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a:ln>
                    <a:noFill/>
                  </a:ln>
                  <a:solidFill>
                    <a:srgbClr val="002060"/>
                  </a:solidFill>
                  <a:effectLst/>
                  <a:uLnTx/>
                  <a:uFillTx/>
                  <a:latin typeface="Arial" panose="020B0604020202020204"/>
                  <a:ea typeface="Helvetica Neue" charset="0"/>
                  <a:cs typeface="Arial"/>
                </a:endParaRPr>
              </a:p>
            </p:txBody>
          </p:sp>
        </p:grpSp>
        <p:pic>
          <p:nvPicPr>
            <p:cNvPr id="3" name="Picture 2">
              <a:extLst>
                <a:ext uri="{FF2B5EF4-FFF2-40B4-BE49-F238E27FC236}">
                  <a16:creationId xmlns:a16="http://schemas.microsoft.com/office/drawing/2014/main" id="{8034A143-DFA6-77A6-9EC3-080986321B13}"/>
                </a:ext>
              </a:extLst>
            </p:cNvPr>
            <p:cNvPicPr>
              <a:picLocks noChangeAspect="1"/>
            </p:cNvPicPr>
            <p:nvPr/>
          </p:nvPicPr>
          <p:blipFill>
            <a:blip r:embed="rId3"/>
            <a:stretch>
              <a:fillRect/>
            </a:stretch>
          </p:blipFill>
          <p:spPr>
            <a:xfrm>
              <a:off x="1501985" y="862193"/>
              <a:ext cx="1568031" cy="1654295"/>
            </a:xfrm>
            <a:prstGeom prst="rect">
              <a:avLst/>
            </a:prstGeom>
          </p:spPr>
        </p:pic>
        <p:pic>
          <p:nvPicPr>
            <p:cNvPr id="7" name="Picture 6">
              <a:extLst>
                <a:ext uri="{FF2B5EF4-FFF2-40B4-BE49-F238E27FC236}">
                  <a16:creationId xmlns:a16="http://schemas.microsoft.com/office/drawing/2014/main" id="{88ABBF3E-F07D-6812-32E0-B31ABF7CD93A}"/>
                </a:ext>
              </a:extLst>
            </p:cNvPr>
            <p:cNvPicPr>
              <a:picLocks noChangeAspect="1"/>
            </p:cNvPicPr>
            <p:nvPr/>
          </p:nvPicPr>
          <p:blipFill>
            <a:blip r:embed="rId4"/>
            <a:stretch>
              <a:fillRect/>
            </a:stretch>
          </p:blipFill>
          <p:spPr>
            <a:xfrm>
              <a:off x="5356644" y="982152"/>
              <a:ext cx="2355731" cy="594864"/>
            </a:xfrm>
            <a:prstGeom prst="rect">
              <a:avLst/>
            </a:prstGeom>
          </p:spPr>
        </p:pic>
      </p:grpSp>
      <p:grpSp>
        <p:nvGrpSpPr>
          <p:cNvPr id="19" name="Group 18">
            <a:extLst>
              <a:ext uri="{FF2B5EF4-FFF2-40B4-BE49-F238E27FC236}">
                <a16:creationId xmlns:a16="http://schemas.microsoft.com/office/drawing/2014/main" id="{1B806FB6-983D-0BAC-27FA-E3A1773FB597}"/>
              </a:ext>
            </a:extLst>
          </p:cNvPr>
          <p:cNvGrpSpPr/>
          <p:nvPr/>
        </p:nvGrpSpPr>
        <p:grpSpPr>
          <a:xfrm>
            <a:off x="1498120" y="2770516"/>
            <a:ext cx="9520162" cy="1789655"/>
            <a:chOff x="1498120" y="2770516"/>
            <a:chExt cx="9520162" cy="1789655"/>
          </a:xfrm>
        </p:grpSpPr>
        <p:sp>
          <p:nvSpPr>
            <p:cNvPr id="6" name="Rectangle 5">
              <a:extLst>
                <a:ext uri="{FF2B5EF4-FFF2-40B4-BE49-F238E27FC236}">
                  <a16:creationId xmlns:a16="http://schemas.microsoft.com/office/drawing/2014/main" id="{8D634909-58C1-92E5-0C25-BC0FD09CD4E3}"/>
                </a:ext>
              </a:extLst>
            </p:cNvPr>
            <p:cNvSpPr/>
            <p:nvPr/>
          </p:nvSpPr>
          <p:spPr>
            <a:xfrm>
              <a:off x="1498120" y="2770516"/>
              <a:ext cx="8971470" cy="1667772"/>
            </a:xfrm>
            <a:prstGeom prst="rect">
              <a:avLst/>
            </a:prstGeom>
            <a:ln w="571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1956"/>
                </a:solidFill>
                <a:effectLst/>
                <a:uLnTx/>
                <a:uFillTx/>
                <a:latin typeface="Arial" panose="020B0604020202020204"/>
                <a:ea typeface="+mn-ea"/>
                <a:cs typeface="+mn-cs"/>
              </a:endParaRPr>
            </a:p>
          </p:txBody>
        </p:sp>
        <p:pic>
          <p:nvPicPr>
            <p:cNvPr id="4" name="Picture 3">
              <a:extLst>
                <a:ext uri="{FF2B5EF4-FFF2-40B4-BE49-F238E27FC236}">
                  <a16:creationId xmlns:a16="http://schemas.microsoft.com/office/drawing/2014/main" id="{2BCE0A8F-2D1C-CCC7-AFA3-1417CE8894EA}"/>
                </a:ext>
              </a:extLst>
            </p:cNvPr>
            <p:cNvPicPr>
              <a:picLocks noChangeAspect="1"/>
            </p:cNvPicPr>
            <p:nvPr/>
          </p:nvPicPr>
          <p:blipFill>
            <a:blip r:embed="rId5"/>
            <a:stretch>
              <a:fillRect/>
            </a:stretch>
          </p:blipFill>
          <p:spPr>
            <a:xfrm>
              <a:off x="1503872" y="2790646"/>
              <a:ext cx="1578634" cy="1636144"/>
            </a:xfrm>
            <a:prstGeom prst="rect">
              <a:avLst/>
            </a:prstGeom>
          </p:spPr>
        </p:pic>
        <p:sp>
          <p:nvSpPr>
            <p:cNvPr id="11" name="TextBox 10">
              <a:extLst>
                <a:ext uri="{FF2B5EF4-FFF2-40B4-BE49-F238E27FC236}">
                  <a16:creationId xmlns:a16="http://schemas.microsoft.com/office/drawing/2014/main" id="{A0B3CF71-0011-15C4-7E0C-0732786C6FDB}"/>
                </a:ext>
              </a:extLst>
            </p:cNvPr>
            <p:cNvSpPr txBox="1"/>
            <p:nvPr/>
          </p:nvSpPr>
          <p:spPr>
            <a:xfrm>
              <a:off x="3218303" y="3544508"/>
              <a:ext cx="7799979"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001956"/>
                  </a:solidFill>
                  <a:effectLst/>
                  <a:uLnTx/>
                  <a:uFillTx/>
                  <a:latin typeface="Arial" panose="020B0604020202020204"/>
                  <a:ea typeface="+mn-ea"/>
                  <a:cs typeface="+mn-cs"/>
                </a:rPr>
                <a:t>Patients' perspectives on prenatal screening results that suggest maternal cancer: A qualitative analysis</a:t>
              </a:r>
              <a:endParaRPr kumimoji="0" lang="en-US" sz="2000" b="1" i="0" u="none" strike="noStrike" kern="1200" cap="none" spc="0" normalizeH="0" baseline="0" noProof="0">
                <a:ln>
                  <a:noFill/>
                </a:ln>
                <a:solidFill>
                  <a:srgbClr val="001956"/>
                </a:solidFill>
                <a:effectLst/>
                <a:uLnTx/>
                <a:uFillTx/>
                <a:latin typeface="Arial" panose="020B0604020202020204"/>
                <a:ea typeface="+mn-ea"/>
                <a:cs typeface="Arial"/>
              </a:endParaRPr>
            </a:p>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a:ln>
                  <a:noFill/>
                </a:ln>
                <a:solidFill>
                  <a:srgbClr val="001956"/>
                </a:solidFill>
                <a:effectLst/>
                <a:uLnTx/>
                <a:uFillTx/>
                <a:latin typeface="Arial" panose="020B0604020202020204"/>
                <a:ea typeface="Helvetica Neue" charset="0"/>
                <a:cs typeface="Arial"/>
              </a:endParaRPr>
            </a:p>
          </p:txBody>
        </p:sp>
        <p:grpSp>
          <p:nvGrpSpPr>
            <p:cNvPr id="13" name="Group 12">
              <a:extLst>
                <a:ext uri="{FF2B5EF4-FFF2-40B4-BE49-F238E27FC236}">
                  <a16:creationId xmlns:a16="http://schemas.microsoft.com/office/drawing/2014/main" id="{ADD00BA9-9A3A-784A-635E-7613D2A1013F}"/>
                </a:ext>
              </a:extLst>
            </p:cNvPr>
            <p:cNvGrpSpPr/>
            <p:nvPr/>
          </p:nvGrpSpPr>
          <p:grpSpPr>
            <a:xfrm>
              <a:off x="4261006" y="2885145"/>
              <a:ext cx="4512872" cy="558758"/>
              <a:chOff x="4167221" y="2885145"/>
              <a:chExt cx="4512872" cy="558758"/>
            </a:xfrm>
          </p:grpSpPr>
          <p:pic>
            <p:nvPicPr>
              <p:cNvPr id="9" name="Picture 8">
                <a:extLst>
                  <a:ext uri="{FF2B5EF4-FFF2-40B4-BE49-F238E27FC236}">
                    <a16:creationId xmlns:a16="http://schemas.microsoft.com/office/drawing/2014/main" id="{1CF11CFF-18A5-CAAD-80ED-66A6D083B417}"/>
                  </a:ext>
                </a:extLst>
              </p:cNvPr>
              <p:cNvPicPr>
                <a:picLocks noChangeAspect="1"/>
              </p:cNvPicPr>
              <p:nvPr/>
            </p:nvPicPr>
            <p:blipFill rotWithShape="1">
              <a:blip r:embed="rId6"/>
              <a:srcRect t="51613" r="523" b="1613"/>
              <a:stretch/>
            </p:blipFill>
            <p:spPr>
              <a:xfrm>
                <a:off x="5951253" y="3030987"/>
                <a:ext cx="2728840" cy="412916"/>
              </a:xfrm>
              <a:prstGeom prst="rect">
                <a:avLst/>
              </a:prstGeom>
            </p:spPr>
          </p:pic>
          <p:pic>
            <p:nvPicPr>
              <p:cNvPr id="12" name="Picture 11">
                <a:extLst>
                  <a:ext uri="{FF2B5EF4-FFF2-40B4-BE49-F238E27FC236}">
                    <a16:creationId xmlns:a16="http://schemas.microsoft.com/office/drawing/2014/main" id="{7C805184-0FEC-438D-CD54-4BBE52FDDF90}"/>
                  </a:ext>
                </a:extLst>
              </p:cNvPr>
              <p:cNvPicPr>
                <a:picLocks noChangeAspect="1"/>
              </p:cNvPicPr>
              <p:nvPr/>
            </p:nvPicPr>
            <p:blipFill rotWithShape="1">
              <a:blip r:embed="rId6"/>
              <a:srcRect t="-3826" r="24889" b="51034"/>
              <a:stretch/>
            </p:blipFill>
            <p:spPr>
              <a:xfrm>
                <a:off x="4167221" y="2885145"/>
                <a:ext cx="2060449" cy="466035"/>
              </a:xfrm>
              <a:prstGeom prst="rect">
                <a:avLst/>
              </a:prstGeom>
            </p:spPr>
          </p:pic>
        </p:grpSp>
      </p:grpSp>
      <p:grpSp>
        <p:nvGrpSpPr>
          <p:cNvPr id="20" name="Group 19">
            <a:extLst>
              <a:ext uri="{FF2B5EF4-FFF2-40B4-BE49-F238E27FC236}">
                <a16:creationId xmlns:a16="http://schemas.microsoft.com/office/drawing/2014/main" id="{6234CD88-815C-3F32-FA21-98ED6E8653E7}"/>
              </a:ext>
            </a:extLst>
          </p:cNvPr>
          <p:cNvGrpSpPr/>
          <p:nvPr/>
        </p:nvGrpSpPr>
        <p:grpSpPr>
          <a:xfrm>
            <a:off x="1498121" y="4711460"/>
            <a:ext cx="10693879" cy="2146499"/>
            <a:chOff x="1498121" y="4711460"/>
            <a:chExt cx="10693879" cy="2146499"/>
          </a:xfrm>
        </p:grpSpPr>
        <p:sp>
          <p:nvSpPr>
            <p:cNvPr id="8" name="Rectangle 7">
              <a:extLst>
                <a:ext uri="{FF2B5EF4-FFF2-40B4-BE49-F238E27FC236}">
                  <a16:creationId xmlns:a16="http://schemas.microsoft.com/office/drawing/2014/main" id="{300D3A43-FD99-FBEF-ECA9-C73F10B4A3C3}"/>
                </a:ext>
              </a:extLst>
            </p:cNvPr>
            <p:cNvSpPr/>
            <p:nvPr/>
          </p:nvSpPr>
          <p:spPr>
            <a:xfrm>
              <a:off x="1498121" y="4711460"/>
              <a:ext cx="8971470" cy="1667772"/>
            </a:xfrm>
            <a:prstGeom prst="rect">
              <a:avLst/>
            </a:prstGeom>
            <a:ln w="571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1956"/>
                </a:solidFill>
                <a:effectLst/>
                <a:uLnTx/>
                <a:uFillTx/>
                <a:latin typeface="Arial" panose="020B0604020202020204"/>
                <a:ea typeface="+mn-ea"/>
                <a:cs typeface="+mn-cs"/>
              </a:endParaRPr>
            </a:p>
          </p:txBody>
        </p:sp>
        <p:pic>
          <p:nvPicPr>
            <p:cNvPr id="1026" name="Picture 2" descr="Stacie Loftus - Staff Research Scientist - National Human ...">
              <a:extLst>
                <a:ext uri="{FF2B5EF4-FFF2-40B4-BE49-F238E27FC236}">
                  <a16:creationId xmlns:a16="http://schemas.microsoft.com/office/drawing/2014/main" id="{4217ECEA-4093-41DB-15B8-3A1B61B7C9C1}"/>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3493"/>
            <a:stretch/>
          </p:blipFill>
          <p:spPr bwMode="auto">
            <a:xfrm>
              <a:off x="1531817" y="4735373"/>
              <a:ext cx="1578900" cy="1636043"/>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A942C4CF-54F8-0DC3-2148-9E62414DC5F4}"/>
                </a:ext>
              </a:extLst>
            </p:cNvPr>
            <p:cNvSpPr txBox="1"/>
            <p:nvPr/>
          </p:nvSpPr>
          <p:spPr>
            <a:xfrm>
              <a:off x="3276918" y="5536314"/>
              <a:ext cx="7799979"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001956"/>
                  </a:solidFill>
                  <a:effectLst/>
                  <a:uLnTx/>
                  <a:uFillTx/>
                  <a:latin typeface="Arial" panose="020B0604020202020204"/>
                  <a:ea typeface="+mn-ea"/>
                  <a:cs typeface="+mn-cs"/>
                </a:rPr>
                <a:t>Haplotype-based analysis resolves missing heritability in oculocutaneous albinism type 1B</a:t>
              </a:r>
              <a:endParaRPr kumimoji="0" lang="en-US" sz="2000" b="1" i="0" u="none" strike="noStrike" kern="1200" cap="none" spc="0" normalizeH="0" baseline="0" noProof="0">
                <a:ln>
                  <a:noFill/>
                </a:ln>
                <a:solidFill>
                  <a:srgbClr val="001956"/>
                </a:solidFill>
                <a:effectLst/>
                <a:uLnTx/>
                <a:uFillTx/>
                <a:latin typeface="Arial" panose="020B0604020202020204"/>
                <a:ea typeface="Helvetica Neue" charset="0"/>
                <a:cs typeface="Arial"/>
              </a:endParaRPr>
            </a:p>
          </p:txBody>
        </p:sp>
        <p:pic>
          <p:nvPicPr>
            <p:cNvPr id="1030" name="Picture 6" descr="Perspectives Archives - ASHG">
              <a:extLst>
                <a:ext uri="{FF2B5EF4-FFF2-40B4-BE49-F238E27FC236}">
                  <a16:creationId xmlns:a16="http://schemas.microsoft.com/office/drawing/2014/main" id="{26661D54-F14B-7BA1-34CE-B07D54FA911B}"/>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t="16566" b="16465"/>
            <a:stretch/>
          </p:blipFill>
          <p:spPr bwMode="auto">
            <a:xfrm>
              <a:off x="5673969" y="4881295"/>
              <a:ext cx="1742831" cy="661969"/>
            </a:xfrm>
            <a:prstGeom prst="rect">
              <a:avLst/>
            </a:prstGeom>
            <a:noFill/>
            <a:extLst>
              <a:ext uri="{909E8E84-426E-40DD-AFC4-6F175D3DCCD1}">
                <a14:hiddenFill xmlns:a14="http://schemas.microsoft.com/office/drawing/2010/main">
                  <a:solidFill>
                    <a:srgbClr val="FFFFFF"/>
                  </a:solidFill>
                </a14:hiddenFill>
              </a:ext>
            </a:extLst>
          </p:spPr>
        </p:pic>
        <p:sp>
          <p:nvSpPr>
            <p:cNvPr id="14" name="Google Shape;200;g237ab552ecf_0_0">
              <a:extLst>
                <a:ext uri="{FF2B5EF4-FFF2-40B4-BE49-F238E27FC236}">
                  <a16:creationId xmlns:a16="http://schemas.microsoft.com/office/drawing/2014/main" id="{04B192B0-E111-DC50-402E-1E423F459402}"/>
                </a:ext>
              </a:extLst>
            </p:cNvPr>
            <p:cNvSpPr txBox="1"/>
            <p:nvPr/>
          </p:nvSpPr>
          <p:spPr>
            <a:xfrm>
              <a:off x="10379998" y="6457890"/>
              <a:ext cx="1812002" cy="400069"/>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5FE0D4"/>
                </a:buClr>
                <a:buSzPts val="2000"/>
                <a:buFont typeface="Arial"/>
                <a:buNone/>
                <a:tabLst/>
                <a:defRPr/>
              </a:pPr>
              <a:r>
                <a:rPr kumimoji="0" lang="en-US" sz="2000" b="1" i="0" u="none" strike="noStrike" kern="0" cap="none" spc="0" normalizeH="0" baseline="0" noProof="0" dirty="0">
                  <a:ln>
                    <a:noFill/>
                  </a:ln>
                  <a:solidFill>
                    <a:srgbClr val="5FE0D4"/>
                  </a:solidFill>
                  <a:effectLst/>
                  <a:uLnTx/>
                  <a:uFillTx/>
                  <a:latin typeface="Arial"/>
                  <a:ea typeface="Arial"/>
                  <a:cs typeface="Arial"/>
                  <a:sym typeface="Arial"/>
                </a:rPr>
                <a:t>Document 48</a:t>
              </a:r>
              <a:endParaRPr kumimoji="0" sz="2000" b="1" i="0" u="none" strike="noStrike" kern="0" cap="none" spc="0" normalizeH="0" baseline="0" noProof="0" dirty="0">
                <a:ln>
                  <a:noFill/>
                </a:ln>
                <a:solidFill>
                  <a:srgbClr val="5FE0D4"/>
                </a:solidFill>
                <a:effectLst/>
                <a:uLnTx/>
                <a:uFillTx/>
                <a:latin typeface="Arial"/>
                <a:ea typeface="Arial"/>
                <a:cs typeface="Arial"/>
                <a:sym typeface="Arial"/>
              </a:endParaRPr>
            </a:p>
          </p:txBody>
        </p:sp>
      </p:grpSp>
    </p:spTree>
    <p:extLst>
      <p:ext uri="{BB962C8B-B14F-4D97-AF65-F5344CB8AC3E}">
        <p14:creationId xmlns:p14="http://schemas.microsoft.com/office/powerpoint/2010/main" val="691541257"/>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wipe(left)">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wipe(left)">
                                      <p:cBhvr>
                                        <p:cTn id="1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3AFFA5B-30B7-46CC-ADB2-41113CB171F6}"/>
              </a:ext>
            </a:extLst>
          </p:cNvPr>
          <p:cNvSpPr txBox="1">
            <a:spLocks/>
          </p:cNvSpPr>
          <p:nvPr/>
        </p:nvSpPr>
        <p:spPr>
          <a:xfrm>
            <a:off x="0" y="57024"/>
            <a:ext cx="12192000" cy="1151467"/>
          </a:xfrm>
          <a:prstGeom prst="rect">
            <a:avLst/>
          </a:prstGeom>
        </p:spPr>
        <p:txBody>
          <a:bodyPr vert="horz" lIns="0" tIns="45720" rIns="91440" bIns="45720" rtlCol="0" anchor="ctr" anchorCtr="0">
            <a:normAutofit fontScale="92500" lnSpcReduction="20000"/>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ctr" defTabSz="1219170" rtl="0" eaLnBrk="1" fontAlgn="auto" latinLnBrk="0" hangingPunct="1">
              <a:lnSpc>
                <a:spcPct val="100000"/>
              </a:lnSpc>
              <a:spcBef>
                <a:spcPct val="0"/>
              </a:spcBef>
              <a:spcAft>
                <a:spcPts val="0"/>
              </a:spcAft>
              <a:buClrTx/>
              <a:buSzTx/>
              <a:buFontTx/>
              <a:buNone/>
              <a:tabLst/>
              <a:defRPr/>
            </a:pPr>
            <a:r>
              <a:rPr kumimoji="0" lang="en-US" sz="3900" b="1" i="0" u="none" strike="noStrike" kern="1200" cap="none" spc="0" normalizeH="0" baseline="0" noProof="0" dirty="0">
                <a:ln>
                  <a:noFill/>
                </a:ln>
                <a:solidFill>
                  <a:srgbClr val="5EDFD3"/>
                </a:solidFill>
                <a:effectLst/>
                <a:uLnTx/>
                <a:uFillTx/>
                <a:latin typeface="Arial" charset="0"/>
                <a:ea typeface="+mj-ea"/>
                <a:cs typeface="Arial" charset="0"/>
              </a:rPr>
              <a:t>‘One-Stop-Shop’ to Stay Connected</a:t>
            </a:r>
          </a:p>
          <a:p>
            <a:pPr marL="0" marR="0" lvl="0" indent="0" algn="ctr" defTabSz="1219170" rtl="0" eaLnBrk="1" fontAlgn="auto" latinLnBrk="0" hangingPunct="1">
              <a:lnSpc>
                <a:spcPct val="100000"/>
              </a:lnSpc>
              <a:spcBef>
                <a:spcPts val="1200"/>
              </a:spcBef>
              <a:spcAft>
                <a:spcPts val="0"/>
              </a:spcAft>
              <a:buClrTx/>
              <a:buSzTx/>
              <a:buFontTx/>
              <a:buNone/>
              <a:tabLst/>
              <a:defRPr/>
            </a:pPr>
            <a:r>
              <a:rPr kumimoji="0" lang="en-US" sz="3500" b="1" i="0" u="none" strike="noStrike" kern="1200" cap="none" spc="0" normalizeH="0" baseline="0" noProof="0" dirty="0">
                <a:ln>
                  <a:noFill/>
                </a:ln>
                <a:solidFill>
                  <a:srgbClr val="FFFFFF"/>
                </a:solidFill>
                <a:effectLst/>
                <a:uLnTx/>
                <a:uFillTx/>
                <a:latin typeface="Arial" charset="0"/>
                <a:ea typeface="+mj-ea"/>
                <a:cs typeface="Arial" charset="0"/>
              </a:rPr>
              <a:t>genome.gov/</a:t>
            </a:r>
            <a:r>
              <a:rPr kumimoji="0" lang="en-US" sz="3500" b="1" i="0" u="none" strike="noStrike" kern="1200" cap="none" spc="0" normalizeH="0" baseline="0" noProof="0" dirty="0" err="1">
                <a:ln>
                  <a:noFill/>
                </a:ln>
                <a:solidFill>
                  <a:srgbClr val="FFFFFF"/>
                </a:solidFill>
                <a:effectLst/>
                <a:uLnTx/>
                <a:uFillTx/>
                <a:latin typeface="Arial" charset="0"/>
                <a:ea typeface="+mj-ea"/>
                <a:cs typeface="Arial" charset="0"/>
              </a:rPr>
              <a:t>stayconnected</a:t>
            </a:r>
            <a:endParaRPr kumimoji="0" lang="en-US" sz="3500" b="1" i="0" u="none" strike="noStrike" kern="1200" cap="none" spc="0" normalizeH="0" baseline="0" noProof="0" dirty="0">
              <a:ln>
                <a:noFill/>
              </a:ln>
              <a:solidFill>
                <a:srgbClr val="5EDFD3"/>
              </a:solidFill>
              <a:effectLst/>
              <a:uLnTx/>
              <a:uFillTx/>
              <a:latin typeface="Arial" charset="0"/>
              <a:ea typeface="+mj-ea"/>
              <a:cs typeface="Arial" charset="0"/>
            </a:endParaRPr>
          </a:p>
        </p:txBody>
      </p:sp>
      <p:sp>
        <p:nvSpPr>
          <p:cNvPr id="7" name="TextBox 6">
            <a:extLst>
              <a:ext uri="{FF2B5EF4-FFF2-40B4-BE49-F238E27FC236}">
                <a16:creationId xmlns:a16="http://schemas.microsoft.com/office/drawing/2014/main" id="{259ABA88-91B4-2445-7E30-146DB5035FB8}"/>
              </a:ext>
            </a:extLst>
          </p:cNvPr>
          <p:cNvSpPr txBox="1"/>
          <p:nvPr/>
        </p:nvSpPr>
        <p:spPr>
          <a:xfrm>
            <a:off x="10379998" y="6457890"/>
            <a:ext cx="1795684"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a:cs typeface="Arial"/>
              </a:rPr>
              <a:t>Document 49</a:t>
            </a:r>
          </a:p>
        </p:txBody>
      </p:sp>
      <p:pic>
        <p:nvPicPr>
          <p:cNvPr id="2" name="Picture 1">
            <a:extLst>
              <a:ext uri="{FF2B5EF4-FFF2-40B4-BE49-F238E27FC236}">
                <a16:creationId xmlns:a16="http://schemas.microsoft.com/office/drawing/2014/main" id="{46C23840-EAC7-2144-B4A7-BB4B4C9B34A6}"/>
              </a:ext>
            </a:extLst>
          </p:cNvPr>
          <p:cNvPicPr>
            <a:picLocks noChangeAspect="1"/>
          </p:cNvPicPr>
          <p:nvPr/>
        </p:nvPicPr>
        <p:blipFill>
          <a:blip r:embed="rId3"/>
          <a:stretch>
            <a:fillRect/>
          </a:stretch>
        </p:blipFill>
        <p:spPr>
          <a:xfrm>
            <a:off x="202216" y="1462920"/>
            <a:ext cx="4051509" cy="1908800"/>
          </a:xfrm>
          <a:prstGeom prst="rect">
            <a:avLst/>
          </a:prstGeom>
          <a:ln w="38100">
            <a:solidFill>
              <a:srgbClr val="5FE0D4"/>
            </a:solidFill>
          </a:ln>
        </p:spPr>
      </p:pic>
      <p:pic>
        <p:nvPicPr>
          <p:cNvPr id="5" name="Picture 4">
            <a:extLst>
              <a:ext uri="{FF2B5EF4-FFF2-40B4-BE49-F238E27FC236}">
                <a16:creationId xmlns:a16="http://schemas.microsoft.com/office/drawing/2014/main" id="{27182D71-795B-B84C-E5B4-A2E638835B75}"/>
              </a:ext>
            </a:extLst>
          </p:cNvPr>
          <p:cNvPicPr>
            <a:picLocks noChangeAspect="1"/>
          </p:cNvPicPr>
          <p:nvPr/>
        </p:nvPicPr>
        <p:blipFill>
          <a:blip r:embed="rId4"/>
          <a:stretch>
            <a:fillRect/>
          </a:stretch>
        </p:blipFill>
        <p:spPr>
          <a:xfrm>
            <a:off x="4450615" y="1462920"/>
            <a:ext cx="4230146" cy="4896967"/>
          </a:xfrm>
          <a:prstGeom prst="rect">
            <a:avLst/>
          </a:prstGeom>
          <a:ln w="38100">
            <a:solidFill>
              <a:srgbClr val="5FE0D4"/>
            </a:solidFill>
          </a:ln>
        </p:spPr>
      </p:pic>
      <p:pic>
        <p:nvPicPr>
          <p:cNvPr id="11" name="Picture 10">
            <a:extLst>
              <a:ext uri="{FF2B5EF4-FFF2-40B4-BE49-F238E27FC236}">
                <a16:creationId xmlns:a16="http://schemas.microsoft.com/office/drawing/2014/main" id="{A27A8490-E961-29F3-E177-4B2FC4C8505A}"/>
              </a:ext>
            </a:extLst>
          </p:cNvPr>
          <p:cNvPicPr>
            <a:picLocks noChangeAspect="1"/>
          </p:cNvPicPr>
          <p:nvPr/>
        </p:nvPicPr>
        <p:blipFill>
          <a:blip r:embed="rId5"/>
          <a:stretch>
            <a:fillRect/>
          </a:stretch>
        </p:blipFill>
        <p:spPr>
          <a:xfrm>
            <a:off x="8875985" y="1462921"/>
            <a:ext cx="3032501" cy="2464817"/>
          </a:xfrm>
          <a:prstGeom prst="rect">
            <a:avLst/>
          </a:prstGeom>
          <a:ln w="38100">
            <a:solidFill>
              <a:srgbClr val="5FE0D4"/>
            </a:solidFill>
          </a:ln>
        </p:spPr>
      </p:pic>
      <p:pic>
        <p:nvPicPr>
          <p:cNvPr id="12" name="Picture 11">
            <a:extLst>
              <a:ext uri="{FF2B5EF4-FFF2-40B4-BE49-F238E27FC236}">
                <a16:creationId xmlns:a16="http://schemas.microsoft.com/office/drawing/2014/main" id="{B3B32496-884A-493A-0DE6-5E940199EA7D}"/>
              </a:ext>
            </a:extLst>
          </p:cNvPr>
          <p:cNvPicPr>
            <a:picLocks noChangeAspect="1"/>
          </p:cNvPicPr>
          <p:nvPr/>
        </p:nvPicPr>
        <p:blipFill>
          <a:blip r:embed="rId6"/>
          <a:stretch>
            <a:fillRect/>
          </a:stretch>
        </p:blipFill>
        <p:spPr>
          <a:xfrm>
            <a:off x="8877651" y="4113117"/>
            <a:ext cx="3031000" cy="2246769"/>
          </a:xfrm>
          <a:prstGeom prst="rect">
            <a:avLst/>
          </a:prstGeom>
          <a:ln w="38100">
            <a:solidFill>
              <a:srgbClr val="5FE0D4"/>
            </a:solidFill>
          </a:ln>
        </p:spPr>
      </p:pic>
    </p:spTree>
    <p:extLst>
      <p:ext uri="{BB962C8B-B14F-4D97-AF65-F5344CB8AC3E}">
        <p14:creationId xmlns:p14="http://schemas.microsoft.com/office/powerpoint/2010/main" val="3400060210"/>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up)">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up)">
                                      <p:cBhvr>
                                        <p:cTn id="17" dur="500"/>
                                        <p:tgtEl>
                                          <p:spTgt spid="11"/>
                                        </p:tgtEl>
                                      </p:cBhvr>
                                    </p:animEffect>
                                  </p:childTnLst>
                                </p:cTn>
                              </p:par>
                            </p:childTnLst>
                          </p:cTn>
                        </p:par>
                        <p:par>
                          <p:cTn id="18" fill="hold">
                            <p:stCondLst>
                              <p:cond delay="500"/>
                            </p:stCondLst>
                            <p:childTnLst>
                              <p:par>
                                <p:cTn id="19" presetID="22" presetClass="entr" presetSubtype="1" fill="hold" nodeType="after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wipe(up)">
                                      <p:cBhvr>
                                        <p:cTn id="2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6">
            <a:extLst>
              <a:ext uri="{FF2B5EF4-FFF2-40B4-BE49-F238E27FC236}">
                <a16:creationId xmlns:a16="http://schemas.microsoft.com/office/drawing/2014/main" id="{B11A2F37-ACD5-4F35-80CE-9D2012F82C70}"/>
              </a:ext>
            </a:extLst>
          </p:cNvPr>
          <p:cNvSpPr>
            <a:spLocks noChangeArrowheads="1"/>
          </p:cNvSpPr>
          <p:nvPr/>
        </p:nvSpPr>
        <p:spPr bwMode="auto">
          <a:xfrm>
            <a:off x="-1" y="1318657"/>
            <a:ext cx="12191999"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srgbClr val="FFFFFF"/>
                </a:solidFill>
                <a:effectLst/>
                <a:uLnTx/>
                <a:uFillTx/>
                <a:latin typeface="Arial" panose="020B0604020202020204"/>
                <a:ea typeface="+mn-ea"/>
                <a:cs typeface="Arial" pitchFamily="34" charset="0"/>
              </a:rPr>
              <a:t>Thanks!</a:t>
            </a:r>
          </a:p>
        </p:txBody>
      </p:sp>
      <p:sp>
        <p:nvSpPr>
          <p:cNvPr id="3" name="Rectangle 6">
            <a:extLst>
              <a:ext uri="{FF2B5EF4-FFF2-40B4-BE49-F238E27FC236}">
                <a16:creationId xmlns:a16="http://schemas.microsoft.com/office/drawing/2014/main" id="{78D19071-5500-47DD-B29B-BE5B52D147C1}"/>
              </a:ext>
            </a:extLst>
          </p:cNvPr>
          <p:cNvSpPr>
            <a:spLocks noChangeArrowheads="1"/>
          </p:cNvSpPr>
          <p:nvPr/>
        </p:nvSpPr>
        <p:spPr bwMode="auto">
          <a:xfrm>
            <a:off x="1" y="6078104"/>
            <a:ext cx="12191999"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srgbClr val="FFFFFF"/>
                </a:solidFill>
                <a:effectLst/>
                <a:uLnTx/>
                <a:uFillTx/>
                <a:latin typeface="Arial" panose="020B0604020202020204"/>
                <a:ea typeface="+mn-ea"/>
                <a:cs typeface="Arial" pitchFamily="34" charset="0"/>
              </a:rPr>
              <a:t>Special Thanks!</a:t>
            </a:r>
          </a:p>
        </p:txBody>
      </p:sp>
      <p:grpSp>
        <p:nvGrpSpPr>
          <p:cNvPr id="4" name="Group 3">
            <a:extLst>
              <a:ext uri="{FF2B5EF4-FFF2-40B4-BE49-F238E27FC236}">
                <a16:creationId xmlns:a16="http://schemas.microsoft.com/office/drawing/2014/main" id="{69088367-71C0-4F85-AE5B-C564209E394B}"/>
              </a:ext>
            </a:extLst>
          </p:cNvPr>
          <p:cNvGrpSpPr/>
          <p:nvPr/>
        </p:nvGrpSpPr>
        <p:grpSpPr>
          <a:xfrm>
            <a:off x="0" y="-26894"/>
            <a:ext cx="12191998" cy="1336421"/>
            <a:chOff x="0" y="-26894"/>
            <a:chExt cx="12191998" cy="1336421"/>
          </a:xfrm>
        </p:grpSpPr>
        <p:sp>
          <p:nvSpPr>
            <p:cNvPr id="5" name="Rectangle 4">
              <a:extLst>
                <a:ext uri="{FF2B5EF4-FFF2-40B4-BE49-F238E27FC236}">
                  <a16:creationId xmlns:a16="http://schemas.microsoft.com/office/drawing/2014/main" id="{2B1E8156-1A5F-4835-88F6-7EDC37FFCAE5}"/>
                </a:ext>
              </a:extLst>
            </p:cNvPr>
            <p:cNvSpPr/>
            <p:nvPr/>
          </p:nvSpPr>
          <p:spPr>
            <a:xfrm>
              <a:off x="0" y="-26894"/>
              <a:ext cx="12191998" cy="1336421"/>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1956"/>
                </a:solidFill>
                <a:effectLst/>
                <a:uLnTx/>
                <a:uFillTx/>
                <a:latin typeface="Arial" panose="020B0604020202020204"/>
                <a:ea typeface="+mn-ea"/>
                <a:cs typeface="+mn-cs"/>
              </a:endParaRPr>
            </a:p>
          </p:txBody>
        </p:sp>
        <p:pic>
          <p:nvPicPr>
            <p:cNvPr id="6" name="Picture 5" descr="/Volumes/CPLB_Digital_Media_Archive/Art Archive/__NHGRI BRANDED PROJECTS/_Reference source files/OUR Design tools/Logos/NHGRI logo/PNG logo/NHGRI_Logo_color.png">
              <a:extLst>
                <a:ext uri="{FF2B5EF4-FFF2-40B4-BE49-F238E27FC236}">
                  <a16:creationId xmlns:a16="http://schemas.microsoft.com/office/drawing/2014/main" id="{3618B6DC-1EE6-492F-9D94-794EA23AD95B}"/>
                </a:ext>
              </a:extLst>
            </p:cNvPr>
            <p:cNvPicPr>
              <a:picLocks noChangeAspect="1"/>
            </p:cNvPicPr>
            <p:nvPr/>
          </p:nvPicPr>
          <p:blipFill rotWithShape="1">
            <a:blip r:embed="rId3">
              <a:extLst>
                <a:ext uri="{28A0092B-C50C-407E-A947-70E740481C1C}">
                  <a14:useLocalDpi xmlns:a14="http://schemas.microsoft.com/office/drawing/2010/main" val="0"/>
                </a:ext>
              </a:extLst>
            </a:blip>
            <a:srcRect l="4134" t="17940" r="4663" b="23199"/>
            <a:stretch/>
          </p:blipFill>
          <p:spPr bwMode="auto">
            <a:xfrm>
              <a:off x="3130794" y="19728"/>
              <a:ext cx="5890376" cy="1289799"/>
            </a:xfrm>
            <a:prstGeom prst="rect">
              <a:avLst/>
            </a:prstGeom>
            <a:noFill/>
            <a:ln>
              <a:noFill/>
            </a:ln>
            <a:effectLst/>
          </p:spPr>
        </p:pic>
      </p:grpSp>
      <p:pic>
        <p:nvPicPr>
          <p:cNvPr id="9" name="Picture 8">
            <a:extLst>
              <a:ext uri="{FF2B5EF4-FFF2-40B4-BE49-F238E27FC236}">
                <a16:creationId xmlns:a16="http://schemas.microsoft.com/office/drawing/2014/main" id="{3597B356-44ED-3354-3270-C0000ACAE9FC}"/>
              </a:ext>
            </a:extLst>
          </p:cNvPr>
          <p:cNvPicPr>
            <a:picLocks noChangeAspect="1"/>
          </p:cNvPicPr>
          <p:nvPr/>
        </p:nvPicPr>
        <p:blipFill>
          <a:blip r:embed="rId4"/>
          <a:stretch>
            <a:fillRect/>
          </a:stretch>
        </p:blipFill>
        <p:spPr>
          <a:xfrm>
            <a:off x="2514034" y="2148028"/>
            <a:ext cx="7163928" cy="3845731"/>
          </a:xfrm>
          <a:prstGeom prst="rect">
            <a:avLst/>
          </a:prstGeom>
          <a:ln w="38100">
            <a:solidFill>
              <a:schemeClr val="bg2"/>
            </a:solidFill>
          </a:ln>
        </p:spPr>
      </p:pic>
      <p:sp>
        <p:nvSpPr>
          <p:cNvPr id="10" name="Rectangle 9">
            <a:extLst>
              <a:ext uri="{FF2B5EF4-FFF2-40B4-BE49-F238E27FC236}">
                <a16:creationId xmlns:a16="http://schemas.microsoft.com/office/drawing/2014/main" id="{BE80E55F-1D70-7F34-CD20-8B5DCA132781}"/>
              </a:ext>
            </a:extLst>
          </p:cNvPr>
          <p:cNvSpPr/>
          <p:nvPr/>
        </p:nvSpPr>
        <p:spPr>
          <a:xfrm>
            <a:off x="3771900" y="2100627"/>
            <a:ext cx="1209174" cy="702731"/>
          </a:xfrm>
          <a:prstGeom prst="rect">
            <a:avLst/>
          </a:prstGeom>
          <a:noFill/>
          <a:ln w="889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45550408"/>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up)">
                                      <p:cBhvr>
                                        <p:cTn id="7" dur="500"/>
                                        <p:tgtEl>
                                          <p:spTgt spid="9"/>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0"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8063308"/>
      </p:ext>
    </p:extLst>
  </p:cSld>
  <p:clrMapOvr>
    <a:masterClrMapping/>
  </p:clrMapOvr>
  <p:transition spd="slow">
    <p:wipe dir="d"/>
  </p:transition>
</p:sld>
</file>

<file path=ppt/theme/theme1.xml><?xml version="1.0" encoding="utf-8"?>
<a:theme xmlns:a="http://schemas.openxmlformats.org/drawingml/2006/main" name="2_Custom Design">
  <a:themeElements>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a:spAutoFit/>
      </a:bodyPr>
      <a:lstStyle>
        <a:defPPr>
          <a:defRPr sz="1333" b="0" i="0" kern="1200" baseline="0" dirty="0" smtClean="0">
            <a:solidFill>
              <a:schemeClr val="bg1"/>
            </a:solidFill>
            <a:effectLst/>
            <a:latin typeface="+mj-lt"/>
            <a:ea typeface="Helvetica Neue" charset="0"/>
            <a:cs typeface="Helvetica Neue"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NHGRI colors theme">
  <a:themeElements>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a:spAutoFit/>
      </a:bodyPr>
      <a:lstStyle>
        <a:defPPr>
          <a:defRPr sz="1333" b="0" i="0" kern="1200" baseline="0" dirty="0" smtClean="0">
            <a:solidFill>
              <a:schemeClr val="bg1"/>
            </a:solidFill>
            <a:effectLst/>
            <a:latin typeface="+mj-lt"/>
            <a:ea typeface="Helvetica Neue" charset="0"/>
            <a:cs typeface="Helvetica Neue" charset="0"/>
          </a:defRPr>
        </a:defPPr>
      </a:lstStyle>
    </a:txDef>
  </a:objectDefaults>
  <a:extraClrSchemeLst/>
  <a:extLst>
    <a:ext uri="{05A4C25C-085E-4340-85A3-A5531E510DB2}">
      <thm15:themeFamily xmlns:thm15="http://schemas.microsoft.com/office/thememl/2012/main" name="NHGRI colors theme" id="{8752773C-8A7D-4641-8B94-8920AC8DE6CD}" vid="{0116F72E-E8DE-354D-BDB1-65205802C2BB}"/>
    </a:ext>
  </a:extLst>
</a:theme>
</file>

<file path=ppt/theme/theme3.xml><?xml version="1.0" encoding="utf-8"?>
<a:theme xmlns:a="http://schemas.openxmlformats.org/drawingml/2006/main" name="3_Custom Design">
  <a:themeElements>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a:spAutoFit/>
      </a:bodyPr>
      <a:lstStyle>
        <a:defPPr>
          <a:defRPr sz="1333" b="0" i="0" kern="1200" baseline="0" dirty="0" smtClean="0">
            <a:solidFill>
              <a:schemeClr val="bg1"/>
            </a:solidFill>
            <a:effectLst/>
            <a:latin typeface="+mj-lt"/>
            <a:ea typeface="Helvetica Neue" charset="0"/>
            <a:cs typeface="Helvetica Neue"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0_Custom Design">
  <a:themeElements>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a:spAutoFit/>
      </a:bodyPr>
      <a:lstStyle>
        <a:defPPr>
          <a:defRPr sz="1333" b="0" i="0" kern="1200" baseline="0" dirty="0" smtClean="0">
            <a:solidFill>
              <a:schemeClr val="bg1"/>
            </a:solidFill>
            <a:effectLst/>
            <a:latin typeface="+mj-lt"/>
            <a:ea typeface="12 pt. Helvetica* 76 Bold Itali" charset="0"/>
            <a:cs typeface="12 pt. Helvetica* 76 Bold Itali"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7_Custom Design">
  <a:themeElements>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a:spAutoFit/>
      </a:bodyPr>
      <a:lstStyle>
        <a:defPPr>
          <a:defRPr sz="1333" b="0" i="0" kern="1200" baseline="0" dirty="0" smtClean="0">
            <a:solidFill>
              <a:schemeClr val="bg1"/>
            </a:solidFill>
            <a:effectLst/>
            <a:latin typeface="+mj-lt"/>
            <a:ea typeface="Helvetica Neue" charset="0"/>
            <a:cs typeface="Helvetica Neue"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44CA6DE6677D444AAC8F6E3A3DC303C" ma:contentTypeVersion="17" ma:contentTypeDescription="Create a new document." ma:contentTypeScope="" ma:versionID="35f152c89b2e9d18ca3a1926a145df6e">
  <xsd:schema xmlns:xsd="http://www.w3.org/2001/XMLSchema" xmlns:xs="http://www.w3.org/2001/XMLSchema" xmlns:p="http://schemas.microsoft.com/office/2006/metadata/properties" xmlns:ns2="6820bf7a-2f66-4a35-b05a-fe5df42323ad" xmlns:ns3="9a84338f-7c3f-4013-b62c-2320c6dcb5a6" targetNamespace="http://schemas.microsoft.com/office/2006/metadata/properties" ma:root="true" ma:fieldsID="9b3199d0a10a8982b6ba6b8c28b0b36e" ns2:_="" ns3:_="">
    <xsd:import namespace="6820bf7a-2f66-4a35-b05a-fe5df42323ad"/>
    <xsd:import namespace="9a84338f-7c3f-4013-b62c-2320c6dcb5a6"/>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DateTaken" minOccurs="0"/>
                <xsd:element ref="ns2:MediaServiceOCR" minOccurs="0"/>
                <xsd:element ref="ns2:MediaServiceLocation" minOccurs="0"/>
                <xsd:element ref="ns2:MediaLengthInSeconds" minOccurs="0"/>
                <xsd:element ref="ns3:TaxKeywordTaxHTField" minOccurs="0"/>
                <xsd:element ref="ns3:TaxCatchAll" minOccurs="0"/>
                <xsd:element ref="ns2:imagepreview" minOccurs="0"/>
                <xsd:element ref="ns2:lcf76f155ced4ddcb4097134ff3c332f"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820bf7a-2f66-4a35-b05a-fe5df42323a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18" nillable="true" ma:displayName="Length (seconds)" ma:internalName="MediaLengthInSeconds" ma:readOnly="true">
      <xsd:simpleType>
        <xsd:restriction base="dms:Unknown"/>
      </xsd:simpleType>
    </xsd:element>
    <xsd:element name="imagepreview" ma:index="22" nillable="true" ma:displayName="image preview" ma:format="Thumbnail" ma:internalName="imagepreview">
      <xsd:simpleType>
        <xsd:restriction base="dms:Unknown"/>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8ce9f98e-9ad5-43de-b59a-72d7e946aae0"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9a84338f-7c3f-4013-b62c-2320c6dcb5a6"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KeywordTaxHTField" ma:index="20" nillable="true" ma:taxonomy="true" ma:internalName="TaxKeywordTaxHTField" ma:taxonomyFieldName="TaxKeyword" ma:displayName="Enterprise Keywords" ma:fieldId="{23f27201-bee3-471e-b2e7-b64fd8b7ca38}" ma:taxonomyMulti="true" ma:sspId="8ce9f98e-9ad5-43de-b59a-72d7e946aae0" ma:termSetId="00000000-0000-0000-0000-000000000000" ma:anchorId="00000000-0000-0000-0000-000000000000" ma:open="true" ma:isKeyword="true">
      <xsd:complexType>
        <xsd:sequence>
          <xsd:element ref="pc:Terms" minOccurs="0" maxOccurs="1"/>
        </xsd:sequence>
      </xsd:complexType>
    </xsd:element>
    <xsd:element name="TaxCatchAll" ma:index="21" nillable="true" ma:displayName="Taxonomy Catch All Column" ma:hidden="true" ma:list="{60628c1c-709c-4053-b729-49b3c5687c11}" ma:internalName="TaxCatchAll" ma:showField="CatchAllData" ma:web="9a84338f-7c3f-4013-b62c-2320c6dcb5a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9a84338f-7c3f-4013-b62c-2320c6dcb5a6" xsi:nil="true"/>
    <TaxKeywordTaxHTField xmlns="9a84338f-7c3f-4013-b62c-2320c6dcb5a6">
      <Terms xmlns="http://schemas.microsoft.com/office/infopath/2007/PartnerControls"/>
    </TaxKeywordTaxHTField>
    <imagepreview xmlns="6820bf7a-2f66-4a35-b05a-fe5df42323ad" xsi:nil="true"/>
    <lcf76f155ced4ddcb4097134ff3c332f xmlns="6820bf7a-2f66-4a35-b05a-fe5df42323ad">
      <Terms xmlns="http://schemas.microsoft.com/office/infopath/2007/PartnerControls"/>
    </lcf76f155ced4ddcb4097134ff3c332f>
    <SharedWithUsers xmlns="9a84338f-7c3f-4013-b62c-2320c6dcb5a6">
      <UserInfo>
        <DisplayName>del Aguila, Ernesto (NIH/NHGRI) [E]</DisplayName>
        <AccountId>34</AccountId>
        <AccountType/>
      </UserInfo>
      <UserInfo>
        <DisplayName>Wetterstrand, Kris (NIH/NHGRI) [E]</DisplayName>
        <AccountId>63</AccountId>
        <AccountType/>
      </UserInfo>
    </SharedWithUser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A9DA44B-93A1-4638-B067-D4387A8D76B0}">
  <ds:schemaRefs>
    <ds:schemaRef ds:uri="6820bf7a-2f66-4a35-b05a-fe5df42323ad"/>
    <ds:schemaRef ds:uri="9a84338f-7c3f-4013-b62c-2320c6dcb5a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3904F9F4-0AEC-47D8-A3BB-A861B8128600}">
  <ds:schemaRefs>
    <ds:schemaRef ds:uri="http://schemas.microsoft.com/office/2006/documentManagement/types"/>
    <ds:schemaRef ds:uri="http://purl.org/dc/elements/1.1/"/>
    <ds:schemaRef ds:uri="6820bf7a-2f66-4a35-b05a-fe5df42323ad"/>
    <ds:schemaRef ds:uri="http://www.w3.org/XML/1998/namespace"/>
    <ds:schemaRef ds:uri="http://schemas.microsoft.com/office/infopath/2007/PartnerControls"/>
    <ds:schemaRef ds:uri="http://purl.org/dc/terms/"/>
    <ds:schemaRef ds:uri="http://schemas.microsoft.com/office/2006/metadata/properties"/>
    <ds:schemaRef ds:uri="http://schemas.openxmlformats.org/package/2006/metadata/core-properties"/>
    <ds:schemaRef ds:uri="9a84338f-7c3f-4013-b62c-2320c6dcb5a6"/>
    <ds:schemaRef ds:uri="http://purl.org/dc/dcmitype/"/>
  </ds:schemaRefs>
</ds:datastoreItem>
</file>

<file path=customXml/itemProps3.xml><?xml version="1.0" encoding="utf-8"?>
<ds:datastoreItem xmlns:ds="http://schemas.openxmlformats.org/officeDocument/2006/customXml" ds:itemID="{E12BFECD-A05D-44FC-8D57-F83847ECC7A1}">
  <ds:schemaRefs>
    <ds:schemaRef ds:uri="http://schemas.microsoft.com/sharepoint/v3/contenttype/forms"/>
  </ds:schemaRefs>
</ds:datastoreItem>
</file>

<file path=docMetadata/LabelInfo.xml><?xml version="1.0" encoding="utf-8"?>
<clbl:labelList xmlns:clbl="http://schemas.microsoft.com/office/2020/mipLabelMetadata">
  <clbl:label id="{14b77578-9773-42d5-8507-251ca2dc2b06}" enabled="0" method="" siteId="{14b77578-9773-42d5-8507-251ca2dc2b06}" removed="1"/>
</clbl:labelList>
</file>

<file path=docProps/app.xml><?xml version="1.0" encoding="utf-8"?>
<Properties xmlns="http://schemas.openxmlformats.org/officeDocument/2006/extended-properties" xmlns:vt="http://schemas.openxmlformats.org/officeDocument/2006/docPropsVTypes">
  <Template/>
  <TotalTime>6457</TotalTime>
  <Words>12171</Words>
  <Application>Microsoft Office PowerPoint</Application>
  <PresentationFormat>Widescreen</PresentationFormat>
  <Paragraphs>857</Paragraphs>
  <Slides>73</Slides>
  <Notes>73</Notes>
  <HiddenSlides>0</HiddenSlides>
  <MMClips>0</MMClips>
  <ScaleCrop>false</ScaleCrop>
  <HeadingPairs>
    <vt:vector size="6" baseType="variant">
      <vt:variant>
        <vt:lpstr>Fonts Used</vt:lpstr>
      </vt:variant>
      <vt:variant>
        <vt:i4>4</vt:i4>
      </vt:variant>
      <vt:variant>
        <vt:lpstr>Theme</vt:lpstr>
      </vt:variant>
      <vt:variant>
        <vt:i4>5</vt:i4>
      </vt:variant>
      <vt:variant>
        <vt:lpstr>Slide Titles</vt:lpstr>
      </vt:variant>
      <vt:variant>
        <vt:i4>73</vt:i4>
      </vt:variant>
    </vt:vector>
  </HeadingPairs>
  <TitlesOfParts>
    <vt:vector size="82" baseType="lpstr">
      <vt:lpstr>Arial</vt:lpstr>
      <vt:lpstr>Calibri</vt:lpstr>
      <vt:lpstr>Helvetica Neue</vt:lpstr>
      <vt:lpstr>Wingdings</vt:lpstr>
      <vt:lpstr>2_Custom Design</vt:lpstr>
      <vt:lpstr>NHGRI colors theme</vt:lpstr>
      <vt:lpstr>3_Custom Design</vt:lpstr>
      <vt:lpstr>10_Custom Design</vt:lpstr>
      <vt:lpstr>7_Custom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New Extramural Program Director</vt:lpstr>
      <vt:lpstr>New NIH-ACMG Fellows</vt:lpstr>
      <vt:lpstr>New AAAS Fellow</vt:lpstr>
      <vt:lpstr>New ASHG-NHGRI Genomics and Public Service Fellowship Program</vt:lpstr>
      <vt:lpstr>PowerPoint Presentation</vt:lpstr>
      <vt:lpstr>PowerPoint Presentation</vt:lpstr>
      <vt:lpstr>PowerPoint Presentation</vt:lpstr>
      <vt:lpstr>PowerPoint Presentation</vt:lpstr>
      <vt:lpstr>PowerPoint Presentation</vt:lpstr>
      <vt:lpstr>PowerPoint Presentation</vt:lpstr>
      <vt:lpstr>Fiscal Year 2024 Appropriations</vt:lpstr>
      <vt:lpstr>PowerPoint Presentation</vt:lpstr>
      <vt:lpstr>Mourning the Loss of Michael Ashburner</vt:lpstr>
      <vt:lpstr>Mourning the Loss of Ian Wilmut</vt:lpstr>
      <vt:lpstr>Departure of Chief Executive Officer,  American Society of Human Genetics</vt:lpstr>
      <vt:lpstr>Double Helix: The Musical</vt:lpstr>
      <vt:lpstr>Genomes in the “News…”</vt:lpstr>
      <vt:lpstr>PowerPoint Presentation</vt:lpstr>
      <vt:lpstr>My Week in St. Louis</vt:lpstr>
      <vt:lpstr>PowerPoint Presentation</vt:lpstr>
      <vt:lpstr>PowerPoint Presentation</vt:lpstr>
      <vt:lpstr>PowerPoint Presentation</vt:lpstr>
      <vt:lpstr>PowerPoint Presentation</vt:lpstr>
      <vt:lpstr>PowerPoint Presentation</vt:lpstr>
      <vt:lpstr>PowerPoint Presentation</vt:lpstr>
      <vt:lpstr>Multi-Omics for Health and Disease</vt:lpstr>
      <vt:lpstr>PowerPoint Presentation</vt:lpstr>
      <vt:lpstr>Polygenic Risk Methods in Diverse Populations (PRIMED) Consortium</vt:lpstr>
      <vt:lpstr>Polygenic Risk Methods in Diverse Populations (PRIMED) Consortium</vt:lpstr>
      <vt:lpstr>PowerPoint Presentation</vt:lpstr>
      <vt:lpstr>PowerPoint Presentation</vt:lpstr>
      <vt:lpstr>PowerPoint Presentation</vt:lpstr>
      <vt:lpstr>Nov 8-9, 2023 Bethesda MD</vt:lpstr>
      <vt:lpstr>PowerPoint Presentation</vt:lpstr>
      <vt:lpstr>Genome Technology Program</vt:lpstr>
      <vt:lpstr>Small Business Program</vt:lpstr>
      <vt:lpstr>PowerPoint Presentation</vt:lpstr>
      <vt:lpstr>Diversity Action Plan</vt:lpstr>
      <vt:lpstr>Diversity Research Supplements</vt:lpstr>
      <vt:lpstr>PowerPoint Presentation</vt:lpstr>
      <vt:lpstr>Knockout Mouse Phenotyping Project (KOMP2)</vt:lpstr>
      <vt:lpstr>Human Biomolecular Atlas Program (HuBMAP)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NHGRI History of Genomics Program</vt:lpstr>
      <vt:lpstr>PowerPoint Presentation</vt:lpstr>
      <vt:lpstr>PowerPoint Presentation</vt:lpstr>
      <vt:lpstr>PowerPoint Presentation</vt:lpstr>
      <vt:lpstr>PowerPoint Presentation</vt:lpstr>
      <vt:lpstr>PowerPoint Presentation</vt:lpstr>
      <vt:lpstr>New Deputy Scientific Directors,  NHGRI Intramural Research Program</vt:lpstr>
      <vt:lpstr>PowerPoint Presentation</vt:lpstr>
      <vt:lpstr>PowerPoint Presentation</vt:lpstr>
      <vt:lpstr>PowerPoint Presentation</vt:lpstr>
      <vt:lpstr>Genomic Science and Health Equity  Postdoctoral Fellowship</vt:lpstr>
      <vt:lpstr>PowerPoint Presentation</vt:lpstr>
      <vt:lpstr>PowerPoint Presentation</vt:lpstr>
      <vt:lpstr>PowerPoint Presentation</vt:lpstr>
      <vt:lpstr>PowerPoint Presentation</vt:lpstr>
    </vt:vector>
  </TitlesOfParts>
  <Company>NHGRI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del Aguila, Ernesto (NIH/NHGRI) [C]</dc:creator>
  <cp:lastModifiedBy>Green, Eric (NIH/NHGRI) [E]</cp:lastModifiedBy>
  <cp:revision>226</cp:revision>
  <cp:lastPrinted>2023-09-17T13:08:01Z</cp:lastPrinted>
  <dcterms:created xsi:type="dcterms:W3CDTF">2016-02-09T15:15:29Z</dcterms:created>
  <dcterms:modified xsi:type="dcterms:W3CDTF">2023-09-17T20:41:07Z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xKeyword">
    <vt:lpwstr/>
  </property>
  <property fmtid="{D5CDD505-2E9C-101B-9397-08002B2CF9AE}" pid="3" name="ContentTypeId">
    <vt:lpwstr>0x010100844CA6DE6677D444AAC8F6E3A3DC303C</vt:lpwstr>
  </property>
  <property fmtid="{D5CDD505-2E9C-101B-9397-08002B2CF9AE}" pid="4" name="MediaServiceImageTags">
    <vt:lpwstr/>
  </property>
</Properties>
</file>