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Default Extension="tiff" ContentType="image/tiff"/>
  <Default Extension="jpg" ContentType="image/jpeg"/>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theme/theme15.xml" ContentType="application/vnd.openxmlformats-officedocument.theme+xml"/>
  <Override PartName="/ppt/theme/theme16.xml" ContentType="application/vnd.openxmlformats-officedocument.theme+xml"/>
  <Override PartName="/ppt/theme/theme17.xml" ContentType="application/vnd.openxmlformats-officedocument.theme+xml"/>
  <Override PartName="/ppt/theme/theme18.xml" ContentType="application/vnd.openxmlformats-officedocument.theme+xml"/>
  <Override PartName="/ppt/theme/theme19.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3" r:id="rId1"/>
    <p:sldMasterId id="2147483778" r:id="rId2"/>
    <p:sldMasterId id="2147483793" r:id="rId3"/>
    <p:sldMasterId id="2147483822" r:id="rId4"/>
    <p:sldMasterId id="2147483834" r:id="rId5"/>
    <p:sldMasterId id="2147483930" r:id="rId6"/>
    <p:sldMasterId id="2147483968" r:id="rId7"/>
    <p:sldMasterId id="2147483980" r:id="rId8"/>
    <p:sldMasterId id="2147483992" r:id="rId9"/>
    <p:sldMasterId id="2147484018" r:id="rId10"/>
    <p:sldMasterId id="2147484031" r:id="rId11"/>
    <p:sldMasterId id="2147484049" r:id="rId12"/>
    <p:sldMasterId id="2147484061" r:id="rId13"/>
    <p:sldMasterId id="2147484089" r:id="rId14"/>
    <p:sldMasterId id="2147484101" r:id="rId15"/>
    <p:sldMasterId id="2147484113" r:id="rId16"/>
    <p:sldMasterId id="2147484127" r:id="rId17"/>
  </p:sldMasterIdLst>
  <p:notesMasterIdLst>
    <p:notesMasterId r:id="rId92"/>
  </p:notesMasterIdLst>
  <p:handoutMasterIdLst>
    <p:handoutMasterId r:id="rId93"/>
  </p:handoutMasterIdLst>
  <p:sldIdLst>
    <p:sldId id="511" r:id="rId18"/>
    <p:sldId id="400" r:id="rId19"/>
    <p:sldId id="3870" r:id="rId20"/>
    <p:sldId id="4189" r:id="rId21"/>
    <p:sldId id="2145706094" r:id="rId22"/>
    <p:sldId id="4087" r:id="rId23"/>
    <p:sldId id="390" r:id="rId24"/>
    <p:sldId id="2145706075" r:id="rId25"/>
    <p:sldId id="2145706076" r:id="rId26"/>
    <p:sldId id="2145706082" r:id="rId27"/>
    <p:sldId id="2145706077" r:id="rId28"/>
    <p:sldId id="4191" r:id="rId29"/>
    <p:sldId id="303" r:id="rId30"/>
    <p:sldId id="2145706092" r:id="rId31"/>
    <p:sldId id="302" r:id="rId32"/>
    <p:sldId id="392" r:id="rId33"/>
    <p:sldId id="2145706055" r:id="rId34"/>
    <p:sldId id="2145706099" r:id="rId35"/>
    <p:sldId id="2145706098" r:id="rId36"/>
    <p:sldId id="2145706091" r:id="rId37"/>
    <p:sldId id="2145706070" r:id="rId38"/>
    <p:sldId id="2145706054" r:id="rId39"/>
    <p:sldId id="2145706080" r:id="rId40"/>
    <p:sldId id="2145706073" r:id="rId41"/>
    <p:sldId id="393" r:id="rId42"/>
    <p:sldId id="4180" r:id="rId43"/>
    <p:sldId id="4209" r:id="rId44"/>
    <p:sldId id="2145706072" r:id="rId45"/>
    <p:sldId id="2145706071" r:id="rId46"/>
    <p:sldId id="4193" r:id="rId47"/>
    <p:sldId id="2145706103" r:id="rId48"/>
    <p:sldId id="394" r:id="rId49"/>
    <p:sldId id="3878" r:id="rId50"/>
    <p:sldId id="305" r:id="rId51"/>
    <p:sldId id="313" r:id="rId52"/>
    <p:sldId id="4194" r:id="rId53"/>
    <p:sldId id="2145706078" r:id="rId54"/>
    <p:sldId id="2145706095" r:id="rId55"/>
    <p:sldId id="3880" r:id="rId56"/>
    <p:sldId id="318" r:id="rId57"/>
    <p:sldId id="312" r:id="rId58"/>
    <p:sldId id="4195" r:id="rId59"/>
    <p:sldId id="310" r:id="rId60"/>
    <p:sldId id="4192" r:id="rId61"/>
    <p:sldId id="2145706084" r:id="rId62"/>
    <p:sldId id="2145706101" r:id="rId63"/>
    <p:sldId id="2145706096" r:id="rId64"/>
    <p:sldId id="304" r:id="rId65"/>
    <p:sldId id="4203" r:id="rId66"/>
    <p:sldId id="4204" r:id="rId67"/>
    <p:sldId id="2145706088" r:id="rId68"/>
    <p:sldId id="4205" r:id="rId69"/>
    <p:sldId id="395" r:id="rId70"/>
    <p:sldId id="3879" r:id="rId71"/>
    <p:sldId id="311" r:id="rId72"/>
    <p:sldId id="314" r:id="rId73"/>
    <p:sldId id="2145706086" r:id="rId74"/>
    <p:sldId id="2145706081" r:id="rId75"/>
    <p:sldId id="316" r:id="rId76"/>
    <p:sldId id="315" r:id="rId77"/>
    <p:sldId id="396" r:id="rId78"/>
    <p:sldId id="2145706066" r:id="rId79"/>
    <p:sldId id="308" r:id="rId80"/>
    <p:sldId id="2145706102" r:id="rId81"/>
    <p:sldId id="307" r:id="rId82"/>
    <p:sldId id="2145706074" r:id="rId83"/>
    <p:sldId id="4280" r:id="rId84"/>
    <p:sldId id="4279" r:id="rId85"/>
    <p:sldId id="397" r:id="rId86"/>
    <p:sldId id="2145706069" r:id="rId87"/>
    <p:sldId id="2145706087" r:id="rId88"/>
    <p:sldId id="2145706033" r:id="rId89"/>
    <p:sldId id="2145706100" r:id="rId90"/>
    <p:sldId id="293" r:id="rId91"/>
  </p:sldIdLst>
  <p:sldSz cx="12192000" cy="6858000"/>
  <p:notesSz cx="7315200" cy="9601200"/>
  <p:defaultTex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96" userDrawn="1">
          <p15:clr>
            <a:srgbClr val="A4A3A4"/>
          </p15:clr>
        </p15:guide>
        <p15:guide id="2" pos="6600" userDrawn="1">
          <p15:clr>
            <a:srgbClr val="A4A3A4"/>
          </p15:clr>
        </p15:guide>
      </p15:sldGuideLst>
    </p:ext>
    <p:ext uri="{2D200454-40CA-4A62-9FC3-DE9A4176ACB9}">
      <p15:notesGuideLst xmlns:p15="http://schemas.microsoft.com/office/powerpoint/2012/main">
        <p15:guide id="1" orient="horz" pos="3024" userDrawn="1">
          <p15:clr>
            <a:srgbClr val="A4A3A4"/>
          </p15:clr>
        </p15:guide>
        <p15:guide id="2" pos="2304"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reen, Eric (NIH/NHGRI) [E]" initials="GE([" lastIdx="2" clrIdx="0">
    <p:extLst>
      <p:ext uri="{19B8F6BF-5375-455C-9EA6-DF929625EA0E}">
        <p15:presenceInfo xmlns:p15="http://schemas.microsoft.com/office/powerpoint/2012/main" userId="S::egreen@nih.gov::4d20f258-3b96-4f9c-84cf-82180621a027" providerId="AD"/>
      </p:ext>
    </p:extLst>
  </p:cmAuthor>
  <p:cmAuthor id="2" name="Safi, Ismail (NIH/NHGRI) [C]" initials="SI([" lastIdx="2" clrIdx="1">
    <p:extLst>
      <p:ext uri="{19B8F6BF-5375-455C-9EA6-DF929625EA0E}">
        <p15:presenceInfo xmlns:p15="http://schemas.microsoft.com/office/powerpoint/2012/main" userId="S::safiim@nih.gov::d08c7e2e-6f8b-4c5c-a6f9-dc1dfe51054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66"/>
    <a:srgbClr val="FFFFFF"/>
    <a:srgbClr val="B5198C"/>
    <a:srgbClr val="99FF66"/>
    <a:srgbClr val="FF8181"/>
    <a:srgbClr val="000000"/>
    <a:srgbClr val="02102A"/>
    <a:srgbClr val="032251"/>
    <a:srgbClr val="00174E"/>
    <a:srgbClr val="0521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F16BE3-EB88-4958-9699-690AB859EA21}" v="2" dt="2022-09-09T19:30:59.67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6354" autoAdjust="0"/>
    <p:restoredTop sz="33417" autoAdjust="0"/>
  </p:normalViewPr>
  <p:slideViewPr>
    <p:cSldViewPr snapToGrid="0">
      <p:cViewPr varScale="1">
        <p:scale>
          <a:sx n="26" d="100"/>
          <a:sy n="26" d="100"/>
        </p:scale>
        <p:origin x="2743" y="26"/>
      </p:cViewPr>
      <p:guideLst>
        <p:guide orient="horz" pos="696"/>
        <p:guide pos="6600"/>
      </p:guideLst>
    </p:cSldViewPr>
  </p:slideViewPr>
  <p:outlineViewPr>
    <p:cViewPr>
      <p:scale>
        <a:sx n="33" d="100"/>
        <a:sy n="33" d="100"/>
      </p:scale>
      <p:origin x="0" y="-5503"/>
    </p:cViewPr>
  </p:outlineViewPr>
  <p:notesTextViewPr>
    <p:cViewPr>
      <p:scale>
        <a:sx n="3" d="2"/>
        <a:sy n="3" d="2"/>
      </p:scale>
      <p:origin x="0" y="0"/>
    </p:cViewPr>
  </p:notesTextViewPr>
  <p:sorterViewPr>
    <p:cViewPr varScale="1">
      <p:scale>
        <a:sx n="1" d="1"/>
        <a:sy n="1" d="1"/>
      </p:scale>
      <p:origin x="0" y="-20033"/>
    </p:cViewPr>
  </p:sorterViewPr>
  <p:notesViewPr>
    <p:cSldViewPr snapToGrid="0" snapToObjects="1">
      <p:cViewPr varScale="1">
        <p:scale>
          <a:sx n="61" d="100"/>
          <a:sy n="61" d="100"/>
        </p:scale>
        <p:origin x="3094" y="17"/>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9.xml"/><Relationship Id="rId21" Type="http://schemas.openxmlformats.org/officeDocument/2006/relationships/slide" Target="slides/slide4.xml"/><Relationship Id="rId42" Type="http://schemas.openxmlformats.org/officeDocument/2006/relationships/slide" Target="slides/slide25.xml"/><Relationship Id="rId47" Type="http://schemas.openxmlformats.org/officeDocument/2006/relationships/slide" Target="slides/slide30.xml"/><Relationship Id="rId63" Type="http://schemas.openxmlformats.org/officeDocument/2006/relationships/slide" Target="slides/slide46.xml"/><Relationship Id="rId68" Type="http://schemas.openxmlformats.org/officeDocument/2006/relationships/slide" Target="slides/slide51.xml"/><Relationship Id="rId84" Type="http://schemas.openxmlformats.org/officeDocument/2006/relationships/slide" Target="slides/slide67.xml"/><Relationship Id="rId89" Type="http://schemas.openxmlformats.org/officeDocument/2006/relationships/slide" Target="slides/slide72.xml"/><Relationship Id="rId16" Type="http://schemas.openxmlformats.org/officeDocument/2006/relationships/slideMaster" Target="slideMasters/slideMaster16.xml"/><Relationship Id="rId11" Type="http://schemas.openxmlformats.org/officeDocument/2006/relationships/slideMaster" Target="slideMasters/slideMaster11.xml"/><Relationship Id="rId32" Type="http://schemas.openxmlformats.org/officeDocument/2006/relationships/slide" Target="slides/slide15.xml"/><Relationship Id="rId37" Type="http://schemas.openxmlformats.org/officeDocument/2006/relationships/slide" Target="slides/slide20.xml"/><Relationship Id="rId53" Type="http://schemas.openxmlformats.org/officeDocument/2006/relationships/slide" Target="slides/slide36.xml"/><Relationship Id="rId58" Type="http://schemas.openxmlformats.org/officeDocument/2006/relationships/slide" Target="slides/slide41.xml"/><Relationship Id="rId74" Type="http://schemas.openxmlformats.org/officeDocument/2006/relationships/slide" Target="slides/slide57.xml"/><Relationship Id="rId79" Type="http://schemas.openxmlformats.org/officeDocument/2006/relationships/slide" Target="slides/slide62.xml"/><Relationship Id="rId5" Type="http://schemas.openxmlformats.org/officeDocument/2006/relationships/slideMaster" Target="slideMasters/slideMaster5.xml"/><Relationship Id="rId90" Type="http://schemas.openxmlformats.org/officeDocument/2006/relationships/slide" Target="slides/slide73.xml"/><Relationship Id="rId95" Type="http://schemas.openxmlformats.org/officeDocument/2006/relationships/presProps" Target="presProps.xml"/><Relationship Id="rId22" Type="http://schemas.openxmlformats.org/officeDocument/2006/relationships/slide" Target="slides/slide5.xml"/><Relationship Id="rId27" Type="http://schemas.openxmlformats.org/officeDocument/2006/relationships/slide" Target="slides/slide10.xml"/><Relationship Id="rId43" Type="http://schemas.openxmlformats.org/officeDocument/2006/relationships/slide" Target="slides/slide26.xml"/><Relationship Id="rId48" Type="http://schemas.openxmlformats.org/officeDocument/2006/relationships/slide" Target="slides/slide31.xml"/><Relationship Id="rId64" Type="http://schemas.openxmlformats.org/officeDocument/2006/relationships/slide" Target="slides/slide47.xml"/><Relationship Id="rId69" Type="http://schemas.openxmlformats.org/officeDocument/2006/relationships/slide" Target="slides/slide52.xml"/><Relationship Id="rId80" Type="http://schemas.openxmlformats.org/officeDocument/2006/relationships/slide" Target="slides/slide63.xml"/><Relationship Id="rId85" Type="http://schemas.openxmlformats.org/officeDocument/2006/relationships/slide" Target="slides/slide68.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8.xml"/><Relationship Id="rId33" Type="http://schemas.openxmlformats.org/officeDocument/2006/relationships/slide" Target="slides/slide16.xml"/><Relationship Id="rId38" Type="http://schemas.openxmlformats.org/officeDocument/2006/relationships/slide" Target="slides/slide21.xml"/><Relationship Id="rId46" Type="http://schemas.openxmlformats.org/officeDocument/2006/relationships/slide" Target="slides/slide29.xml"/><Relationship Id="rId59" Type="http://schemas.openxmlformats.org/officeDocument/2006/relationships/slide" Target="slides/slide42.xml"/><Relationship Id="rId67" Type="http://schemas.openxmlformats.org/officeDocument/2006/relationships/slide" Target="slides/slide50.xml"/><Relationship Id="rId20" Type="http://schemas.openxmlformats.org/officeDocument/2006/relationships/slide" Target="slides/slide3.xml"/><Relationship Id="rId41" Type="http://schemas.openxmlformats.org/officeDocument/2006/relationships/slide" Target="slides/slide24.xml"/><Relationship Id="rId54" Type="http://schemas.openxmlformats.org/officeDocument/2006/relationships/slide" Target="slides/slide37.xml"/><Relationship Id="rId62" Type="http://schemas.openxmlformats.org/officeDocument/2006/relationships/slide" Target="slides/slide45.xml"/><Relationship Id="rId70" Type="http://schemas.openxmlformats.org/officeDocument/2006/relationships/slide" Target="slides/slide53.xml"/><Relationship Id="rId75" Type="http://schemas.openxmlformats.org/officeDocument/2006/relationships/slide" Target="slides/slide58.xml"/><Relationship Id="rId83" Type="http://schemas.openxmlformats.org/officeDocument/2006/relationships/slide" Target="slides/slide66.xml"/><Relationship Id="rId88" Type="http://schemas.openxmlformats.org/officeDocument/2006/relationships/slide" Target="slides/slide71.xml"/><Relationship Id="rId91" Type="http://schemas.openxmlformats.org/officeDocument/2006/relationships/slide" Target="slides/slide74.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6.xml"/><Relationship Id="rId28" Type="http://schemas.openxmlformats.org/officeDocument/2006/relationships/slide" Target="slides/slide11.xml"/><Relationship Id="rId36" Type="http://schemas.openxmlformats.org/officeDocument/2006/relationships/slide" Target="slides/slide19.xml"/><Relationship Id="rId49" Type="http://schemas.openxmlformats.org/officeDocument/2006/relationships/slide" Target="slides/slide32.xml"/><Relationship Id="rId57" Type="http://schemas.openxmlformats.org/officeDocument/2006/relationships/slide" Target="slides/slide40.xml"/><Relationship Id="rId10" Type="http://schemas.openxmlformats.org/officeDocument/2006/relationships/slideMaster" Target="slideMasters/slideMaster10.xml"/><Relationship Id="rId31" Type="http://schemas.openxmlformats.org/officeDocument/2006/relationships/slide" Target="slides/slide14.xml"/><Relationship Id="rId44" Type="http://schemas.openxmlformats.org/officeDocument/2006/relationships/slide" Target="slides/slide27.xml"/><Relationship Id="rId52" Type="http://schemas.openxmlformats.org/officeDocument/2006/relationships/slide" Target="slides/slide35.xml"/><Relationship Id="rId60" Type="http://schemas.openxmlformats.org/officeDocument/2006/relationships/slide" Target="slides/slide43.xml"/><Relationship Id="rId65" Type="http://schemas.openxmlformats.org/officeDocument/2006/relationships/slide" Target="slides/slide48.xml"/><Relationship Id="rId73" Type="http://schemas.openxmlformats.org/officeDocument/2006/relationships/slide" Target="slides/slide56.xml"/><Relationship Id="rId78" Type="http://schemas.openxmlformats.org/officeDocument/2006/relationships/slide" Target="slides/slide61.xml"/><Relationship Id="rId81" Type="http://schemas.openxmlformats.org/officeDocument/2006/relationships/slide" Target="slides/slide64.xml"/><Relationship Id="rId86" Type="http://schemas.openxmlformats.org/officeDocument/2006/relationships/slide" Target="slides/slide69.xml"/><Relationship Id="rId94" Type="http://schemas.openxmlformats.org/officeDocument/2006/relationships/commentAuthors" Target="commentAuthors.xml"/><Relationship Id="rId99" Type="http://schemas.microsoft.com/office/2015/10/relationships/revisionInfo" Target="revisionInfo.xml"/><Relationship Id="rId101" Type="http://schemas.openxmlformats.org/officeDocument/2006/relationships/customXml" Target="../customXml/item2.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1.xml"/><Relationship Id="rId39" Type="http://schemas.openxmlformats.org/officeDocument/2006/relationships/slide" Target="slides/slide22.xml"/><Relationship Id="rId34" Type="http://schemas.openxmlformats.org/officeDocument/2006/relationships/slide" Target="slides/slide17.xml"/><Relationship Id="rId50" Type="http://schemas.openxmlformats.org/officeDocument/2006/relationships/slide" Target="slides/slide33.xml"/><Relationship Id="rId55" Type="http://schemas.openxmlformats.org/officeDocument/2006/relationships/slide" Target="slides/slide38.xml"/><Relationship Id="rId76" Type="http://schemas.openxmlformats.org/officeDocument/2006/relationships/slide" Target="slides/slide59.xml"/><Relationship Id="rId97" Type="http://schemas.openxmlformats.org/officeDocument/2006/relationships/theme" Target="theme/theme1.xml"/><Relationship Id="rId7" Type="http://schemas.openxmlformats.org/officeDocument/2006/relationships/slideMaster" Target="slideMasters/slideMaster7.xml"/><Relationship Id="rId71" Type="http://schemas.openxmlformats.org/officeDocument/2006/relationships/slide" Target="slides/slide54.xml"/><Relationship Id="rId92" Type="http://schemas.openxmlformats.org/officeDocument/2006/relationships/notesMaster" Target="notesMasters/notesMaster1.xml"/><Relationship Id="rId2" Type="http://schemas.openxmlformats.org/officeDocument/2006/relationships/slideMaster" Target="slideMasters/slideMaster2.xml"/><Relationship Id="rId29" Type="http://schemas.openxmlformats.org/officeDocument/2006/relationships/slide" Target="slides/slide12.xml"/><Relationship Id="rId24" Type="http://schemas.openxmlformats.org/officeDocument/2006/relationships/slide" Target="slides/slide7.xml"/><Relationship Id="rId40" Type="http://schemas.openxmlformats.org/officeDocument/2006/relationships/slide" Target="slides/slide23.xml"/><Relationship Id="rId45" Type="http://schemas.openxmlformats.org/officeDocument/2006/relationships/slide" Target="slides/slide28.xml"/><Relationship Id="rId66" Type="http://schemas.openxmlformats.org/officeDocument/2006/relationships/slide" Target="slides/slide49.xml"/><Relationship Id="rId87" Type="http://schemas.openxmlformats.org/officeDocument/2006/relationships/slide" Target="slides/slide70.xml"/><Relationship Id="rId61" Type="http://schemas.openxmlformats.org/officeDocument/2006/relationships/slide" Target="slides/slide44.xml"/><Relationship Id="rId82" Type="http://schemas.openxmlformats.org/officeDocument/2006/relationships/slide" Target="slides/slide65.xml"/><Relationship Id="rId19" Type="http://schemas.openxmlformats.org/officeDocument/2006/relationships/slide" Target="slides/slide2.xml"/><Relationship Id="rId14" Type="http://schemas.openxmlformats.org/officeDocument/2006/relationships/slideMaster" Target="slideMasters/slideMaster14.xml"/><Relationship Id="rId30" Type="http://schemas.openxmlformats.org/officeDocument/2006/relationships/slide" Target="slides/slide13.xml"/><Relationship Id="rId35" Type="http://schemas.openxmlformats.org/officeDocument/2006/relationships/slide" Target="slides/slide18.xml"/><Relationship Id="rId56" Type="http://schemas.openxmlformats.org/officeDocument/2006/relationships/slide" Target="slides/slide39.xml"/><Relationship Id="rId77" Type="http://schemas.openxmlformats.org/officeDocument/2006/relationships/slide" Target="slides/slide60.xml"/><Relationship Id="rId100" Type="http://schemas.openxmlformats.org/officeDocument/2006/relationships/customXml" Target="../customXml/item1.xml"/><Relationship Id="rId8" Type="http://schemas.openxmlformats.org/officeDocument/2006/relationships/slideMaster" Target="slideMasters/slideMaster8.xml"/><Relationship Id="rId51" Type="http://schemas.openxmlformats.org/officeDocument/2006/relationships/slide" Target="slides/slide34.xml"/><Relationship Id="rId72" Type="http://schemas.openxmlformats.org/officeDocument/2006/relationships/slide" Target="slides/slide55.xml"/><Relationship Id="rId93" Type="http://schemas.openxmlformats.org/officeDocument/2006/relationships/handoutMaster" Target="handoutMasters/handoutMaster1.xml"/><Relationship Id="rId98" Type="http://schemas.openxmlformats.org/officeDocument/2006/relationships/tableStyles" Target="tableStyles.xml"/><Relationship Id="rId3"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69920" cy="481727"/>
          </a:xfrm>
          <a:prstGeom prst="rect">
            <a:avLst/>
          </a:prstGeom>
        </p:spPr>
        <p:txBody>
          <a:bodyPr vert="horz" lIns="96624" tIns="48313" rIns="96624" bIns="48313" rtlCol="0"/>
          <a:lstStyle>
            <a:lvl1pPr algn="l">
              <a:defRPr sz="1200"/>
            </a:lvl1pPr>
          </a:lstStyle>
          <a:p>
            <a:r>
              <a:rPr lang="en-US" b="1" dirty="0"/>
              <a:t>Eric Green, M.D., Ph.D.</a:t>
            </a:r>
          </a:p>
          <a:p>
            <a:r>
              <a:rPr lang="en-US" b="1" dirty="0"/>
              <a:t>Director, NHGRI</a:t>
            </a:r>
          </a:p>
        </p:txBody>
      </p:sp>
      <p:sp>
        <p:nvSpPr>
          <p:cNvPr id="4" name="Footer Placeholder 3"/>
          <p:cNvSpPr>
            <a:spLocks noGrp="1"/>
          </p:cNvSpPr>
          <p:nvPr>
            <p:ph type="ftr" sz="quarter" idx="2"/>
          </p:nvPr>
        </p:nvSpPr>
        <p:spPr>
          <a:xfrm>
            <a:off x="0" y="9119477"/>
            <a:ext cx="3169920" cy="481726"/>
          </a:xfrm>
          <a:prstGeom prst="rect">
            <a:avLst/>
          </a:prstGeom>
        </p:spPr>
        <p:txBody>
          <a:bodyPr vert="horz" lIns="96624" tIns="48313" rIns="96624" bIns="48313" rtlCol="0" anchor="b"/>
          <a:lstStyle>
            <a:lvl1pPr algn="l">
              <a:defRPr sz="1200"/>
            </a:lvl1pPr>
          </a:lstStyle>
          <a:p>
            <a:endParaRPr lang="en-US"/>
          </a:p>
        </p:txBody>
      </p:sp>
      <p:sp>
        <p:nvSpPr>
          <p:cNvPr id="5" name="Slide Number Placeholder 4"/>
          <p:cNvSpPr>
            <a:spLocks noGrp="1"/>
          </p:cNvSpPr>
          <p:nvPr>
            <p:ph type="sldNum" sz="quarter" idx="3"/>
          </p:nvPr>
        </p:nvSpPr>
        <p:spPr>
          <a:xfrm>
            <a:off x="4143587" y="9119477"/>
            <a:ext cx="3169920" cy="481726"/>
          </a:xfrm>
          <a:prstGeom prst="rect">
            <a:avLst/>
          </a:prstGeom>
        </p:spPr>
        <p:txBody>
          <a:bodyPr vert="horz" lIns="96624" tIns="48313" rIns="96624" bIns="48313" rtlCol="0" anchor="b"/>
          <a:lstStyle>
            <a:lvl1pPr algn="r">
              <a:defRPr sz="1200"/>
            </a:lvl1pPr>
          </a:lstStyle>
          <a:p>
            <a:fld id="{B7259673-AA67-854A-A18B-D6B0120892BF}" type="slidenum">
              <a:rPr lang="en-US" smtClean="0"/>
              <a:t>‹#›</a:t>
            </a:fld>
            <a:endParaRPr lang="en-US"/>
          </a:p>
        </p:txBody>
      </p:sp>
    </p:spTree>
    <p:extLst>
      <p:ext uri="{BB962C8B-B14F-4D97-AF65-F5344CB8AC3E}">
        <p14:creationId xmlns:p14="http://schemas.microsoft.com/office/powerpoint/2010/main" val="17344627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24" tIns="48313" rIns="96624" bIns="48313" rtlCol="0"/>
          <a:lstStyle>
            <a:lvl1pPr algn="l">
              <a:defRPr sz="12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24" tIns="48313" rIns="96624" bIns="48313" rtlCol="0"/>
          <a:lstStyle>
            <a:lvl1pPr algn="r">
              <a:defRPr sz="1200"/>
            </a:lvl1pPr>
          </a:lstStyle>
          <a:p>
            <a:fld id="{8C401791-AF4A-434F-A100-3EAE938867AD}" type="datetimeFigureOut">
              <a:rPr lang="en-US" smtClean="0"/>
              <a:t>9/28/2022</a:t>
            </a:fld>
            <a:endParaRPr lang="en-US"/>
          </a:p>
        </p:txBody>
      </p:sp>
      <p:sp>
        <p:nvSpPr>
          <p:cNvPr id="4" name="Slide Image Placeholder 3"/>
          <p:cNvSpPr>
            <a:spLocks noGrp="1" noRot="1" noChangeAspect="1"/>
          </p:cNvSpPr>
          <p:nvPr>
            <p:ph type="sldImg" idx="2"/>
          </p:nvPr>
        </p:nvSpPr>
        <p:spPr>
          <a:xfrm>
            <a:off x="511175" y="479425"/>
            <a:ext cx="6407150" cy="3603625"/>
          </a:xfrm>
          <a:prstGeom prst="rect">
            <a:avLst/>
          </a:prstGeom>
          <a:noFill/>
          <a:ln w="12700">
            <a:solidFill>
              <a:prstClr val="black"/>
            </a:solidFill>
          </a:ln>
        </p:spPr>
        <p:txBody>
          <a:bodyPr vert="horz" lIns="96624" tIns="48313" rIns="96624" bIns="48313" rtlCol="0" anchor="ctr"/>
          <a:lstStyle/>
          <a:p>
            <a:endParaRPr lang="en-US"/>
          </a:p>
        </p:txBody>
      </p:sp>
      <p:sp>
        <p:nvSpPr>
          <p:cNvPr id="5" name="Notes Placeholder 4"/>
          <p:cNvSpPr>
            <a:spLocks noGrp="1"/>
          </p:cNvSpPr>
          <p:nvPr>
            <p:ph type="body" sz="quarter" idx="3"/>
          </p:nvPr>
        </p:nvSpPr>
        <p:spPr>
          <a:xfrm>
            <a:off x="971552" y="4227659"/>
            <a:ext cx="5486400" cy="4114800"/>
          </a:xfrm>
          <a:prstGeom prst="rect">
            <a:avLst/>
          </a:prstGeom>
        </p:spPr>
        <p:txBody>
          <a:bodyPr vert="horz" lIns="96624" tIns="48313" rIns="96624" bIns="48313"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96624" tIns="48313" rIns="96624" bIns="48313" rtlCol="0" anchor="b"/>
          <a:lstStyle>
            <a:lvl1pPr algn="l">
              <a:defRPr sz="1200"/>
            </a:lvl1pPr>
          </a:lstStyle>
          <a:p>
            <a:endParaRPr lang="en-US"/>
          </a:p>
        </p:txBody>
      </p:sp>
      <p:sp>
        <p:nvSpPr>
          <p:cNvPr id="7" name="Slide Number Placeholder 6"/>
          <p:cNvSpPr>
            <a:spLocks noGrp="1"/>
          </p:cNvSpPr>
          <p:nvPr>
            <p:ph type="sldNum" sz="quarter" idx="5"/>
          </p:nvPr>
        </p:nvSpPr>
        <p:spPr>
          <a:xfrm>
            <a:off x="4143587" y="9122014"/>
            <a:ext cx="3169920" cy="480060"/>
          </a:xfrm>
          <a:prstGeom prst="rect">
            <a:avLst/>
          </a:prstGeom>
        </p:spPr>
        <p:txBody>
          <a:bodyPr vert="horz" lIns="96624" tIns="48313" rIns="96624" bIns="48313" rtlCol="0" anchor="b"/>
          <a:lstStyle>
            <a:lvl1pPr algn="r">
              <a:defRPr sz="1200" b="1">
                <a:latin typeface="Arial" panose="020B0604020202020204" pitchFamily="34" charset="0"/>
                <a:cs typeface="Arial" panose="020B0604020202020204" pitchFamily="34" charset="0"/>
              </a:defRPr>
            </a:lvl1pPr>
          </a:lstStyle>
          <a:p>
            <a:fld id="{8278BAFF-ADEB-4744-BC7F-43E9D31D4077}" type="slidenum">
              <a:rPr lang="en-US" smtClean="0"/>
              <a:pPr/>
              <a:t>‹#›</a:t>
            </a:fld>
            <a:endParaRPr lang="en-US" dirty="0"/>
          </a:p>
        </p:txBody>
      </p:sp>
    </p:spTree>
    <p:extLst>
      <p:ext uri="{BB962C8B-B14F-4D97-AF65-F5344CB8AC3E}">
        <p14:creationId xmlns:p14="http://schemas.microsoft.com/office/powerpoint/2010/main" val="308064526"/>
      </p:ext>
    </p:extLst>
  </p:cSld>
  <p:clrMap bg1="lt1" tx1="dk1" bg2="lt2" tx2="dk2" accent1="accent1" accent2="accent2" accent3="accent3" accent4="accent4" accent5="accent5" accent6="accent6" hlink="hlink" folHlink="folHlink"/>
  <p:notesStyle>
    <a:lvl1pPr marL="0" algn="l" defTabSz="609585"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609585" algn="l" defTabSz="609585" rtl="0" eaLnBrk="1" latinLnBrk="0" hangingPunct="1">
      <a:defRPr sz="1200" kern="1200">
        <a:solidFill>
          <a:schemeClr val="tx1"/>
        </a:solidFill>
        <a:latin typeface="Arial" panose="020B0604020202020204" pitchFamily="34" charset="0"/>
        <a:ea typeface="+mn-ea"/>
        <a:cs typeface="Arial" panose="020B0604020202020204" pitchFamily="34" charset="0"/>
      </a:defRPr>
    </a:lvl2pPr>
    <a:lvl3pPr marL="1219170" algn="l" defTabSz="609585" rtl="0" eaLnBrk="1" latinLnBrk="0" hangingPunct="1">
      <a:defRPr sz="1200" kern="1200">
        <a:solidFill>
          <a:schemeClr val="tx1"/>
        </a:solidFill>
        <a:latin typeface="Arial" panose="020B0604020202020204" pitchFamily="34" charset="0"/>
        <a:ea typeface="+mn-ea"/>
        <a:cs typeface="Arial" panose="020B0604020202020204" pitchFamily="34" charset="0"/>
      </a:defRPr>
    </a:lvl3pPr>
    <a:lvl4pPr marL="1828754" algn="l" defTabSz="609585" rtl="0" eaLnBrk="1" latinLnBrk="0" hangingPunct="1">
      <a:defRPr sz="1200" kern="1200">
        <a:solidFill>
          <a:schemeClr val="tx1"/>
        </a:solidFill>
        <a:latin typeface="Arial" panose="020B0604020202020204" pitchFamily="34" charset="0"/>
        <a:ea typeface="+mn-ea"/>
        <a:cs typeface="Arial" panose="020B0604020202020204" pitchFamily="34" charset="0"/>
      </a:defRPr>
    </a:lvl4pPr>
    <a:lvl5pPr marL="2438339" algn="l" defTabSz="609585" rtl="0" eaLnBrk="1" latinLnBrk="0" hangingPunct="1">
      <a:defRPr sz="1200" kern="1200">
        <a:solidFill>
          <a:schemeClr val="tx1"/>
        </a:solidFill>
        <a:latin typeface="Arial" panose="020B0604020202020204" pitchFamily="34" charset="0"/>
        <a:ea typeface="+mn-ea"/>
        <a:cs typeface="Arial" panose="020B0604020202020204" pitchFamily="34" charset="0"/>
      </a:defRPr>
    </a:lvl5pPr>
    <a:lvl6pPr marL="3047924" algn="l" defTabSz="609585" rtl="0" eaLnBrk="1" latinLnBrk="0" hangingPunct="1">
      <a:defRPr sz="1600" kern="1200">
        <a:solidFill>
          <a:schemeClr val="tx1"/>
        </a:solidFill>
        <a:latin typeface="+mn-lt"/>
        <a:ea typeface="+mn-ea"/>
        <a:cs typeface="+mn-cs"/>
      </a:defRPr>
    </a:lvl6pPr>
    <a:lvl7pPr marL="3657509" algn="l" defTabSz="609585" rtl="0" eaLnBrk="1" latinLnBrk="0" hangingPunct="1">
      <a:defRPr sz="1600" kern="1200">
        <a:solidFill>
          <a:schemeClr val="tx1"/>
        </a:solidFill>
        <a:latin typeface="+mn-lt"/>
        <a:ea typeface="+mn-ea"/>
        <a:cs typeface="+mn-cs"/>
      </a:defRPr>
    </a:lvl7pPr>
    <a:lvl8pPr marL="4267093" algn="l" defTabSz="609585" rtl="0" eaLnBrk="1" latinLnBrk="0" hangingPunct="1">
      <a:defRPr sz="1600" kern="1200">
        <a:solidFill>
          <a:schemeClr val="tx1"/>
        </a:solidFill>
        <a:latin typeface="+mn-lt"/>
        <a:ea typeface="+mn-ea"/>
        <a:cs typeface="+mn-cs"/>
      </a:defRPr>
    </a:lvl8pPr>
    <a:lvl9pPr marL="4876678" algn="l" defTabSz="609585"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5613" y="481013"/>
            <a:ext cx="6403975" cy="3602037"/>
          </a:xfrm>
        </p:spPr>
      </p:sp>
      <p:sp>
        <p:nvSpPr>
          <p:cNvPr id="3" name="Notes Placeholder 2"/>
          <p:cNvSpPr>
            <a:spLocks noGrp="1"/>
          </p:cNvSpPr>
          <p:nvPr>
            <p:ph type="body" idx="1"/>
          </p:nvPr>
        </p:nvSpPr>
        <p:spPr>
          <a:xfrm>
            <a:off x="795136" y="4256662"/>
            <a:ext cx="5724939" cy="4249711"/>
          </a:xfrm>
        </p:spPr>
        <p:txBody>
          <a:bodyPr/>
          <a:lstStyle/>
          <a:p>
            <a:pPr defTabSz="992128">
              <a:defRPr/>
            </a:pPr>
            <a:r>
              <a:rPr lang="en-US" dirty="0"/>
              <a:t>I would again like to welcome all of you to this Open Session of the National Advisory Council for Human Genome Research meeting. I am thrilled to finally be back giving this Director’s Report in front of a live audience, although I also appreciate those who are not in this room and are watching me remotely. </a:t>
            </a:r>
          </a:p>
          <a:p>
            <a:pPr defTabSz="992128">
              <a:defRPr/>
            </a:pPr>
            <a:endParaRPr lang="en-US" dirty="0"/>
          </a:p>
          <a:p>
            <a:pPr defTabSz="992128">
              <a:defRPr/>
            </a:pPr>
            <a:r>
              <a:rPr lang="en-US" dirty="0"/>
              <a:t>As with the rest of the Open Session, my Director’s Report presentation is being videotaped, and that recording will be made available as a permanent archive on NHGRI’s website (genome.gov).</a:t>
            </a:r>
          </a:p>
        </p:txBody>
      </p:sp>
      <p:sp>
        <p:nvSpPr>
          <p:cNvPr id="6" name="Slide Number Placeholder 3">
            <a:extLst>
              <a:ext uri="{FF2B5EF4-FFF2-40B4-BE49-F238E27FC236}">
                <a16:creationId xmlns:a16="http://schemas.microsoft.com/office/drawing/2014/main" id="{DAE85BCF-2929-4945-BF74-2BA6D3C41701}"/>
              </a:ext>
            </a:extLst>
          </p:cNvPr>
          <p:cNvSpPr txBox="1">
            <a:spLocks/>
          </p:cNvSpPr>
          <p:nvPr/>
        </p:nvSpPr>
        <p:spPr>
          <a:xfrm>
            <a:off x="4143587" y="9121140"/>
            <a:ext cx="3169920" cy="480060"/>
          </a:xfrm>
          <a:prstGeom prst="rect">
            <a:avLst/>
          </a:prstGeom>
        </p:spPr>
        <p:txBody>
          <a:bodyPr vert="horz" lIns="96523" tIns="48263" rIns="96523" bIns="48263"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115" fontAlgn="base">
              <a:spcBef>
                <a:spcPct val="0"/>
              </a:spcBef>
              <a:spcAft>
                <a:spcPct val="0"/>
              </a:spcAft>
              <a:defRPr/>
            </a:pPr>
            <a:fld id="{5B6CE0F2-70EA-43E2-9B6A-D90CC32518E6}" type="slidenum">
              <a:rPr lang="en-US" b="1">
                <a:solidFill>
                  <a:srgbClr val="000000"/>
                </a:solidFill>
                <a:latin typeface="Arial" pitchFamily="34" charset="0"/>
              </a:rPr>
              <a:pPr defTabSz="965115" fontAlgn="base">
                <a:spcBef>
                  <a:spcPct val="0"/>
                </a:spcBef>
                <a:spcAft>
                  <a:spcPct val="0"/>
                </a:spcAft>
                <a:defRPr/>
              </a:pPr>
              <a:t>1</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12803282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a:xfrm>
            <a:off x="457200" y="517525"/>
            <a:ext cx="6400800" cy="3600450"/>
          </a:xfrm>
          <a:prstGeom prst="rect">
            <a:avLst/>
          </a:prstGeom>
          <a:ln/>
        </p:spPr>
      </p:sp>
      <p:sp>
        <p:nvSpPr>
          <p:cNvPr id="132099" name="Notes Placeholder 2"/>
          <p:cNvSpPr>
            <a:spLocks noGrp="1"/>
          </p:cNvSpPr>
          <p:nvPr>
            <p:ph type="body" idx="1"/>
          </p:nvPr>
        </p:nvSpPr>
        <p:spPr>
          <a:xfrm>
            <a:off x="785191" y="4259061"/>
            <a:ext cx="5724939" cy="4249711"/>
          </a:xfrm>
          <a:noFill/>
          <a:ln w="9525">
            <a:noFill/>
            <a:miter lim="800000"/>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3500" tIns="51749" rIns="103500" bIns="51749" numCol="1" anchor="t" anchorCtr="0" compatLnSpc="1">
            <a:prstTxWarp prst="textNoShape">
              <a:avLst/>
            </a:prstTxWarp>
          </a:bodyPr>
          <a:lstStyle/>
          <a:p>
            <a:r>
              <a:rPr lang="en-US" dirty="0"/>
              <a:t>For those who are new to our Council meetings, I want to make you aware of the ‘electronic resource’ that is developed for my Director’s Report. Analogous to the supplemental materials of a published paper, this resource can be accessed at the URL shown here.</a:t>
            </a:r>
          </a:p>
          <a:p>
            <a:endParaRPr lang="en-US" dirty="0"/>
          </a:p>
          <a:p>
            <a:r>
              <a:rPr lang="en-US" dirty="0"/>
              <a:t>The slides that I will show during my Director’s Report are also available electronically at this site – * both in PDF and PowerPoint formats.</a:t>
            </a:r>
          </a:p>
          <a:p>
            <a:endParaRPr lang="en-US" dirty="0"/>
          </a:p>
          <a:p>
            <a:r>
              <a:rPr lang="en-US" dirty="0"/>
              <a:t>* When there are documents or relevant websites associated with a particular slide, you will find a “Document #” indicated on the bottom right of that slide; that “Document #” references materials that can be accessed and/or downloaded from the webpage shown here. This dedicated webpage and all linked documents will be archived on genome.gov as part of the historic record of this Council meeting.</a:t>
            </a:r>
          </a:p>
        </p:txBody>
      </p:sp>
      <p:sp>
        <p:nvSpPr>
          <p:cNvPr id="6" name="Slide Number Placeholder 3">
            <a:extLst>
              <a:ext uri="{FF2B5EF4-FFF2-40B4-BE49-F238E27FC236}">
                <a16:creationId xmlns:a16="http://schemas.microsoft.com/office/drawing/2014/main" id="{5F92FADE-11F2-4A0F-A2A3-26A9281DB64D}"/>
              </a:ext>
            </a:extLst>
          </p:cNvPr>
          <p:cNvSpPr txBox="1">
            <a:spLocks/>
          </p:cNvSpPr>
          <p:nvPr/>
        </p:nvSpPr>
        <p:spPr>
          <a:xfrm>
            <a:off x="4143587" y="9121140"/>
            <a:ext cx="3169920" cy="480060"/>
          </a:xfrm>
          <a:prstGeom prst="rect">
            <a:avLst/>
          </a:prstGeom>
        </p:spPr>
        <p:txBody>
          <a:bodyPr vert="horz" lIns="96523" tIns="48263" rIns="96523" bIns="48263"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115" fontAlgn="base">
              <a:spcBef>
                <a:spcPct val="0"/>
              </a:spcBef>
              <a:spcAft>
                <a:spcPct val="0"/>
              </a:spcAft>
              <a:defRPr/>
            </a:pPr>
            <a:fld id="{5B6CE0F2-70EA-43E2-9B6A-D90CC32518E6}" type="slidenum">
              <a:rPr lang="en-US" b="1">
                <a:solidFill>
                  <a:srgbClr val="000000"/>
                </a:solidFill>
                <a:latin typeface="Arial" pitchFamily="34" charset="0"/>
              </a:rPr>
              <a:pPr defTabSz="965115" fontAlgn="base">
                <a:spcBef>
                  <a:spcPct val="0"/>
                </a:spcBef>
                <a:spcAft>
                  <a:spcPct val="0"/>
                </a:spcAft>
                <a:defRPr/>
              </a:pPr>
              <a:t>2</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0674003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463550" y="468313"/>
            <a:ext cx="6402388" cy="3600450"/>
          </a:xfrm>
          <a:prstGeom prst="rect">
            <a:avLst/>
          </a:prstGeom>
          <a:ln/>
        </p:spPr>
      </p:sp>
      <p:sp>
        <p:nvSpPr>
          <p:cNvPr id="100355" name="Notes Placeholder 2"/>
          <p:cNvSpPr>
            <a:spLocks noGrp="1"/>
          </p:cNvSpPr>
          <p:nvPr>
            <p:ph type="body" idx="1"/>
          </p:nvPr>
        </p:nvSpPr>
        <p:spPr>
          <a:xfrm>
            <a:off x="786823" y="4161842"/>
            <a:ext cx="5852515" cy="424971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There will be a number of other presentations during the Open Session of this Council meeting. My Director’s Report is tailored around those presentations, and I will </a:t>
            </a:r>
            <a:r>
              <a:rPr lang="en-US" u="sng" dirty="0"/>
              <a:t>not</a:t>
            </a:r>
            <a:r>
              <a:rPr lang="en-US" dirty="0"/>
              <a:t> discuss in detail the topics that others will cover. </a:t>
            </a:r>
          </a:p>
          <a:p>
            <a:pPr defTabSz="643487"/>
            <a:endParaRPr lang="en-US" dirty="0"/>
          </a:p>
          <a:p>
            <a:r>
              <a:rPr lang="en-US" dirty="0">
                <a:effectLst/>
                <a:ea typeface="Calibri" panose="020F0502020204030204" pitchFamily="34" charset="0"/>
              </a:rPr>
              <a:t>* Following my Director’s Report, </a:t>
            </a:r>
            <a:r>
              <a:rPr lang="en-US" dirty="0">
                <a:solidFill>
                  <a:srgbClr val="000000"/>
                </a:solidFill>
                <a:effectLst/>
                <a:ea typeface="Calibri" panose="020F0502020204030204" pitchFamily="34" charset="0"/>
              </a:rPr>
              <a:t>Lindsey Criswell</a:t>
            </a:r>
            <a:r>
              <a:rPr lang="en-US" dirty="0">
                <a:effectLst/>
                <a:ea typeface="Calibri" panose="020F0502020204030204" pitchFamily="34" charset="0"/>
              </a:rPr>
              <a:t>, Director of NIH’s National Institute of Arthritis and Musculoskeletal and Skin Diseases (or NIAMS), will speak about “NIAMS Research – Focus on Genomics and Genetics.” </a:t>
            </a:r>
          </a:p>
          <a:p>
            <a:endParaRPr lang="en-US" dirty="0">
              <a:effectLst/>
              <a:ea typeface="Calibri" panose="020F0502020204030204" pitchFamily="34" charset="0"/>
            </a:endParaRPr>
          </a:p>
          <a:p>
            <a:r>
              <a:rPr lang="en-US" dirty="0">
                <a:effectLst/>
                <a:ea typeface="Calibri" panose="020F0502020204030204" pitchFamily="34" charset="0"/>
              </a:rPr>
              <a:t>* Next, Malia Fullerton, Chair of the Genomics &amp; Society Working Group of this Council, will give the annual report from that group. </a:t>
            </a:r>
          </a:p>
        </p:txBody>
      </p:sp>
      <p:sp>
        <p:nvSpPr>
          <p:cNvPr id="6" name="Slide Number Placeholder 3">
            <a:extLst>
              <a:ext uri="{FF2B5EF4-FFF2-40B4-BE49-F238E27FC236}">
                <a16:creationId xmlns:a16="http://schemas.microsoft.com/office/drawing/2014/main" id="{8C1DF15A-34F2-4D4B-A345-E384FC4FA669}"/>
              </a:ext>
            </a:extLst>
          </p:cNvPr>
          <p:cNvSpPr txBox="1">
            <a:spLocks/>
          </p:cNvSpPr>
          <p:nvPr/>
        </p:nvSpPr>
        <p:spPr>
          <a:xfrm>
            <a:off x="4143587" y="9121140"/>
            <a:ext cx="3169920" cy="480060"/>
          </a:xfrm>
          <a:prstGeom prst="rect">
            <a:avLst/>
          </a:prstGeom>
        </p:spPr>
        <p:txBody>
          <a:bodyPr vert="horz" lIns="96523" tIns="48263" rIns="96523" bIns="48263"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115" fontAlgn="base">
              <a:spcBef>
                <a:spcPct val="0"/>
              </a:spcBef>
              <a:spcAft>
                <a:spcPct val="0"/>
              </a:spcAft>
              <a:defRPr/>
            </a:pPr>
            <a:fld id="{5B6CE0F2-70EA-43E2-9B6A-D90CC32518E6}" type="slidenum">
              <a:rPr lang="en-US" b="1">
                <a:solidFill>
                  <a:srgbClr val="000000"/>
                </a:solidFill>
                <a:latin typeface="Arial" pitchFamily="34" charset="0"/>
              </a:rPr>
              <a:pPr defTabSz="965115" fontAlgn="base">
                <a:spcBef>
                  <a:spcPct val="0"/>
                </a:spcBef>
                <a:spcAft>
                  <a:spcPct val="0"/>
                </a:spcAft>
                <a:defRPr/>
              </a:pPr>
              <a:t>3</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15192707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463550" y="468313"/>
            <a:ext cx="6402388" cy="3600450"/>
          </a:xfrm>
          <a:prstGeom prst="rect">
            <a:avLst/>
          </a:prstGeom>
          <a:ln/>
        </p:spPr>
      </p:sp>
      <p:sp>
        <p:nvSpPr>
          <p:cNvPr id="100355" name="Notes Placeholder 2"/>
          <p:cNvSpPr>
            <a:spLocks noGrp="1"/>
          </p:cNvSpPr>
          <p:nvPr>
            <p:ph type="body" idx="1"/>
          </p:nvPr>
        </p:nvSpPr>
        <p:spPr>
          <a:xfrm>
            <a:off x="802585" y="4173382"/>
            <a:ext cx="5724939" cy="424971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ea typeface="Calibri" panose="020F0502020204030204" pitchFamily="34" charset="0"/>
              </a:rPr>
              <a:t>After those presentations, there will be four concept clearances presented by NHGRI extramural program staff. </a:t>
            </a:r>
          </a:p>
          <a:p>
            <a:endParaRPr lang="en-US" dirty="0">
              <a:ea typeface="Calibri" panose="020F0502020204030204" pitchFamily="34" charset="0"/>
            </a:endParaRPr>
          </a:p>
          <a:p>
            <a:r>
              <a:rPr lang="en-US" dirty="0">
                <a:ea typeface="Calibri" panose="020F0502020204030204" pitchFamily="34" charset="0"/>
              </a:rPr>
              <a:t>* First, </a:t>
            </a:r>
            <a:r>
              <a:rPr lang="en-US" dirty="0">
                <a:solidFill>
                  <a:srgbClr val="000000"/>
                </a:solidFill>
                <a:ea typeface="Calibri" panose="020F0502020204030204" pitchFamily="34" charset="0"/>
              </a:rPr>
              <a:t>Chris Wellington</a:t>
            </a:r>
            <a:r>
              <a:rPr lang="en-US" dirty="0">
                <a:ea typeface="Calibri" panose="020F0502020204030204" pitchFamily="34" charset="0"/>
              </a:rPr>
              <a:t> will present a concept clearance on the “</a:t>
            </a:r>
            <a:r>
              <a:rPr lang="en-US" dirty="0">
                <a:solidFill>
                  <a:srgbClr val="000000"/>
                </a:solidFill>
                <a:ea typeface="Calibri" panose="020F0502020204030204" pitchFamily="34" charset="0"/>
              </a:rPr>
              <a:t>Genomic Community Resources PAR Renewal.”</a:t>
            </a:r>
            <a:endParaRPr lang="en-US" dirty="0">
              <a:ea typeface="Calibri" panose="020F0502020204030204" pitchFamily="34" charset="0"/>
            </a:endParaRPr>
          </a:p>
          <a:p>
            <a:endParaRPr lang="en-US" dirty="0">
              <a:ea typeface="Calibri" panose="020F0502020204030204" pitchFamily="34" charset="0"/>
            </a:endParaRPr>
          </a:p>
          <a:p>
            <a:r>
              <a:rPr lang="en-US" dirty="0">
                <a:ea typeface="Calibri" panose="020F0502020204030204" pitchFamily="34" charset="0"/>
              </a:rPr>
              <a:t>* Second, </a:t>
            </a:r>
            <a:r>
              <a:rPr lang="en-US" dirty="0">
                <a:solidFill>
                  <a:srgbClr val="000000"/>
                </a:solidFill>
                <a:ea typeface="Calibri" panose="020F0502020204030204" pitchFamily="34" charset="0"/>
              </a:rPr>
              <a:t>Lucia Hindorff</a:t>
            </a:r>
            <a:r>
              <a:rPr lang="en-US" dirty="0">
                <a:ea typeface="Calibri" panose="020F0502020204030204" pitchFamily="34" charset="0"/>
              </a:rPr>
              <a:t> will present a concept clearance on “</a:t>
            </a:r>
            <a:r>
              <a:rPr lang="en-US" dirty="0">
                <a:solidFill>
                  <a:srgbClr val="000000"/>
                </a:solidFill>
                <a:ea typeface="Calibri" panose="020F0502020204030204" pitchFamily="34" charset="0"/>
              </a:rPr>
              <a:t>Genomics and Health Equity Initiatives RFAs</a:t>
            </a:r>
            <a:r>
              <a:rPr lang="en-US" dirty="0">
                <a:ea typeface="Calibri" panose="020F0502020204030204" pitchFamily="34" charset="0"/>
              </a:rPr>
              <a:t>.” </a:t>
            </a:r>
          </a:p>
          <a:p>
            <a:endParaRPr lang="en-US" dirty="0">
              <a:ea typeface="Calibri" panose="020F0502020204030204" pitchFamily="34" charset="0"/>
            </a:endParaRPr>
          </a:p>
          <a:p>
            <a:r>
              <a:rPr lang="en-US" dirty="0">
                <a:ea typeface="Calibri" panose="020F0502020204030204" pitchFamily="34" charset="0"/>
              </a:rPr>
              <a:t>* Third,</a:t>
            </a:r>
            <a:r>
              <a:rPr lang="en-US" dirty="0">
                <a:solidFill>
                  <a:srgbClr val="000000"/>
                </a:solidFill>
                <a:ea typeface="Calibri" panose="020F0502020204030204" pitchFamily="34" charset="0"/>
              </a:rPr>
              <a:t> Renee Rider</a:t>
            </a:r>
            <a:r>
              <a:rPr lang="en-US" dirty="0">
                <a:ea typeface="Calibri" panose="020F0502020204030204" pitchFamily="34" charset="0"/>
              </a:rPr>
              <a:t> will present a concept clearance on the “</a:t>
            </a:r>
            <a:r>
              <a:rPr lang="en-US" dirty="0">
                <a:solidFill>
                  <a:srgbClr val="000000"/>
                </a:solidFill>
                <a:ea typeface="Calibri" panose="020F0502020204030204" pitchFamily="34" charset="0"/>
              </a:rPr>
              <a:t>Entry Level Training Modules (ELM) PAR</a:t>
            </a:r>
            <a:r>
              <a:rPr lang="en-US" dirty="0">
                <a:ea typeface="Calibri" panose="020F0502020204030204" pitchFamily="34" charset="0"/>
              </a:rPr>
              <a:t>.” </a:t>
            </a:r>
          </a:p>
          <a:p>
            <a:endParaRPr lang="en-US" dirty="0">
              <a:ea typeface="Calibri" panose="020F0502020204030204" pitchFamily="34" charset="0"/>
            </a:endParaRPr>
          </a:p>
          <a:p>
            <a:r>
              <a:rPr lang="en-US" dirty="0">
                <a:ea typeface="Calibri" panose="020F0502020204030204" pitchFamily="34" charset="0"/>
              </a:rPr>
              <a:t>* Lastly, </a:t>
            </a:r>
            <a:r>
              <a:rPr lang="en-US" dirty="0">
                <a:solidFill>
                  <a:srgbClr val="000000"/>
                </a:solidFill>
                <a:ea typeface="Calibri" panose="020F0502020204030204" pitchFamily="34" charset="0"/>
              </a:rPr>
              <a:t>Larry Brody</a:t>
            </a:r>
            <a:r>
              <a:rPr lang="en-US" dirty="0">
                <a:ea typeface="Calibri" panose="020F0502020204030204" pitchFamily="34" charset="0"/>
              </a:rPr>
              <a:t> will present a concept clearance on the “</a:t>
            </a:r>
            <a:r>
              <a:rPr lang="en-US" dirty="0">
                <a:solidFill>
                  <a:srgbClr val="000000"/>
                </a:solidFill>
                <a:ea typeface="Calibri" panose="020F0502020204030204" pitchFamily="34" charset="0"/>
              </a:rPr>
              <a:t>Center for Inherited Disease Research Contract Renewal</a:t>
            </a:r>
            <a:r>
              <a:rPr lang="en-US" dirty="0">
                <a:ea typeface="Calibri" panose="020F0502020204030204" pitchFamily="34" charset="0"/>
              </a:rPr>
              <a:t>.”</a:t>
            </a:r>
            <a:endParaRPr lang="en-US" dirty="0">
              <a:latin typeface="Times New Roman" panose="02020603050405020304" pitchFamily="18" charset="0"/>
              <a:ea typeface="Calibri" panose="020F0502020204030204" pitchFamily="34" charset="0"/>
            </a:endParaRPr>
          </a:p>
        </p:txBody>
      </p:sp>
      <p:sp>
        <p:nvSpPr>
          <p:cNvPr id="5" name="Slide Number Placeholder 3">
            <a:extLst>
              <a:ext uri="{FF2B5EF4-FFF2-40B4-BE49-F238E27FC236}">
                <a16:creationId xmlns:a16="http://schemas.microsoft.com/office/drawing/2014/main" id="{250E1701-063A-401E-BC47-6CAA5116D0E7}"/>
              </a:ext>
            </a:extLst>
          </p:cNvPr>
          <p:cNvSpPr txBox="1">
            <a:spLocks/>
          </p:cNvSpPr>
          <p:nvPr/>
        </p:nvSpPr>
        <p:spPr>
          <a:xfrm>
            <a:off x="4143587" y="9121140"/>
            <a:ext cx="3169920" cy="480060"/>
          </a:xfrm>
          <a:prstGeom prst="rect">
            <a:avLst/>
          </a:prstGeom>
        </p:spPr>
        <p:txBody>
          <a:bodyPr vert="horz" lIns="96523" tIns="48263" rIns="96523" bIns="48263"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115" fontAlgn="base">
              <a:spcBef>
                <a:spcPct val="0"/>
              </a:spcBef>
              <a:spcAft>
                <a:spcPct val="0"/>
              </a:spcAft>
              <a:defRPr/>
            </a:pPr>
            <a:fld id="{5B6CE0F2-70EA-43E2-9B6A-D90CC32518E6}" type="slidenum">
              <a:rPr lang="en-US" b="1">
                <a:solidFill>
                  <a:srgbClr val="000000"/>
                </a:solidFill>
                <a:latin typeface="Arial" pitchFamily="34" charset="0"/>
              </a:rPr>
              <a:pPr defTabSz="965115" fontAlgn="base">
                <a:spcBef>
                  <a:spcPct val="0"/>
                </a:spcBef>
                <a:spcAft>
                  <a:spcPct val="0"/>
                </a:spcAft>
                <a:defRPr/>
              </a:pPr>
              <a:t>4</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1036506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463550" y="468313"/>
            <a:ext cx="6402388" cy="3600450"/>
          </a:xfrm>
          <a:prstGeom prst="rect">
            <a:avLst/>
          </a:prstGeom>
          <a:ln/>
        </p:spPr>
      </p:sp>
      <p:sp>
        <p:nvSpPr>
          <p:cNvPr id="100355" name="Notes Placeholder 2"/>
          <p:cNvSpPr>
            <a:spLocks noGrp="1"/>
          </p:cNvSpPr>
          <p:nvPr>
            <p:ph type="body" idx="1"/>
          </p:nvPr>
        </p:nvSpPr>
        <p:spPr>
          <a:xfrm>
            <a:off x="786823" y="4161842"/>
            <a:ext cx="5852515" cy="424971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effectLst/>
                <a:latin typeface="Arial" panose="020B0604020202020204" pitchFamily="34" charset="0"/>
                <a:ea typeface="Calibri" panose="020F0502020204030204" pitchFamily="34" charset="0"/>
              </a:rPr>
              <a:t>After that, there will be two reports. </a:t>
            </a:r>
          </a:p>
          <a:p>
            <a:endParaRPr lang="en-US" dirty="0">
              <a:effectLst/>
              <a:ea typeface="Calibri" panose="020F0502020204030204" pitchFamily="34" charset="0"/>
            </a:endParaRPr>
          </a:p>
          <a:p>
            <a:r>
              <a:rPr lang="en-US" dirty="0">
                <a:effectLst/>
                <a:ea typeface="Calibri" panose="020F0502020204030204" pitchFamily="34" charset="0"/>
              </a:rPr>
              <a:t>* Deanna Church and Martin Hirst will provide an update about the Human Genome Reference Program. </a:t>
            </a:r>
          </a:p>
          <a:p>
            <a:endParaRPr lang="en-US" dirty="0">
              <a:effectLst/>
              <a:ea typeface="Calibri" panose="020F0502020204030204" pitchFamily="34" charset="0"/>
            </a:endParaRPr>
          </a:p>
          <a:p>
            <a:r>
              <a:rPr lang="en-US" dirty="0">
                <a:effectLst/>
                <a:ea typeface="Calibri" panose="020F0502020204030204" pitchFamily="34" charset="0"/>
              </a:rPr>
              <a:t>* Finally, Jennifer Strasburger and Brenton </a:t>
            </a:r>
            <a:r>
              <a:rPr lang="en-US" dirty="0" err="1">
                <a:effectLst/>
                <a:ea typeface="Calibri" panose="020F0502020204030204" pitchFamily="34" charset="0"/>
              </a:rPr>
              <a:t>Graveley</a:t>
            </a:r>
            <a:r>
              <a:rPr lang="en-US" dirty="0">
                <a:effectLst/>
                <a:ea typeface="Calibri" panose="020F0502020204030204" pitchFamily="34" charset="0"/>
              </a:rPr>
              <a:t> will provide a summary about the “Capturing RNA Sequences &amp; Transcript Diversity Meeting.”</a:t>
            </a:r>
          </a:p>
        </p:txBody>
      </p:sp>
      <p:sp>
        <p:nvSpPr>
          <p:cNvPr id="6" name="Slide Number Placeholder 3">
            <a:extLst>
              <a:ext uri="{FF2B5EF4-FFF2-40B4-BE49-F238E27FC236}">
                <a16:creationId xmlns:a16="http://schemas.microsoft.com/office/drawing/2014/main" id="{8C1DF15A-34F2-4D4B-A345-E384FC4FA669}"/>
              </a:ext>
            </a:extLst>
          </p:cNvPr>
          <p:cNvSpPr txBox="1">
            <a:spLocks/>
          </p:cNvSpPr>
          <p:nvPr/>
        </p:nvSpPr>
        <p:spPr>
          <a:xfrm>
            <a:off x="4143587" y="9121140"/>
            <a:ext cx="3169920" cy="480060"/>
          </a:xfrm>
          <a:prstGeom prst="rect">
            <a:avLst/>
          </a:prstGeom>
        </p:spPr>
        <p:txBody>
          <a:bodyPr vert="horz" lIns="96523" tIns="48263" rIns="96523" bIns="48263"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115" fontAlgn="base">
              <a:spcBef>
                <a:spcPct val="0"/>
              </a:spcBef>
              <a:spcAft>
                <a:spcPct val="0"/>
              </a:spcAft>
              <a:defRPr/>
            </a:pPr>
            <a:fld id="{5B6CE0F2-70EA-43E2-9B6A-D90CC32518E6}" type="slidenum">
              <a:rPr lang="en-US" b="1">
                <a:solidFill>
                  <a:srgbClr val="000000"/>
                </a:solidFill>
                <a:latin typeface="Arial" pitchFamily="34" charset="0"/>
              </a:rPr>
              <a:pPr defTabSz="965115" fontAlgn="base">
                <a:spcBef>
                  <a:spcPct val="0"/>
                </a:spcBef>
                <a:spcAft>
                  <a:spcPct val="0"/>
                </a:spcAft>
                <a:defRPr/>
              </a:pPr>
              <a:t>5</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16879271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458788" y="476250"/>
            <a:ext cx="6402387" cy="3600450"/>
          </a:xfrm>
          <a:prstGeom prst="rect">
            <a:avLst/>
          </a:prstGeom>
          <a:ln/>
        </p:spPr>
      </p:sp>
      <p:sp>
        <p:nvSpPr>
          <p:cNvPr id="100355" name="Notes Placeholder 2"/>
          <p:cNvSpPr>
            <a:spLocks noGrp="1"/>
          </p:cNvSpPr>
          <p:nvPr>
            <p:ph type="body" idx="1"/>
          </p:nvPr>
        </p:nvSpPr>
        <p:spPr>
          <a:xfrm>
            <a:off x="795134" y="4267077"/>
            <a:ext cx="5724939" cy="424971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For the rest of my Director’s Report, I will cover the seven areas listed here, which reliably provide a useful framework for reviewing the relevant topics.</a:t>
            </a:r>
          </a:p>
          <a:p>
            <a:endParaRPr lang="en-US" dirty="0"/>
          </a:p>
        </p:txBody>
      </p:sp>
      <p:sp>
        <p:nvSpPr>
          <p:cNvPr id="6" name="Slide Number Placeholder 3">
            <a:extLst>
              <a:ext uri="{FF2B5EF4-FFF2-40B4-BE49-F238E27FC236}">
                <a16:creationId xmlns:a16="http://schemas.microsoft.com/office/drawing/2014/main" id="{4C431929-85E8-4138-9A32-8D2E315E51E9}"/>
              </a:ext>
            </a:extLst>
          </p:cNvPr>
          <p:cNvSpPr txBox="1">
            <a:spLocks/>
          </p:cNvSpPr>
          <p:nvPr/>
        </p:nvSpPr>
        <p:spPr>
          <a:xfrm>
            <a:off x="4143587" y="9128576"/>
            <a:ext cx="3169920" cy="480060"/>
          </a:xfrm>
          <a:prstGeom prst="rect">
            <a:avLst/>
          </a:prstGeom>
        </p:spPr>
        <p:txBody>
          <a:bodyPr vert="horz" lIns="96523" tIns="48263" rIns="96523" bIns="48263"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115" fontAlgn="base">
              <a:spcBef>
                <a:spcPct val="0"/>
              </a:spcBef>
              <a:spcAft>
                <a:spcPct val="0"/>
              </a:spcAft>
              <a:defRPr/>
            </a:pPr>
            <a:fld id="{5B6CE0F2-70EA-43E2-9B6A-D90CC32518E6}" type="slidenum">
              <a:rPr lang="en-US" b="1">
                <a:solidFill>
                  <a:srgbClr val="000000"/>
                </a:solidFill>
                <a:latin typeface="Arial" pitchFamily="34" charset="0"/>
              </a:rPr>
              <a:pPr defTabSz="965115" fontAlgn="base">
                <a:spcBef>
                  <a:spcPct val="0"/>
                </a:spcBef>
                <a:spcAft>
                  <a:spcPct val="0"/>
                </a:spcAft>
                <a:defRPr/>
              </a:pPr>
              <a:t>6</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13866091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457200" y="487363"/>
            <a:ext cx="6400800" cy="3600450"/>
          </a:xfrm>
          <a:prstGeom prst="rect">
            <a:avLst/>
          </a:prstGeom>
          <a:ln/>
        </p:spPr>
      </p:sp>
      <p:sp>
        <p:nvSpPr>
          <p:cNvPr id="5" name="Slide Number Placeholder 3">
            <a:extLst>
              <a:ext uri="{FF2B5EF4-FFF2-40B4-BE49-F238E27FC236}">
                <a16:creationId xmlns:a16="http://schemas.microsoft.com/office/drawing/2014/main" id="{952BD7F9-43D3-484D-8A76-74E82DDDCCFB}"/>
              </a:ext>
            </a:extLst>
          </p:cNvPr>
          <p:cNvSpPr txBox="1">
            <a:spLocks/>
          </p:cNvSpPr>
          <p:nvPr/>
        </p:nvSpPr>
        <p:spPr>
          <a:xfrm>
            <a:off x="4143587" y="9121140"/>
            <a:ext cx="3169920" cy="480060"/>
          </a:xfrm>
          <a:prstGeom prst="rect">
            <a:avLst/>
          </a:prstGeom>
        </p:spPr>
        <p:txBody>
          <a:bodyPr vert="horz" lIns="96523" tIns="48263" rIns="96523" bIns="48263"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115" fontAlgn="base">
              <a:spcBef>
                <a:spcPct val="0"/>
              </a:spcBef>
              <a:spcAft>
                <a:spcPct val="0"/>
              </a:spcAft>
              <a:defRPr/>
            </a:pPr>
            <a:fld id="{5B6CE0F2-70EA-43E2-9B6A-D90CC32518E6}" type="slidenum">
              <a:rPr lang="en-US" b="1">
                <a:solidFill>
                  <a:srgbClr val="000000"/>
                </a:solidFill>
                <a:latin typeface="Arial" pitchFamily="34" charset="0"/>
              </a:rPr>
              <a:pPr defTabSz="965115" fontAlgn="base">
                <a:spcBef>
                  <a:spcPct val="0"/>
                </a:spcBef>
                <a:spcAft>
                  <a:spcPct val="0"/>
                </a:spcAft>
                <a:defRPr/>
              </a:pPr>
              <a:t>7</a:t>
            </a:fld>
            <a:endParaRPr lang="en-US" b="1" dirty="0">
              <a:solidFill>
                <a:srgbClr val="000000"/>
              </a:solidFill>
              <a:latin typeface="Arial" pitchFamily="34" charset="0"/>
            </a:endParaRPr>
          </a:p>
        </p:txBody>
      </p:sp>
      <p:sp>
        <p:nvSpPr>
          <p:cNvPr id="2" name="Notes Placeholder 1">
            <a:extLst>
              <a:ext uri="{FF2B5EF4-FFF2-40B4-BE49-F238E27FC236}">
                <a16:creationId xmlns:a16="http://schemas.microsoft.com/office/drawing/2014/main" id="{8B39FA36-2A76-44C2-AF7B-C7B0EE6FD5C3}"/>
              </a:ext>
            </a:extLst>
          </p:cNvPr>
          <p:cNvSpPr>
            <a:spLocks noGrp="1"/>
          </p:cNvSpPr>
          <p:nvPr>
            <p:ph type="body" idx="1"/>
          </p:nvPr>
        </p:nvSpPr>
        <p:spPr>
          <a:xfrm>
            <a:off x="702365" y="4237625"/>
            <a:ext cx="5724939" cy="4249711"/>
          </a:xfrm>
        </p:spPr>
        <p:txBody>
          <a:bodyPr/>
          <a:lstStyle/>
          <a:p>
            <a:r>
              <a:rPr lang="en-US" dirty="0"/>
              <a:t>And I will start with some general NHGRI updates.</a:t>
            </a:r>
          </a:p>
        </p:txBody>
      </p:sp>
    </p:spTree>
    <p:extLst>
      <p:ext uri="{BB962C8B-B14F-4D97-AF65-F5344CB8AC3E}">
        <p14:creationId xmlns:p14="http://schemas.microsoft.com/office/powerpoint/2010/main" val="32070987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31800" y="385763"/>
            <a:ext cx="6297613" cy="3541712"/>
          </a:xfrm>
          <a:prstGeom prst="rect">
            <a:avLst/>
          </a:prstGeom>
          <a:ln/>
        </p:spPr>
      </p:sp>
      <p:sp>
        <p:nvSpPr>
          <p:cNvPr id="119811" name="Notes Placeholder 2"/>
          <p:cNvSpPr>
            <a:spLocks noGrp="1"/>
          </p:cNvSpPr>
          <p:nvPr>
            <p:ph type="body" idx="1"/>
          </p:nvPr>
        </p:nvSpPr>
        <p:spPr>
          <a:xfrm>
            <a:off x="718101" y="4175826"/>
            <a:ext cx="5724940" cy="4249711"/>
          </a:xfrm>
          <a:noFill/>
          <a:ln w="9525">
            <a:noFill/>
            <a:miter lim="800000"/>
            <a:headEnd/>
            <a:tailEnd/>
          </a:ln>
          <a:effectLst/>
        </p:spPr>
        <p:txBody>
          <a:bodyPr vert="horz" wrap="square" lIns="98108" tIns="49054" rIns="98108" bIns="49054" numCol="1" anchor="t" anchorCtr="0" compatLnSpc="1">
            <a:prstTxWarp prst="textNoShape">
              <a:avLst/>
            </a:prstTxWarp>
            <a:noAutofit/>
          </a:bodyPr>
          <a:lstStyle/>
          <a:p>
            <a:pPr marL="0" lvl="1" defTabSz="632323">
              <a:defRPr/>
            </a:pPr>
            <a:r>
              <a:rPr lang="en-US" dirty="0"/>
              <a:t>I will start with new members of the NHGRI staff. </a:t>
            </a:r>
          </a:p>
          <a:p>
            <a:pPr marL="0" lvl="1" defTabSz="632323">
              <a:defRPr/>
            </a:pPr>
            <a:endParaRPr lang="en-US" dirty="0">
              <a:ea typeface="Calibri" panose="020F0502020204030204" pitchFamily="34" charset="0"/>
            </a:endParaRPr>
          </a:p>
          <a:p>
            <a:pPr marL="0" lvl="1" defTabSz="632323">
              <a:defRPr/>
            </a:pPr>
            <a:r>
              <a:rPr lang="en-US" dirty="0">
                <a:ea typeface="Calibri" panose="020F0502020204030204" pitchFamily="34" charset="0"/>
              </a:rPr>
              <a:t>Lieutenant Commander Iman Martin recently joined the </a:t>
            </a:r>
            <a:r>
              <a:rPr lang="en-US" dirty="0"/>
              <a:t>Division of Genomic Medicine as a Program Director. Iman </a:t>
            </a:r>
            <a:r>
              <a:rPr lang="en-US" dirty="0">
                <a:ea typeface="Calibri" panose="020F0502020204030204" pitchFamily="34" charset="0"/>
              </a:rPr>
              <a:t>is a member of the Commissioned Corps of the Public Health Service. She was most recently at the U.S. Department of Defense, Defense Health Agency and the Department of Homeland Security U.S. Coast Guard, although she was previously stationed at NIH’s National Heart, Lung, and Blood Institute and N</a:t>
            </a:r>
            <a:r>
              <a:rPr lang="en-US" b="0" i="0" dirty="0">
                <a:effectLst/>
              </a:rPr>
              <a:t>ational Cancer Institute</a:t>
            </a:r>
            <a:r>
              <a:rPr lang="en-US" dirty="0">
                <a:ea typeface="Calibri" panose="020F0502020204030204" pitchFamily="34" charset="0"/>
              </a:rPr>
              <a:t>. She is passionate about NHGRI’s mission and programs, bringing depth and breadth in genetic epidemiology, multiplex omics, quantitative methods, health equity, social determinants of health</a:t>
            </a:r>
            <a:r>
              <a:rPr lang="en-US" b="1" dirty="0">
                <a:ea typeface="Calibri" panose="020F0502020204030204" pitchFamily="34" charset="0"/>
              </a:rPr>
              <a:t>,</a:t>
            </a:r>
            <a:r>
              <a:rPr lang="en-US" dirty="0">
                <a:ea typeface="Calibri" panose="020F0502020204030204" pitchFamily="34" charset="0"/>
              </a:rPr>
              <a:t> emerging infections, and complex chronic diseases.</a:t>
            </a:r>
            <a:r>
              <a:rPr lang="en-US" i="1" dirty="0">
                <a:ea typeface="Calibri" panose="020F0502020204030204" pitchFamily="34" charset="0"/>
              </a:rPr>
              <a:t> </a:t>
            </a:r>
            <a:endParaRPr lang="en-US" dirty="0">
              <a:ea typeface="Calibri" panose="020F0502020204030204" pitchFamily="34" charset="0"/>
            </a:endParaRPr>
          </a:p>
        </p:txBody>
      </p:sp>
      <p:sp>
        <p:nvSpPr>
          <p:cNvPr id="119812" name="Slide Number Placeholder 3"/>
          <p:cNvSpPr>
            <a:spLocks noGrp="1"/>
          </p:cNvSpPr>
          <p:nvPr>
            <p:ph type="sldNum" sz="quarter" idx="5"/>
          </p:nvPr>
        </p:nvSpPr>
        <p:spPr>
          <a:noFill/>
        </p:spPr>
        <p:txBody>
          <a:bodyPr/>
          <a:lstStyle/>
          <a:p>
            <a:pPr defTabSz="976585"/>
            <a:fld id="{3F3096A7-7907-4AE4-8BBC-4643BE8BB0EA}" type="slidenum">
              <a:rPr lang="en-US" smtClean="0">
                <a:solidFill>
                  <a:srgbClr val="000000"/>
                </a:solidFill>
              </a:rPr>
              <a:pPr defTabSz="976585"/>
              <a:t>8</a:t>
            </a:fld>
            <a:endParaRPr lang="en-US" dirty="0">
              <a:solidFill>
                <a:srgbClr val="000000"/>
              </a:solidFill>
            </a:endParaRPr>
          </a:p>
        </p:txBody>
      </p:sp>
    </p:spTree>
    <p:extLst>
      <p:ext uri="{BB962C8B-B14F-4D97-AF65-F5344CB8AC3E}">
        <p14:creationId xmlns:p14="http://schemas.microsoft.com/office/powerpoint/2010/main" val="28839337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509588" y="495300"/>
            <a:ext cx="6296025" cy="3541713"/>
          </a:xfrm>
          <a:prstGeom prst="rect">
            <a:avLst/>
          </a:prstGeom>
          <a:ln/>
        </p:spPr>
      </p:sp>
      <p:sp>
        <p:nvSpPr>
          <p:cNvPr id="119811" name="Notes Placeholder 2"/>
          <p:cNvSpPr>
            <a:spLocks noGrp="1"/>
          </p:cNvSpPr>
          <p:nvPr>
            <p:ph type="body" idx="1"/>
          </p:nvPr>
        </p:nvSpPr>
        <p:spPr>
          <a:xfrm>
            <a:off x="795130" y="4305185"/>
            <a:ext cx="5724940" cy="4249711"/>
          </a:xfrm>
          <a:noFill/>
          <a:ln w="9525">
            <a:noFill/>
            <a:miter lim="800000"/>
            <a:headEnd/>
            <a:tailEnd/>
          </a:ln>
          <a:effectLst/>
        </p:spPr>
        <p:txBody>
          <a:bodyPr vert="horz" wrap="square" lIns="98108" tIns="49054" rIns="98108" bIns="49054" numCol="1" anchor="t" anchorCtr="0" compatLnSpc="1">
            <a:prstTxWarp prst="textNoShape">
              <a:avLst/>
            </a:prstTxWarp>
            <a:noAutofit/>
          </a:bodyPr>
          <a:lstStyle/>
          <a:p>
            <a:pPr marL="0" lvl="1" defTabSz="632323">
              <a:defRPr/>
            </a:pPr>
            <a:r>
              <a:rPr lang="en-US" dirty="0">
                <a:ea typeface="Calibri" panose="020F0502020204030204" pitchFamily="34" charset="0"/>
              </a:rPr>
              <a:t>Renee Rider is another new Program Director in the </a:t>
            </a:r>
            <a:r>
              <a:rPr lang="en-US" dirty="0"/>
              <a:t>Division of Genomic Medicine. Renee </a:t>
            </a:r>
            <a:r>
              <a:rPr lang="en-US" dirty="0">
                <a:ea typeface="Calibri" panose="020F0502020204030204" pitchFamily="34" charset="0"/>
              </a:rPr>
              <a:t>is an experienced genetic counselor who recently completed the NIH-American College of Medical Genetics and Genomics fellowship in Genomic Medicine Program Management. She is excited to continue working at NHGRI, where she has become a valuable member of the Implementing Genomics in Practice (or IGNITE) Pragmatic Clinical Trials team. Renee previously worked at the Veterans’ Administration, the University of Utah Alzheimer’s Center, and the Utah Birth Defects Network. </a:t>
            </a:r>
          </a:p>
          <a:p>
            <a:pPr marL="0" lvl="1" defTabSz="632323">
              <a:defRPr/>
            </a:pPr>
            <a:endParaRPr lang="en-US" dirty="0"/>
          </a:p>
        </p:txBody>
      </p:sp>
      <p:sp>
        <p:nvSpPr>
          <p:cNvPr id="119812" name="Slide Number Placeholder 3"/>
          <p:cNvSpPr>
            <a:spLocks noGrp="1"/>
          </p:cNvSpPr>
          <p:nvPr>
            <p:ph type="sldNum" sz="quarter" idx="5"/>
          </p:nvPr>
        </p:nvSpPr>
        <p:spPr>
          <a:noFill/>
        </p:spPr>
        <p:txBody>
          <a:bodyPr/>
          <a:lstStyle/>
          <a:p>
            <a:pPr defTabSz="976585"/>
            <a:fld id="{3F3096A7-7907-4AE4-8BBC-4643BE8BB0EA}" type="slidenum">
              <a:rPr lang="en-US" smtClean="0">
                <a:solidFill>
                  <a:srgbClr val="000000"/>
                </a:solidFill>
              </a:rPr>
              <a:pPr defTabSz="976585"/>
              <a:t>9</a:t>
            </a:fld>
            <a:endParaRPr lang="en-US" dirty="0">
              <a:solidFill>
                <a:srgbClr val="000000"/>
              </a:solidFill>
            </a:endParaRPr>
          </a:p>
        </p:txBody>
      </p:sp>
    </p:spTree>
    <p:extLst>
      <p:ext uri="{BB962C8B-B14F-4D97-AF65-F5344CB8AC3E}">
        <p14:creationId xmlns:p14="http://schemas.microsoft.com/office/powerpoint/2010/main" val="11684554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33388" y="495300"/>
            <a:ext cx="6297612" cy="3541713"/>
          </a:xfrm>
          <a:prstGeom prst="rect">
            <a:avLst/>
          </a:prstGeom>
          <a:ln/>
        </p:spPr>
      </p:sp>
      <p:sp>
        <p:nvSpPr>
          <p:cNvPr id="119811" name="Notes Placeholder 2"/>
          <p:cNvSpPr>
            <a:spLocks noGrp="1"/>
          </p:cNvSpPr>
          <p:nvPr>
            <p:ph type="body" idx="1"/>
          </p:nvPr>
        </p:nvSpPr>
        <p:spPr>
          <a:xfrm>
            <a:off x="719759" y="4255481"/>
            <a:ext cx="5724940" cy="4249711"/>
          </a:xfrm>
          <a:noFill/>
          <a:ln w="9525">
            <a:noFill/>
            <a:miter lim="800000"/>
            <a:headEnd/>
            <a:tailEnd/>
          </a:ln>
          <a:effectLst/>
        </p:spPr>
        <p:txBody>
          <a:bodyPr vert="horz" wrap="square" lIns="98108" tIns="49054" rIns="98108" bIns="49054" numCol="1" anchor="t" anchorCtr="0" compatLnSpc="1">
            <a:prstTxWarp prst="textNoShape">
              <a:avLst/>
            </a:prstTxWarp>
            <a:noAutofit/>
          </a:bodyPr>
          <a:lstStyle/>
          <a:p>
            <a:r>
              <a:rPr lang="en-US" dirty="0"/>
              <a:t>Sandhya </a:t>
            </a:r>
            <a:r>
              <a:rPr lang="en-US" dirty="0" err="1"/>
              <a:t>Xirasagar</a:t>
            </a:r>
            <a:r>
              <a:rPr lang="en-US" dirty="0"/>
              <a:t> is a new Program Director in NHGRI’s Office of Genomic Data Science. Prior to joining NHGRI, Sandhya was at the National Institute of Allergy and Infectious Diseases, where she led their Clinical Genomics and Laboratory Informatics Initiatives. She has extensive leadership experience in the development of genomics repositories. Sandhya will be involved in </a:t>
            </a:r>
            <a:r>
              <a:rPr lang="en-US" b="0" i="0" u="none" strike="noStrike" kern="1200" dirty="0">
                <a:solidFill>
                  <a:schemeClr val="tx1"/>
                </a:solidFill>
                <a:effectLst/>
              </a:rPr>
              <a:t>developing, promoting, supporting, and coordinating genomic data science activities across NHGRI. S</a:t>
            </a:r>
            <a:r>
              <a:rPr lang="en-US" dirty="0"/>
              <a:t>he will also oversee </a:t>
            </a:r>
            <a:r>
              <a:rPr lang="en-US" b="0" i="0" kern="1200" dirty="0">
                <a:solidFill>
                  <a:schemeClr val="tx1"/>
                </a:solidFill>
                <a:effectLst/>
              </a:rPr>
              <a:t>a portfolio of extramural grants focused on </a:t>
            </a:r>
            <a:r>
              <a:rPr lang="en-US" dirty="0"/>
              <a:t>the model organism databases, machine learning, and training to </a:t>
            </a:r>
            <a:r>
              <a:rPr lang="en-US" b="0" dirty="0"/>
              <a:t>foster </a:t>
            </a:r>
            <a:r>
              <a:rPr lang="en-US" dirty="0"/>
              <a:t>genomics</a:t>
            </a:r>
            <a:r>
              <a:rPr lang="en-US" b="0" i="0" kern="1200" dirty="0">
                <a:solidFill>
                  <a:schemeClr val="tx1"/>
                </a:solidFill>
                <a:effectLst/>
              </a:rPr>
              <a:t> and data science expertise in a diverse workforce. </a:t>
            </a:r>
            <a:endParaRPr lang="en-US" dirty="0"/>
          </a:p>
          <a:p>
            <a:endParaRPr lang="en-US" dirty="0"/>
          </a:p>
        </p:txBody>
      </p:sp>
      <p:sp>
        <p:nvSpPr>
          <p:cNvPr id="119812" name="Slide Number Placeholder 3"/>
          <p:cNvSpPr>
            <a:spLocks noGrp="1"/>
          </p:cNvSpPr>
          <p:nvPr>
            <p:ph type="sldNum" sz="quarter" idx="5"/>
          </p:nvPr>
        </p:nvSpPr>
        <p:spPr>
          <a:noFill/>
        </p:spPr>
        <p:txBody>
          <a:bodyPr/>
          <a:lstStyle/>
          <a:p>
            <a:pPr defTabSz="976585"/>
            <a:fld id="{3F3096A7-7907-4AE4-8BBC-4643BE8BB0EA}" type="slidenum">
              <a:rPr lang="en-US" smtClean="0">
                <a:solidFill>
                  <a:srgbClr val="000000"/>
                </a:solidFill>
              </a:rPr>
              <a:pPr defTabSz="976585"/>
              <a:t>10</a:t>
            </a:fld>
            <a:endParaRPr lang="en-US">
              <a:solidFill>
                <a:srgbClr val="000000"/>
              </a:solidFill>
            </a:endParaRPr>
          </a:p>
        </p:txBody>
      </p:sp>
    </p:spTree>
    <p:extLst>
      <p:ext uri="{BB962C8B-B14F-4D97-AF65-F5344CB8AC3E}">
        <p14:creationId xmlns:p14="http://schemas.microsoft.com/office/powerpoint/2010/main" val="24245720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33388" y="723900"/>
            <a:ext cx="6297612" cy="3541713"/>
          </a:xfrm>
          <a:prstGeom prst="rect">
            <a:avLst/>
          </a:prstGeom>
          <a:ln/>
        </p:spPr>
      </p:sp>
      <p:sp>
        <p:nvSpPr>
          <p:cNvPr id="119811" name="Notes Placeholder 2"/>
          <p:cNvSpPr>
            <a:spLocks noGrp="1"/>
          </p:cNvSpPr>
          <p:nvPr>
            <p:ph type="body" idx="1"/>
          </p:nvPr>
        </p:nvSpPr>
        <p:spPr>
          <a:xfrm>
            <a:off x="719759" y="4454298"/>
            <a:ext cx="5724940" cy="4249711"/>
          </a:xfrm>
          <a:noFill/>
          <a:ln w="9525">
            <a:noFill/>
            <a:miter lim="800000"/>
            <a:headEnd/>
            <a:tailEnd/>
          </a:ln>
          <a:effectLst/>
        </p:spPr>
        <p:txBody>
          <a:bodyPr vert="horz" wrap="square" lIns="98108" tIns="49054" rIns="98108" bIns="49054" numCol="1" anchor="t" anchorCtr="0" compatLnSpc="1">
            <a:prstTxWarp prst="textNoShape">
              <a:avLst/>
            </a:prstTxWarp>
            <a:noAutofit/>
          </a:bodyPr>
          <a:lstStyle/>
          <a:p>
            <a:r>
              <a:rPr lang="en-US" dirty="0"/>
              <a:t>NHGRI welcomes two new NIH-</a:t>
            </a:r>
            <a:r>
              <a:rPr lang="en-US" dirty="0">
                <a:ea typeface="Calibri" panose="020F0502020204030204" pitchFamily="34" charset="0"/>
              </a:rPr>
              <a:t>American College of Medical Genetics and Genomics </a:t>
            </a:r>
            <a:r>
              <a:rPr lang="en-US" dirty="0"/>
              <a:t>Fellows for 2022-2024: Julius Militante and Veronica Abraham. </a:t>
            </a:r>
            <a:r>
              <a:rPr lang="en-US" dirty="0">
                <a:ea typeface="Times New Roman" panose="02020603050405020304" pitchFamily="18" charset="0"/>
              </a:rPr>
              <a:t>Julius grew up in the Philippines and received his Ph.D. in Pharmacology from Texas Tech. He performed postdoctoral research in molecular pharmacology at the Max Planck Institute for Experimental Medicine, Washington University, and the Albert Einstein College of Medicine. He was an assistant professor of Biology at the University of Michigan in Flint before earning his B.S. degree in nursing.</a:t>
            </a:r>
          </a:p>
          <a:p>
            <a:endParaRPr lang="en-US" dirty="0">
              <a:ea typeface="Times New Roman" panose="02020603050405020304" pitchFamily="18" charset="0"/>
            </a:endParaRPr>
          </a:p>
          <a:p>
            <a:r>
              <a:rPr lang="en-US" dirty="0">
                <a:ea typeface="Times New Roman" panose="02020603050405020304" pitchFamily="18" charset="0"/>
              </a:rPr>
              <a:t>Veronica is a primary care medical doctor with interests in public health and genetics. She obtained her M.D. degree in Quito, Ecuador and a Masters in Public Health from Drexel University. To further her knowledge in genetics, she has been taking genetics training courses and recently obtained a graduate degree in genetic counseling from Boise State University. </a:t>
            </a:r>
            <a:endParaRPr lang="en-US" dirty="0">
              <a:ea typeface="Calibri" panose="020F0502020204030204" pitchFamily="34" charset="0"/>
            </a:endParaRPr>
          </a:p>
          <a:p>
            <a:pPr marL="0" lvl="1" defTabSz="632323">
              <a:defRPr/>
            </a:pPr>
            <a:endParaRPr lang="en-US" dirty="0"/>
          </a:p>
        </p:txBody>
      </p:sp>
      <p:sp>
        <p:nvSpPr>
          <p:cNvPr id="119812" name="Slide Number Placeholder 3"/>
          <p:cNvSpPr>
            <a:spLocks noGrp="1"/>
          </p:cNvSpPr>
          <p:nvPr>
            <p:ph type="sldNum" sz="quarter" idx="5"/>
          </p:nvPr>
        </p:nvSpPr>
        <p:spPr>
          <a:noFill/>
        </p:spPr>
        <p:txBody>
          <a:bodyPr/>
          <a:lstStyle/>
          <a:p>
            <a:pPr defTabSz="976585"/>
            <a:fld id="{3F3096A7-7907-4AE4-8BBC-4643BE8BB0EA}" type="slidenum">
              <a:rPr lang="en-US" smtClean="0">
                <a:solidFill>
                  <a:srgbClr val="000000"/>
                </a:solidFill>
              </a:rPr>
              <a:pPr defTabSz="976585"/>
              <a:t>11</a:t>
            </a:fld>
            <a:endParaRPr lang="en-US" dirty="0">
              <a:solidFill>
                <a:srgbClr val="000000"/>
              </a:solidFill>
            </a:endParaRPr>
          </a:p>
        </p:txBody>
      </p:sp>
    </p:spTree>
    <p:extLst>
      <p:ext uri="{BB962C8B-B14F-4D97-AF65-F5344CB8AC3E}">
        <p14:creationId xmlns:p14="http://schemas.microsoft.com/office/powerpoint/2010/main" val="24245720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821018" y="4227658"/>
            <a:ext cx="5875473" cy="4249711"/>
          </a:xfrm>
        </p:spPr>
        <p:txBody>
          <a:bodyPr/>
          <a:lstStyle/>
          <a:p>
            <a:r>
              <a:rPr lang="en-US" dirty="0"/>
              <a:t>NHGRI’s Division of Genomics and Society partners with the American Society of Human Genetics (or ASHG) in sponsoring two fellowships each year. </a:t>
            </a:r>
          </a:p>
          <a:p>
            <a:endParaRPr lang="en-US" dirty="0"/>
          </a:p>
          <a:p>
            <a:r>
              <a:rPr lang="en-US" dirty="0"/>
              <a:t>The Genetics &amp; Public Policy Fellowship provides individuals an opportunity to work in NHGRI’s Policy and Program Analysis Branch, at ASHG, and in Congress. This year’s fellow is Albert Hinman, who </a:t>
            </a:r>
            <a:r>
              <a:rPr lang="en-US" b="0" dirty="0"/>
              <a:t>completed his Ph.D. in Genetics at Stanford University and recently finished a Science Policy Postdoctoral Fellowship at the Engineering Biology Research Consortium connected with the University of California, Berkeley.</a:t>
            </a:r>
          </a:p>
          <a:p>
            <a:endParaRPr lang="en-US" dirty="0"/>
          </a:p>
          <a:p>
            <a:pPr defTabSz="632323">
              <a:defRPr/>
            </a:pPr>
            <a:r>
              <a:rPr lang="en-US" dirty="0"/>
              <a:t>The Genetics &amp; Education Fellowship program provides fellows an opportunity to work in NHGRI’s Education and Community Involvement Branch and at ASHG in developing educational programs for a wide range of audiences; the fellow may also do a rotation with a public or private organization involved in genetics and genomics education. </a:t>
            </a:r>
            <a:r>
              <a:rPr lang="en-US" b="0" dirty="0"/>
              <a:t>This year’s fellow is Nancy </a:t>
            </a:r>
            <a:r>
              <a:rPr lang="en-US" b="0" dirty="0" err="1"/>
              <a:t>Sey</a:t>
            </a:r>
            <a:r>
              <a:rPr lang="en-US" b="0" dirty="0"/>
              <a:t>, a recipient of a </a:t>
            </a:r>
            <a:r>
              <a:rPr lang="en-US" b="0" i="0" u="none" strike="noStrike" kern="1200" dirty="0">
                <a:effectLst/>
              </a:rPr>
              <a:t>Gilliam Fellowship from the Howard Hughes Medical Institute and a Ph.D. in Neuroscience</a:t>
            </a:r>
            <a:r>
              <a:rPr lang="en-US" b="1" i="0" u="none" strike="noStrike" kern="1200" dirty="0">
                <a:effectLst/>
              </a:rPr>
              <a:t> </a:t>
            </a:r>
            <a:r>
              <a:rPr lang="en-US" b="0" i="0" u="none" strike="noStrike" kern="1200" dirty="0">
                <a:effectLst/>
              </a:rPr>
              <a:t>from University of North Carolina.</a:t>
            </a:r>
            <a:endParaRPr lang="en-US" b="1" dirty="0"/>
          </a:p>
          <a:p>
            <a:pPr defTabSz="983132">
              <a:defRPr/>
            </a:pPr>
            <a:r>
              <a:rPr lang="en-US" b="1" dirty="0"/>
              <a:t> </a:t>
            </a:r>
          </a:p>
        </p:txBody>
      </p:sp>
      <p:sp>
        <p:nvSpPr>
          <p:cNvPr id="4" name="Slide Number Placeholder 3"/>
          <p:cNvSpPr>
            <a:spLocks noGrp="1"/>
          </p:cNvSpPr>
          <p:nvPr>
            <p:ph type="sldNum" sz="quarter" idx="10"/>
          </p:nvPr>
        </p:nvSpPr>
        <p:spPr/>
        <p:txBody>
          <a:bodyPr/>
          <a:lstStyle/>
          <a:p>
            <a:pPr defTabSz="1311816">
              <a:defRPr/>
            </a:pPr>
            <a:fld id="{8278BAFF-ADEB-4744-BC7F-43E9D31D4077}" type="slidenum">
              <a:rPr lang="en-US">
                <a:solidFill>
                  <a:prstClr val="black"/>
                </a:solidFill>
              </a:rPr>
              <a:pPr defTabSz="1311816">
                <a:defRPr/>
              </a:pPr>
              <a:t>12</a:t>
            </a:fld>
            <a:endParaRPr lang="en-US">
              <a:solidFill>
                <a:prstClr val="black"/>
              </a:solidFill>
            </a:endParaRPr>
          </a:p>
        </p:txBody>
      </p:sp>
    </p:spTree>
    <p:extLst>
      <p:ext uri="{BB962C8B-B14F-4D97-AF65-F5344CB8AC3E}">
        <p14:creationId xmlns:p14="http://schemas.microsoft.com/office/powerpoint/2010/main" val="25243613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33388" y="495300"/>
            <a:ext cx="6297612" cy="3541713"/>
          </a:xfrm>
          <a:prstGeom prst="rect">
            <a:avLst/>
          </a:prstGeom>
          <a:ln/>
        </p:spPr>
      </p:sp>
      <p:sp>
        <p:nvSpPr>
          <p:cNvPr id="119811" name="Notes Placeholder 2"/>
          <p:cNvSpPr>
            <a:spLocks noGrp="1"/>
          </p:cNvSpPr>
          <p:nvPr>
            <p:ph type="body" idx="1"/>
          </p:nvPr>
        </p:nvSpPr>
        <p:spPr>
          <a:xfrm>
            <a:off x="795130" y="4156072"/>
            <a:ext cx="5724940" cy="4249711"/>
          </a:xfrm>
          <a:noFill/>
          <a:ln w="9525">
            <a:noFill/>
            <a:miter lim="800000"/>
            <a:headEnd/>
            <a:tailEnd/>
          </a:ln>
          <a:effectLst/>
        </p:spPr>
        <p:txBody>
          <a:bodyPr vert="horz" wrap="square" lIns="98108" tIns="49054" rIns="98108" bIns="49054" numCol="1" anchor="t" anchorCtr="0" compatLnSpc="1">
            <a:prstTxWarp prst="textNoShape">
              <a:avLst/>
            </a:prstTxWarp>
            <a:noAutofit/>
          </a:bodyPr>
          <a:lstStyle/>
          <a:p>
            <a:pPr marL="0" lvl="1" defTabSz="632323">
              <a:defRPr/>
            </a:pPr>
            <a:r>
              <a:rPr lang="en-US" b="0" i="0" kern="1200" dirty="0">
                <a:solidFill>
                  <a:schemeClr val="tx1"/>
                </a:solidFill>
                <a:effectLst/>
              </a:rPr>
              <a:t>Beginning in September 2022, NHGRI will host a new seminar series based on its Genomic Innovators Award </a:t>
            </a:r>
            <a:r>
              <a:rPr lang="en-US" dirty="0"/>
              <a:t>Program, which supports innovative work by early career genomics investigators who are part of consortia or other team-science efforts. Each seminar will pair an early career researcher with a more established </a:t>
            </a:r>
            <a:r>
              <a:rPr lang="en-US" b="0" i="0" kern="1200" dirty="0">
                <a:solidFill>
                  <a:schemeClr val="tx1"/>
                </a:solidFill>
                <a:effectLst/>
              </a:rPr>
              <a:t>researcher. Their presentations will cover specific topics that showcase the creative ways that early career investigators are accelerating genomics research. </a:t>
            </a:r>
          </a:p>
          <a:p>
            <a:pPr marL="0" lvl="1" defTabSz="632323">
              <a:defRPr/>
            </a:pPr>
            <a:endParaRPr lang="en-US" b="0" i="0" kern="1200" dirty="0">
              <a:solidFill>
                <a:schemeClr val="tx1"/>
              </a:solidFill>
              <a:effectLst/>
            </a:endParaRPr>
          </a:p>
          <a:p>
            <a:pPr marL="0" lvl="1" defTabSz="632323">
              <a:defRPr/>
            </a:pPr>
            <a:r>
              <a:rPr lang="en-US" b="0" i="0" kern="1200" dirty="0">
                <a:solidFill>
                  <a:schemeClr val="tx1"/>
                </a:solidFill>
                <a:effectLst/>
              </a:rPr>
              <a:t>The first such seminar will take place on September 29 and will feature talks by Luca </a:t>
            </a:r>
            <a:r>
              <a:rPr lang="en-US" b="0" i="0" kern="1200" dirty="0" err="1">
                <a:solidFill>
                  <a:schemeClr val="tx1"/>
                </a:solidFill>
                <a:effectLst/>
              </a:rPr>
              <a:t>Pinello</a:t>
            </a:r>
            <a:r>
              <a:rPr lang="en-US" b="0" i="0" kern="1200" dirty="0">
                <a:solidFill>
                  <a:schemeClr val="tx1"/>
                </a:solidFill>
                <a:effectLst/>
              </a:rPr>
              <a:t> and Karen </a:t>
            </a:r>
            <a:r>
              <a:rPr lang="en-US" b="0" i="0" kern="1200" dirty="0" err="1">
                <a:solidFill>
                  <a:schemeClr val="tx1"/>
                </a:solidFill>
                <a:effectLst/>
              </a:rPr>
              <a:t>Mohlke</a:t>
            </a:r>
            <a:r>
              <a:rPr lang="en-US" b="0" i="0" kern="1200" dirty="0">
                <a:solidFill>
                  <a:schemeClr val="tx1"/>
                </a:solidFill>
                <a:effectLst/>
              </a:rPr>
              <a:t>. </a:t>
            </a:r>
          </a:p>
        </p:txBody>
      </p:sp>
      <p:sp>
        <p:nvSpPr>
          <p:cNvPr id="119812" name="Slide Number Placeholder 3"/>
          <p:cNvSpPr>
            <a:spLocks noGrp="1"/>
          </p:cNvSpPr>
          <p:nvPr>
            <p:ph type="sldNum" sz="quarter" idx="5"/>
          </p:nvPr>
        </p:nvSpPr>
        <p:spPr>
          <a:noFill/>
        </p:spPr>
        <p:txBody>
          <a:bodyPr/>
          <a:lstStyle/>
          <a:p>
            <a:pPr defTabSz="976585"/>
            <a:fld id="{3F3096A7-7907-4AE4-8BBC-4643BE8BB0EA}" type="slidenum">
              <a:rPr lang="en-US" smtClean="0">
                <a:solidFill>
                  <a:srgbClr val="000000"/>
                </a:solidFill>
              </a:rPr>
              <a:pPr defTabSz="976585"/>
              <a:t>13</a:t>
            </a:fld>
            <a:endParaRPr lang="en-US" dirty="0">
              <a:solidFill>
                <a:srgbClr val="000000"/>
              </a:solidFill>
            </a:endParaRPr>
          </a:p>
        </p:txBody>
      </p:sp>
    </p:spTree>
    <p:extLst>
      <p:ext uri="{BB962C8B-B14F-4D97-AF65-F5344CB8AC3E}">
        <p14:creationId xmlns:p14="http://schemas.microsoft.com/office/powerpoint/2010/main" val="24245720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33388" y="723900"/>
            <a:ext cx="6297612" cy="3541713"/>
          </a:xfrm>
          <a:prstGeom prst="rect">
            <a:avLst/>
          </a:prstGeom>
          <a:ln/>
        </p:spPr>
      </p:sp>
      <p:sp>
        <p:nvSpPr>
          <p:cNvPr id="119811" name="Notes Placeholder 2"/>
          <p:cNvSpPr>
            <a:spLocks noGrp="1"/>
          </p:cNvSpPr>
          <p:nvPr>
            <p:ph type="body" idx="1"/>
          </p:nvPr>
        </p:nvSpPr>
        <p:spPr>
          <a:xfrm>
            <a:off x="719759" y="4454298"/>
            <a:ext cx="5724940" cy="4249711"/>
          </a:xfrm>
          <a:noFill/>
          <a:ln w="9525">
            <a:noFill/>
            <a:miter lim="800000"/>
            <a:headEnd/>
            <a:tailEnd/>
          </a:ln>
          <a:effectLst/>
        </p:spPr>
        <p:txBody>
          <a:bodyPr vert="horz" wrap="square" lIns="98108" tIns="49054" rIns="98108" bIns="49054" numCol="1" anchor="t" anchorCtr="0" compatLnSpc="1">
            <a:prstTxWarp prst="textNoShape">
              <a:avLst/>
            </a:prstTxWarp>
            <a:noAutofit/>
          </a:bodyPr>
          <a:lstStyle/>
          <a:p>
            <a:pPr marL="0" lvl="1" defTabSz="632323">
              <a:defRPr/>
            </a:pPr>
            <a:r>
              <a:rPr lang="en-US" dirty="0"/>
              <a:t>NHGRI and the Smithsonian’s National Museum of African American History and Culture, with support from the Foundation for the National Institutes of Health, have partnered for a four-part series, entitled “Historically Speaking.” This series aims to underscore the advances made by African Americans in biomedical research and genomics. It also helps to showcase opportunities to increase diversity and equity in biomedical research.</a:t>
            </a:r>
          </a:p>
          <a:p>
            <a:pPr marL="0" lvl="1" defTabSz="632323">
              <a:defRPr/>
            </a:pPr>
            <a:endParaRPr lang="en-US" dirty="0"/>
          </a:p>
          <a:p>
            <a:pPr marL="0" lvl="1" defTabSz="632323">
              <a:defRPr/>
            </a:pPr>
            <a:r>
              <a:rPr lang="en-US" dirty="0"/>
              <a:t>The second program in this series will occur on October 20 at the Oprah Winfrey Theater and will also be broadcast live for online viewing. Akilah Johnson of the Washington Post will moderate a panel with senior researchers affiliated with NIH. The researchers will discuss why they chose a career in biomedicine, recount their experiences with mentors, discuss the barriers they overcame in their careers, and share how they promote more diversity in the field. NHGRI’s intramural researcher Neil Hanchard will be among the panelists.</a:t>
            </a:r>
          </a:p>
          <a:p>
            <a:pPr marL="0" lvl="1" defTabSz="632323">
              <a:defRPr/>
            </a:pPr>
            <a:endParaRPr lang="en-US" dirty="0"/>
          </a:p>
          <a:p>
            <a:pPr marL="0" lvl="1" defTabSz="632323">
              <a:defRPr/>
            </a:pPr>
            <a:r>
              <a:rPr lang="en-US" dirty="0"/>
              <a:t>There also will be two additional programs as part of this series on November 15 and December 6. </a:t>
            </a:r>
          </a:p>
        </p:txBody>
      </p:sp>
      <p:sp>
        <p:nvSpPr>
          <p:cNvPr id="119812" name="Slide Number Placeholder 3"/>
          <p:cNvSpPr>
            <a:spLocks noGrp="1"/>
          </p:cNvSpPr>
          <p:nvPr>
            <p:ph type="sldNum" sz="quarter" idx="5"/>
          </p:nvPr>
        </p:nvSpPr>
        <p:spPr>
          <a:noFill/>
        </p:spPr>
        <p:txBody>
          <a:bodyPr/>
          <a:lstStyle/>
          <a:p>
            <a:pPr defTabSz="976585"/>
            <a:fld id="{3F3096A7-7907-4AE4-8BBC-4643BE8BB0EA}" type="slidenum">
              <a:rPr lang="en-US" smtClean="0">
                <a:solidFill>
                  <a:srgbClr val="000000"/>
                </a:solidFill>
              </a:rPr>
              <a:pPr defTabSz="976585"/>
              <a:t>14</a:t>
            </a:fld>
            <a:endParaRPr lang="en-US" dirty="0">
              <a:solidFill>
                <a:srgbClr val="000000"/>
              </a:solidFill>
            </a:endParaRPr>
          </a:p>
        </p:txBody>
      </p:sp>
    </p:spTree>
    <p:extLst>
      <p:ext uri="{BB962C8B-B14F-4D97-AF65-F5344CB8AC3E}">
        <p14:creationId xmlns:p14="http://schemas.microsoft.com/office/powerpoint/2010/main" val="24245720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509588" y="352425"/>
            <a:ext cx="6296025" cy="3541713"/>
          </a:xfrm>
          <a:prstGeom prst="rect">
            <a:avLst/>
          </a:prstGeom>
          <a:ln/>
        </p:spPr>
      </p:sp>
      <p:sp>
        <p:nvSpPr>
          <p:cNvPr id="119811" name="Notes Placeholder 2"/>
          <p:cNvSpPr>
            <a:spLocks noGrp="1"/>
          </p:cNvSpPr>
          <p:nvPr>
            <p:ph type="body" idx="1"/>
          </p:nvPr>
        </p:nvSpPr>
        <p:spPr>
          <a:xfrm>
            <a:off x="795130" y="4109055"/>
            <a:ext cx="5724940" cy="4249711"/>
          </a:xfrm>
          <a:noFill/>
          <a:ln w="9525">
            <a:noFill/>
            <a:miter lim="800000"/>
            <a:headEnd/>
            <a:tailEnd/>
          </a:ln>
          <a:effectLst/>
        </p:spPr>
        <p:txBody>
          <a:bodyPr vert="horz" wrap="square" lIns="98108" tIns="49054" rIns="98108" bIns="49054" numCol="1" anchor="t" anchorCtr="0" compatLnSpc="1">
            <a:prstTxWarp prst="textNoShape">
              <a:avLst/>
            </a:prstTxWarp>
            <a:noAutofit/>
          </a:bodyPr>
          <a:lstStyle/>
          <a:p>
            <a:pPr defTabSz="981897">
              <a:defRPr/>
            </a:pPr>
            <a:r>
              <a:rPr lang="en-US" dirty="0"/>
              <a:t>NHGRI program staff will host two ancillary workshops at the 2022 ASHG Meeting.</a:t>
            </a:r>
          </a:p>
          <a:p>
            <a:pPr defTabSz="981897">
              <a:defRPr/>
            </a:pPr>
            <a:endParaRPr lang="en-US" dirty="0"/>
          </a:p>
          <a:p>
            <a:pPr defTabSz="981897">
              <a:defRPr/>
            </a:pPr>
            <a:r>
              <a:rPr lang="en-US" dirty="0"/>
              <a:t>* The first, entitled “Applying for NIH Grants: Strategies for Success,” will provide an inside look at the NIH funding process as well as provide tips and tools for successful grant writing. This workshop will feature informational presentations, a panel discussion, and a question-and-answer session with NIH and grantees at different career stages. This session will take place on October 26 and will have an option for remote participation.</a:t>
            </a:r>
          </a:p>
          <a:p>
            <a:pPr defTabSz="981897">
              <a:defRPr/>
            </a:pPr>
            <a:endParaRPr lang="en-US" dirty="0"/>
          </a:p>
          <a:p>
            <a:pPr defTabSz="981897">
              <a:defRPr/>
            </a:pPr>
            <a:r>
              <a:rPr lang="en-US" dirty="0"/>
              <a:t>* The second, entitled “NHGRI Building a Diverse Workforce – Listening to the Voices of Trainees and Early Stage Scientists,” </a:t>
            </a:r>
            <a:r>
              <a:rPr lang="en-US" b="0" i="0" dirty="0">
                <a:solidFill>
                  <a:srgbClr val="000000"/>
                </a:solidFill>
                <a:effectLst/>
              </a:rPr>
              <a:t>is designed for trainees and early stage researchers and will feature discussions about professional opportunities in genomics, including for those from groups traditionally underrepresented in the field. </a:t>
            </a:r>
            <a:r>
              <a:rPr lang="en-US" dirty="0"/>
              <a:t>This session will take place on October 27.</a:t>
            </a:r>
          </a:p>
          <a:p>
            <a:pPr defTabSz="981897">
              <a:defRPr/>
            </a:pPr>
            <a:endParaRPr lang="en-US" dirty="0"/>
          </a:p>
        </p:txBody>
      </p:sp>
      <p:sp>
        <p:nvSpPr>
          <p:cNvPr id="2" name="Slide Number Placeholder 3">
            <a:extLst>
              <a:ext uri="{FF2B5EF4-FFF2-40B4-BE49-F238E27FC236}">
                <a16:creationId xmlns:a16="http://schemas.microsoft.com/office/drawing/2014/main" id="{1AB0A2B2-5E53-FA0C-B08B-A4883C418E4C}"/>
              </a:ext>
            </a:extLst>
          </p:cNvPr>
          <p:cNvSpPr txBox="1">
            <a:spLocks/>
          </p:cNvSpPr>
          <p:nvPr/>
        </p:nvSpPr>
        <p:spPr>
          <a:xfrm>
            <a:off x="4143587" y="9121140"/>
            <a:ext cx="3169920" cy="480060"/>
          </a:xfrm>
          <a:prstGeom prst="rect">
            <a:avLst/>
          </a:prstGeom>
        </p:spPr>
        <p:txBody>
          <a:bodyPr vert="horz" lIns="96523" tIns="48263" rIns="96523" bIns="48263"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115" fontAlgn="base">
              <a:spcBef>
                <a:spcPct val="0"/>
              </a:spcBef>
              <a:spcAft>
                <a:spcPct val="0"/>
              </a:spcAft>
              <a:defRPr/>
            </a:pPr>
            <a:fld id="{5B6CE0F2-70EA-43E2-9B6A-D90CC32518E6}" type="slidenum">
              <a:rPr lang="en-US" b="1">
                <a:solidFill>
                  <a:srgbClr val="000000"/>
                </a:solidFill>
                <a:latin typeface="Arial" pitchFamily="34" charset="0"/>
              </a:rPr>
              <a:pPr defTabSz="965115" fontAlgn="base">
                <a:spcBef>
                  <a:spcPct val="0"/>
                </a:spcBef>
                <a:spcAft>
                  <a:spcPct val="0"/>
                </a:spcAft>
                <a:defRPr/>
              </a:pPr>
              <a:t>15</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5515342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458788" y="476250"/>
            <a:ext cx="6402387" cy="3600450"/>
          </a:xfrm>
          <a:prstGeom prst="rect">
            <a:avLst/>
          </a:prstGeom>
          <a:ln/>
        </p:spPr>
      </p:sp>
      <p:sp>
        <p:nvSpPr>
          <p:cNvPr id="100355" name="Notes Placeholder 2"/>
          <p:cNvSpPr>
            <a:spLocks noGrp="1"/>
          </p:cNvSpPr>
          <p:nvPr>
            <p:ph type="body" idx="1"/>
          </p:nvPr>
        </p:nvSpPr>
        <p:spPr>
          <a:xfrm>
            <a:off x="795134" y="4222579"/>
            <a:ext cx="5724939" cy="424971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Moving on to general NIH updates.</a:t>
            </a:r>
          </a:p>
        </p:txBody>
      </p:sp>
      <p:sp>
        <p:nvSpPr>
          <p:cNvPr id="5" name="Slide Number Placeholder 3">
            <a:extLst>
              <a:ext uri="{FF2B5EF4-FFF2-40B4-BE49-F238E27FC236}">
                <a16:creationId xmlns:a16="http://schemas.microsoft.com/office/drawing/2014/main" id="{1E26A39F-B85B-4D7C-817D-E0FCA9D1207D}"/>
              </a:ext>
            </a:extLst>
          </p:cNvPr>
          <p:cNvSpPr txBox="1">
            <a:spLocks/>
          </p:cNvSpPr>
          <p:nvPr/>
        </p:nvSpPr>
        <p:spPr>
          <a:xfrm>
            <a:off x="4143587" y="9121140"/>
            <a:ext cx="3169920" cy="480060"/>
          </a:xfrm>
          <a:prstGeom prst="rect">
            <a:avLst/>
          </a:prstGeom>
        </p:spPr>
        <p:txBody>
          <a:bodyPr vert="horz" lIns="96523" tIns="48263" rIns="96523" bIns="48263"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115" fontAlgn="base">
              <a:spcBef>
                <a:spcPct val="0"/>
              </a:spcBef>
              <a:spcAft>
                <a:spcPct val="0"/>
              </a:spcAft>
              <a:defRPr/>
            </a:pPr>
            <a:fld id="{5B6CE0F2-70EA-43E2-9B6A-D90CC32518E6}" type="slidenum">
              <a:rPr lang="en-US" b="1">
                <a:solidFill>
                  <a:srgbClr val="000000"/>
                </a:solidFill>
                <a:latin typeface="Arial" pitchFamily="34" charset="0"/>
              </a:rPr>
              <a:pPr defTabSz="965115" fontAlgn="base">
                <a:spcBef>
                  <a:spcPct val="0"/>
                </a:spcBef>
                <a:spcAft>
                  <a:spcPct val="0"/>
                </a:spcAft>
                <a:defRPr/>
              </a:pPr>
              <a:t>16</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0914055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June, Jim Anderson retired as the NIH Deputy Director for Program Coordination, Planning, and Strategic Initiatives. Jim had held this position for nearly 12 years. In this role, Jim had overseen a broad range of NIH research portfolios, including the NIH Common Fund. </a:t>
            </a:r>
          </a:p>
          <a:p>
            <a:endParaRPr lang="en-US" dirty="0"/>
          </a:p>
          <a:p>
            <a:pPr defTabSz="632323">
              <a:defRPr/>
            </a:pPr>
            <a:r>
              <a:rPr lang="en-US" dirty="0">
                <a:effectLst/>
                <a:ea typeface="Calibri" panose="020F0502020204030204" pitchFamily="34" charset="0"/>
              </a:rPr>
              <a:t>* While a search for Jim’s successor is conducted, Robert </a:t>
            </a:r>
            <a:r>
              <a:rPr lang="en-US" dirty="0" err="1">
                <a:effectLst/>
                <a:ea typeface="Calibri" panose="020F0502020204030204" pitchFamily="34" charset="0"/>
              </a:rPr>
              <a:t>Eisinger</a:t>
            </a:r>
            <a:r>
              <a:rPr lang="en-US" dirty="0">
                <a:effectLst/>
                <a:ea typeface="Calibri" panose="020F0502020204030204" pitchFamily="34" charset="0"/>
              </a:rPr>
              <a:t> has returned to NIH to serve in this role in an acting capacity. Bob left the NIH in April 2022 to become Director of Innovation for </a:t>
            </a:r>
            <a:r>
              <a:rPr lang="en-US" dirty="0" err="1">
                <a:effectLst/>
                <a:ea typeface="Calibri" panose="020F0502020204030204" pitchFamily="34" charset="0"/>
              </a:rPr>
              <a:t>FasterCures</a:t>
            </a:r>
            <a:r>
              <a:rPr lang="en-US" dirty="0">
                <a:effectLst/>
                <a:ea typeface="Calibri" panose="020F0502020204030204" pitchFamily="34" charset="0"/>
              </a:rPr>
              <a:t> at the Milken Institute’s Center for Accelerating Medical Solutions. </a:t>
            </a:r>
          </a:p>
        </p:txBody>
      </p:sp>
      <p:sp>
        <p:nvSpPr>
          <p:cNvPr id="4" name="Slide Number Placeholder 3"/>
          <p:cNvSpPr>
            <a:spLocks noGrp="1"/>
          </p:cNvSpPr>
          <p:nvPr>
            <p:ph type="sldNum" sz="quarter" idx="5"/>
          </p:nvPr>
        </p:nvSpPr>
        <p:spPr/>
        <p:txBody>
          <a:bodyPr/>
          <a:lstStyle/>
          <a:p>
            <a:fld id="{8278BAFF-ADEB-4744-BC7F-43E9D31D4077}" type="slidenum">
              <a:rPr lang="en-US" smtClean="0"/>
              <a:pPr/>
              <a:t>17</a:t>
            </a:fld>
            <a:endParaRPr lang="en-US" dirty="0"/>
          </a:p>
        </p:txBody>
      </p:sp>
    </p:spTree>
    <p:extLst>
      <p:ext uri="{BB962C8B-B14F-4D97-AF65-F5344CB8AC3E}">
        <p14:creationId xmlns:p14="http://schemas.microsoft.com/office/powerpoint/2010/main" val="13627126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632323">
              <a:defRPr/>
            </a:pPr>
            <a:r>
              <a:rPr lang="en-US" dirty="0">
                <a:effectLst/>
                <a:ea typeface="Calibri" panose="020F0502020204030204" pitchFamily="34" charset="0"/>
              </a:rPr>
              <a:t>In June, </a:t>
            </a:r>
            <a:r>
              <a:rPr lang="en-US" dirty="0"/>
              <a:t>President Biden </a:t>
            </a:r>
            <a:r>
              <a:rPr lang="en-US" dirty="0">
                <a:effectLst/>
                <a:ea typeface="Calibri" panose="020F0502020204030204" pitchFamily="34" charset="0"/>
              </a:rPr>
              <a:t>announced his intention to nominate </a:t>
            </a:r>
            <a:r>
              <a:rPr lang="en-US" dirty="0" err="1">
                <a:effectLst/>
                <a:ea typeface="Calibri" panose="020F0502020204030204" pitchFamily="34" charset="0"/>
              </a:rPr>
              <a:t>Arati</a:t>
            </a:r>
            <a:r>
              <a:rPr lang="en-US" dirty="0">
                <a:effectLst/>
                <a:ea typeface="Calibri" panose="020F0502020204030204" pitchFamily="34" charset="0"/>
              </a:rPr>
              <a:t> Prabhakar as his Chief Advisor for Science and Technology and also Director of the White House Office of Science and Technology Policy. </a:t>
            </a:r>
            <a:r>
              <a:rPr lang="en-US" b="0" i="0" dirty="0">
                <a:effectLst/>
              </a:rPr>
              <a:t>In this capacity, she will be a member of the President’s Cabinet. </a:t>
            </a:r>
            <a:r>
              <a:rPr lang="en-US" dirty="0">
                <a:effectLst/>
                <a:ea typeface="Calibri" panose="020F0502020204030204" pitchFamily="34" charset="0"/>
              </a:rPr>
              <a:t>The nomination was approved by the</a:t>
            </a:r>
            <a:r>
              <a:rPr lang="en-US" b="0" i="0" dirty="0">
                <a:effectLst/>
              </a:rPr>
              <a:t> Committee on Commerce, Science, and Transportation and awaits approval by the full Senate.</a:t>
            </a:r>
            <a:r>
              <a:rPr lang="en-US" b="0" i="0" u="none" dirty="0">
                <a:effectLst/>
              </a:rPr>
              <a:t> </a:t>
            </a:r>
          </a:p>
          <a:p>
            <a:pPr defTabSz="632323">
              <a:defRPr/>
            </a:pPr>
            <a:endParaRPr lang="en-US" b="0" i="0" u="none" dirty="0">
              <a:effectLst/>
            </a:endParaRPr>
          </a:p>
          <a:p>
            <a:pPr defTabSz="632323">
              <a:defRPr/>
            </a:pPr>
            <a:r>
              <a:rPr lang="en-US" u="none" dirty="0"/>
              <a:t>Formerly, she led the National Institute of Standards and Technology and the Defense Advanced Research Projects Agency (also known as DARPA).</a:t>
            </a:r>
          </a:p>
          <a:p>
            <a:r>
              <a:rPr lang="en-US" dirty="0">
                <a:effectLst/>
                <a:ea typeface="Calibri" panose="020F0502020204030204" pitchFamily="34" charset="0"/>
              </a:rPr>
              <a:t> </a:t>
            </a:r>
          </a:p>
        </p:txBody>
      </p:sp>
      <p:sp>
        <p:nvSpPr>
          <p:cNvPr id="4" name="Slide Number Placeholder 3"/>
          <p:cNvSpPr>
            <a:spLocks noGrp="1"/>
          </p:cNvSpPr>
          <p:nvPr>
            <p:ph type="sldNum" sz="quarter" idx="5"/>
          </p:nvPr>
        </p:nvSpPr>
        <p:spPr/>
        <p:txBody>
          <a:bodyPr/>
          <a:lstStyle/>
          <a:p>
            <a:pPr defTabSz="1264645">
              <a:defRPr/>
            </a:pPr>
            <a:fld id="{8278BAFF-ADEB-4744-BC7F-43E9D31D4077}" type="slidenum">
              <a:rPr lang="en-US">
                <a:solidFill>
                  <a:prstClr val="black"/>
                </a:solidFill>
              </a:rPr>
              <a:pPr defTabSz="1264645">
                <a:defRPr/>
              </a:pPr>
              <a:t>18</a:t>
            </a:fld>
            <a:endParaRPr lang="en-US" dirty="0">
              <a:solidFill>
                <a:prstClr val="black"/>
              </a:solidFill>
            </a:endParaRPr>
          </a:p>
        </p:txBody>
      </p:sp>
    </p:spTree>
    <p:extLst>
      <p:ext uri="{BB962C8B-B14F-4D97-AF65-F5344CB8AC3E}">
        <p14:creationId xmlns:p14="http://schemas.microsoft.com/office/powerpoint/2010/main" val="40323014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632323">
              <a:defRPr/>
            </a:pPr>
            <a:r>
              <a:rPr lang="en-US" dirty="0">
                <a:effectLst/>
                <a:ea typeface="Calibri" panose="020F0502020204030204" pitchFamily="34" charset="0"/>
              </a:rPr>
              <a:t>Last week, </a:t>
            </a:r>
            <a:r>
              <a:rPr lang="en-US" dirty="0"/>
              <a:t>President Biden </a:t>
            </a:r>
            <a:r>
              <a:rPr lang="en-US" dirty="0">
                <a:effectLst/>
                <a:ea typeface="Calibri" panose="020F0502020204030204" pitchFamily="34" charset="0"/>
              </a:rPr>
              <a:t>announced his intention to appoint Renee </a:t>
            </a:r>
            <a:r>
              <a:rPr lang="en-US" dirty="0" err="1">
                <a:effectLst/>
                <a:ea typeface="Calibri" panose="020F0502020204030204" pitchFamily="34" charset="0"/>
              </a:rPr>
              <a:t>Wegryzn</a:t>
            </a:r>
            <a:r>
              <a:rPr lang="en-US" dirty="0">
                <a:effectLst/>
                <a:ea typeface="Calibri" panose="020F0502020204030204" pitchFamily="34" charset="0"/>
              </a:rPr>
              <a:t> as the inaugural Director of the </a:t>
            </a:r>
            <a:r>
              <a:rPr lang="en-US" b="0" dirty="0"/>
              <a:t>Advanced Research Projects Agency for Health (or ARPA-H)</a:t>
            </a:r>
            <a:r>
              <a:rPr lang="en-US" dirty="0">
                <a:effectLst/>
                <a:ea typeface="Calibri" panose="020F0502020204030204" pitchFamily="34" charset="0"/>
              </a:rPr>
              <a:t>. ARPA-H </a:t>
            </a:r>
            <a:r>
              <a:rPr lang="en-US" b="0" dirty="0"/>
              <a:t>aims to conduct high-impact biomedical and health research</a:t>
            </a:r>
            <a:r>
              <a:rPr lang="en-US" dirty="0"/>
              <a:t> with a mission </a:t>
            </a:r>
            <a:r>
              <a:rPr lang="en-US" b="0" dirty="0"/>
              <a:t>“to benefit the health of all Americans by catalyzing health breakthroughs that cannot readily be accomplished through traditional research or commercial activity.” </a:t>
            </a:r>
          </a:p>
          <a:p>
            <a:endParaRPr lang="en-US" dirty="0">
              <a:effectLst/>
              <a:ea typeface="Calibri" panose="020F0502020204030204" pitchFamily="34" charset="0"/>
            </a:endParaRPr>
          </a:p>
          <a:p>
            <a:r>
              <a:rPr lang="en-US" dirty="0">
                <a:effectLst/>
                <a:ea typeface="Calibri" panose="020F0502020204030204" pitchFamily="34" charset="0"/>
              </a:rPr>
              <a:t>Renee is currently the Vice President of business development at Ginkgo </a:t>
            </a:r>
            <a:r>
              <a:rPr lang="en-US" dirty="0" err="1">
                <a:effectLst/>
                <a:ea typeface="Calibri" panose="020F0502020204030204" pitchFamily="34" charset="0"/>
              </a:rPr>
              <a:t>Bioworks</a:t>
            </a:r>
            <a:r>
              <a:rPr lang="en-US" dirty="0">
                <a:effectLst/>
                <a:ea typeface="Calibri" panose="020F0502020204030204" pitchFamily="34" charset="0"/>
              </a:rPr>
              <a:t> and Head of Innovation at Concentric by Gingko. Formerly, she was a program director in the Biological Technologies Office at the Defense Advanced Research Projects Agency (or DARPA), where she launched programs focused on innovating how we tackle infectious diseases, increase the resilience of the bioeconomy, and institute important tools for biosecurity. </a:t>
            </a:r>
          </a:p>
          <a:p>
            <a:r>
              <a:rPr lang="en-US" dirty="0">
                <a:effectLst/>
                <a:ea typeface="Calibri" panose="020F0502020204030204" pitchFamily="34" charset="0"/>
              </a:rPr>
              <a:t> </a:t>
            </a:r>
          </a:p>
        </p:txBody>
      </p:sp>
      <p:sp>
        <p:nvSpPr>
          <p:cNvPr id="4" name="Slide Number Placeholder 3"/>
          <p:cNvSpPr>
            <a:spLocks noGrp="1"/>
          </p:cNvSpPr>
          <p:nvPr>
            <p:ph type="sldNum" sz="quarter" idx="5"/>
          </p:nvPr>
        </p:nvSpPr>
        <p:spPr/>
        <p:txBody>
          <a:bodyPr/>
          <a:lstStyle/>
          <a:p>
            <a:pPr defTabSz="1264645">
              <a:defRPr/>
            </a:pPr>
            <a:fld id="{8278BAFF-ADEB-4744-BC7F-43E9D31D4077}" type="slidenum">
              <a:rPr lang="en-US">
                <a:solidFill>
                  <a:prstClr val="black"/>
                </a:solidFill>
              </a:rPr>
              <a:pPr defTabSz="1264645">
                <a:defRPr/>
              </a:pPr>
              <a:t>19</a:t>
            </a:fld>
            <a:endParaRPr lang="en-US" dirty="0">
              <a:solidFill>
                <a:prstClr val="black"/>
              </a:solidFill>
            </a:endParaRPr>
          </a:p>
        </p:txBody>
      </p:sp>
    </p:spTree>
    <p:extLst>
      <p:ext uri="{BB962C8B-B14F-4D97-AF65-F5344CB8AC3E}">
        <p14:creationId xmlns:p14="http://schemas.microsoft.com/office/powerpoint/2010/main" val="30136121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August, President Biden announced that he intends to appoint Monica </a:t>
            </a:r>
            <a:r>
              <a:rPr lang="en-US" dirty="0" err="1"/>
              <a:t>Bertagnolli</a:t>
            </a:r>
            <a:r>
              <a:rPr lang="en-US" dirty="0"/>
              <a:t> as the 16</a:t>
            </a:r>
            <a:r>
              <a:rPr lang="en-US" baseline="30000" dirty="0"/>
              <a:t>th</a:t>
            </a:r>
            <a:r>
              <a:rPr lang="en-US" dirty="0"/>
              <a:t> Director and first female Director of the National Cancer Institute. </a:t>
            </a:r>
            <a:r>
              <a:rPr lang="en-US" b="0" i="0" dirty="0">
                <a:effectLst/>
              </a:rPr>
              <a:t>Monica is currently the Richard E. Wilson Professor of Surgery in the area of surgical oncology at Harvard Medical School, a surgeon at Brigham and Women’s Hospital, and a member of the Gastrointestinal Cancer and Sarcoma Disease Center at the Dana-Farber Cancer Institute. </a:t>
            </a:r>
            <a:endParaRPr lang="en-US" dirty="0"/>
          </a:p>
          <a:p>
            <a:endParaRPr lang="en-US" dirty="0"/>
          </a:p>
        </p:txBody>
      </p:sp>
      <p:sp>
        <p:nvSpPr>
          <p:cNvPr id="4" name="Slide Number Placeholder 3"/>
          <p:cNvSpPr>
            <a:spLocks noGrp="1"/>
          </p:cNvSpPr>
          <p:nvPr>
            <p:ph type="sldNum" sz="quarter" idx="5"/>
          </p:nvPr>
        </p:nvSpPr>
        <p:spPr/>
        <p:txBody>
          <a:bodyPr/>
          <a:lstStyle/>
          <a:p>
            <a:fld id="{8278BAFF-ADEB-4744-BC7F-43E9D31D4077}" type="slidenum">
              <a:rPr lang="en-US" smtClean="0"/>
              <a:pPr/>
              <a:t>20</a:t>
            </a:fld>
            <a:endParaRPr lang="en-US" dirty="0"/>
          </a:p>
        </p:txBody>
      </p:sp>
    </p:spTree>
    <p:extLst>
      <p:ext uri="{BB962C8B-B14F-4D97-AF65-F5344CB8AC3E}">
        <p14:creationId xmlns:p14="http://schemas.microsoft.com/office/powerpoint/2010/main" val="40323014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Nina Schor has been appointed the NIH Acting Deputy Director for Intramural Research, succeeding Michael Gottesman, who served in this position for 29 years. Nina had been serving as the Deputy Director of the National Institute of Neurological Disorders and Stroke. </a:t>
            </a:r>
          </a:p>
          <a:p>
            <a:endParaRPr lang="en-US" dirty="0"/>
          </a:p>
        </p:txBody>
      </p:sp>
      <p:sp>
        <p:nvSpPr>
          <p:cNvPr id="4" name="Slide Number Placeholder 3"/>
          <p:cNvSpPr>
            <a:spLocks noGrp="1"/>
          </p:cNvSpPr>
          <p:nvPr>
            <p:ph type="sldNum" sz="quarter" idx="5"/>
          </p:nvPr>
        </p:nvSpPr>
        <p:spPr/>
        <p:txBody>
          <a:bodyPr/>
          <a:lstStyle/>
          <a:p>
            <a:fld id="{8278BAFF-ADEB-4744-BC7F-43E9D31D4077}" type="slidenum">
              <a:rPr lang="en-US" smtClean="0"/>
              <a:pPr/>
              <a:t>21</a:t>
            </a:fld>
            <a:endParaRPr lang="en-US" dirty="0"/>
          </a:p>
        </p:txBody>
      </p:sp>
    </p:spTree>
    <p:extLst>
      <p:ext uri="{BB962C8B-B14F-4D97-AF65-F5344CB8AC3E}">
        <p14:creationId xmlns:p14="http://schemas.microsoft.com/office/powerpoint/2010/main" val="14357647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June, Kevin Williams was appointed Director of the NIH Office of Equity, Diversity, and Inclusion. As the Director, Kevin will guide the strategic direction for NIH on diversity, equity, inclusion, and accessibility matters and will serve as the NIH Equal Employment Opportunity Officer. He joins NIH from the U.S. Federal Trade Commission, where he most recently held the position of Deputy Executive Director. </a:t>
            </a:r>
          </a:p>
          <a:p>
            <a:endParaRPr lang="en-US" dirty="0"/>
          </a:p>
          <a:p>
            <a:endParaRPr lang="en-US" dirty="0"/>
          </a:p>
        </p:txBody>
      </p:sp>
      <p:sp>
        <p:nvSpPr>
          <p:cNvPr id="4" name="Slide Number Placeholder 3"/>
          <p:cNvSpPr>
            <a:spLocks noGrp="1"/>
          </p:cNvSpPr>
          <p:nvPr>
            <p:ph type="sldNum" sz="quarter" idx="5"/>
          </p:nvPr>
        </p:nvSpPr>
        <p:spPr/>
        <p:txBody>
          <a:bodyPr/>
          <a:lstStyle/>
          <a:p>
            <a:fld id="{8278BAFF-ADEB-4744-BC7F-43E9D31D4077}" type="slidenum">
              <a:rPr lang="en-US" smtClean="0"/>
              <a:pPr/>
              <a:t>22</a:t>
            </a:fld>
            <a:endParaRPr lang="en-US" dirty="0"/>
          </a:p>
        </p:txBody>
      </p:sp>
    </p:spTree>
    <p:extLst>
      <p:ext uri="{BB962C8B-B14F-4D97-AF65-F5344CB8AC3E}">
        <p14:creationId xmlns:p14="http://schemas.microsoft.com/office/powerpoint/2010/main" val="33796822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509588" y="495300"/>
            <a:ext cx="6296025" cy="3541713"/>
          </a:xfrm>
          <a:prstGeom prst="rect">
            <a:avLst/>
          </a:prstGeom>
          <a:ln/>
        </p:spPr>
      </p:sp>
      <p:sp>
        <p:nvSpPr>
          <p:cNvPr id="119811" name="Notes Placeholder 2"/>
          <p:cNvSpPr>
            <a:spLocks noGrp="1"/>
          </p:cNvSpPr>
          <p:nvPr>
            <p:ph type="body" idx="1"/>
          </p:nvPr>
        </p:nvSpPr>
        <p:spPr>
          <a:xfrm>
            <a:off x="795130" y="4267907"/>
            <a:ext cx="5724940" cy="4249711"/>
          </a:xfrm>
          <a:noFill/>
          <a:ln w="9525">
            <a:noFill/>
            <a:miter lim="800000"/>
            <a:headEnd/>
            <a:tailEnd/>
          </a:ln>
          <a:effectLst/>
        </p:spPr>
        <p:txBody>
          <a:bodyPr vert="horz" wrap="square" lIns="98108" tIns="49054" rIns="98108" bIns="49054" numCol="1" anchor="t" anchorCtr="0" compatLnSpc="1">
            <a:prstTxWarp prst="textNoShape">
              <a:avLst/>
            </a:prstTxWarp>
            <a:noAutofit/>
          </a:bodyPr>
          <a:lstStyle/>
          <a:p>
            <a:r>
              <a:rPr lang="en-US" kern="1200" dirty="0"/>
              <a:t>NIH is gearing up to implement its new Data Management and Sharing Policy, * which will</a:t>
            </a:r>
            <a:r>
              <a:rPr lang="en-US" dirty="0"/>
              <a:t> </a:t>
            </a:r>
            <a:r>
              <a:rPr lang="en-US" kern="1200" dirty="0"/>
              <a:t>become effective on January 25, 2023,</a:t>
            </a:r>
            <a:r>
              <a:rPr lang="en-US" dirty="0"/>
              <a:t> and supersedes the 2003 Data Sharing Policy</a:t>
            </a:r>
            <a:r>
              <a:rPr lang="en-US" kern="1200" dirty="0"/>
              <a:t>. Under the new Data Management and Sharing Policy, NIH will require researchers to prospectively plan for how scientific data will be preserved and shared.</a:t>
            </a:r>
            <a:endParaRPr lang="en-US" dirty="0"/>
          </a:p>
          <a:p>
            <a:endParaRPr lang="en-US" dirty="0"/>
          </a:p>
          <a:p>
            <a:r>
              <a:rPr lang="en-US" dirty="0"/>
              <a:t>Specifically, investigators</a:t>
            </a:r>
            <a:r>
              <a:rPr lang="en-US" b="0" i="0" dirty="0">
                <a:effectLst/>
              </a:rPr>
              <a:t> </a:t>
            </a:r>
            <a:r>
              <a:rPr lang="en-US" dirty="0"/>
              <a:t>will be</a:t>
            </a:r>
            <a:r>
              <a:rPr lang="en-US" b="0" i="0" dirty="0">
                <a:effectLst/>
              </a:rPr>
              <a:t> required to * submit a </a:t>
            </a:r>
            <a:r>
              <a:rPr lang="en-US" b="0" i="0" u="none" strike="noStrike" dirty="0">
                <a:effectLst/>
              </a:rPr>
              <a:t>Data Management and Sharing plan</a:t>
            </a:r>
            <a:r>
              <a:rPr lang="en-US" b="0" i="0" dirty="0">
                <a:effectLst/>
              </a:rPr>
              <a:t> that outlines how scientific data and any accompanying metadata will be managed and shared, taking into account any potential restrictions or limitations. * The plan must comply</a:t>
            </a:r>
            <a:r>
              <a:rPr lang="en-US" b="1" i="0" dirty="0">
                <a:effectLst/>
              </a:rPr>
              <a:t> </a:t>
            </a:r>
            <a:r>
              <a:rPr lang="en-US" b="0" i="0" dirty="0">
                <a:effectLst/>
              </a:rPr>
              <a:t>with any </a:t>
            </a:r>
            <a:r>
              <a:rPr lang="en-US" b="0" i="0" u="none" strike="noStrike" dirty="0">
                <a:effectLst/>
              </a:rPr>
              <a:t>institute- or center-approved plan for data management and sharing.</a:t>
            </a:r>
            <a:endParaRPr lang="en-US" b="0" i="0" dirty="0">
              <a:effectLst/>
            </a:endParaRPr>
          </a:p>
          <a:p>
            <a:endParaRPr lang="en-US" b="0" i="0" dirty="0">
              <a:effectLst/>
            </a:endParaRPr>
          </a:p>
          <a:p>
            <a:r>
              <a:rPr lang="en-US" dirty="0"/>
              <a:t>* NHGRI has been actively preparing for the implementation of this policy in accordance with the NIH requirements, with plans to make publicly available those details on NHGRI’s website, genome.gov, in the near future.</a:t>
            </a:r>
            <a:endParaRPr lang="en-US" b="1" dirty="0"/>
          </a:p>
        </p:txBody>
      </p:sp>
      <p:sp>
        <p:nvSpPr>
          <p:cNvPr id="119812" name="Slide Number Placeholder 3"/>
          <p:cNvSpPr>
            <a:spLocks noGrp="1"/>
          </p:cNvSpPr>
          <p:nvPr>
            <p:ph type="sldNum" sz="quarter" idx="5"/>
          </p:nvPr>
        </p:nvSpPr>
        <p:spPr>
          <a:noFill/>
        </p:spPr>
        <p:txBody>
          <a:bodyPr/>
          <a:lstStyle/>
          <a:p>
            <a:pPr defTabSz="976585"/>
            <a:fld id="{3F3096A7-7907-4AE4-8BBC-4643BE8BB0EA}" type="slidenum">
              <a:rPr lang="en-US" smtClean="0">
                <a:solidFill>
                  <a:srgbClr val="000000"/>
                </a:solidFill>
              </a:rPr>
              <a:pPr defTabSz="976585"/>
              <a:t>23</a:t>
            </a:fld>
            <a:endParaRPr lang="en-US">
              <a:solidFill>
                <a:srgbClr val="000000"/>
              </a:solidFill>
            </a:endParaRPr>
          </a:p>
        </p:txBody>
      </p:sp>
    </p:spTree>
    <p:extLst>
      <p:ext uri="{BB962C8B-B14F-4D97-AF65-F5344CB8AC3E}">
        <p14:creationId xmlns:p14="http://schemas.microsoft.com/office/powerpoint/2010/main" val="24245720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571500"/>
            <a:ext cx="6270625" cy="3527425"/>
          </a:xfrm>
          <a:prstGeom prst="rect">
            <a:avLst/>
          </a:prstGeom>
        </p:spPr>
      </p:sp>
      <p:sp>
        <p:nvSpPr>
          <p:cNvPr id="3" name="Notes Placeholder 2"/>
          <p:cNvSpPr>
            <a:spLocks noGrp="1"/>
          </p:cNvSpPr>
          <p:nvPr>
            <p:ph type="body" idx="1"/>
          </p:nvPr>
        </p:nvSpPr>
        <p:spPr>
          <a:xfrm>
            <a:off x="806727" y="4336495"/>
            <a:ext cx="5724939" cy="4249711"/>
          </a:xfrm>
        </p:spPr>
        <p:txBody>
          <a:bodyPr/>
          <a:lstStyle/>
          <a:p>
            <a:pPr defTabSz="983742" fontAlgn="base">
              <a:defRPr/>
            </a:pPr>
            <a:r>
              <a:rPr lang="en-US" b="0" dirty="0"/>
              <a:t>Government funding will run out on September 30 unless a Fiscal Year 2023 budget or a continuing resolution is passed. Right now, Congress is expected to pass a continuing resolution at some point before the end of the fiscal year that will fund the government through December 16. </a:t>
            </a:r>
          </a:p>
          <a:p>
            <a:pPr defTabSz="983742" fontAlgn="base">
              <a:defRPr/>
            </a:pPr>
            <a:endParaRPr lang="en-US" b="0" dirty="0"/>
          </a:p>
          <a:p>
            <a:pPr defTabSz="983742" fontAlgn="base">
              <a:defRPr/>
            </a:pPr>
            <a:r>
              <a:rPr lang="en-US" b="0" dirty="0"/>
              <a:t>* Earlier this summer, the House Appropriations Committee approved the Labor-HHS bill, which includes a 3.16% increase for NHGRI – the typical increase for most NIH institutes and centers. The bill still needs approval from the full House. </a:t>
            </a:r>
          </a:p>
          <a:p>
            <a:pPr defTabSz="983742" fontAlgn="base">
              <a:defRPr/>
            </a:pPr>
            <a:endParaRPr lang="en-US" b="0" dirty="0"/>
          </a:p>
          <a:p>
            <a:pPr defTabSz="983742" fontAlgn="base">
              <a:defRPr/>
            </a:pPr>
            <a:r>
              <a:rPr lang="en-US" b="0" dirty="0"/>
              <a:t>* On the other side, the Senate Appropriations majority unveiled their draft Labor-HHS bill in late July. The Senate version proposes a similar budget for NHGRI, with a 3.1% increase.</a:t>
            </a:r>
          </a:p>
          <a:p>
            <a:pPr defTabSz="983742" fontAlgn="base">
              <a:defRPr/>
            </a:pPr>
            <a:endParaRPr lang="en-US" b="0" dirty="0"/>
          </a:p>
          <a:p>
            <a:pPr defTabSz="983742" fontAlgn="base">
              <a:defRPr/>
            </a:pPr>
            <a:endParaRPr lang="en-US" b="0" dirty="0"/>
          </a:p>
        </p:txBody>
      </p:sp>
      <p:sp>
        <p:nvSpPr>
          <p:cNvPr id="4" name="Slide Number Placeholder 3">
            <a:extLst>
              <a:ext uri="{FF2B5EF4-FFF2-40B4-BE49-F238E27FC236}">
                <a16:creationId xmlns:a16="http://schemas.microsoft.com/office/drawing/2014/main" id="{55A0A700-0ECE-CF86-B57F-2798C792FB07}"/>
              </a:ext>
            </a:extLst>
          </p:cNvPr>
          <p:cNvSpPr txBox="1">
            <a:spLocks/>
          </p:cNvSpPr>
          <p:nvPr/>
        </p:nvSpPr>
        <p:spPr>
          <a:xfrm>
            <a:off x="4143587" y="9121140"/>
            <a:ext cx="3169920" cy="480060"/>
          </a:xfrm>
          <a:prstGeom prst="rect">
            <a:avLst/>
          </a:prstGeom>
        </p:spPr>
        <p:txBody>
          <a:bodyPr vert="horz" lIns="96523" tIns="48263" rIns="96523" bIns="48263"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115" fontAlgn="base">
              <a:spcBef>
                <a:spcPct val="0"/>
              </a:spcBef>
              <a:spcAft>
                <a:spcPct val="0"/>
              </a:spcAft>
              <a:defRPr/>
            </a:pPr>
            <a:fld id="{5B6CE0F2-70EA-43E2-9B6A-D90CC32518E6}" type="slidenum">
              <a:rPr lang="en-US" b="1">
                <a:solidFill>
                  <a:srgbClr val="000000"/>
                </a:solidFill>
                <a:latin typeface="Arial" pitchFamily="34" charset="0"/>
              </a:rPr>
              <a:pPr defTabSz="965115" fontAlgn="base">
                <a:spcBef>
                  <a:spcPct val="0"/>
                </a:spcBef>
                <a:spcAft>
                  <a:spcPct val="0"/>
                </a:spcAft>
                <a:defRPr/>
              </a:pPr>
              <a:t>24</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29366789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407988" y="438150"/>
            <a:ext cx="6400800" cy="3600450"/>
          </a:xfrm>
          <a:prstGeom prst="rect">
            <a:avLst/>
          </a:prstGeom>
          <a:ln/>
        </p:spPr>
      </p:sp>
      <p:sp>
        <p:nvSpPr>
          <p:cNvPr id="100355" name="Notes Placeholder 2"/>
          <p:cNvSpPr>
            <a:spLocks noGrp="1"/>
          </p:cNvSpPr>
          <p:nvPr>
            <p:ph type="body" idx="1"/>
          </p:nvPr>
        </p:nvSpPr>
        <p:spPr>
          <a:xfrm>
            <a:off x="914400" y="4222986"/>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Moving on to general genomics updates.</a:t>
            </a:r>
          </a:p>
        </p:txBody>
      </p:sp>
      <p:sp>
        <p:nvSpPr>
          <p:cNvPr id="7" name="Slide Number Placeholder 3">
            <a:extLst>
              <a:ext uri="{FF2B5EF4-FFF2-40B4-BE49-F238E27FC236}">
                <a16:creationId xmlns:a16="http://schemas.microsoft.com/office/drawing/2014/main" id="{A0A758B8-7DC2-4A46-914D-6D504FABEEB5}"/>
              </a:ext>
            </a:extLst>
          </p:cNvPr>
          <p:cNvSpPr txBox="1">
            <a:spLocks/>
          </p:cNvSpPr>
          <p:nvPr/>
        </p:nvSpPr>
        <p:spPr>
          <a:xfrm>
            <a:off x="4143587" y="9121140"/>
            <a:ext cx="3169920" cy="480060"/>
          </a:xfrm>
          <a:prstGeom prst="rect">
            <a:avLst/>
          </a:prstGeom>
        </p:spPr>
        <p:txBody>
          <a:bodyPr vert="horz" lIns="96523" tIns="48263" rIns="96523" bIns="48263"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115" fontAlgn="base">
              <a:spcBef>
                <a:spcPct val="0"/>
              </a:spcBef>
              <a:spcAft>
                <a:spcPct val="0"/>
              </a:spcAft>
              <a:defRPr/>
            </a:pPr>
            <a:fld id="{5B6CE0F2-70EA-43E2-9B6A-D90CC32518E6}" type="slidenum">
              <a:rPr lang="en-US" b="1">
                <a:solidFill>
                  <a:srgbClr val="000000"/>
                </a:solidFill>
                <a:latin typeface="Arial" pitchFamily="34" charset="0"/>
              </a:rPr>
              <a:pPr defTabSz="965115" fontAlgn="base">
                <a:spcBef>
                  <a:spcPct val="0"/>
                </a:spcBef>
                <a:spcAft>
                  <a:spcPct val="0"/>
                </a:spcAft>
                <a:defRPr/>
              </a:pPr>
              <a:t>25</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23526862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28638" y="449263"/>
            <a:ext cx="6256337" cy="3519487"/>
          </a:xfrm>
          <a:prstGeom prst="rect">
            <a:avLst/>
          </a:prstGeom>
        </p:spPr>
      </p:sp>
      <p:sp>
        <p:nvSpPr>
          <p:cNvPr id="3" name="Notes Placeholder 2"/>
          <p:cNvSpPr>
            <a:spLocks noGrp="1"/>
          </p:cNvSpPr>
          <p:nvPr>
            <p:ph type="body" idx="1"/>
          </p:nvPr>
        </p:nvSpPr>
        <p:spPr>
          <a:xfrm>
            <a:off x="794303" y="4171778"/>
            <a:ext cx="5724939" cy="4249711"/>
          </a:xfrm>
        </p:spPr>
        <p:txBody>
          <a:bodyPr/>
          <a:lstStyle/>
          <a:p>
            <a:pPr defTabSz="632323">
              <a:defRPr/>
            </a:pPr>
            <a:r>
              <a:rPr lang="en-US" b="0" dirty="0">
                <a:effectLst/>
                <a:ea typeface="Calibri" panose="020F0502020204030204" pitchFamily="34" charset="0"/>
              </a:rPr>
              <a:t>Leon Rosenberg, a renowned physician and geneticist </a:t>
            </a:r>
            <a:r>
              <a:rPr lang="en-US" b="0" i="0" dirty="0">
                <a:solidFill>
                  <a:srgbClr val="222222"/>
                </a:solidFill>
                <a:effectLst/>
              </a:rPr>
              <a:t>known for clarifying the biochemical basis of metabolic disorders,</a:t>
            </a:r>
            <a:r>
              <a:rPr lang="en-US" b="0" dirty="0">
                <a:effectLst/>
                <a:ea typeface="Calibri" panose="020F0502020204030204" pitchFamily="34" charset="0"/>
              </a:rPr>
              <a:t> passed away in July. He was 89. </a:t>
            </a:r>
            <a:r>
              <a:rPr lang="en-US" b="0" i="0" dirty="0">
                <a:solidFill>
                  <a:srgbClr val="2A2A2A"/>
                </a:solidFill>
                <a:effectLst/>
              </a:rPr>
              <a:t>Leon was a leading figure in medical genetics, conducting influential research and training generations of scientists. He served as Dean of the Yale School of Medicine, oversaw research at the pharmaceutical company Bristol-Myers Squibb, and later chronicled his lifelong struggle with bipolar disorder in an effort to destigmatize mental illness.</a:t>
            </a:r>
            <a:endParaRPr lang="en-US" b="0" i="0" dirty="0">
              <a:solidFill>
                <a:srgbClr val="2A2A2A"/>
              </a:solidFill>
              <a:effectLst/>
              <a:ea typeface="Calibri" panose="020F0502020204030204" pitchFamily="34" charset="0"/>
            </a:endParaRPr>
          </a:p>
        </p:txBody>
      </p:sp>
      <p:sp>
        <p:nvSpPr>
          <p:cNvPr id="6" name="Slide Number Placeholder 3">
            <a:extLst>
              <a:ext uri="{FF2B5EF4-FFF2-40B4-BE49-F238E27FC236}">
                <a16:creationId xmlns:a16="http://schemas.microsoft.com/office/drawing/2014/main" id="{BC2438A9-E45E-4F10-8ADB-613D07D01581}"/>
              </a:ext>
            </a:extLst>
          </p:cNvPr>
          <p:cNvSpPr txBox="1">
            <a:spLocks/>
          </p:cNvSpPr>
          <p:nvPr/>
        </p:nvSpPr>
        <p:spPr>
          <a:xfrm>
            <a:off x="4143587" y="9121140"/>
            <a:ext cx="3169920" cy="480060"/>
          </a:xfrm>
          <a:prstGeom prst="rect">
            <a:avLst/>
          </a:prstGeom>
        </p:spPr>
        <p:txBody>
          <a:bodyPr vert="horz" lIns="96537" tIns="48271" rIns="96537" bIns="48271"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257" fontAlgn="base">
              <a:spcBef>
                <a:spcPct val="0"/>
              </a:spcBef>
              <a:spcAft>
                <a:spcPct val="0"/>
              </a:spcAft>
              <a:defRPr/>
            </a:pPr>
            <a:fld id="{5B6CE0F2-70EA-43E2-9B6A-D90CC32518E6}" type="slidenum">
              <a:rPr lang="en-US" b="1">
                <a:solidFill>
                  <a:srgbClr val="000000"/>
                </a:solidFill>
                <a:latin typeface="Arial" pitchFamily="34" charset="0"/>
              </a:rPr>
              <a:pPr defTabSz="965257" fontAlgn="base">
                <a:spcBef>
                  <a:spcPct val="0"/>
                </a:spcBef>
                <a:spcAft>
                  <a:spcPct val="0"/>
                </a:spcAft>
                <a:defRPr/>
              </a:pPr>
              <a:t>26</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3781850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28638" y="449263"/>
            <a:ext cx="6256337" cy="3519487"/>
          </a:xfrm>
          <a:prstGeom prst="rect">
            <a:avLst/>
          </a:prstGeom>
        </p:spPr>
      </p:sp>
      <p:sp>
        <p:nvSpPr>
          <p:cNvPr id="3" name="Notes Placeholder 2"/>
          <p:cNvSpPr>
            <a:spLocks noGrp="1"/>
          </p:cNvSpPr>
          <p:nvPr>
            <p:ph type="body" idx="1"/>
          </p:nvPr>
        </p:nvSpPr>
        <p:spPr>
          <a:xfrm>
            <a:off x="794303" y="4162053"/>
            <a:ext cx="5724939" cy="4249711"/>
          </a:xfrm>
        </p:spPr>
        <p:txBody>
          <a:bodyPr/>
          <a:lstStyle/>
          <a:p>
            <a:pPr defTabSz="632230">
              <a:defRPr/>
            </a:pPr>
            <a:r>
              <a:rPr lang="en-US" dirty="0"/>
              <a:t>Bruce Gelb has been elected the 2024 President (and 2023 President-Elect) of the American Society of Human Genetics. Bruce i</a:t>
            </a:r>
            <a:r>
              <a:rPr lang="en-US" b="0" i="0" dirty="0">
                <a:solidFill>
                  <a:srgbClr val="2C2E35"/>
                </a:solidFill>
                <a:effectLst/>
              </a:rPr>
              <a:t>s the Dean for Child Health Research; Director and </a:t>
            </a:r>
            <a:r>
              <a:rPr lang="en-US" b="0" i="0" dirty="0" err="1">
                <a:solidFill>
                  <a:srgbClr val="2C2E35"/>
                </a:solidFill>
                <a:effectLst/>
              </a:rPr>
              <a:t>Gogel</a:t>
            </a:r>
            <a:r>
              <a:rPr lang="en-US" b="0" i="0" dirty="0">
                <a:solidFill>
                  <a:srgbClr val="2C2E35"/>
                </a:solidFill>
                <a:effectLst/>
              </a:rPr>
              <a:t> Family Professor at the </a:t>
            </a:r>
            <a:r>
              <a:rPr lang="en-US" b="0" i="0" dirty="0" err="1">
                <a:solidFill>
                  <a:srgbClr val="2C2E35"/>
                </a:solidFill>
                <a:effectLst/>
              </a:rPr>
              <a:t>Mindich</a:t>
            </a:r>
            <a:r>
              <a:rPr lang="en-US" b="0" i="0" dirty="0">
                <a:solidFill>
                  <a:srgbClr val="2C2E35"/>
                </a:solidFill>
                <a:effectLst/>
              </a:rPr>
              <a:t> Child Health and Development Institute; Professor of Pediatrics and Genetics and Genomic Sciences; and Co-Director of the Cardiovascular Genetics Program – all at the Icahn School of Medicine at Mount Sinai.</a:t>
            </a:r>
          </a:p>
          <a:p>
            <a:pPr defTabSz="632230">
              <a:defRPr/>
            </a:pPr>
            <a:endParaRPr lang="en-US" b="0" i="0" dirty="0">
              <a:solidFill>
                <a:srgbClr val="2C2E35"/>
              </a:solidFill>
              <a:effectLst/>
            </a:endParaRPr>
          </a:p>
          <a:p>
            <a:pPr defTabSz="632230">
              <a:defRPr/>
            </a:pPr>
            <a:r>
              <a:rPr lang="en-US" b="0" i="0" dirty="0">
                <a:solidFill>
                  <a:srgbClr val="2C2E35"/>
                </a:solidFill>
                <a:effectLst/>
              </a:rPr>
              <a:t>* Back at NHGRI, Chris Gunter, Senior Advisor to the NHGRI Director for Genomics Engagement and Head of the Engagement Methods Unit within the institute’s Social and Behavioral Research Branch, has been elected a member of the </a:t>
            </a:r>
            <a:r>
              <a:rPr lang="en-US" dirty="0"/>
              <a:t>American Society of Human Genetics</a:t>
            </a:r>
            <a:r>
              <a:rPr lang="en-US" b="0" i="0" dirty="0">
                <a:solidFill>
                  <a:srgbClr val="2C2E35"/>
                </a:solidFill>
                <a:effectLst/>
              </a:rPr>
              <a:t> Board of Directors.</a:t>
            </a:r>
          </a:p>
        </p:txBody>
      </p:sp>
      <p:sp>
        <p:nvSpPr>
          <p:cNvPr id="6" name="Slide Number Placeholder 3">
            <a:extLst>
              <a:ext uri="{FF2B5EF4-FFF2-40B4-BE49-F238E27FC236}">
                <a16:creationId xmlns:a16="http://schemas.microsoft.com/office/drawing/2014/main" id="{BC2438A9-E45E-4F10-8ADB-613D07D01581}"/>
              </a:ext>
            </a:extLst>
          </p:cNvPr>
          <p:cNvSpPr txBox="1">
            <a:spLocks/>
          </p:cNvSpPr>
          <p:nvPr/>
        </p:nvSpPr>
        <p:spPr>
          <a:xfrm>
            <a:off x="4143587" y="9121140"/>
            <a:ext cx="3169920" cy="480060"/>
          </a:xfrm>
          <a:prstGeom prst="rect">
            <a:avLst/>
          </a:prstGeom>
        </p:spPr>
        <p:txBody>
          <a:bodyPr vert="horz" lIns="96537" tIns="48271" rIns="96537" bIns="48271"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257" fontAlgn="base">
              <a:spcBef>
                <a:spcPct val="0"/>
              </a:spcBef>
              <a:spcAft>
                <a:spcPct val="0"/>
              </a:spcAft>
              <a:defRPr/>
            </a:pPr>
            <a:fld id="{5B6CE0F2-70EA-43E2-9B6A-D90CC32518E6}" type="slidenum">
              <a:rPr lang="en-US" b="1">
                <a:solidFill>
                  <a:srgbClr val="000000"/>
                </a:solidFill>
                <a:latin typeface="Arial" pitchFamily="34" charset="0"/>
              </a:rPr>
              <a:pPr defTabSz="965257" fontAlgn="base">
                <a:spcBef>
                  <a:spcPct val="0"/>
                </a:spcBef>
                <a:spcAft>
                  <a:spcPct val="0"/>
                </a:spcAft>
                <a:defRPr/>
              </a:pPr>
              <a:t>27</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159420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28638" y="449263"/>
            <a:ext cx="6256337" cy="3519487"/>
          </a:xfrm>
          <a:prstGeom prst="rect">
            <a:avLst/>
          </a:prstGeom>
        </p:spPr>
      </p:sp>
      <p:sp>
        <p:nvSpPr>
          <p:cNvPr id="3" name="Notes Placeholder 2"/>
          <p:cNvSpPr>
            <a:spLocks noGrp="1"/>
          </p:cNvSpPr>
          <p:nvPr>
            <p:ph type="body" idx="1"/>
          </p:nvPr>
        </p:nvSpPr>
        <p:spPr>
          <a:xfrm>
            <a:off x="794303" y="4171778"/>
            <a:ext cx="5724939" cy="4249711"/>
          </a:xfrm>
        </p:spPr>
        <p:txBody>
          <a:bodyPr/>
          <a:lstStyle/>
          <a:p>
            <a:r>
              <a:rPr lang="en-US" dirty="0">
                <a:effectLst/>
                <a:ea typeface="Calibri" panose="020F0502020204030204" pitchFamily="34" charset="0"/>
              </a:rPr>
              <a:t>Representing the Telomere-to-Telomere Consortium, Adam Phillippy, Karen Miga, Evan Eichler, and Michael Schatz were named to </a:t>
            </a:r>
            <a:r>
              <a:rPr lang="en-US" i="1" dirty="0">
                <a:effectLst/>
                <a:ea typeface="Calibri" panose="020F0502020204030204" pitchFamily="34" charset="0"/>
              </a:rPr>
              <a:t>Time</a:t>
            </a:r>
            <a:r>
              <a:rPr lang="en-US" dirty="0">
                <a:effectLst/>
                <a:ea typeface="Calibri" panose="020F0502020204030204" pitchFamily="34" charset="0"/>
              </a:rPr>
              <a:t> magazine’s </a:t>
            </a:r>
            <a:r>
              <a:rPr lang="en-US" i="0" dirty="0">
                <a:effectLst/>
                <a:ea typeface="Calibri" panose="020F0502020204030204" pitchFamily="34" charset="0"/>
              </a:rPr>
              <a:t>100 Most Influential People of 2022. These four led </a:t>
            </a:r>
            <a:r>
              <a:rPr lang="en-US" b="0" i="0" dirty="0">
                <a:solidFill>
                  <a:srgbClr val="414141"/>
                </a:solidFill>
                <a:effectLst/>
              </a:rPr>
              <a:t>the consortium to complete the first gapless sequence of the human genome. It was gratifying to see such genomics luminaries featured on the red carpet!</a:t>
            </a:r>
            <a:endParaRPr lang="en-US" b="0" dirty="0">
              <a:effectLst/>
              <a:ea typeface="Calibri" panose="020F0502020204030204" pitchFamily="34" charset="0"/>
            </a:endParaRPr>
          </a:p>
        </p:txBody>
      </p:sp>
      <p:sp>
        <p:nvSpPr>
          <p:cNvPr id="6" name="Slide Number Placeholder 3">
            <a:extLst>
              <a:ext uri="{FF2B5EF4-FFF2-40B4-BE49-F238E27FC236}">
                <a16:creationId xmlns:a16="http://schemas.microsoft.com/office/drawing/2014/main" id="{BC2438A9-E45E-4F10-8ADB-613D07D01581}"/>
              </a:ext>
            </a:extLst>
          </p:cNvPr>
          <p:cNvSpPr txBox="1">
            <a:spLocks/>
          </p:cNvSpPr>
          <p:nvPr/>
        </p:nvSpPr>
        <p:spPr>
          <a:xfrm>
            <a:off x="4143587" y="9121140"/>
            <a:ext cx="3169920" cy="480060"/>
          </a:xfrm>
          <a:prstGeom prst="rect">
            <a:avLst/>
          </a:prstGeom>
        </p:spPr>
        <p:txBody>
          <a:bodyPr vert="horz" lIns="96537" tIns="48271" rIns="96537" bIns="48271"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257" fontAlgn="base">
              <a:spcBef>
                <a:spcPct val="0"/>
              </a:spcBef>
              <a:spcAft>
                <a:spcPct val="0"/>
              </a:spcAft>
              <a:defRPr/>
            </a:pPr>
            <a:fld id="{5B6CE0F2-70EA-43E2-9B6A-D90CC32518E6}" type="slidenum">
              <a:rPr lang="en-US" b="1">
                <a:solidFill>
                  <a:srgbClr val="000000"/>
                </a:solidFill>
                <a:latin typeface="Arial" pitchFamily="34" charset="0"/>
              </a:rPr>
              <a:pPr defTabSz="965257" fontAlgn="base">
                <a:spcBef>
                  <a:spcPct val="0"/>
                </a:spcBef>
                <a:spcAft>
                  <a:spcPct val="0"/>
                </a:spcAft>
                <a:defRPr/>
              </a:pPr>
              <a:t>28</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284080733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7719" y="4227659"/>
            <a:ext cx="5780234" cy="4114800"/>
          </a:xfrm>
        </p:spPr>
        <p:txBody>
          <a:bodyPr/>
          <a:lstStyle/>
          <a:p>
            <a:pPr>
              <a:spcAft>
                <a:spcPts val="311"/>
              </a:spcAft>
            </a:pPr>
            <a:r>
              <a:rPr lang="en-US" b="0" i="0" dirty="0">
                <a:solidFill>
                  <a:srgbClr val="0F1419"/>
                </a:solidFill>
                <a:effectLst/>
              </a:rPr>
              <a:t>Jean-Louis Mandel, Harry Orr, Christopher Walsh, and Huda Zoghbi were recently awarded the </a:t>
            </a:r>
            <a:r>
              <a:rPr lang="en-US" dirty="0" err="1">
                <a:solidFill>
                  <a:srgbClr val="1D242A"/>
                </a:solidFill>
                <a:effectLst/>
                <a:ea typeface="Calibri" panose="020F0502020204030204" pitchFamily="34" charset="0"/>
              </a:rPr>
              <a:t>Kavli</a:t>
            </a:r>
            <a:r>
              <a:rPr lang="en-US" dirty="0">
                <a:solidFill>
                  <a:srgbClr val="1D242A"/>
                </a:solidFill>
                <a:effectLst/>
                <a:ea typeface="Calibri" panose="020F0502020204030204" pitchFamily="34" charset="0"/>
              </a:rPr>
              <a:t> Prize in Neuroscience for the </a:t>
            </a:r>
            <a:r>
              <a:rPr lang="en-US" b="0" i="0" dirty="0">
                <a:solidFill>
                  <a:srgbClr val="0F1419"/>
                </a:solidFill>
                <a:effectLst/>
              </a:rPr>
              <a:t>discovery of genes underlying a range of serious brain disorders and elucidating the pathways by which these genes work. </a:t>
            </a:r>
          </a:p>
          <a:p>
            <a:endParaRPr lang="en-US" dirty="0">
              <a:effectLst/>
              <a:ea typeface="Calibri" panose="020F0502020204030204" pitchFamily="34" charset="0"/>
            </a:endParaRPr>
          </a:p>
        </p:txBody>
      </p:sp>
      <p:sp>
        <p:nvSpPr>
          <p:cNvPr id="4" name="Slide Number Placeholder 3"/>
          <p:cNvSpPr>
            <a:spLocks noGrp="1"/>
          </p:cNvSpPr>
          <p:nvPr>
            <p:ph type="sldNum" sz="quarter" idx="5"/>
          </p:nvPr>
        </p:nvSpPr>
        <p:spPr/>
        <p:txBody>
          <a:bodyPr/>
          <a:lstStyle/>
          <a:p>
            <a:fld id="{8278BAFF-ADEB-4744-BC7F-43E9D31D4077}" type="slidenum">
              <a:rPr lang="en-US" smtClean="0"/>
              <a:pPr/>
              <a:t>29</a:t>
            </a:fld>
            <a:endParaRPr lang="en-US" dirty="0"/>
          </a:p>
        </p:txBody>
      </p:sp>
    </p:spTree>
    <p:extLst>
      <p:ext uri="{BB962C8B-B14F-4D97-AF65-F5344CB8AC3E}">
        <p14:creationId xmlns:p14="http://schemas.microsoft.com/office/powerpoint/2010/main" val="46337292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4025" y="479425"/>
            <a:ext cx="6407150" cy="3603625"/>
          </a:xfrm>
        </p:spPr>
      </p:sp>
      <p:sp>
        <p:nvSpPr>
          <p:cNvPr id="3" name="Notes Placeholder 2"/>
          <p:cNvSpPr>
            <a:spLocks noGrp="1"/>
          </p:cNvSpPr>
          <p:nvPr>
            <p:ph type="body" idx="1"/>
          </p:nvPr>
        </p:nvSpPr>
        <p:spPr>
          <a:xfrm>
            <a:off x="815471" y="4227658"/>
            <a:ext cx="5881021" cy="4249711"/>
          </a:xfrm>
        </p:spPr>
        <p:txBody>
          <a:bodyPr/>
          <a:lstStyle/>
          <a:p>
            <a:pPr algn="l"/>
            <a:r>
              <a:rPr lang="en-US" dirty="0">
                <a:effectLst/>
              </a:rPr>
              <a:t>In July, the World Health Organization (or WHO) Science Council published a report on “Accelerating access to genomics for global health.” The WHO report argues that it is not justifiable ethically or scientifically for less-resourced countries to gain access to genomic technologies long after rich countries. </a:t>
            </a:r>
          </a:p>
          <a:p>
            <a:pPr algn="l"/>
            <a:endParaRPr lang="en-US" dirty="0"/>
          </a:p>
          <a:p>
            <a:pPr algn="l"/>
            <a:r>
              <a:rPr lang="en-US" dirty="0">
                <a:effectLst/>
              </a:rPr>
              <a:t>To promote the adoption or expanded use of genomics, the report’s recommendations address four themes: advocacy, implementation, collaboration, and associated ethical, legal, and social issues. The report highlights NIH’s Human Heredity and Health in Africa program as an example of a collaborative arrangement that promotes the optimal use of new genomic information.</a:t>
            </a:r>
          </a:p>
          <a:p>
            <a:pPr algn="l"/>
            <a:endParaRPr lang="en-US" dirty="0">
              <a:effectLst/>
            </a:endParaRPr>
          </a:p>
        </p:txBody>
      </p:sp>
      <p:sp>
        <p:nvSpPr>
          <p:cNvPr id="4" name="Slide Number Placeholder 3"/>
          <p:cNvSpPr>
            <a:spLocks noGrp="1"/>
          </p:cNvSpPr>
          <p:nvPr>
            <p:ph type="sldNum" sz="quarter" idx="5"/>
          </p:nvPr>
        </p:nvSpPr>
        <p:spPr/>
        <p:txBody>
          <a:bodyPr/>
          <a:lstStyle/>
          <a:p>
            <a:fld id="{8278BAFF-ADEB-4744-BC7F-43E9D31D4077}" type="slidenum">
              <a:rPr lang="en-US" smtClean="0"/>
              <a:t>30</a:t>
            </a:fld>
            <a:endParaRPr lang="en-US"/>
          </a:p>
        </p:txBody>
      </p:sp>
    </p:spTree>
    <p:extLst>
      <p:ext uri="{BB962C8B-B14F-4D97-AF65-F5344CB8AC3E}">
        <p14:creationId xmlns:p14="http://schemas.microsoft.com/office/powerpoint/2010/main" val="86956875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7213" y="500063"/>
            <a:ext cx="6200775" cy="3487737"/>
          </a:xfrm>
        </p:spPr>
      </p:sp>
      <p:sp>
        <p:nvSpPr>
          <p:cNvPr id="3" name="Notes Placeholder 2"/>
          <p:cNvSpPr>
            <a:spLocks noGrp="1"/>
          </p:cNvSpPr>
          <p:nvPr>
            <p:ph type="body" idx="1"/>
          </p:nvPr>
        </p:nvSpPr>
        <p:spPr>
          <a:xfrm>
            <a:off x="795131" y="4129219"/>
            <a:ext cx="5724939" cy="4249711"/>
          </a:xfrm>
        </p:spPr>
        <p:txBody>
          <a:bodyPr/>
          <a:lstStyle/>
          <a:p>
            <a:r>
              <a:rPr lang="en-US" dirty="0"/>
              <a:t>Here is a feel-good development, which personally makes me wonder – does life get any better than this? As many of you know, I am a huge baseball fan, especially loyal to my St. Louis Baseball Cardinals. In fact, my love of baseball actually rivals my love of genomics. Earlier this year, I become emotionally overwhelmed (in other words, verklempt) when I came to learn that my two passions had * come together: genomics and baseball.</a:t>
            </a:r>
          </a:p>
          <a:p>
            <a:endParaRPr lang="en-US" dirty="0"/>
          </a:p>
          <a:p>
            <a:r>
              <a:rPr lang="en-US" dirty="0"/>
              <a:t>Specifically, a new minor league baseball team in Lexington, Kentucky had its debut season, and the team’s name is the * “Kentucky Wild Health Genomes.” I was so pleased to see professional baseball embrace the science of genomics and weave it into their culture, and I would like to believe that baseball fans attending the games of this new team actually know what a genome is and are also fans of the Human Genome Project.  </a:t>
            </a:r>
          </a:p>
          <a:p>
            <a:endParaRPr lang="en-US" dirty="0"/>
          </a:p>
          <a:p>
            <a:r>
              <a:rPr lang="en-US" dirty="0"/>
              <a:t>* My generous policy group was kind enough to buy me this hat and sweatshirt, appreciating that I am almost certainly the biggest combined genomics-baseball geek in the world!</a:t>
            </a:r>
          </a:p>
          <a:p>
            <a:endParaRPr lang="en-US" dirty="0"/>
          </a:p>
          <a:p>
            <a:endParaRPr lang="en-US" dirty="0"/>
          </a:p>
          <a:p>
            <a:pPr marL="177845" indent="-177845">
              <a:buFont typeface="Arial" panose="020B0604020202020204" pitchFamily="34" charset="0"/>
              <a:buChar char="•"/>
              <a:defRPr/>
            </a:pPr>
            <a:endParaRPr lang="en-US" dirty="0"/>
          </a:p>
        </p:txBody>
      </p:sp>
      <p:sp>
        <p:nvSpPr>
          <p:cNvPr id="5" name="Slide Number Placeholder 3">
            <a:extLst>
              <a:ext uri="{FF2B5EF4-FFF2-40B4-BE49-F238E27FC236}">
                <a16:creationId xmlns:a16="http://schemas.microsoft.com/office/drawing/2014/main" id="{C2B2838B-B1EE-40E2-8982-6F9FBEFE77AB}"/>
              </a:ext>
            </a:extLst>
          </p:cNvPr>
          <p:cNvSpPr txBox="1">
            <a:spLocks/>
          </p:cNvSpPr>
          <p:nvPr/>
        </p:nvSpPr>
        <p:spPr>
          <a:xfrm>
            <a:off x="4143587" y="9128576"/>
            <a:ext cx="3169920" cy="480060"/>
          </a:xfrm>
          <a:prstGeom prst="rect">
            <a:avLst/>
          </a:prstGeom>
        </p:spPr>
        <p:txBody>
          <a:bodyPr vert="horz" lIns="96523" tIns="48263" rIns="96523" bIns="48263"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115" fontAlgn="base">
              <a:spcBef>
                <a:spcPct val="0"/>
              </a:spcBef>
              <a:spcAft>
                <a:spcPct val="0"/>
              </a:spcAft>
              <a:defRPr/>
            </a:pPr>
            <a:fld id="{5B6CE0F2-70EA-43E2-9B6A-D90CC32518E6}" type="slidenum">
              <a:rPr lang="en-US" b="1">
                <a:solidFill>
                  <a:srgbClr val="000000"/>
                </a:solidFill>
                <a:latin typeface="Arial" pitchFamily="34" charset="0"/>
              </a:rPr>
              <a:pPr defTabSz="965115" fontAlgn="base">
                <a:spcBef>
                  <a:spcPct val="0"/>
                </a:spcBef>
                <a:spcAft>
                  <a:spcPct val="0"/>
                </a:spcAft>
                <a:defRPr/>
              </a:pPr>
              <a:t>31</a:t>
            </a:fld>
            <a:endParaRPr lang="en-US" b="1">
              <a:solidFill>
                <a:srgbClr val="000000"/>
              </a:solidFill>
              <a:latin typeface="Arial" pitchFamily="34" charset="0"/>
            </a:endParaRPr>
          </a:p>
        </p:txBody>
      </p:sp>
    </p:spTree>
    <p:extLst>
      <p:ext uri="{BB962C8B-B14F-4D97-AF65-F5344CB8AC3E}">
        <p14:creationId xmlns:p14="http://schemas.microsoft.com/office/powerpoint/2010/main" val="17004391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457200" y="496888"/>
            <a:ext cx="6400800" cy="3600450"/>
          </a:xfrm>
          <a:prstGeom prst="rect">
            <a:avLst/>
          </a:prstGeom>
          <a:ln/>
        </p:spPr>
      </p:sp>
      <p:sp>
        <p:nvSpPr>
          <p:cNvPr id="100355" name="Notes Placeholder 2"/>
          <p:cNvSpPr>
            <a:spLocks noGrp="1"/>
          </p:cNvSpPr>
          <p:nvPr>
            <p:ph type="body" idx="1"/>
          </p:nvPr>
        </p:nvSpPr>
        <p:spPr>
          <a:xfrm>
            <a:off x="914400" y="4221307"/>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Moving on to the NHGRI Extramural Research Program.</a:t>
            </a:r>
          </a:p>
          <a:p>
            <a:endParaRPr lang="en-US" dirty="0"/>
          </a:p>
        </p:txBody>
      </p:sp>
      <p:sp>
        <p:nvSpPr>
          <p:cNvPr id="7" name="Slide Number Placeholder 3">
            <a:extLst>
              <a:ext uri="{FF2B5EF4-FFF2-40B4-BE49-F238E27FC236}">
                <a16:creationId xmlns:a16="http://schemas.microsoft.com/office/drawing/2014/main" id="{8FAF1A01-C86A-462D-991E-B71AE6040B91}"/>
              </a:ext>
            </a:extLst>
          </p:cNvPr>
          <p:cNvSpPr txBox="1">
            <a:spLocks/>
          </p:cNvSpPr>
          <p:nvPr/>
        </p:nvSpPr>
        <p:spPr>
          <a:xfrm>
            <a:off x="4143587" y="9121140"/>
            <a:ext cx="3169920" cy="480060"/>
          </a:xfrm>
          <a:prstGeom prst="rect">
            <a:avLst/>
          </a:prstGeom>
        </p:spPr>
        <p:txBody>
          <a:bodyPr vert="horz" lIns="96523" tIns="48263" rIns="96523" bIns="48263"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115" fontAlgn="base">
              <a:spcBef>
                <a:spcPct val="0"/>
              </a:spcBef>
              <a:spcAft>
                <a:spcPct val="0"/>
              </a:spcAft>
              <a:defRPr/>
            </a:pPr>
            <a:fld id="{5B6CE0F2-70EA-43E2-9B6A-D90CC32518E6}" type="slidenum">
              <a:rPr lang="en-US" b="1">
                <a:solidFill>
                  <a:srgbClr val="000000"/>
                </a:solidFill>
                <a:latin typeface="Arial" pitchFamily="34" charset="0"/>
              </a:rPr>
              <a:pPr defTabSz="965115" fontAlgn="base">
                <a:spcBef>
                  <a:spcPct val="0"/>
                </a:spcBef>
                <a:spcAft>
                  <a:spcPct val="0"/>
                </a:spcAft>
                <a:defRPr/>
              </a:pPr>
              <a:t>32</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12598892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95131" y="4312430"/>
            <a:ext cx="5724939" cy="4686636"/>
          </a:xfrm>
        </p:spPr>
        <p:txBody>
          <a:bodyPr/>
          <a:lstStyle/>
          <a:p>
            <a:r>
              <a:rPr lang="en-US" dirty="0">
                <a:latin typeface="Arial" panose="020B0604020202020204" pitchFamily="34" charset="0"/>
                <a:cs typeface="Arial" panose="020B0604020202020204" pitchFamily="34" charset="0"/>
              </a:rPr>
              <a:t>The Human Genome Reference Program (or HGRP) reflects NHGRI’s `continued commitment to refining, maintaining, and adding diversity and quality to the reference human genome sequence. * The multi-component program aims to generate 350 high-quality reference genome sequences from human participants of diverse genetic ancestry.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 Initial data for high-quality, phased diploid genome sequences from 45 individuals have been released and are available in multiple repositories. These sequences have been included in an initial pangenome representation; the results are available via the Human Pangenome Reference Consortium web page. </a:t>
            </a:r>
          </a:p>
          <a:p>
            <a:endParaRPr lang="en-US" b="1"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 The embedded Ethical, Legal, and Social Implications (or ELSI) efforts in the program continue to provide guidance in critical areas related to establishing an inclusive human pangenome reference sequence, such as participant consent, engagement with diverse communities, and understanding how best to describe the diversity of genomes represented in the reference.</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 The program has most recently been expanding outreach with potential international partners, including the Global Alliance for Genomics and Health (or GA4GH), the Human Hereditary and Health in Africa (or H3Africa) consortium, and others. </a:t>
            </a:r>
            <a:r>
              <a:rPr lang="en-US" b="0" dirty="0">
                <a:latin typeface="Arial" panose="020B0604020202020204" pitchFamily="34" charset="0"/>
                <a:cs typeface="Arial" panose="020B0604020202020204" pitchFamily="34" charset="0"/>
              </a:rPr>
              <a:t>Deanna Church and Martin Hirst </a:t>
            </a:r>
            <a:r>
              <a:rPr lang="en-US" dirty="0">
                <a:effectLst/>
                <a:latin typeface="Arial" panose="020B0604020202020204" pitchFamily="34" charset="0"/>
                <a:cs typeface="Arial" panose="020B0604020202020204" pitchFamily="34" charset="0"/>
              </a:rPr>
              <a:t>will give a more extensive update on the program later in this Council meeting.</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defTabSz="1218812">
              <a:defRPr/>
            </a:pPr>
            <a:fld id="{8278BAFF-ADEB-4744-BC7F-43E9D31D4077}" type="slidenum">
              <a:rPr lang="en-US">
                <a:solidFill>
                  <a:prstClr val="black"/>
                </a:solidFill>
              </a:rPr>
              <a:pPr defTabSz="1218812">
                <a:defRPr/>
              </a:pPr>
              <a:t>33</a:t>
            </a:fld>
            <a:endParaRPr lang="en-US" dirty="0">
              <a:solidFill>
                <a:prstClr val="black"/>
              </a:solidFill>
            </a:endParaRPr>
          </a:p>
        </p:txBody>
      </p:sp>
    </p:spTree>
    <p:extLst>
      <p:ext uri="{BB962C8B-B14F-4D97-AF65-F5344CB8AC3E}">
        <p14:creationId xmlns:p14="http://schemas.microsoft.com/office/powerpoint/2010/main" val="220244781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33388" y="723900"/>
            <a:ext cx="6297612" cy="3541713"/>
          </a:xfrm>
          <a:prstGeom prst="rect">
            <a:avLst/>
          </a:prstGeom>
          <a:ln/>
        </p:spPr>
      </p:sp>
      <p:sp>
        <p:nvSpPr>
          <p:cNvPr id="119811" name="Notes Placeholder 2"/>
          <p:cNvSpPr>
            <a:spLocks noGrp="1"/>
          </p:cNvSpPr>
          <p:nvPr>
            <p:ph type="body" idx="1"/>
          </p:nvPr>
        </p:nvSpPr>
        <p:spPr>
          <a:xfrm>
            <a:off x="719759" y="4454298"/>
            <a:ext cx="5724940" cy="4249711"/>
          </a:xfrm>
          <a:noFill/>
          <a:ln w="9525">
            <a:noFill/>
            <a:miter lim="800000"/>
            <a:headEnd/>
            <a:tailEnd/>
          </a:ln>
          <a:effectLst/>
        </p:spPr>
        <p:txBody>
          <a:bodyPr vert="horz" wrap="square" lIns="98108" tIns="49054" rIns="98108" bIns="49054" numCol="1" anchor="t" anchorCtr="0" compatLnSpc="1">
            <a:prstTxWarp prst="textNoShape">
              <a:avLst/>
            </a:prstTxWarp>
            <a:noAutofit/>
          </a:bodyPr>
          <a:lstStyle/>
          <a:p>
            <a:r>
              <a:rPr lang="en-US" dirty="0"/>
              <a:t>This past August, NHGRI launched the Molecular Phenotypes of Null Alleles in Cells (or MorPhiC) Consortium, which aims to develop an extensive catalog of molecular and cellular phenotypes for null alleles of every human gene.</a:t>
            </a:r>
          </a:p>
          <a:p>
            <a:endParaRPr lang="en-AF" dirty="0"/>
          </a:p>
          <a:p>
            <a:r>
              <a:rPr lang="en-US" dirty="0"/>
              <a:t>In its first phase, the program will optimize available methods to knock out 1,000 genes; evaluate the utility of various cell lines and organoids; explore multiple molecular and cellular assay; develop analyses to understand the utility of, and requirements for, the data; and disseminate the results to the community. </a:t>
            </a:r>
          </a:p>
          <a:p>
            <a:pPr defTabSz="632323">
              <a:defRPr/>
            </a:pPr>
            <a:endParaRPr lang="en-US" dirty="0"/>
          </a:p>
          <a:p>
            <a:pPr algn="l"/>
            <a:r>
              <a:rPr lang="en-US" dirty="0"/>
              <a:t>* NHGRI recently published a new Funding Opportunity Announcement for Data Analysis and Validation Centers that will join the Consortium. These centers will undertake data analysis and modeling to evaluate and help ensure the utility of </a:t>
            </a:r>
            <a:r>
              <a:rPr lang="en-US" dirty="0" err="1"/>
              <a:t>MorPhiC</a:t>
            </a:r>
            <a:r>
              <a:rPr lang="en-US" dirty="0"/>
              <a:t> data. A pre-application webinar was held earlier this month. A recording of the event and Frequently Asked Questions about the FOA will be available on the </a:t>
            </a:r>
            <a:r>
              <a:rPr lang="en-US" dirty="0" err="1"/>
              <a:t>MorPhiC</a:t>
            </a:r>
            <a:r>
              <a:rPr lang="en-US" dirty="0"/>
              <a:t> website. Applications are due on November 1, 2022.</a:t>
            </a:r>
          </a:p>
          <a:p>
            <a:pPr marL="0" lvl="1" defTabSz="632323">
              <a:defRPr/>
            </a:pPr>
            <a:endParaRPr lang="en-US" dirty="0"/>
          </a:p>
        </p:txBody>
      </p:sp>
      <p:sp>
        <p:nvSpPr>
          <p:cNvPr id="2" name="Slide Number Placeholder 3">
            <a:extLst>
              <a:ext uri="{FF2B5EF4-FFF2-40B4-BE49-F238E27FC236}">
                <a16:creationId xmlns:a16="http://schemas.microsoft.com/office/drawing/2014/main" id="{D4508E7C-12CC-53F4-9CBB-B6CB664BD7D0}"/>
              </a:ext>
            </a:extLst>
          </p:cNvPr>
          <p:cNvSpPr txBox="1">
            <a:spLocks/>
          </p:cNvSpPr>
          <p:nvPr/>
        </p:nvSpPr>
        <p:spPr>
          <a:xfrm>
            <a:off x="4143587" y="9121140"/>
            <a:ext cx="3169920" cy="480060"/>
          </a:xfrm>
          <a:prstGeom prst="rect">
            <a:avLst/>
          </a:prstGeom>
        </p:spPr>
        <p:txBody>
          <a:bodyPr vert="horz" lIns="96523" tIns="48263" rIns="96523" bIns="48263"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115" fontAlgn="base">
              <a:spcBef>
                <a:spcPct val="0"/>
              </a:spcBef>
              <a:spcAft>
                <a:spcPct val="0"/>
              </a:spcAft>
              <a:defRPr/>
            </a:pPr>
            <a:fld id="{5B6CE0F2-70EA-43E2-9B6A-D90CC32518E6}" type="slidenum">
              <a:rPr lang="en-US" b="1">
                <a:solidFill>
                  <a:srgbClr val="000000"/>
                </a:solidFill>
                <a:latin typeface="Arial" pitchFamily="34" charset="0"/>
              </a:rPr>
              <a:pPr defTabSz="965115" fontAlgn="base">
                <a:spcBef>
                  <a:spcPct val="0"/>
                </a:spcBef>
                <a:spcAft>
                  <a:spcPct val="0"/>
                </a:spcAft>
                <a:defRPr/>
              </a:pPr>
              <a:t>34</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415366087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611188" y="331788"/>
            <a:ext cx="6292850" cy="3540125"/>
          </a:xfrm>
          <a:prstGeom prst="rect">
            <a:avLst/>
          </a:prstGeom>
          <a:ln/>
        </p:spPr>
      </p:sp>
      <p:sp>
        <p:nvSpPr>
          <p:cNvPr id="119811" name="Notes Placeholder 2"/>
          <p:cNvSpPr>
            <a:spLocks noGrp="1"/>
          </p:cNvSpPr>
          <p:nvPr>
            <p:ph type="body" idx="1"/>
          </p:nvPr>
        </p:nvSpPr>
        <p:spPr>
          <a:xfrm>
            <a:off x="795130" y="4180924"/>
            <a:ext cx="5724940" cy="4249711"/>
          </a:xfrm>
          <a:noFill/>
          <a:ln w="9525">
            <a:noFill/>
            <a:miter lim="800000"/>
            <a:headEnd/>
            <a:tailEnd/>
          </a:ln>
          <a:effectLst/>
        </p:spPr>
        <p:txBody>
          <a:bodyPr vert="horz" wrap="square" lIns="98108" tIns="49054" rIns="98108" bIns="49054" numCol="1" anchor="t" anchorCtr="0" compatLnSpc="1">
            <a:prstTxWarp prst="textNoShape">
              <a:avLst/>
            </a:prstTxWarp>
            <a:noAutofit/>
          </a:bodyPr>
          <a:lstStyle/>
          <a:p>
            <a:pPr marL="0" lvl="1" defTabSz="632323">
              <a:defRPr/>
            </a:pPr>
            <a:r>
              <a:rPr lang="en-US" dirty="0"/>
              <a:t>This summer, NHGRI launched the Non-Human Primate Developmental Genotype-Tissue Expression Project (or NHP dGTEx). Serving to augment and complement the Human </a:t>
            </a:r>
            <a:r>
              <a:rPr lang="en-US" dirty="0" err="1"/>
              <a:t>dGTEx</a:t>
            </a:r>
            <a:r>
              <a:rPr lang="en-US" dirty="0"/>
              <a:t> Project, this program aims to catalog and analyze transcriptional profiles of a wide variety of tissues from post-mortem non-human primates. This program is led by NHGRI with co-funding from the Office of Research Infrastructure Programs and the National Institute of Mental Health. </a:t>
            </a:r>
          </a:p>
          <a:p>
            <a:pPr marL="0" lvl="1" defTabSz="632323">
              <a:defRPr/>
            </a:pPr>
            <a:endParaRPr lang="en-US" dirty="0"/>
          </a:p>
          <a:p>
            <a:pPr marL="0" lvl="1" defTabSz="632323">
              <a:defRPr/>
            </a:pPr>
            <a:r>
              <a:rPr lang="en-US" dirty="0"/>
              <a:t>The </a:t>
            </a:r>
            <a:r>
              <a:rPr lang="en-US" b="0" i="0" dirty="0">
                <a:effectLst/>
                <a:latin typeface="Arial" panose="020B0604020202020204" pitchFamily="34" charset="0"/>
              </a:rPr>
              <a:t>Multispecies NHP dGTEx Research Center </a:t>
            </a:r>
            <a:r>
              <a:rPr lang="en-US" dirty="0"/>
              <a:t>was awarded to the Oregon Health and Science University, in partnership with the Broad Institute, Yale University, and the Massachusetts Institute of Technology. The Principal Investigators for each component of the center are listed here. The center will provide high-quality tissue samples, generate whole-genome sequence and </a:t>
            </a:r>
            <a:r>
              <a:rPr lang="en-US" dirty="0" err="1"/>
              <a:t>RNAseq</a:t>
            </a:r>
            <a:r>
              <a:rPr lang="en-US" dirty="0"/>
              <a:t> data, manage data-quality control, analyze gene-expression patterns in both bulk tissues and single cells, and ensure that the data and samples are accessible to the research community. </a:t>
            </a:r>
          </a:p>
          <a:p>
            <a:pPr marL="0" lvl="1" defTabSz="632323">
              <a:defRPr/>
            </a:pPr>
            <a:endParaRPr lang="en-US" dirty="0"/>
          </a:p>
        </p:txBody>
      </p:sp>
      <p:sp>
        <p:nvSpPr>
          <p:cNvPr id="2" name="Slide Number Placeholder 3">
            <a:extLst>
              <a:ext uri="{FF2B5EF4-FFF2-40B4-BE49-F238E27FC236}">
                <a16:creationId xmlns:a16="http://schemas.microsoft.com/office/drawing/2014/main" id="{0619B5D7-C6B3-860E-1731-0F17335BE6F3}"/>
              </a:ext>
            </a:extLst>
          </p:cNvPr>
          <p:cNvSpPr txBox="1">
            <a:spLocks/>
          </p:cNvSpPr>
          <p:nvPr/>
        </p:nvSpPr>
        <p:spPr>
          <a:xfrm>
            <a:off x="4143587" y="9121140"/>
            <a:ext cx="3169920" cy="480060"/>
          </a:xfrm>
          <a:prstGeom prst="rect">
            <a:avLst/>
          </a:prstGeom>
        </p:spPr>
        <p:txBody>
          <a:bodyPr vert="horz" lIns="96523" tIns="48263" rIns="96523" bIns="48263"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115" fontAlgn="base">
              <a:spcBef>
                <a:spcPct val="0"/>
              </a:spcBef>
              <a:spcAft>
                <a:spcPct val="0"/>
              </a:spcAft>
              <a:defRPr/>
            </a:pPr>
            <a:fld id="{5B6CE0F2-70EA-43E2-9B6A-D90CC32518E6}" type="slidenum">
              <a:rPr lang="en-US" b="1">
                <a:solidFill>
                  <a:srgbClr val="000000"/>
                </a:solidFill>
                <a:latin typeface="Arial" pitchFamily="34" charset="0"/>
              </a:rPr>
              <a:pPr defTabSz="965115" fontAlgn="base">
                <a:spcBef>
                  <a:spcPct val="0"/>
                </a:spcBef>
                <a:spcAft>
                  <a:spcPct val="0"/>
                </a:spcAft>
                <a:defRPr/>
              </a:pPr>
              <a:t>35</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09716609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509588" y="495300"/>
            <a:ext cx="6296025" cy="3541713"/>
          </a:xfrm>
          <a:prstGeom prst="rect">
            <a:avLst/>
          </a:prstGeom>
          <a:ln/>
        </p:spPr>
      </p:sp>
      <p:sp>
        <p:nvSpPr>
          <p:cNvPr id="119811" name="Notes Placeholder 2"/>
          <p:cNvSpPr>
            <a:spLocks noGrp="1"/>
          </p:cNvSpPr>
          <p:nvPr>
            <p:ph type="body" idx="1"/>
          </p:nvPr>
        </p:nvSpPr>
        <p:spPr>
          <a:xfrm>
            <a:off x="795130" y="4179352"/>
            <a:ext cx="5724940" cy="4249711"/>
          </a:xfrm>
          <a:noFill/>
          <a:ln w="9525">
            <a:noFill/>
            <a:miter lim="800000"/>
            <a:headEnd/>
            <a:tailEnd/>
          </a:ln>
          <a:effectLst/>
        </p:spPr>
        <p:txBody>
          <a:bodyPr vert="horz" wrap="square" lIns="98108" tIns="49054" rIns="98108" bIns="49054" numCol="1" anchor="t" anchorCtr="0" compatLnSpc="1">
            <a:prstTxWarp prst="textNoShape">
              <a:avLst/>
            </a:prstTxWarp>
            <a:noAutofit/>
          </a:bodyPr>
          <a:lstStyle/>
          <a:p>
            <a:pPr>
              <a:lnSpc>
                <a:spcPct val="107000"/>
              </a:lnSpc>
              <a:spcAft>
                <a:spcPts val="830"/>
              </a:spcAft>
            </a:pPr>
            <a:r>
              <a:rPr lang="en-US" dirty="0">
                <a:ea typeface="Calibri" panose="020F0502020204030204" pitchFamily="34" charset="0"/>
              </a:rPr>
              <a:t>This past May, NHGRI and the National Institute of Environmental Health Sciences hosted a workshop entitled “Capturing RNA Sequence and Transcript Diversity, from Technology Innovation to Clinical Application.” </a:t>
            </a:r>
          </a:p>
          <a:p>
            <a:pPr>
              <a:lnSpc>
                <a:spcPct val="107000"/>
              </a:lnSpc>
              <a:spcAft>
                <a:spcPts val="830"/>
              </a:spcAft>
            </a:pPr>
            <a:endParaRPr lang="en-US" dirty="0">
              <a:ea typeface="Calibri" panose="020F0502020204030204" pitchFamily="34" charset="0"/>
            </a:endParaRPr>
          </a:p>
          <a:p>
            <a:pPr>
              <a:lnSpc>
                <a:spcPct val="107000"/>
              </a:lnSpc>
              <a:spcAft>
                <a:spcPts val="830"/>
              </a:spcAft>
            </a:pPr>
            <a:r>
              <a:rPr lang="en-US" dirty="0">
                <a:ea typeface="Calibri" panose="020F0502020204030204" pitchFamily="34" charset="0"/>
              </a:rPr>
              <a:t>* This workshop brought together leaders in the RNA field to discuss the current capabilities, needs, and prospects for comprehensive characterization of the true diversity of all RNAs and their modifications at a chemical and structural level. </a:t>
            </a:r>
          </a:p>
          <a:p>
            <a:pPr>
              <a:lnSpc>
                <a:spcPct val="107000"/>
              </a:lnSpc>
              <a:spcAft>
                <a:spcPts val="830"/>
              </a:spcAft>
            </a:pPr>
            <a:endParaRPr lang="en-US" dirty="0">
              <a:ea typeface="Calibri" panose="020F0502020204030204" pitchFamily="34" charset="0"/>
            </a:endParaRPr>
          </a:p>
          <a:p>
            <a:pPr>
              <a:lnSpc>
                <a:spcPct val="107000"/>
              </a:lnSpc>
              <a:spcAft>
                <a:spcPts val="830"/>
              </a:spcAft>
            </a:pPr>
            <a:r>
              <a:rPr lang="en-US" dirty="0">
                <a:ea typeface="Calibri" panose="020F0502020204030204" pitchFamily="34" charset="0"/>
              </a:rPr>
              <a:t>* The recordings from the workshop are now available on the meeting website, and * there will be a presentation summarizing the workshop later in this Council meeting. </a:t>
            </a:r>
          </a:p>
          <a:p>
            <a:pPr>
              <a:lnSpc>
                <a:spcPct val="107000"/>
              </a:lnSpc>
              <a:spcAft>
                <a:spcPts val="830"/>
              </a:spcAft>
            </a:pPr>
            <a:endParaRPr lang="en-US" dirty="0">
              <a:ea typeface="Calibri" panose="020F0502020204030204" pitchFamily="34" charset="0"/>
            </a:endParaRPr>
          </a:p>
        </p:txBody>
      </p:sp>
      <p:sp>
        <p:nvSpPr>
          <p:cNvPr id="2" name="Slide Number Placeholder 3">
            <a:extLst>
              <a:ext uri="{FF2B5EF4-FFF2-40B4-BE49-F238E27FC236}">
                <a16:creationId xmlns:a16="http://schemas.microsoft.com/office/drawing/2014/main" id="{2EFF6478-A32B-66AA-BD5E-E2DE3B005552}"/>
              </a:ext>
            </a:extLst>
          </p:cNvPr>
          <p:cNvSpPr txBox="1">
            <a:spLocks/>
          </p:cNvSpPr>
          <p:nvPr/>
        </p:nvSpPr>
        <p:spPr>
          <a:xfrm>
            <a:off x="4143587" y="9121140"/>
            <a:ext cx="3169920" cy="480060"/>
          </a:xfrm>
          <a:prstGeom prst="rect">
            <a:avLst/>
          </a:prstGeom>
        </p:spPr>
        <p:txBody>
          <a:bodyPr vert="horz" lIns="96523" tIns="48263" rIns="96523" bIns="48263"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115" fontAlgn="base">
              <a:spcBef>
                <a:spcPct val="0"/>
              </a:spcBef>
              <a:spcAft>
                <a:spcPct val="0"/>
              </a:spcAft>
              <a:defRPr/>
            </a:pPr>
            <a:fld id="{5B6CE0F2-70EA-43E2-9B6A-D90CC32518E6}" type="slidenum">
              <a:rPr lang="en-US" b="1">
                <a:solidFill>
                  <a:srgbClr val="000000"/>
                </a:solidFill>
                <a:latin typeface="Arial" pitchFamily="34" charset="0"/>
              </a:rPr>
              <a:pPr defTabSz="965115" fontAlgn="base">
                <a:spcBef>
                  <a:spcPct val="0"/>
                </a:spcBef>
                <a:spcAft>
                  <a:spcPct val="0"/>
                </a:spcAft>
                <a:defRPr/>
              </a:pPr>
              <a:t>36</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126936523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852281" y="4227658"/>
            <a:ext cx="5724939" cy="4249711"/>
          </a:xfrm>
        </p:spPr>
        <p:txBody>
          <a:bodyPr/>
          <a:lstStyle/>
          <a:p>
            <a:r>
              <a:rPr lang="en-US" dirty="0"/>
              <a:t>In July 2020, the Electronic Medical Records and Genomics (or eMERGE) Network, comprising ten clinical sites and a coordinating center, launched a nationwide prospective study to evaluate the impact of polygenic risk scores on participant and clinician behaviors and decision-making.</a:t>
            </a:r>
          </a:p>
          <a:p>
            <a:endParaRPr lang="en-US" dirty="0"/>
          </a:p>
          <a:p>
            <a:r>
              <a:rPr lang="en-US" dirty="0"/>
              <a:t>* The lack of ancestral diversity across genomic datasets is a barrier to understanding and managing disease risk in diverse populations, and we all recognize that people currently represented in large-scale genomic studies are overwhelmingly of European genetic ancestry. </a:t>
            </a:r>
          </a:p>
          <a:p>
            <a:endParaRPr lang="en-US" dirty="0"/>
          </a:p>
          <a:p>
            <a:r>
              <a:rPr lang="en-US" dirty="0"/>
              <a:t>* We must move toward developing and using genomic datasets that better represent the full diversity of humanity to ensure accurate and equitable implementation of genomic medicine. </a:t>
            </a:r>
          </a:p>
          <a:p>
            <a:endParaRPr lang="en-US" dirty="0"/>
          </a:p>
          <a:p>
            <a:r>
              <a:rPr lang="en-US" dirty="0"/>
              <a:t>* Six of the ten </a:t>
            </a:r>
            <a:r>
              <a:rPr lang="en-US" dirty="0" err="1"/>
              <a:t>eMERGE</a:t>
            </a:r>
            <a:r>
              <a:rPr lang="en-US" dirty="0"/>
              <a:t> sites are now recruiting an enhanced diversity cohort comprising with at least </a:t>
            </a:r>
            <a:r>
              <a:rPr lang="en-US" dirty="0">
                <a:solidFill>
                  <a:srgbClr val="333333"/>
                </a:solidFill>
              </a:rPr>
              <a:t>75% of the participants being from racial or ethnic minority populations, underserved populations, or populations experiencing poorer medical outcomes.</a:t>
            </a:r>
            <a:endParaRPr lang="en-US" dirty="0"/>
          </a:p>
          <a:p>
            <a:endParaRPr lang="en-US" dirty="0"/>
          </a:p>
        </p:txBody>
      </p:sp>
      <p:sp>
        <p:nvSpPr>
          <p:cNvPr id="4" name="Slide Number Placeholder 3"/>
          <p:cNvSpPr>
            <a:spLocks noGrp="1"/>
          </p:cNvSpPr>
          <p:nvPr>
            <p:ph type="sldNum" sz="quarter" idx="5"/>
          </p:nvPr>
        </p:nvSpPr>
        <p:spPr/>
        <p:txBody>
          <a:bodyPr/>
          <a:lstStyle/>
          <a:p>
            <a:fld id="{8278BAFF-ADEB-4744-BC7F-43E9D31D4077}" type="slidenum">
              <a:rPr lang="en-US" smtClean="0"/>
              <a:t>37</a:t>
            </a:fld>
            <a:endParaRPr lang="en-US"/>
          </a:p>
        </p:txBody>
      </p:sp>
    </p:spTree>
    <p:extLst>
      <p:ext uri="{BB962C8B-B14F-4D97-AF65-F5344CB8AC3E}">
        <p14:creationId xmlns:p14="http://schemas.microsoft.com/office/powerpoint/2010/main" val="24556499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852281" y="4227658"/>
            <a:ext cx="5724939" cy="4249711"/>
          </a:xfrm>
        </p:spPr>
        <p:txBody>
          <a:bodyPr/>
          <a:lstStyle/>
          <a:p>
            <a:r>
              <a:rPr lang="en-US" dirty="0"/>
              <a:t>The Network has also made considerable progress in generating polygenic risk scores (or PRS) for ancestrally diverse populations. Several recently published papers highlight this work.</a:t>
            </a:r>
          </a:p>
          <a:p>
            <a:endParaRPr lang="en-US" dirty="0"/>
          </a:p>
          <a:p>
            <a:r>
              <a:rPr lang="en-US" dirty="0"/>
              <a:t>* The first paper on chronic kidney disease reports an optimized and validated polygenic risk score for ancestrally diverse populations derived from published and unpublished data. </a:t>
            </a:r>
          </a:p>
          <a:p>
            <a:endParaRPr lang="en-US" dirty="0"/>
          </a:p>
          <a:p>
            <a:r>
              <a:rPr lang="en-US" dirty="0"/>
              <a:t>* The second paper on coronary heart disease reviews the performance of polygenic risk scores for coronary heart disease in ancestrally diverse populations. The </a:t>
            </a:r>
            <a:r>
              <a:rPr lang="en-US" dirty="0" err="1"/>
              <a:t>eMERGE</a:t>
            </a:r>
            <a:r>
              <a:rPr lang="en-US" dirty="0"/>
              <a:t> Network will begin to apply these findings by returning polygenic risk score results to 25,000 patients in a prospective cohort study starting in the fall.</a:t>
            </a:r>
          </a:p>
          <a:p>
            <a:endParaRPr lang="en-US" dirty="0"/>
          </a:p>
        </p:txBody>
      </p:sp>
      <p:sp>
        <p:nvSpPr>
          <p:cNvPr id="4" name="Slide Number Placeholder 3"/>
          <p:cNvSpPr>
            <a:spLocks noGrp="1"/>
          </p:cNvSpPr>
          <p:nvPr>
            <p:ph type="sldNum" sz="quarter" idx="5"/>
          </p:nvPr>
        </p:nvSpPr>
        <p:spPr/>
        <p:txBody>
          <a:bodyPr/>
          <a:lstStyle/>
          <a:p>
            <a:fld id="{8278BAFF-ADEB-4744-BC7F-43E9D31D4077}" type="slidenum">
              <a:rPr lang="en-US" smtClean="0"/>
              <a:t>38</a:t>
            </a:fld>
            <a:endParaRPr lang="en-US"/>
          </a:p>
        </p:txBody>
      </p:sp>
    </p:spTree>
    <p:extLst>
      <p:ext uri="{BB962C8B-B14F-4D97-AF65-F5344CB8AC3E}">
        <p14:creationId xmlns:p14="http://schemas.microsoft.com/office/powerpoint/2010/main" val="381013683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609600" y="538163"/>
            <a:ext cx="6096000" cy="3429000"/>
          </a:xfrm>
          <a:prstGeom prst="rect">
            <a:avLst/>
          </a:prstGeom>
          <a:ln/>
        </p:spPr>
      </p:sp>
      <p:sp>
        <p:nvSpPr>
          <p:cNvPr id="119811" name="Notes Placeholder 2"/>
          <p:cNvSpPr>
            <a:spLocks noGrp="1"/>
          </p:cNvSpPr>
          <p:nvPr>
            <p:ph type="body" idx="1"/>
          </p:nvPr>
        </p:nvSpPr>
        <p:spPr>
          <a:xfrm>
            <a:off x="914400" y="4096991"/>
            <a:ext cx="5857263" cy="4783003"/>
          </a:xfrm>
          <a:noFill/>
          <a:ln w="9525">
            <a:noFill/>
            <a:miter lim="800000"/>
            <a:headEnd/>
            <a:tailEnd/>
          </a:ln>
          <a:effectLst/>
        </p:spPr>
        <p:txBody>
          <a:bodyPr vert="horz" wrap="square" lIns="94552" tIns="47276" rIns="94552" bIns="47276" numCol="1" anchor="t" anchorCtr="0" compatLnSpc="1">
            <a:prstTxWarp prst="textNoShape">
              <a:avLst/>
            </a:prstTxWarp>
            <a:noAutofit/>
          </a:bodyPr>
          <a:lstStyle/>
          <a:p>
            <a:r>
              <a:rPr lang="en-US" dirty="0">
                <a:solidFill>
                  <a:srgbClr val="000000"/>
                </a:solidFill>
                <a:latin typeface="Arial"/>
                <a:ea typeface="Times New Roman" panose="02020603050405020304" pitchFamily="18" charset="0"/>
                <a:cs typeface="Arial"/>
              </a:rPr>
              <a:t>Earlier this month, NHGRI published three funding opportunities, in collaboration with the National Institute of Environmental Health Sciences and the National Cancer Institute, to establish the Multi-Omics for Health and Disease Consortium. </a:t>
            </a:r>
            <a:r>
              <a:rPr lang="en-US" dirty="0">
                <a:latin typeface="Arial"/>
                <a:cs typeface="Arial"/>
              </a:rPr>
              <a:t>The goal of this consortium is to advance the application of multi-</a:t>
            </a:r>
            <a:r>
              <a:rPr lang="en-US" dirty="0" err="1">
                <a:latin typeface="Arial"/>
                <a:cs typeface="Arial"/>
              </a:rPr>
              <a:t>omic</a:t>
            </a:r>
            <a:r>
              <a:rPr lang="en-US" dirty="0">
                <a:latin typeface="Arial"/>
                <a:cs typeface="Arial"/>
              </a:rPr>
              <a:t> technologies to study health and disease in ancestrally diverse populations. </a:t>
            </a:r>
            <a:endParaRPr lang="en-US" dirty="0"/>
          </a:p>
          <a:p>
            <a:endParaRPr lang="en-US" dirty="0">
              <a:solidFill>
                <a:srgbClr val="000000"/>
              </a:solidFill>
              <a:ea typeface="Times New Roman" panose="02020603050405020304" pitchFamily="18" charset="0"/>
            </a:endParaRPr>
          </a:p>
          <a:p>
            <a:pPr defTabSz="947070">
              <a:defRPr/>
            </a:pPr>
            <a:r>
              <a:rPr lang="en-US" dirty="0">
                <a:solidFill>
                  <a:srgbClr val="000000"/>
                </a:solidFill>
                <a:latin typeface="Arial"/>
                <a:ea typeface="Times New Roman" panose="02020603050405020304" pitchFamily="18" charset="0"/>
                <a:cs typeface="Arial"/>
              </a:rPr>
              <a:t>The consortium will consist of three components: * First, up to </a:t>
            </a:r>
            <a:r>
              <a:rPr lang="en-US" dirty="0">
                <a:solidFill>
                  <a:srgbClr val="000000"/>
                </a:solidFill>
                <a:effectLst/>
                <a:latin typeface="Arial"/>
                <a:ea typeface="Times New Roman" panose="02020603050405020304" pitchFamily="18" charset="0"/>
                <a:cs typeface="Arial"/>
              </a:rPr>
              <a:t>six</a:t>
            </a:r>
            <a:r>
              <a:rPr lang="en-US" dirty="0">
                <a:solidFill>
                  <a:srgbClr val="000000"/>
                </a:solidFill>
                <a:latin typeface="Arial"/>
                <a:ea typeface="Times New Roman" panose="02020603050405020304" pitchFamily="18" charset="0"/>
                <a:cs typeface="Arial"/>
              </a:rPr>
              <a:t> Disease Study Sites that will enroll participants and capture phenotypic and environmental exposure data to study </a:t>
            </a:r>
            <a:r>
              <a:rPr lang="en-US" dirty="0">
                <a:latin typeface="Arial"/>
                <a:cs typeface="Arial"/>
              </a:rPr>
              <a:t>clinical conditions for which integrative multi-omics would be particularly impactful in defining associations with healthy and disease states. * Second, one or two Omics Production Centers that will utilize high-throughput molecular assays to produce: genomic, epigenomic, transcriptomic, proteomic, and metabolomic data. * And finally, </a:t>
            </a:r>
            <a:r>
              <a:rPr lang="en-US" dirty="0">
                <a:solidFill>
                  <a:srgbClr val="000000"/>
                </a:solidFill>
                <a:latin typeface="Arial"/>
                <a:ea typeface="Times New Roman" panose="02020603050405020304" pitchFamily="18" charset="0"/>
                <a:cs typeface="Arial"/>
              </a:rPr>
              <a:t>one Data Analysis and Coordination Center that will focus on coordinating protocol development, consortium logistics, and the production and release of a multi-dimensional dataset that is available to the scientific community.</a:t>
            </a:r>
          </a:p>
          <a:p>
            <a:pPr defTabSz="947070">
              <a:defRPr/>
            </a:pPr>
            <a:endParaRPr lang="en-US" dirty="0">
              <a:solidFill>
                <a:srgbClr val="000000"/>
              </a:solidFill>
              <a:ea typeface="Times New Roman" panose="02020603050405020304" pitchFamily="18" charset="0"/>
            </a:endParaRPr>
          </a:p>
          <a:p>
            <a:pPr defTabSz="947070">
              <a:defRPr/>
            </a:pPr>
            <a:r>
              <a:rPr lang="en-US" dirty="0">
                <a:solidFill>
                  <a:srgbClr val="000000"/>
                </a:solidFill>
                <a:latin typeface="Arial"/>
                <a:ea typeface="Times New Roman" panose="02020603050405020304" pitchFamily="18" charset="0"/>
                <a:cs typeface="Arial"/>
              </a:rPr>
              <a:t>* A pre-application webinar will be held on September 26, 2022. Materials from that webinar, including answers to Frequently Asked Questions, will be made available soon after. Letters of intent for these funding opportunities are due by October 18, 2022, and applications are due on November 19, 2022.</a:t>
            </a:r>
          </a:p>
          <a:p>
            <a:pPr defTabSz="947070">
              <a:defRPr/>
            </a:pPr>
            <a:endParaRPr lang="en-US" dirty="0">
              <a:solidFill>
                <a:srgbClr val="000000"/>
              </a:solidFill>
              <a:ea typeface="Times New Roman" panose="02020603050405020304" pitchFamily="18" charset="0"/>
            </a:endParaRPr>
          </a:p>
        </p:txBody>
      </p:sp>
      <p:sp>
        <p:nvSpPr>
          <p:cNvPr id="6" name="Slide Number Placeholder 3">
            <a:extLst>
              <a:ext uri="{FF2B5EF4-FFF2-40B4-BE49-F238E27FC236}">
                <a16:creationId xmlns:a16="http://schemas.microsoft.com/office/drawing/2014/main" id="{3C009A51-894B-450C-8412-3AFFE62592A9}"/>
              </a:ext>
            </a:extLst>
          </p:cNvPr>
          <p:cNvSpPr>
            <a:spLocks noGrp="1"/>
          </p:cNvSpPr>
          <p:nvPr>
            <p:ph type="sldNum" sz="quarter" idx="5"/>
          </p:nvPr>
        </p:nvSpPr>
        <p:spPr>
          <a:xfrm>
            <a:off x="4143587" y="9119474"/>
            <a:ext cx="3169920" cy="480060"/>
          </a:xfrm>
          <a:noFill/>
        </p:spPr>
        <p:txBody>
          <a:bodyPr/>
          <a:lstStyle/>
          <a:p>
            <a:pPr defTabSz="941192">
              <a:defRPr/>
            </a:pPr>
            <a:fld id="{3F3096A7-7907-4AE4-8BBC-4643BE8BB0EA}" type="slidenum">
              <a:rPr lang="en-US">
                <a:solidFill>
                  <a:srgbClr val="000000"/>
                </a:solidFill>
              </a:rPr>
              <a:pPr defTabSz="941192">
                <a:defRPr/>
              </a:pPr>
              <a:t>39</a:t>
            </a:fld>
            <a:endParaRPr lang="en-US" dirty="0">
              <a:solidFill>
                <a:srgbClr val="000000"/>
              </a:solidFill>
            </a:endParaRPr>
          </a:p>
        </p:txBody>
      </p:sp>
    </p:spTree>
    <p:extLst>
      <p:ext uri="{BB962C8B-B14F-4D97-AF65-F5344CB8AC3E}">
        <p14:creationId xmlns:p14="http://schemas.microsoft.com/office/powerpoint/2010/main" val="297077673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95131" y="4237286"/>
            <a:ext cx="5724939" cy="4249711"/>
          </a:xfrm>
        </p:spPr>
        <p:txBody>
          <a:bodyPr/>
          <a:lstStyle/>
          <a:p>
            <a:pPr indent="-643"/>
            <a:r>
              <a:rPr lang="en-US" dirty="0">
                <a:latin typeface="Arial" panose="020B0604020202020204" pitchFamily="34" charset="0"/>
                <a:cs typeface="Arial" panose="020B0604020202020204" pitchFamily="34" charset="0"/>
              </a:rPr>
              <a:t>The Clinical Genome Resource (or </a:t>
            </a:r>
            <a:r>
              <a:rPr lang="en-US" dirty="0" err="1">
                <a:latin typeface="Arial" panose="020B0604020202020204" pitchFamily="34" charset="0"/>
                <a:cs typeface="Arial" panose="020B0604020202020204" pitchFamily="34" charset="0"/>
              </a:rPr>
              <a:t>ClinGen</a:t>
            </a:r>
            <a:r>
              <a:rPr lang="en-US" dirty="0">
                <a:latin typeface="Arial" panose="020B0604020202020204" pitchFamily="34" charset="0"/>
                <a:cs typeface="Arial" panose="020B0604020202020204" pitchFamily="34" charset="0"/>
              </a:rPr>
              <a:t>) evaluates and disseminates the clinical relevance of genes and genomic variants for use in precision medicine and research. </a:t>
            </a:r>
          </a:p>
          <a:p>
            <a:pPr indent="-643"/>
            <a:endParaRPr lang="en-US" dirty="0">
              <a:latin typeface="Arial" panose="020B0604020202020204" pitchFamily="34" charset="0"/>
              <a:cs typeface="Arial" panose="020B0604020202020204" pitchFamily="34" charset="0"/>
            </a:endParaRPr>
          </a:p>
          <a:p>
            <a:pPr indent="-643"/>
            <a:r>
              <a:rPr lang="en-US" dirty="0">
                <a:latin typeface="Arial" panose="020B0604020202020204" pitchFamily="34" charset="0"/>
                <a:cs typeface="Arial" panose="020B0604020202020204" pitchFamily="34" charset="0"/>
              </a:rPr>
              <a:t>* In recognition of the need for harmonized standards and terminologies to define the evidence base for a gene’s role in disease, </a:t>
            </a:r>
            <a:r>
              <a:rPr lang="en-US" dirty="0" err="1">
                <a:latin typeface="Arial" panose="020B0604020202020204" pitchFamily="34" charset="0"/>
                <a:cs typeface="Arial" panose="020B0604020202020204" pitchFamily="34" charset="0"/>
              </a:rPr>
              <a:t>ClinGen</a:t>
            </a:r>
            <a:r>
              <a:rPr lang="en-US" dirty="0">
                <a:latin typeface="Arial" panose="020B0604020202020204" pitchFamily="34" charset="0"/>
                <a:cs typeface="Arial" panose="020B0604020202020204" pitchFamily="34" charset="0"/>
              </a:rPr>
              <a:t> joined forces with other public resources and diagnostic laboratories to launch the Gene Curation Coalition (or </a:t>
            </a:r>
            <a:r>
              <a:rPr lang="en-US" dirty="0" err="1">
                <a:latin typeface="Arial" panose="020B0604020202020204" pitchFamily="34" charset="0"/>
                <a:cs typeface="Arial" panose="020B0604020202020204" pitchFamily="34" charset="0"/>
              </a:rPr>
              <a:t>GenCC</a:t>
            </a:r>
            <a:r>
              <a:rPr lang="en-US" dirty="0">
                <a:latin typeface="Arial" panose="020B0604020202020204" pitchFamily="34" charset="0"/>
                <a:cs typeface="Arial" panose="020B0604020202020204" pitchFamily="34" charset="0"/>
              </a:rPr>
              <a:t>). This global effort brings together groups committed to sharing gene-disease validity knowledge to: (1) clarify the overlap between curation efforts and ensure interoperability; (2) develop consistent terminology for validity assessment, inheritance, allelic requirement and mechanism of disease; and (3) </a:t>
            </a:r>
            <a:r>
              <a:rPr lang="en-US" dirty="0"/>
              <a:t>c</a:t>
            </a:r>
            <a:r>
              <a:rPr lang="en-US" dirty="0">
                <a:latin typeface="Arial" panose="020B0604020202020204" pitchFamily="34" charset="0"/>
                <a:cs typeface="Arial" panose="020B0604020202020204" pitchFamily="34" charset="0"/>
              </a:rPr>
              <a:t>ollaborate on gene curation efforts. * To date, the </a:t>
            </a:r>
            <a:r>
              <a:rPr lang="en-US" dirty="0" err="1">
                <a:latin typeface="Arial" panose="020B0604020202020204" pitchFamily="34" charset="0"/>
                <a:cs typeface="Arial" panose="020B0604020202020204" pitchFamily="34" charset="0"/>
              </a:rPr>
              <a:t>GenCC</a:t>
            </a:r>
            <a:r>
              <a:rPr lang="en-US" dirty="0">
                <a:latin typeface="Arial" panose="020B0604020202020204" pitchFamily="34" charset="0"/>
                <a:cs typeface="Arial" panose="020B0604020202020204" pitchFamily="34" charset="0"/>
              </a:rPr>
              <a:t> database contains 16,130 submitted classifications on 4,629 unique genes. </a:t>
            </a:r>
          </a:p>
          <a:p>
            <a:pPr indent="-643"/>
            <a:endParaRPr lang="en-US" dirty="0">
              <a:latin typeface="Arial" panose="020B0604020202020204" pitchFamily="34" charset="0"/>
              <a:cs typeface="Arial" panose="020B0604020202020204" pitchFamily="34" charset="0"/>
            </a:endParaRPr>
          </a:p>
          <a:p>
            <a:pPr indent="-643"/>
            <a:r>
              <a:rPr lang="en-US" dirty="0">
                <a:latin typeface="Arial" panose="020B0604020202020204" pitchFamily="34" charset="0"/>
                <a:cs typeface="Arial" panose="020B0604020202020204" pitchFamily="34" charset="0"/>
              </a:rPr>
              <a:t>In May 2022, </a:t>
            </a:r>
            <a:r>
              <a:rPr lang="en-US" dirty="0" err="1">
                <a:latin typeface="Arial" panose="020B0604020202020204" pitchFamily="34" charset="0"/>
                <a:cs typeface="Arial" panose="020B0604020202020204" pitchFamily="34" charset="0"/>
              </a:rPr>
              <a:t>GenCC</a:t>
            </a:r>
            <a:r>
              <a:rPr lang="en-US" dirty="0">
                <a:latin typeface="Arial" panose="020B0604020202020204" pitchFamily="34" charset="0"/>
                <a:cs typeface="Arial" panose="020B0604020202020204" pitchFamily="34" charset="0"/>
              </a:rPr>
              <a:t> published its flagship paper in </a:t>
            </a:r>
            <a:r>
              <a:rPr lang="en-US" i="1" dirty="0">
                <a:latin typeface="Arial" panose="020B0604020202020204" pitchFamily="34" charset="0"/>
                <a:cs typeface="Arial" panose="020B0604020202020204" pitchFamily="34" charset="0"/>
              </a:rPr>
              <a:t>Genetics in Medicine</a:t>
            </a:r>
            <a:r>
              <a:rPr lang="en-US" dirty="0">
                <a:latin typeface="Arial" panose="020B0604020202020204" pitchFamily="34" charset="0"/>
                <a:cs typeface="Arial" panose="020B0604020202020204" pitchFamily="34" charset="0"/>
              </a:rPr>
              <a:t>, * and in June, it was featured in the journal’s podcast </a:t>
            </a:r>
            <a:r>
              <a:rPr lang="en-US" dirty="0" err="1">
                <a:latin typeface="Arial" panose="020B0604020202020204" pitchFamily="34" charset="0"/>
                <a:cs typeface="Arial" panose="020B0604020202020204" pitchFamily="34" charset="0"/>
              </a:rPr>
              <a:t>GenePod</a:t>
            </a:r>
            <a:r>
              <a:rPr lang="en-US" dirty="0">
                <a:latin typeface="Arial" panose="020B0604020202020204" pitchFamily="34" charset="0"/>
                <a:cs typeface="Arial" panose="020B0604020202020204" pitchFamily="34" charset="0"/>
              </a:rPr>
              <a:t>. Both the paper and the podcast include discussions around data harmonization and global collaboration in the context of gene curation.</a:t>
            </a:r>
          </a:p>
        </p:txBody>
      </p:sp>
      <p:sp>
        <p:nvSpPr>
          <p:cNvPr id="4" name="Slide Number Placeholder 3"/>
          <p:cNvSpPr>
            <a:spLocks noGrp="1"/>
          </p:cNvSpPr>
          <p:nvPr>
            <p:ph type="sldNum" sz="quarter" idx="5"/>
          </p:nvPr>
        </p:nvSpPr>
        <p:spPr/>
        <p:txBody>
          <a:bodyPr/>
          <a:lstStyle/>
          <a:p>
            <a:fld id="{8278BAFF-ADEB-4744-BC7F-43E9D31D4077}" type="slidenum">
              <a:rPr lang="en-US" smtClean="0"/>
              <a:t>40</a:t>
            </a:fld>
            <a:endParaRPr lang="en-US" dirty="0"/>
          </a:p>
        </p:txBody>
      </p:sp>
    </p:spTree>
    <p:extLst>
      <p:ext uri="{BB962C8B-B14F-4D97-AF65-F5344CB8AC3E}">
        <p14:creationId xmlns:p14="http://schemas.microsoft.com/office/powerpoint/2010/main" val="108331529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509588" y="388938"/>
            <a:ext cx="6296025" cy="3541712"/>
          </a:xfrm>
          <a:prstGeom prst="rect">
            <a:avLst/>
          </a:prstGeom>
          <a:ln/>
        </p:spPr>
      </p:sp>
      <p:sp>
        <p:nvSpPr>
          <p:cNvPr id="119811" name="Notes Placeholder 2"/>
          <p:cNvSpPr>
            <a:spLocks noGrp="1"/>
          </p:cNvSpPr>
          <p:nvPr>
            <p:ph type="body" idx="1"/>
          </p:nvPr>
        </p:nvSpPr>
        <p:spPr>
          <a:xfrm>
            <a:off x="719759" y="4193350"/>
            <a:ext cx="5724940" cy="4249711"/>
          </a:xfrm>
          <a:noFill/>
          <a:ln w="9525">
            <a:noFill/>
            <a:miter lim="800000"/>
            <a:headEnd/>
            <a:tailEnd/>
          </a:ln>
          <a:effectLst/>
        </p:spPr>
        <p:txBody>
          <a:bodyPr vert="horz" wrap="square" lIns="98108" tIns="49054" rIns="98108" bIns="49054" numCol="1" anchor="t" anchorCtr="0" compatLnSpc="1">
            <a:prstTxWarp prst="textNoShape">
              <a:avLst/>
            </a:prstTxWarp>
            <a:noAutofit/>
          </a:bodyPr>
          <a:lstStyle/>
          <a:p>
            <a:r>
              <a:rPr lang="en-US" dirty="0">
                <a:ea typeface="Calibri" panose="020F0502020204030204" pitchFamily="34" charset="0"/>
              </a:rPr>
              <a:t>The Genomic Medicine Working Group of this Council hosted its 14</a:t>
            </a:r>
            <a:r>
              <a:rPr lang="en-US" baseline="30000" dirty="0">
                <a:ea typeface="Calibri" panose="020F0502020204030204" pitchFamily="34" charset="0"/>
              </a:rPr>
              <a:t>th</a:t>
            </a:r>
            <a:r>
              <a:rPr lang="en-US" dirty="0">
                <a:ea typeface="Calibri" panose="020F0502020204030204" pitchFamily="34" charset="0"/>
              </a:rPr>
              <a:t> Genomic Medicine Meeting last month, in this case, a virtual workshop entitled “Genomic Learning Healthcare Systems (or </a:t>
            </a:r>
            <a:r>
              <a:rPr lang="en-US" dirty="0" err="1">
                <a:ea typeface="Calibri" panose="020F0502020204030204" pitchFamily="34" charset="0"/>
              </a:rPr>
              <a:t>gLHS</a:t>
            </a:r>
            <a:r>
              <a:rPr lang="en-US" dirty="0">
                <a:ea typeface="Calibri" panose="020F0502020204030204" pitchFamily="34" charset="0"/>
              </a:rPr>
              <a:t>).” The workshop’s goal was to discuss progress and identify generalizable solutions to genomic medicine implementation challenges through </a:t>
            </a:r>
            <a:r>
              <a:rPr lang="en-US" dirty="0" err="1">
                <a:ea typeface="Calibri" panose="020F0502020204030204" pitchFamily="34" charset="0"/>
              </a:rPr>
              <a:t>gLHS</a:t>
            </a:r>
            <a:r>
              <a:rPr lang="en-US" dirty="0">
                <a:ea typeface="Calibri" panose="020F0502020204030204" pitchFamily="34" charset="0"/>
              </a:rPr>
              <a:t>. </a:t>
            </a:r>
          </a:p>
          <a:p>
            <a:endParaRPr lang="en-US" dirty="0">
              <a:ea typeface="Calibri" panose="020F0502020204030204" pitchFamily="34" charset="0"/>
            </a:endParaRPr>
          </a:p>
          <a:p>
            <a:r>
              <a:rPr lang="en-US" dirty="0">
                <a:ea typeface="Calibri" panose="020F0502020204030204" pitchFamily="34" charset="0"/>
              </a:rPr>
              <a:t>The objectives of the meeting were to: * explore real-world examples of </a:t>
            </a:r>
            <a:r>
              <a:rPr lang="en-US" dirty="0" err="1">
                <a:ea typeface="Calibri" panose="020F0502020204030204" pitchFamily="34" charset="0"/>
              </a:rPr>
              <a:t>gLHS</a:t>
            </a:r>
            <a:r>
              <a:rPr lang="en-US" dirty="0">
                <a:ea typeface="Calibri" panose="020F0502020204030204" pitchFamily="34" charset="0"/>
              </a:rPr>
              <a:t>, * examine barriers and identify potential solutions from current, successful </a:t>
            </a:r>
            <a:r>
              <a:rPr lang="en-US" dirty="0" err="1">
                <a:ea typeface="Calibri" panose="020F0502020204030204" pitchFamily="34" charset="0"/>
              </a:rPr>
              <a:t>gLHS</a:t>
            </a:r>
            <a:r>
              <a:rPr lang="en-US" dirty="0">
                <a:ea typeface="Calibri" panose="020F0502020204030204" pitchFamily="34" charset="0"/>
              </a:rPr>
              <a:t>, and * share solutions and develop collaborations to facilitate </a:t>
            </a:r>
            <a:r>
              <a:rPr lang="en-US" dirty="0" err="1">
                <a:ea typeface="Calibri" panose="020F0502020204030204" pitchFamily="34" charset="0"/>
              </a:rPr>
              <a:t>gLHS</a:t>
            </a:r>
            <a:r>
              <a:rPr lang="en-US" dirty="0">
                <a:ea typeface="Calibri" panose="020F0502020204030204" pitchFamily="34" charset="0"/>
              </a:rPr>
              <a:t> implementation. </a:t>
            </a:r>
          </a:p>
          <a:p>
            <a:endParaRPr lang="en-US" dirty="0">
              <a:ea typeface="Calibri" panose="020F0502020204030204" pitchFamily="34" charset="0"/>
            </a:endParaRPr>
          </a:p>
          <a:p>
            <a:r>
              <a:rPr lang="en-US" dirty="0">
                <a:ea typeface="Calibri" panose="020F0502020204030204" pitchFamily="34" charset="0"/>
              </a:rPr>
              <a:t>The workshop report and video recording will soon be available on NHGRI’s website, genome.gov.</a:t>
            </a:r>
          </a:p>
        </p:txBody>
      </p:sp>
      <p:sp>
        <p:nvSpPr>
          <p:cNvPr id="119812" name="Slide Number Placeholder 3"/>
          <p:cNvSpPr>
            <a:spLocks noGrp="1"/>
          </p:cNvSpPr>
          <p:nvPr>
            <p:ph type="sldNum" sz="quarter" idx="5"/>
          </p:nvPr>
        </p:nvSpPr>
        <p:spPr>
          <a:noFill/>
        </p:spPr>
        <p:txBody>
          <a:bodyPr/>
          <a:lstStyle/>
          <a:p>
            <a:pPr defTabSz="976585"/>
            <a:fld id="{3F3096A7-7907-4AE4-8BBC-4643BE8BB0EA}" type="slidenum">
              <a:rPr lang="en-US" smtClean="0">
                <a:solidFill>
                  <a:srgbClr val="000000"/>
                </a:solidFill>
              </a:rPr>
              <a:pPr defTabSz="976585"/>
              <a:t>41</a:t>
            </a:fld>
            <a:endParaRPr lang="en-US" dirty="0">
              <a:solidFill>
                <a:srgbClr val="000000"/>
              </a:solidFill>
            </a:endParaRPr>
          </a:p>
        </p:txBody>
      </p:sp>
    </p:spTree>
    <p:extLst>
      <p:ext uri="{BB962C8B-B14F-4D97-AF65-F5344CB8AC3E}">
        <p14:creationId xmlns:p14="http://schemas.microsoft.com/office/powerpoint/2010/main" val="158732315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509588" y="495300"/>
            <a:ext cx="6296025" cy="3541713"/>
          </a:xfrm>
          <a:prstGeom prst="rect">
            <a:avLst/>
          </a:prstGeom>
          <a:ln/>
        </p:spPr>
      </p:sp>
      <p:sp>
        <p:nvSpPr>
          <p:cNvPr id="119811" name="Notes Placeholder 2"/>
          <p:cNvSpPr>
            <a:spLocks noGrp="1"/>
          </p:cNvSpPr>
          <p:nvPr>
            <p:ph type="body" idx="1"/>
          </p:nvPr>
        </p:nvSpPr>
        <p:spPr>
          <a:xfrm>
            <a:off x="795130" y="4228731"/>
            <a:ext cx="5724940" cy="4249711"/>
          </a:xfrm>
          <a:noFill/>
          <a:ln w="9525">
            <a:noFill/>
            <a:miter lim="800000"/>
            <a:headEnd/>
            <a:tailEnd/>
          </a:ln>
          <a:effectLst/>
        </p:spPr>
        <p:txBody>
          <a:bodyPr vert="horz" wrap="square" lIns="98108" tIns="49054" rIns="98108" bIns="49054" numCol="1" anchor="t" anchorCtr="0" compatLnSpc="1">
            <a:prstTxWarp prst="textNoShape">
              <a:avLst/>
            </a:prstTxWarp>
            <a:noAutofit/>
          </a:bodyPr>
          <a:lstStyle/>
          <a:p>
            <a:pPr>
              <a:lnSpc>
                <a:spcPct val="107000"/>
              </a:lnSpc>
              <a:spcAft>
                <a:spcPts val="830"/>
              </a:spcAft>
            </a:pPr>
            <a:r>
              <a:rPr lang="en-US" dirty="0">
                <a:effectLst/>
                <a:ea typeface="Calibri" panose="020F0502020204030204" pitchFamily="34" charset="0"/>
              </a:rPr>
              <a:t>NHGRI’s Technology Development Program continues to promote groundbreaking work, paving the way towards the expanded use of genomics in both basic and clinical research along with genomic medicine implementation.</a:t>
            </a:r>
            <a:endParaRPr lang="en-US" dirty="0"/>
          </a:p>
          <a:p>
            <a:pPr marL="0" lvl="1" defTabSz="632323">
              <a:defRPr/>
            </a:pPr>
            <a:r>
              <a:rPr lang="en-US" kern="1200" dirty="0">
                <a:solidFill>
                  <a:schemeClr val="tx1"/>
                </a:solidFill>
              </a:rPr>
              <a:t>The 2022 Advances in Genomic Technology Development meeting was hosted by the Technology Development Coordinating Center at the Jackson Laboratory in Farmington, Connecticut this past July. For the first time in three years, the community gathered in-person to share new research developments, discuss challenges, and work to push the field forward. The hybrid meeting also had a virtual component. </a:t>
            </a:r>
          </a:p>
          <a:p>
            <a:pPr marL="0" lvl="1" defTabSz="632323">
              <a:defRPr/>
            </a:pPr>
            <a:endParaRPr lang="en-US" kern="1200" dirty="0">
              <a:solidFill>
                <a:schemeClr val="tx1"/>
              </a:solidFill>
            </a:endParaRPr>
          </a:p>
          <a:p>
            <a:pPr marL="0" lvl="1" defTabSz="632323">
              <a:defRPr/>
            </a:pPr>
            <a:r>
              <a:rPr lang="en-US" kern="1200" dirty="0">
                <a:solidFill>
                  <a:schemeClr val="tx1"/>
                </a:solidFill>
              </a:rPr>
              <a:t>* Major meeting topics ranged across the breadth of current research in our Technology Development Program, covering the key topic areas listed here. The meeting also included sessions on strategies for commercialization and trainee career paths.</a:t>
            </a:r>
          </a:p>
          <a:p>
            <a:pPr marL="0" lvl="1" defTabSz="632323">
              <a:defRPr/>
            </a:pPr>
            <a:endParaRPr lang="en-US" kern="1200" dirty="0">
              <a:solidFill>
                <a:schemeClr val="tx1"/>
              </a:solidFill>
            </a:endParaRPr>
          </a:p>
        </p:txBody>
      </p:sp>
      <p:sp>
        <p:nvSpPr>
          <p:cNvPr id="2" name="Slide Number Placeholder 3">
            <a:extLst>
              <a:ext uri="{FF2B5EF4-FFF2-40B4-BE49-F238E27FC236}">
                <a16:creationId xmlns:a16="http://schemas.microsoft.com/office/drawing/2014/main" id="{5B0D0D68-6690-F5BD-A13A-51D5EE723241}"/>
              </a:ext>
            </a:extLst>
          </p:cNvPr>
          <p:cNvSpPr txBox="1">
            <a:spLocks/>
          </p:cNvSpPr>
          <p:nvPr/>
        </p:nvSpPr>
        <p:spPr>
          <a:xfrm>
            <a:off x="4143587" y="9121140"/>
            <a:ext cx="3169920" cy="480060"/>
          </a:xfrm>
          <a:prstGeom prst="rect">
            <a:avLst/>
          </a:prstGeom>
        </p:spPr>
        <p:txBody>
          <a:bodyPr vert="horz" lIns="96523" tIns="48263" rIns="96523" bIns="48263"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115" fontAlgn="base">
              <a:spcBef>
                <a:spcPct val="0"/>
              </a:spcBef>
              <a:spcAft>
                <a:spcPct val="0"/>
              </a:spcAft>
              <a:defRPr/>
            </a:pPr>
            <a:fld id="{5B6CE0F2-70EA-43E2-9B6A-D90CC32518E6}" type="slidenum">
              <a:rPr lang="en-US" b="1">
                <a:solidFill>
                  <a:srgbClr val="000000"/>
                </a:solidFill>
                <a:latin typeface="Arial" pitchFamily="34" charset="0"/>
              </a:rPr>
              <a:pPr defTabSz="965115" fontAlgn="base">
                <a:spcBef>
                  <a:spcPct val="0"/>
                </a:spcBef>
                <a:spcAft>
                  <a:spcPct val="0"/>
                </a:spcAft>
                <a:defRPr/>
              </a:pPr>
              <a:t>42</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420323049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509588" y="495300"/>
            <a:ext cx="6296025" cy="3541713"/>
          </a:xfrm>
          <a:prstGeom prst="rect">
            <a:avLst/>
          </a:prstGeom>
          <a:ln/>
        </p:spPr>
      </p:sp>
      <p:sp>
        <p:nvSpPr>
          <p:cNvPr id="119811" name="Notes Placeholder 2"/>
          <p:cNvSpPr>
            <a:spLocks noGrp="1"/>
          </p:cNvSpPr>
          <p:nvPr>
            <p:ph type="body" idx="1"/>
          </p:nvPr>
        </p:nvSpPr>
        <p:spPr>
          <a:xfrm>
            <a:off x="795130" y="4230628"/>
            <a:ext cx="5724940" cy="4249711"/>
          </a:xfrm>
          <a:noFill/>
          <a:ln w="9525">
            <a:noFill/>
            <a:miter lim="800000"/>
            <a:headEnd/>
            <a:tailEnd/>
          </a:ln>
          <a:effectLst/>
        </p:spPr>
        <p:txBody>
          <a:bodyPr vert="horz" wrap="square" lIns="98108" tIns="49054" rIns="98108" bIns="49054" numCol="1" anchor="t" anchorCtr="0" compatLnSpc="1">
            <a:prstTxWarp prst="textNoShape">
              <a:avLst/>
            </a:prstTxWarp>
            <a:noAutofit/>
          </a:bodyPr>
          <a:lstStyle/>
          <a:p>
            <a:pPr>
              <a:lnSpc>
                <a:spcPct val="107000"/>
              </a:lnSpc>
              <a:spcAft>
                <a:spcPts val="830"/>
              </a:spcAft>
            </a:pPr>
            <a:r>
              <a:rPr lang="en-US" dirty="0">
                <a:effectLst/>
                <a:ea typeface="Calibri" panose="020F0502020204030204" pitchFamily="34" charset="0"/>
              </a:rPr>
              <a:t>I would also like to highlight two funding opportunities </a:t>
            </a:r>
            <a:r>
              <a:rPr lang="en-US" dirty="0">
                <a:ea typeface="Calibri" panose="020F0502020204030204" pitchFamily="34" charset="0"/>
              </a:rPr>
              <a:t>for</a:t>
            </a:r>
            <a:r>
              <a:rPr lang="en-US" dirty="0">
                <a:effectLst/>
                <a:ea typeface="Calibri" panose="020F0502020204030204" pitchFamily="34" charset="0"/>
              </a:rPr>
              <a:t> the NHGRI Technology Development Program with upcoming receipt dates.</a:t>
            </a:r>
            <a:endParaRPr lang="en-US" kern="1200" dirty="0">
              <a:solidFill>
                <a:schemeClr val="tx1"/>
              </a:solidFill>
            </a:endParaRPr>
          </a:p>
          <a:p>
            <a:pPr marL="0" lvl="1" defTabSz="632323">
              <a:defRPr/>
            </a:pPr>
            <a:r>
              <a:rPr lang="en-US" dirty="0">
                <a:effectLst/>
                <a:ea typeface="Calibri" panose="020F0502020204030204" pitchFamily="34" charset="0"/>
              </a:rPr>
              <a:t>* The program continues to support nucleic acid sequencing innovation and early development. The application due date for the third and final round of this announcement is February 2, 2023, as detailed here. </a:t>
            </a:r>
            <a:endParaRPr lang="en-US" i="0" kern="1200" dirty="0">
              <a:solidFill>
                <a:schemeClr val="tx1"/>
              </a:solidFill>
            </a:endParaRPr>
          </a:p>
          <a:p>
            <a:pPr marL="0" lvl="1" defTabSz="632323">
              <a:defRPr/>
            </a:pPr>
            <a:endParaRPr lang="en-US" i="0" kern="1200" dirty="0">
              <a:solidFill>
                <a:schemeClr val="tx1"/>
              </a:solidFill>
            </a:endParaRPr>
          </a:p>
          <a:p>
            <a:pPr marL="0" lvl="1" defTabSz="632323">
              <a:defRPr/>
            </a:pPr>
            <a:r>
              <a:rPr lang="en-US" i="0" kern="1200" dirty="0">
                <a:solidFill>
                  <a:schemeClr val="tx1"/>
                </a:solidFill>
              </a:rPr>
              <a:t>* There is also a broader opportunity to advance genomic technology development for research and clinical application via a Notice of Special Interest (or NOSI) that has standard receipt dates, as detailed here.</a:t>
            </a:r>
            <a:endParaRPr lang="en-US" dirty="0">
              <a:effectLst/>
            </a:endParaRPr>
          </a:p>
          <a:p>
            <a:pPr marL="0" lvl="1" defTabSz="632323">
              <a:defRPr/>
            </a:pPr>
            <a:endParaRPr lang="en-US" dirty="0"/>
          </a:p>
        </p:txBody>
      </p:sp>
      <p:sp>
        <p:nvSpPr>
          <p:cNvPr id="2" name="Slide Number Placeholder 3">
            <a:extLst>
              <a:ext uri="{FF2B5EF4-FFF2-40B4-BE49-F238E27FC236}">
                <a16:creationId xmlns:a16="http://schemas.microsoft.com/office/drawing/2014/main" id="{81DC2575-A6AA-EA59-99C3-4455FC0015A4}"/>
              </a:ext>
            </a:extLst>
          </p:cNvPr>
          <p:cNvSpPr txBox="1">
            <a:spLocks/>
          </p:cNvSpPr>
          <p:nvPr/>
        </p:nvSpPr>
        <p:spPr>
          <a:xfrm>
            <a:off x="4143587" y="9121140"/>
            <a:ext cx="3169920" cy="480060"/>
          </a:xfrm>
          <a:prstGeom prst="rect">
            <a:avLst/>
          </a:prstGeom>
        </p:spPr>
        <p:txBody>
          <a:bodyPr vert="horz" lIns="96523" tIns="48263" rIns="96523" bIns="48263"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115" fontAlgn="base">
              <a:spcBef>
                <a:spcPct val="0"/>
              </a:spcBef>
              <a:spcAft>
                <a:spcPct val="0"/>
              </a:spcAft>
              <a:defRPr/>
            </a:pPr>
            <a:fld id="{5B6CE0F2-70EA-43E2-9B6A-D90CC32518E6}" type="slidenum">
              <a:rPr lang="en-US" b="1">
                <a:solidFill>
                  <a:srgbClr val="000000"/>
                </a:solidFill>
                <a:latin typeface="Arial" pitchFamily="34" charset="0"/>
              </a:rPr>
              <a:pPr defTabSz="965115" fontAlgn="base">
                <a:spcBef>
                  <a:spcPct val="0"/>
                </a:spcBef>
                <a:spcAft>
                  <a:spcPct val="0"/>
                </a:spcAft>
                <a:defRPr/>
              </a:pPr>
              <a:t>43</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85938210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509588" y="495300"/>
            <a:ext cx="6296025" cy="3541713"/>
          </a:xfrm>
          <a:prstGeom prst="rect">
            <a:avLst/>
          </a:prstGeom>
          <a:ln/>
        </p:spPr>
      </p:sp>
      <p:sp>
        <p:nvSpPr>
          <p:cNvPr id="119811" name="Notes Placeholder 2"/>
          <p:cNvSpPr>
            <a:spLocks noGrp="1"/>
          </p:cNvSpPr>
          <p:nvPr>
            <p:ph type="body" idx="1"/>
          </p:nvPr>
        </p:nvSpPr>
        <p:spPr>
          <a:xfrm>
            <a:off x="795130" y="4230629"/>
            <a:ext cx="5724940" cy="4249711"/>
          </a:xfrm>
          <a:noFill/>
          <a:ln w="9525">
            <a:noFill/>
            <a:miter lim="800000"/>
            <a:headEnd/>
            <a:tailEnd/>
          </a:ln>
          <a:effectLst/>
        </p:spPr>
        <p:txBody>
          <a:bodyPr vert="horz" wrap="square" lIns="98108" tIns="49054" rIns="98108" bIns="49054" numCol="1" anchor="t" anchorCtr="0" compatLnSpc="1">
            <a:prstTxWarp prst="textNoShape">
              <a:avLst/>
            </a:prstTxWarp>
            <a:noAutofit/>
          </a:bodyPr>
          <a:lstStyle/>
          <a:p>
            <a:r>
              <a:rPr lang="en-US" dirty="0">
                <a:effectLst/>
                <a:ea typeface="Calibri" panose="020F0502020204030204" pitchFamily="34" charset="0"/>
              </a:rPr>
              <a:t>Through the Small Business Program, NHGRI supports U.S. companies working across the genomics space, especially in areas with significant commercialization potential, such as genomic technology development, computational genomics, data science, and genomic medicine. Along with the funding opportunities coming out of the NHGRI Technology Development Program and the broad omnibus solicitation, NHGRI is participating in three additional funding opportunities for small business applications.</a:t>
            </a:r>
          </a:p>
          <a:p>
            <a:endParaRPr lang="en-US" dirty="0"/>
          </a:p>
          <a:p>
            <a:pPr marL="0" lvl="1" defTabSz="632323">
              <a:defRPr/>
            </a:pPr>
            <a:r>
              <a:rPr lang="en-US" dirty="0"/>
              <a:t>* The first of these focuses on development of highly innovative tools and technology for analysis of single cells. </a:t>
            </a:r>
            <a:r>
              <a:rPr lang="en-US" kern="1200" dirty="0"/>
              <a:t>* The second calls for innovative diagnostic technology for improving outcomes for maternal health. * The final one supports interactive digital media resources for genomics education.</a:t>
            </a:r>
          </a:p>
          <a:p>
            <a:pPr marL="177845" lvl="1" indent="-177845" defTabSz="632323">
              <a:buFont typeface="Arial" panose="020B0604020202020204" pitchFamily="34" charset="0"/>
              <a:buChar char="•"/>
              <a:defRPr/>
            </a:pPr>
            <a:endParaRPr lang="en-US" kern="1200" dirty="0"/>
          </a:p>
          <a:p>
            <a:pPr marL="0" lvl="1" defTabSz="632323">
              <a:defRPr/>
            </a:pPr>
            <a:r>
              <a:rPr lang="en-US" dirty="0"/>
              <a:t>* All three of these funding opportunities have standard receipt dates.</a:t>
            </a:r>
          </a:p>
          <a:p>
            <a:pPr marL="0" lvl="1" defTabSz="632323">
              <a:defRPr/>
            </a:pPr>
            <a:endParaRPr lang="en-US" kern="1200" dirty="0"/>
          </a:p>
        </p:txBody>
      </p:sp>
      <p:sp>
        <p:nvSpPr>
          <p:cNvPr id="2" name="Slide Number Placeholder 3">
            <a:extLst>
              <a:ext uri="{FF2B5EF4-FFF2-40B4-BE49-F238E27FC236}">
                <a16:creationId xmlns:a16="http://schemas.microsoft.com/office/drawing/2014/main" id="{227DE34F-43B2-7999-5ECE-B5DD9A712C73}"/>
              </a:ext>
            </a:extLst>
          </p:cNvPr>
          <p:cNvSpPr txBox="1">
            <a:spLocks/>
          </p:cNvSpPr>
          <p:nvPr/>
        </p:nvSpPr>
        <p:spPr>
          <a:xfrm>
            <a:off x="4143587" y="9121140"/>
            <a:ext cx="3169920" cy="480060"/>
          </a:xfrm>
          <a:prstGeom prst="rect">
            <a:avLst/>
          </a:prstGeom>
        </p:spPr>
        <p:txBody>
          <a:bodyPr vert="horz" lIns="96523" tIns="48263" rIns="96523" bIns="48263"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115" fontAlgn="base">
              <a:spcBef>
                <a:spcPct val="0"/>
              </a:spcBef>
              <a:spcAft>
                <a:spcPct val="0"/>
              </a:spcAft>
              <a:defRPr/>
            </a:pPr>
            <a:fld id="{5B6CE0F2-70EA-43E2-9B6A-D90CC32518E6}" type="slidenum">
              <a:rPr lang="en-US" b="1">
                <a:solidFill>
                  <a:srgbClr val="000000"/>
                </a:solidFill>
                <a:latin typeface="Arial" pitchFamily="34" charset="0"/>
              </a:rPr>
              <a:pPr defTabSz="965115" fontAlgn="base">
                <a:spcBef>
                  <a:spcPct val="0"/>
                </a:spcBef>
                <a:spcAft>
                  <a:spcPct val="0"/>
                </a:spcAft>
                <a:defRPr/>
              </a:pPr>
              <a:t>44</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232166022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509588" y="495300"/>
            <a:ext cx="6296025" cy="3541713"/>
          </a:xfrm>
          <a:prstGeom prst="rect">
            <a:avLst/>
          </a:prstGeom>
          <a:ln/>
        </p:spPr>
      </p:sp>
      <p:sp>
        <p:nvSpPr>
          <p:cNvPr id="119811" name="Notes Placeholder 2"/>
          <p:cNvSpPr>
            <a:spLocks noGrp="1"/>
          </p:cNvSpPr>
          <p:nvPr>
            <p:ph type="body" idx="1"/>
          </p:nvPr>
        </p:nvSpPr>
        <p:spPr>
          <a:xfrm>
            <a:off x="795130" y="4243054"/>
            <a:ext cx="5724940" cy="4249711"/>
          </a:xfrm>
          <a:noFill/>
          <a:ln w="9525">
            <a:noFill/>
            <a:miter lim="800000"/>
            <a:headEnd/>
            <a:tailEnd/>
          </a:ln>
          <a:effectLst/>
        </p:spPr>
        <p:txBody>
          <a:bodyPr vert="horz" wrap="square" lIns="98108" tIns="49054" rIns="98108" bIns="49054" numCol="1" anchor="t" anchorCtr="0" compatLnSpc="1">
            <a:prstTxWarp prst="textNoShape">
              <a:avLst/>
            </a:prstTxWarp>
            <a:noAutofit/>
          </a:bodyPr>
          <a:lstStyle/>
          <a:p>
            <a:pPr marL="0" lvl="1" defTabSz="632323">
              <a:defRPr/>
            </a:pPr>
            <a:r>
              <a:rPr lang="en-US" dirty="0">
                <a:ea typeface="Calibri" panose="020F0502020204030204" pitchFamily="34" charset="0"/>
              </a:rPr>
              <a:t>The NHGRI Extramural Training Program aims to prepare a talented and diverse genomics workforce by providing both institutional and individual funding through a variety of mechanisms, including individual fellowships and career development awards, institutional awards, and diversity supplements. Programs are offered at the undergraduate, postbaccalaureate, graduate, postdoctoral, and faculty levels.</a:t>
            </a:r>
          </a:p>
          <a:p>
            <a:pPr marL="0" lvl="1" defTabSz="632323">
              <a:defRPr/>
            </a:pPr>
            <a:endParaRPr lang="en-US" dirty="0"/>
          </a:p>
          <a:p>
            <a:pPr marL="0" lvl="1" defTabSz="632323">
              <a:defRPr/>
            </a:pPr>
            <a:r>
              <a:rPr lang="en-US" dirty="0"/>
              <a:t>Two recently released funding opportunities focused on genomics workforce diversity.</a:t>
            </a:r>
          </a:p>
          <a:p>
            <a:pPr marL="0" lvl="1" defTabSz="632323">
              <a:defRPr/>
            </a:pPr>
            <a:endParaRPr lang="en-US" dirty="0"/>
          </a:p>
          <a:p>
            <a:pPr marL="0" lvl="1" defTabSz="632323">
              <a:defRPr/>
            </a:pPr>
            <a:r>
              <a:rPr lang="en-US" dirty="0"/>
              <a:t>* The first is the NHGRI Predoctoral to Postdoctoral Transition Award for a Diverse Genomics Workforce, which will support graduate students as they complete their doctoral dissertation and transition to a postdoctoral research position. Applications are due December 8.</a:t>
            </a:r>
          </a:p>
          <a:p>
            <a:pPr marL="0" lvl="1" defTabSz="632323">
              <a:defRPr/>
            </a:pPr>
            <a:endParaRPr lang="en-US" dirty="0"/>
          </a:p>
          <a:p>
            <a:pPr>
              <a:spcAft>
                <a:spcPts val="830"/>
              </a:spcAft>
            </a:pPr>
            <a:r>
              <a:rPr lang="en-US" dirty="0">
                <a:ea typeface="Calibri" panose="020F0502020204030204" pitchFamily="34" charset="0"/>
              </a:rPr>
              <a:t>* The second is Research Supplements to Promote Diversity in Health-Related Research, which offers the opportunity for existing grants to support individuals from diverse backgrounds, including from groups underrepresented in health-related research. Individuals can include high-school or college students as well as individuals from more advanced career stages. NHGRI will accept applications for such supplements throughout the fiscal year until May 15.</a:t>
            </a:r>
          </a:p>
          <a:p>
            <a:pPr marL="0" lvl="1" defTabSz="632323">
              <a:defRPr/>
            </a:pPr>
            <a:endParaRPr lang="en-US" dirty="0"/>
          </a:p>
        </p:txBody>
      </p:sp>
      <p:sp>
        <p:nvSpPr>
          <p:cNvPr id="2" name="Slide Number Placeholder 3">
            <a:extLst>
              <a:ext uri="{FF2B5EF4-FFF2-40B4-BE49-F238E27FC236}">
                <a16:creationId xmlns:a16="http://schemas.microsoft.com/office/drawing/2014/main" id="{E61BAAAB-862B-CE12-0876-12240394D249}"/>
              </a:ext>
            </a:extLst>
          </p:cNvPr>
          <p:cNvSpPr txBox="1">
            <a:spLocks/>
          </p:cNvSpPr>
          <p:nvPr/>
        </p:nvSpPr>
        <p:spPr>
          <a:xfrm>
            <a:off x="4143587" y="9121140"/>
            <a:ext cx="3169920" cy="480060"/>
          </a:xfrm>
          <a:prstGeom prst="rect">
            <a:avLst/>
          </a:prstGeom>
        </p:spPr>
        <p:txBody>
          <a:bodyPr vert="horz" lIns="96523" tIns="48263" rIns="96523" bIns="48263"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115" fontAlgn="base">
              <a:spcBef>
                <a:spcPct val="0"/>
              </a:spcBef>
              <a:spcAft>
                <a:spcPct val="0"/>
              </a:spcAft>
              <a:defRPr/>
            </a:pPr>
            <a:fld id="{5B6CE0F2-70EA-43E2-9B6A-D90CC32518E6}" type="slidenum">
              <a:rPr lang="en-US" b="1">
                <a:solidFill>
                  <a:srgbClr val="000000"/>
                </a:solidFill>
                <a:latin typeface="Arial" pitchFamily="34" charset="0"/>
              </a:rPr>
              <a:pPr defTabSz="965115" fontAlgn="base">
                <a:spcBef>
                  <a:spcPct val="0"/>
                </a:spcBef>
                <a:spcAft>
                  <a:spcPct val="0"/>
                </a:spcAft>
                <a:defRPr/>
              </a:pPr>
              <a:t>45</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14079903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6413" y="463550"/>
            <a:ext cx="6142037" cy="3454400"/>
          </a:xfrm>
        </p:spPr>
      </p:sp>
      <p:sp>
        <p:nvSpPr>
          <p:cNvPr id="3" name="Notes Placeholder 2"/>
          <p:cNvSpPr>
            <a:spLocks noGrp="1"/>
          </p:cNvSpPr>
          <p:nvPr>
            <p:ph type="body" idx="1"/>
          </p:nvPr>
        </p:nvSpPr>
        <p:spPr>
          <a:xfrm>
            <a:off x="715617" y="3983450"/>
            <a:ext cx="5724939" cy="4609312"/>
          </a:xfrm>
        </p:spPr>
        <p:txBody>
          <a:bodyPr/>
          <a:lstStyle/>
          <a:p>
            <a:r>
              <a:rPr lang="en-US" dirty="0"/>
              <a:t>NHGRI is excited to introduce a new extramurally funded program entitled the Diversity Centers for Genome Research. The program aims to increase the diversity of the genomics workforce through funding innovative research projects, genomics education, and training at Minority Serving Institutions with a mission to serve historically underrepresented populations. </a:t>
            </a:r>
          </a:p>
          <a:p>
            <a:endParaRPr lang="en-US" dirty="0"/>
          </a:p>
          <a:p>
            <a:r>
              <a:rPr lang="en-US" dirty="0"/>
              <a:t>* This program</a:t>
            </a:r>
            <a:r>
              <a:rPr lang="en-US" baseline="0" dirty="0"/>
              <a:t> will be associated with two funding opportunities. </a:t>
            </a:r>
            <a:r>
              <a:rPr lang="en-US" dirty="0">
                <a:effectLst/>
                <a:ea typeface="Times New Roman" panose="02020603050405020304" pitchFamily="18" charset="0"/>
              </a:rPr>
              <a:t>It is expected that both </a:t>
            </a:r>
            <a:r>
              <a:rPr lang="en-US" dirty="0"/>
              <a:t>opportunities</a:t>
            </a:r>
            <a:r>
              <a:rPr lang="en-US" dirty="0">
                <a:effectLst/>
                <a:ea typeface="Times New Roman" panose="02020603050405020304" pitchFamily="18" charset="0"/>
              </a:rPr>
              <a:t> will</a:t>
            </a:r>
            <a:r>
              <a:rPr lang="en-US" dirty="0"/>
              <a:t> expand the pool of diverse genomic scientists and clinicians by supporting cutting-edge genomics research projects, capacity building, and training in genomics. The first planned f</a:t>
            </a:r>
            <a:r>
              <a:rPr lang="en-US" kern="1200" dirty="0"/>
              <a:t>unding </a:t>
            </a:r>
            <a:r>
              <a:rPr lang="en-US" dirty="0"/>
              <a:t>o</a:t>
            </a:r>
            <a:r>
              <a:rPr lang="en-US" kern="1200" dirty="0"/>
              <a:t>pportunity </a:t>
            </a:r>
            <a:r>
              <a:rPr lang="en-US" dirty="0"/>
              <a:t>is a U54 center program, which will support a multi-investigator, interdisciplinary team to carry out 2-3 interrelated, innovative genomics research projects, foster genomics research experiences and career development, and engage the community. The second planned f</a:t>
            </a:r>
            <a:r>
              <a:rPr lang="en-US" kern="1200" dirty="0"/>
              <a:t>unding </a:t>
            </a:r>
            <a:r>
              <a:rPr lang="en-US" dirty="0"/>
              <a:t>o</a:t>
            </a:r>
            <a:r>
              <a:rPr lang="en-US" kern="1200" dirty="0"/>
              <a:t>pportunity </a:t>
            </a:r>
            <a:r>
              <a:rPr lang="en-US" dirty="0"/>
              <a:t>is a phased UG3/UH3 to support the development and enhancement of genomics research projects, genomic career development, and community engagement.</a:t>
            </a:r>
          </a:p>
          <a:p>
            <a:endParaRPr lang="en-US" dirty="0"/>
          </a:p>
          <a:p>
            <a:pPr defTabSz="632323">
              <a:defRPr/>
            </a:pPr>
            <a:r>
              <a:rPr lang="en-US" dirty="0"/>
              <a:t>* The first due date for the opportunities is estimated to be November 29, 2022.</a:t>
            </a:r>
          </a:p>
        </p:txBody>
      </p:sp>
      <p:sp>
        <p:nvSpPr>
          <p:cNvPr id="5" name="Slide Number Placeholder 3">
            <a:extLst>
              <a:ext uri="{FF2B5EF4-FFF2-40B4-BE49-F238E27FC236}">
                <a16:creationId xmlns:a16="http://schemas.microsoft.com/office/drawing/2014/main" id="{614F8176-8D39-8314-15C1-63F291B379A0}"/>
              </a:ext>
            </a:extLst>
          </p:cNvPr>
          <p:cNvSpPr txBox="1">
            <a:spLocks/>
          </p:cNvSpPr>
          <p:nvPr/>
        </p:nvSpPr>
        <p:spPr>
          <a:xfrm>
            <a:off x="4143587" y="9121140"/>
            <a:ext cx="3169920" cy="480060"/>
          </a:xfrm>
          <a:prstGeom prst="rect">
            <a:avLst/>
          </a:prstGeom>
        </p:spPr>
        <p:txBody>
          <a:bodyPr vert="horz" lIns="96523" tIns="48263" rIns="96523" bIns="48263"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115" fontAlgn="base">
              <a:spcBef>
                <a:spcPct val="0"/>
              </a:spcBef>
              <a:spcAft>
                <a:spcPct val="0"/>
              </a:spcAft>
              <a:defRPr/>
            </a:pPr>
            <a:fld id="{5B6CE0F2-70EA-43E2-9B6A-D90CC32518E6}" type="slidenum">
              <a:rPr lang="en-US" b="1">
                <a:solidFill>
                  <a:srgbClr val="000000"/>
                </a:solidFill>
                <a:latin typeface="Arial" pitchFamily="34" charset="0"/>
              </a:rPr>
              <a:pPr defTabSz="965115" fontAlgn="base">
                <a:spcBef>
                  <a:spcPct val="0"/>
                </a:spcBef>
                <a:spcAft>
                  <a:spcPct val="0"/>
                </a:spcAft>
                <a:defRPr/>
              </a:pPr>
              <a:t>46</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145803284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509588" y="388938"/>
            <a:ext cx="6296025" cy="3541712"/>
          </a:xfrm>
          <a:prstGeom prst="rect">
            <a:avLst/>
          </a:prstGeom>
          <a:ln/>
        </p:spPr>
      </p:sp>
      <p:sp>
        <p:nvSpPr>
          <p:cNvPr id="119811" name="Notes Placeholder 2"/>
          <p:cNvSpPr>
            <a:spLocks noGrp="1"/>
          </p:cNvSpPr>
          <p:nvPr>
            <p:ph type="body" idx="1"/>
          </p:nvPr>
        </p:nvSpPr>
        <p:spPr>
          <a:xfrm>
            <a:off x="719758" y="4118793"/>
            <a:ext cx="5870579" cy="4567309"/>
          </a:xfrm>
          <a:noFill/>
          <a:ln w="9525">
            <a:noFill/>
            <a:miter lim="800000"/>
            <a:headEnd/>
            <a:tailEnd/>
          </a:ln>
          <a:effectLst/>
        </p:spPr>
        <p:txBody>
          <a:bodyPr vert="horz" wrap="square" lIns="98108" tIns="49054" rIns="98108" bIns="49054" numCol="1" anchor="t" anchorCtr="0" compatLnSpc="1">
            <a:prstTxWarp prst="textNoShape">
              <a:avLst/>
            </a:prstTxWarp>
            <a:noAutofit/>
          </a:bodyPr>
          <a:lstStyle/>
          <a:p>
            <a:pPr marL="0" lvl="1" defTabSz="632323">
              <a:defRPr/>
            </a:pPr>
            <a:r>
              <a:rPr lang="en-US" dirty="0"/>
              <a:t>The Genome Research Experiences to Attract Talented Undergraduates into the Genomic Field to Promote Diversity (or GREAT) Program supports collaborations between (1) Minority Serving Institutions (or MSI) or Individual with Disabilities Education Act (or IDEA)-eligible institutions; and (2) research-intensive institutions or organizations that have a prominent genomics research training environment. </a:t>
            </a:r>
          </a:p>
          <a:p>
            <a:pPr marL="0" lvl="1" defTabSz="632323">
              <a:defRPr/>
            </a:pPr>
            <a:endParaRPr lang="en-US" dirty="0"/>
          </a:p>
          <a:p>
            <a:pPr marL="0" lvl="1" defTabSz="632323">
              <a:defRPr/>
            </a:pPr>
            <a:r>
              <a:rPr lang="en-US" dirty="0"/>
              <a:t>The institutional collaborations provide research educational activities and experiences in NHGRI mission areas and career development for undergraduates enrolled at MSI or IDEA-eligible institutions. Shown here are the initial awards for this new program.</a:t>
            </a:r>
          </a:p>
          <a:p>
            <a:pPr marL="0" lvl="1" defTabSz="632323">
              <a:defRPr/>
            </a:pPr>
            <a:endParaRPr lang="en-US" dirty="0"/>
          </a:p>
          <a:p>
            <a:pPr marL="0" lvl="1" defTabSz="632323">
              <a:defRPr/>
            </a:pPr>
            <a:r>
              <a:rPr lang="en-US" dirty="0"/>
              <a:t>Led by Nathaniel </a:t>
            </a:r>
            <a:r>
              <a:rPr lang="en-US" dirty="0" err="1"/>
              <a:t>Jue</a:t>
            </a:r>
            <a:r>
              <a:rPr lang="en-US" dirty="0"/>
              <a:t>, the California State University (at Monterey Bay) will be collaborating with the University of California (at Santa Cruz) to train students in bioinformatics, computational biology, and other fields of genomics. </a:t>
            </a:r>
          </a:p>
          <a:p>
            <a:pPr marL="0" lvl="1" defTabSz="632323">
              <a:defRPr/>
            </a:pPr>
            <a:endParaRPr lang="en-US" dirty="0"/>
          </a:p>
          <a:p>
            <a:pPr marL="0" lvl="1" defTabSz="632323">
              <a:defRPr/>
            </a:pPr>
            <a:r>
              <a:rPr lang="en-US" dirty="0"/>
              <a:t>Led by Jose Garcia-</a:t>
            </a:r>
            <a:r>
              <a:rPr lang="en-US" dirty="0" err="1"/>
              <a:t>Arraras</a:t>
            </a:r>
            <a:r>
              <a:rPr lang="en-US" dirty="0"/>
              <a:t>, the University of Puerto Rico will be collaborating with a variety of institutions to allow students to gain hands-on research experience and participate in workshops in the fields of genomics and bioinformatics. </a:t>
            </a:r>
          </a:p>
          <a:p>
            <a:pPr marL="0" lvl="1" defTabSz="632323">
              <a:defRPr/>
            </a:pPr>
            <a:r>
              <a:rPr lang="en-US" dirty="0"/>
              <a:t> </a:t>
            </a:r>
          </a:p>
          <a:p>
            <a:pPr marL="0" lvl="1" defTabSz="632323">
              <a:defRPr/>
            </a:pPr>
            <a:r>
              <a:rPr lang="en-US" dirty="0"/>
              <a:t>The due date to apply for next year’s awards is July 1, 2023.</a:t>
            </a:r>
          </a:p>
        </p:txBody>
      </p:sp>
      <p:sp>
        <p:nvSpPr>
          <p:cNvPr id="2" name="Slide Number Placeholder 3">
            <a:extLst>
              <a:ext uri="{FF2B5EF4-FFF2-40B4-BE49-F238E27FC236}">
                <a16:creationId xmlns:a16="http://schemas.microsoft.com/office/drawing/2014/main" id="{69F78A6F-4924-4117-E27E-DC825C7EBAA3}"/>
              </a:ext>
            </a:extLst>
          </p:cNvPr>
          <p:cNvSpPr txBox="1">
            <a:spLocks/>
          </p:cNvSpPr>
          <p:nvPr/>
        </p:nvSpPr>
        <p:spPr>
          <a:xfrm>
            <a:off x="4143587" y="9121140"/>
            <a:ext cx="3169920" cy="480060"/>
          </a:xfrm>
          <a:prstGeom prst="rect">
            <a:avLst/>
          </a:prstGeom>
        </p:spPr>
        <p:txBody>
          <a:bodyPr vert="horz" lIns="96523" tIns="48263" rIns="96523" bIns="48263"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115" fontAlgn="base">
              <a:spcBef>
                <a:spcPct val="0"/>
              </a:spcBef>
              <a:spcAft>
                <a:spcPct val="0"/>
              </a:spcAft>
              <a:defRPr/>
            </a:pPr>
            <a:fld id="{5B6CE0F2-70EA-43E2-9B6A-D90CC32518E6}" type="slidenum">
              <a:rPr lang="en-US" b="1">
                <a:solidFill>
                  <a:srgbClr val="000000"/>
                </a:solidFill>
                <a:latin typeface="Arial" pitchFamily="34" charset="0"/>
              </a:rPr>
              <a:pPr defTabSz="965115" fontAlgn="base">
                <a:spcBef>
                  <a:spcPct val="0"/>
                </a:spcBef>
                <a:spcAft>
                  <a:spcPct val="0"/>
                </a:spcAft>
                <a:defRPr/>
              </a:pPr>
              <a:t>47</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406831962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852281" y="4227658"/>
            <a:ext cx="5724939" cy="4249711"/>
          </a:xfrm>
        </p:spPr>
        <p:txBody>
          <a:bodyPr/>
          <a:lstStyle/>
          <a:p>
            <a:r>
              <a:rPr lang="en-US" dirty="0"/>
              <a:t>NHGRI is committed to supporting talented researchers early in their careers. This includes two funding opportunities for independent research R01 projects targeted at this career stage.</a:t>
            </a:r>
          </a:p>
          <a:p>
            <a:endParaRPr lang="en-US" dirty="0"/>
          </a:p>
          <a:p>
            <a:pPr defTabSz="948507">
              <a:defRPr/>
            </a:pPr>
            <a:r>
              <a:rPr lang="en-US" dirty="0"/>
              <a:t>* The first is entitled “New Investigators to Promote Workforce Diversity in Genomics, Bioinformatics, or Bioengineering and Biomedical Imaging Research.” This opportunity includes participation by NHGRI, the National Institute of Biomedical Imaging and Bioengineering, and the </a:t>
            </a:r>
            <a:r>
              <a:rPr lang="en-US" i="1" dirty="0"/>
              <a:t>All of Us</a:t>
            </a:r>
            <a:r>
              <a:rPr lang="en-US" dirty="0"/>
              <a:t> Research Program; it is intended to support early stage investigators and new investigators from diverse backgrounds, including those from groups underrepresented in the health-related sciences. The next application due date is February 22, 2023.</a:t>
            </a:r>
          </a:p>
          <a:p>
            <a:endParaRPr lang="en-US" dirty="0"/>
          </a:p>
          <a:p>
            <a:pPr defTabSz="632323">
              <a:defRPr/>
            </a:pPr>
            <a:r>
              <a:rPr lang="en-US" dirty="0"/>
              <a:t>* The second funding opportunity is entitled “Supporting Talented Early Career Researchers in Genomics.” This opportunity is intended to support early stage investigators and the next application due date is February 28, 2023. </a:t>
            </a:r>
          </a:p>
          <a:p>
            <a:endParaRPr lang="en-US" dirty="0"/>
          </a:p>
        </p:txBody>
      </p:sp>
      <p:sp>
        <p:nvSpPr>
          <p:cNvPr id="5" name="Slide Number Placeholder 3">
            <a:extLst>
              <a:ext uri="{FF2B5EF4-FFF2-40B4-BE49-F238E27FC236}">
                <a16:creationId xmlns:a16="http://schemas.microsoft.com/office/drawing/2014/main" id="{25E58F0D-AC3C-B8C5-3EC7-67208FFBF110}"/>
              </a:ext>
            </a:extLst>
          </p:cNvPr>
          <p:cNvSpPr txBox="1">
            <a:spLocks/>
          </p:cNvSpPr>
          <p:nvPr/>
        </p:nvSpPr>
        <p:spPr>
          <a:xfrm>
            <a:off x="4143587" y="9121140"/>
            <a:ext cx="3169920" cy="480060"/>
          </a:xfrm>
          <a:prstGeom prst="rect">
            <a:avLst/>
          </a:prstGeom>
        </p:spPr>
        <p:txBody>
          <a:bodyPr vert="horz" lIns="96523" tIns="48263" rIns="96523" bIns="48263"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115" fontAlgn="base">
              <a:spcBef>
                <a:spcPct val="0"/>
              </a:spcBef>
              <a:spcAft>
                <a:spcPct val="0"/>
              </a:spcAft>
              <a:defRPr/>
            </a:pPr>
            <a:fld id="{5B6CE0F2-70EA-43E2-9B6A-D90CC32518E6}" type="slidenum">
              <a:rPr lang="en-US" b="1">
                <a:solidFill>
                  <a:srgbClr val="000000"/>
                </a:solidFill>
                <a:latin typeface="Arial" pitchFamily="34" charset="0"/>
              </a:rPr>
              <a:pPr defTabSz="965115" fontAlgn="base">
                <a:spcBef>
                  <a:spcPct val="0"/>
                </a:spcBef>
                <a:spcAft>
                  <a:spcPct val="0"/>
                </a:spcAft>
                <a:defRPr/>
              </a:pPr>
              <a:t>48</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25392800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509588" y="495300"/>
            <a:ext cx="6296025" cy="3541713"/>
          </a:xfrm>
          <a:prstGeom prst="rect">
            <a:avLst/>
          </a:prstGeom>
          <a:ln/>
        </p:spPr>
      </p:sp>
      <p:sp>
        <p:nvSpPr>
          <p:cNvPr id="119811" name="Notes Placeholder 2"/>
          <p:cNvSpPr>
            <a:spLocks noGrp="1"/>
          </p:cNvSpPr>
          <p:nvPr>
            <p:ph type="body" idx="1"/>
          </p:nvPr>
        </p:nvSpPr>
        <p:spPr>
          <a:xfrm>
            <a:off x="795129" y="4218202"/>
            <a:ext cx="5822945" cy="4434957"/>
          </a:xfrm>
          <a:noFill/>
          <a:ln w="9525">
            <a:noFill/>
            <a:miter lim="800000"/>
            <a:headEnd/>
            <a:tailEnd/>
          </a:ln>
          <a:effectLst/>
        </p:spPr>
        <p:txBody>
          <a:bodyPr vert="horz" wrap="square" lIns="98108" tIns="49054" rIns="98108" bIns="49054" numCol="1" anchor="t" anchorCtr="0" compatLnSpc="1">
            <a:prstTxWarp prst="textNoShape">
              <a:avLst/>
            </a:prstTxWarp>
            <a:noAutofit/>
          </a:bodyPr>
          <a:lstStyle/>
          <a:p>
            <a:pPr marL="0" lvl="1" defTabSz="632323">
              <a:defRPr/>
            </a:pPr>
            <a:r>
              <a:rPr lang="en-US" dirty="0"/>
              <a:t>NHGRI supports the development of resources, approaches, and technologies that will accelerate genomics research as described in the 2020 NHGRI Strategic Vision. We recognize that the institute is known for funding consortia-based projects and cooperative agreements. However, we want to emphasize that we also welcome novel and innovative investigator-initiated applications that follow the NIH standard schedule for submission, review, and award. I would like to briefly highlight some publications deriving from NHGRI’s extramural investigator-initiated research portfolio. </a:t>
            </a:r>
          </a:p>
          <a:p>
            <a:pPr marL="0" lvl="1" defTabSz="632323">
              <a:defRPr/>
            </a:pPr>
            <a:endParaRPr lang="en-US" dirty="0"/>
          </a:p>
          <a:p>
            <a:pPr marL="0" lvl="1" defTabSz="632323">
              <a:defRPr/>
            </a:pPr>
            <a:r>
              <a:rPr lang="en-US" dirty="0"/>
              <a:t>* First, Samuel Smith and colleagues performed a large-scale enrichment analyses in over 600,000 individuals representing seven ancestry groups from the Population Architecture using Genomics and Epidemiology (or PAGE) Study, the UK Biobank, and Biobank Japan. These findings were published in the </a:t>
            </a:r>
            <a:r>
              <a:rPr lang="en-US" i="1" dirty="0"/>
              <a:t>American Journal of Human Genetics</a:t>
            </a:r>
            <a:r>
              <a:rPr lang="en-US" dirty="0"/>
              <a:t> in March. </a:t>
            </a:r>
          </a:p>
          <a:p>
            <a:pPr marL="0" lvl="1" defTabSz="632323">
              <a:defRPr/>
            </a:pPr>
            <a:endParaRPr lang="en-US" dirty="0"/>
          </a:p>
          <a:p>
            <a:pPr marL="0" lvl="1" defTabSz="632323">
              <a:defRPr/>
            </a:pPr>
            <a:r>
              <a:rPr lang="en-US" dirty="0"/>
              <a:t>This analysis, which was partially funded by an NHGRI R01 award, aggregated SNP-phenotype associations at multiple genomic levels (from genes to genomic regions to pathways) and multiple ancestries in order to better understand the architecture of complex disease. The researchers identified over 1000 gene-level associations across 25 different traits and also reported an enrichment of mutations in genes associated with triglyceride levels across multiple ancestry groups.</a:t>
            </a:r>
          </a:p>
        </p:txBody>
      </p:sp>
      <p:sp>
        <p:nvSpPr>
          <p:cNvPr id="119812" name="Slide Number Placeholder 3"/>
          <p:cNvSpPr>
            <a:spLocks noGrp="1"/>
          </p:cNvSpPr>
          <p:nvPr>
            <p:ph type="sldNum" sz="quarter" idx="5"/>
          </p:nvPr>
        </p:nvSpPr>
        <p:spPr>
          <a:noFill/>
        </p:spPr>
        <p:txBody>
          <a:bodyPr/>
          <a:lstStyle/>
          <a:p>
            <a:pPr defTabSz="976585"/>
            <a:fld id="{3F3096A7-7907-4AE4-8BBC-4643BE8BB0EA}" type="slidenum">
              <a:rPr lang="en-US" smtClean="0">
                <a:solidFill>
                  <a:srgbClr val="000000"/>
                </a:solidFill>
              </a:rPr>
              <a:pPr defTabSz="976585"/>
              <a:t>49</a:t>
            </a:fld>
            <a:endParaRPr lang="en-US" dirty="0">
              <a:solidFill>
                <a:srgbClr val="000000"/>
              </a:solidFill>
            </a:endParaRPr>
          </a:p>
        </p:txBody>
      </p:sp>
    </p:spTree>
    <p:extLst>
      <p:ext uri="{BB962C8B-B14F-4D97-AF65-F5344CB8AC3E}">
        <p14:creationId xmlns:p14="http://schemas.microsoft.com/office/powerpoint/2010/main" val="242457206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33388" y="495300"/>
            <a:ext cx="6297612" cy="3541713"/>
          </a:xfrm>
          <a:prstGeom prst="rect">
            <a:avLst/>
          </a:prstGeom>
          <a:ln/>
        </p:spPr>
      </p:sp>
      <p:sp>
        <p:nvSpPr>
          <p:cNvPr id="119811" name="Notes Placeholder 2"/>
          <p:cNvSpPr>
            <a:spLocks noGrp="1"/>
          </p:cNvSpPr>
          <p:nvPr>
            <p:ph type="body" idx="1"/>
          </p:nvPr>
        </p:nvSpPr>
        <p:spPr>
          <a:xfrm>
            <a:off x="719759" y="4180925"/>
            <a:ext cx="5724940" cy="4249711"/>
          </a:xfrm>
          <a:noFill/>
          <a:ln w="9525">
            <a:noFill/>
            <a:miter lim="800000"/>
            <a:headEnd/>
            <a:tailEnd/>
          </a:ln>
          <a:effectLst/>
        </p:spPr>
        <p:txBody>
          <a:bodyPr vert="horz" wrap="square" lIns="98108" tIns="49054" rIns="98108" bIns="49054" numCol="1" anchor="t" anchorCtr="0" compatLnSpc="1">
            <a:prstTxWarp prst="textNoShape">
              <a:avLst/>
            </a:prstTxWarp>
            <a:noAutofit/>
          </a:bodyPr>
          <a:lstStyle/>
          <a:p>
            <a:pPr marL="0" lvl="1" defTabSz="632323">
              <a:defRPr/>
            </a:pPr>
            <a:r>
              <a:rPr lang="en-US" kern="1200" dirty="0">
                <a:solidFill>
                  <a:schemeClr val="tx1"/>
                </a:solidFill>
                <a:latin typeface="Arial" panose="020B0604020202020204" pitchFamily="34" charset="0"/>
                <a:cs typeface="Arial" panose="020B0604020202020204" pitchFamily="34" charset="0"/>
              </a:rPr>
              <a:t>Second, I would like to highlight publications from NHGRI-supported trainees. </a:t>
            </a:r>
          </a:p>
          <a:p>
            <a:pPr marL="0" lvl="1" defTabSz="632323">
              <a:defRPr/>
            </a:pPr>
            <a:endParaRPr lang="en-US" kern="1200" dirty="0">
              <a:solidFill>
                <a:schemeClr val="tx1"/>
              </a:solidFill>
              <a:latin typeface="Arial" panose="020B0604020202020204" pitchFamily="34" charset="0"/>
              <a:cs typeface="Arial" panose="020B0604020202020204" pitchFamily="34" charset="0"/>
            </a:endParaRPr>
          </a:p>
          <a:p>
            <a:pPr marL="0" lvl="1" defTabSz="632323">
              <a:defRPr/>
            </a:pPr>
            <a:r>
              <a:rPr lang="en-US" kern="1200" dirty="0">
                <a:solidFill>
                  <a:schemeClr val="tx1"/>
                </a:solidFill>
                <a:latin typeface="Arial" panose="020B0604020202020204" pitchFamily="34" charset="0"/>
                <a:cs typeface="Arial" panose="020B0604020202020204" pitchFamily="34" charset="0"/>
              </a:rPr>
              <a:t>* Katherine Callahan, a trainee on the University of Pennsylvania’s ELSI T32 grant, published a recent paper in </a:t>
            </a:r>
            <a:r>
              <a:rPr lang="en-US" i="1" kern="1200" dirty="0">
                <a:solidFill>
                  <a:schemeClr val="tx1"/>
                </a:solidFill>
                <a:latin typeface="Arial" panose="020B0604020202020204" pitchFamily="34" charset="0"/>
                <a:cs typeface="Arial" panose="020B0604020202020204" pitchFamily="34" charset="0"/>
              </a:rPr>
              <a:t>Pediatrics</a:t>
            </a:r>
            <a:r>
              <a:rPr lang="en-US" kern="1200" dirty="0">
                <a:solidFill>
                  <a:schemeClr val="tx1"/>
                </a:solidFill>
                <a:latin typeface="Arial" panose="020B0604020202020204" pitchFamily="34" charset="0"/>
                <a:cs typeface="Arial" panose="020B0604020202020204" pitchFamily="34" charset="0"/>
              </a:rPr>
              <a:t> that reported how neonatologists use genomic information in clinical care and concluded </a:t>
            </a:r>
            <a:r>
              <a:rPr lang="en-US" kern="1200">
                <a:solidFill>
                  <a:schemeClr val="tx1"/>
                </a:solidFill>
                <a:latin typeface="Arial" panose="020B0604020202020204" pitchFamily="34" charset="0"/>
                <a:cs typeface="Arial" panose="020B0604020202020204" pitchFamily="34" charset="0"/>
              </a:rPr>
              <a:t>that specialists </a:t>
            </a:r>
            <a:r>
              <a:rPr lang="en-US" kern="1200" dirty="0">
                <a:solidFill>
                  <a:schemeClr val="tx1"/>
                </a:solidFill>
                <a:latin typeface="Arial" panose="020B0604020202020204" pitchFamily="34" charset="0"/>
                <a:cs typeface="Arial" panose="020B0604020202020204" pitchFamily="34" charset="0"/>
              </a:rPr>
              <a:t>need to recognize bias in interpreting ambiguous genetics results. </a:t>
            </a:r>
          </a:p>
          <a:p>
            <a:pPr marL="0" lvl="1" defTabSz="632323">
              <a:defRPr/>
            </a:pPr>
            <a:endParaRPr lang="en-US" kern="1200" dirty="0">
              <a:solidFill>
                <a:schemeClr val="tx1"/>
              </a:solidFill>
              <a:latin typeface="Arial" panose="020B0604020202020204" pitchFamily="34" charset="0"/>
              <a:cs typeface="Arial" panose="020B0604020202020204" pitchFamily="34" charset="0"/>
            </a:endParaRPr>
          </a:p>
          <a:p>
            <a:pPr marL="0" lvl="1" defTabSz="632323">
              <a:defRPr/>
            </a:pPr>
            <a:r>
              <a:rPr lang="en-US" kern="1200" dirty="0">
                <a:solidFill>
                  <a:schemeClr val="tx1"/>
                </a:solidFill>
                <a:latin typeface="Arial" panose="020B0604020202020204" pitchFamily="34" charset="0"/>
                <a:cs typeface="Arial" panose="020B0604020202020204" pitchFamily="34" charset="0"/>
              </a:rPr>
              <a:t>* Carl de Boer, a K99/R00 awardee at the University of British Columbia, published a recent paper</a:t>
            </a:r>
            <a:r>
              <a:rPr lang="en-US" dirty="0">
                <a:latin typeface="Arial" panose="020B0604020202020204" pitchFamily="34" charset="0"/>
                <a:cs typeface="Arial" panose="020B0604020202020204" pitchFamily="34" charset="0"/>
              </a:rPr>
              <a:t> in </a:t>
            </a:r>
            <a:r>
              <a:rPr lang="en-US" i="1" dirty="0">
                <a:latin typeface="Arial" panose="020B0604020202020204" pitchFamily="34" charset="0"/>
                <a:cs typeface="Arial" panose="020B0604020202020204" pitchFamily="34" charset="0"/>
              </a:rPr>
              <a:t>Nature </a:t>
            </a:r>
            <a:r>
              <a:rPr lang="en-US" i="0" dirty="0">
                <a:latin typeface="Arial" panose="020B0604020202020204" pitchFamily="34" charset="0"/>
                <a:cs typeface="Arial" panose="020B0604020202020204" pitchFamily="34" charset="0"/>
              </a:rPr>
              <a:t>that</a:t>
            </a:r>
            <a:r>
              <a:rPr lang="en-US" i="1" dirty="0">
                <a:latin typeface="Arial" panose="020B0604020202020204" pitchFamily="34" charset="0"/>
                <a:cs typeface="Arial" panose="020B0604020202020204" pitchFamily="34" charset="0"/>
              </a:rPr>
              <a:t> </a:t>
            </a:r>
            <a:r>
              <a:rPr lang="en-US" dirty="0"/>
              <a:t>provides a general framework for designing regulatory sequences and addressing fundamental questions in regulatory evolution. </a:t>
            </a:r>
            <a:endParaRPr lang="en-US" kern="1200" dirty="0">
              <a:solidFill>
                <a:schemeClr val="tx1"/>
              </a:solidFill>
              <a:latin typeface="Arial" panose="020B0604020202020204" pitchFamily="34" charset="0"/>
              <a:cs typeface="Arial" panose="020B0604020202020204" pitchFamily="34" charset="0"/>
            </a:endParaRPr>
          </a:p>
          <a:p>
            <a:pPr marL="0" lvl="1" defTabSz="632323">
              <a:defRPr/>
            </a:pPr>
            <a:endParaRPr lang="en-US" kern="1200" dirty="0">
              <a:solidFill>
                <a:schemeClr val="tx1"/>
              </a:solidFill>
              <a:latin typeface="Arial" panose="020B0604020202020204" pitchFamily="34" charset="0"/>
              <a:cs typeface="Arial" panose="020B0604020202020204" pitchFamily="34" charset="0"/>
            </a:endParaRPr>
          </a:p>
        </p:txBody>
      </p:sp>
      <p:sp>
        <p:nvSpPr>
          <p:cNvPr id="119812" name="Slide Number Placeholder 3"/>
          <p:cNvSpPr>
            <a:spLocks noGrp="1"/>
          </p:cNvSpPr>
          <p:nvPr>
            <p:ph type="sldNum" sz="quarter" idx="5"/>
          </p:nvPr>
        </p:nvSpPr>
        <p:spPr>
          <a:noFill/>
        </p:spPr>
        <p:txBody>
          <a:bodyPr/>
          <a:lstStyle/>
          <a:p>
            <a:pPr defTabSz="976585"/>
            <a:fld id="{3F3096A7-7907-4AE4-8BBC-4643BE8BB0EA}" type="slidenum">
              <a:rPr lang="en-US" smtClean="0">
                <a:solidFill>
                  <a:srgbClr val="000000"/>
                </a:solidFill>
              </a:rPr>
              <a:pPr defTabSz="976585"/>
              <a:t>50</a:t>
            </a:fld>
            <a:endParaRPr lang="en-US" dirty="0">
              <a:solidFill>
                <a:srgbClr val="000000"/>
              </a:solidFill>
            </a:endParaRPr>
          </a:p>
        </p:txBody>
      </p:sp>
    </p:spTree>
    <p:extLst>
      <p:ext uri="{BB962C8B-B14F-4D97-AF65-F5344CB8AC3E}">
        <p14:creationId xmlns:p14="http://schemas.microsoft.com/office/powerpoint/2010/main" val="242457206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33388" y="495300"/>
            <a:ext cx="6297612" cy="3541713"/>
          </a:xfrm>
          <a:prstGeom prst="rect">
            <a:avLst/>
          </a:prstGeom>
          <a:ln/>
        </p:spPr>
      </p:sp>
      <p:sp>
        <p:nvSpPr>
          <p:cNvPr id="119811" name="Notes Placeholder 2"/>
          <p:cNvSpPr>
            <a:spLocks noGrp="1"/>
          </p:cNvSpPr>
          <p:nvPr>
            <p:ph type="body" idx="1"/>
          </p:nvPr>
        </p:nvSpPr>
        <p:spPr>
          <a:xfrm>
            <a:off x="719759" y="4255481"/>
            <a:ext cx="5724940" cy="4249711"/>
          </a:xfrm>
          <a:noFill/>
          <a:ln w="9525">
            <a:noFill/>
            <a:miter lim="800000"/>
            <a:headEnd/>
            <a:tailEnd/>
          </a:ln>
          <a:effectLst/>
        </p:spPr>
        <p:txBody>
          <a:bodyPr vert="horz" wrap="square" lIns="98108" tIns="49054" rIns="98108" bIns="49054" numCol="1" anchor="t" anchorCtr="0" compatLnSpc="1">
            <a:prstTxWarp prst="textNoShape">
              <a:avLst/>
            </a:prstTxWarp>
            <a:noAutofit/>
          </a:bodyPr>
          <a:lstStyle/>
          <a:p>
            <a:pPr>
              <a:defRPr/>
            </a:pPr>
            <a:r>
              <a:rPr lang="en-US" dirty="0">
                <a:solidFill>
                  <a:srgbClr val="02122A"/>
                </a:solidFill>
                <a:latin typeface="Arial"/>
                <a:cs typeface="Arial"/>
              </a:rPr>
              <a:t>NHGRI has refined its guidance to grant applicants requesting more than $500K direct cost in a single year. * This guidance is summarized on NHGR’s website, genome.gov, and in a recent NIH Guide notice. </a:t>
            </a:r>
            <a:endParaRPr lang="en-US" dirty="0">
              <a:solidFill>
                <a:srgbClr val="02122A"/>
              </a:solidFill>
            </a:endParaRPr>
          </a:p>
          <a:p>
            <a:pPr defTabSz="632323">
              <a:defRPr/>
            </a:pPr>
            <a:endParaRPr lang="en-US" dirty="0">
              <a:solidFill>
                <a:srgbClr val="02122A"/>
              </a:solidFill>
            </a:endParaRPr>
          </a:p>
          <a:p>
            <a:pPr>
              <a:defRPr/>
            </a:pPr>
            <a:r>
              <a:rPr lang="en-US" dirty="0">
                <a:solidFill>
                  <a:srgbClr val="02122A"/>
                </a:solidFill>
                <a:latin typeface="Arial"/>
                <a:cs typeface="Arial"/>
              </a:rPr>
              <a:t>NIH Policy requires applicants who seek research support of greater than $500K in direct costs in a single year to seek permission to submit the application at least six weeks before the intended submission date. </a:t>
            </a:r>
          </a:p>
          <a:p>
            <a:pPr>
              <a:defRPr/>
            </a:pPr>
            <a:endParaRPr lang="en-US" dirty="0">
              <a:solidFill>
                <a:srgbClr val="02122A"/>
              </a:solidFill>
              <a:latin typeface="Arial"/>
              <a:cs typeface="Arial"/>
            </a:endParaRPr>
          </a:p>
          <a:p>
            <a:pPr>
              <a:defRPr/>
            </a:pPr>
            <a:r>
              <a:rPr lang="en-US" dirty="0">
                <a:solidFill>
                  <a:srgbClr val="02122A"/>
                </a:solidFill>
                <a:latin typeface="Arial"/>
                <a:cs typeface="Arial"/>
              </a:rPr>
              <a:t>* To ensure adequate time for review and consideration of requests, NHGRI strongly encourages such requests be sent to an NHGRI Program Director at least eight weeks prior to the anticipated submission date. This extended timeframe has been found to better serve the applicants’ needs. </a:t>
            </a:r>
            <a:endParaRPr lang="en-US" dirty="0">
              <a:solidFill>
                <a:srgbClr val="02122A"/>
              </a:solidFill>
            </a:endParaRPr>
          </a:p>
          <a:p>
            <a:pPr defTabSz="632323">
              <a:defRPr/>
            </a:pPr>
            <a:endParaRPr lang="en-US" dirty="0">
              <a:solidFill>
                <a:srgbClr val="02122A"/>
              </a:solidFill>
            </a:endParaRPr>
          </a:p>
          <a:p>
            <a:pPr>
              <a:defRPr/>
            </a:pPr>
            <a:r>
              <a:rPr lang="en-US" dirty="0">
                <a:solidFill>
                  <a:srgbClr val="02122A"/>
                </a:solidFill>
                <a:latin typeface="Arial"/>
                <a:cs typeface="Arial"/>
              </a:rPr>
              <a:t>* The revised guidance also includes a detailed list of items that applicants should include as part of their request. </a:t>
            </a:r>
            <a:endParaRPr lang="en-US" dirty="0">
              <a:solidFill>
                <a:srgbClr val="02122A"/>
              </a:solidFill>
            </a:endParaRPr>
          </a:p>
        </p:txBody>
      </p:sp>
      <p:sp>
        <p:nvSpPr>
          <p:cNvPr id="2" name="Slide Number Placeholder 3">
            <a:extLst>
              <a:ext uri="{FF2B5EF4-FFF2-40B4-BE49-F238E27FC236}">
                <a16:creationId xmlns:a16="http://schemas.microsoft.com/office/drawing/2014/main" id="{00D1B6BF-D0B2-7225-B532-47424D12145D}"/>
              </a:ext>
            </a:extLst>
          </p:cNvPr>
          <p:cNvSpPr txBox="1">
            <a:spLocks/>
          </p:cNvSpPr>
          <p:nvPr/>
        </p:nvSpPr>
        <p:spPr>
          <a:xfrm>
            <a:off x="4143587" y="9121140"/>
            <a:ext cx="3169920" cy="480060"/>
          </a:xfrm>
          <a:prstGeom prst="rect">
            <a:avLst/>
          </a:prstGeom>
        </p:spPr>
        <p:txBody>
          <a:bodyPr vert="horz" lIns="96523" tIns="48263" rIns="96523" bIns="48263"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115" fontAlgn="base">
              <a:spcBef>
                <a:spcPct val="0"/>
              </a:spcBef>
              <a:spcAft>
                <a:spcPct val="0"/>
              </a:spcAft>
              <a:defRPr/>
            </a:pPr>
            <a:fld id="{5B6CE0F2-70EA-43E2-9B6A-D90CC32518E6}" type="slidenum">
              <a:rPr lang="en-US" b="1">
                <a:solidFill>
                  <a:srgbClr val="000000"/>
                </a:solidFill>
                <a:latin typeface="Arial" pitchFamily="34" charset="0"/>
              </a:rPr>
              <a:pPr defTabSz="965115" fontAlgn="base">
                <a:spcBef>
                  <a:spcPct val="0"/>
                </a:spcBef>
                <a:spcAft>
                  <a:spcPct val="0"/>
                </a:spcAft>
                <a:defRPr/>
              </a:pPr>
              <a:t>51</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242457206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509588" y="446088"/>
            <a:ext cx="6296025" cy="3541712"/>
          </a:xfrm>
          <a:prstGeom prst="rect">
            <a:avLst/>
          </a:prstGeom>
          <a:ln/>
        </p:spPr>
      </p:sp>
      <p:sp>
        <p:nvSpPr>
          <p:cNvPr id="119811" name="Notes Placeholder 2"/>
          <p:cNvSpPr>
            <a:spLocks noGrp="1"/>
          </p:cNvSpPr>
          <p:nvPr>
            <p:ph type="body" idx="1"/>
          </p:nvPr>
        </p:nvSpPr>
        <p:spPr>
          <a:xfrm>
            <a:off x="795130" y="4115289"/>
            <a:ext cx="5724940" cy="4249711"/>
          </a:xfrm>
          <a:noFill/>
          <a:ln w="9525">
            <a:noFill/>
            <a:miter lim="800000"/>
            <a:headEnd/>
            <a:tailEnd/>
          </a:ln>
          <a:effectLst/>
        </p:spPr>
        <p:txBody>
          <a:bodyPr vert="horz" wrap="square" lIns="98108" tIns="49054" rIns="98108" bIns="49054" numCol="1" anchor="t" anchorCtr="0" compatLnSpc="1">
            <a:prstTxWarp prst="textNoShape">
              <a:avLst/>
            </a:prstTxWarp>
            <a:noAutofit/>
          </a:bodyPr>
          <a:lstStyle/>
          <a:p>
            <a:r>
              <a:rPr lang="en-US" dirty="0"/>
              <a:t>NHGRI encourages all applicants to reach out to program staff during the development of an application to ensure that it aligns with NHGRI’s strategic priorities. To facilitate this, the institute recently updated its website, genome.gov, to include a section on Scientific Areas of Emphasis and Extramural Program Contacts. </a:t>
            </a:r>
          </a:p>
          <a:p>
            <a:endParaRPr lang="en-US" dirty="0"/>
          </a:p>
          <a:p>
            <a:pPr marL="0" lvl="1" defTabSz="632323">
              <a:defRPr/>
            </a:pPr>
            <a:r>
              <a:rPr lang="en-US" dirty="0"/>
              <a:t>* The overview page for this section summarizes the major areas of research that NHGRI supports, such as: Genomic Technology Development; Computational Genomics; Genomic Medicine Implementation and Evaluation; Ethical, Legal, and Social Implications Research; and Training. </a:t>
            </a:r>
          </a:p>
          <a:p>
            <a:pPr marL="0" lvl="1" defTabSz="632323">
              <a:defRPr/>
            </a:pPr>
            <a:endParaRPr lang="en-US" dirty="0"/>
          </a:p>
          <a:p>
            <a:pPr marL="0" lvl="1" defTabSz="632323">
              <a:defRPr/>
            </a:pPr>
            <a:r>
              <a:rPr lang="en-US" dirty="0"/>
              <a:t>* The search page provides additional details for the major scientific areas. Specifically, each area is broken into subcategories, and each subcategory includes a brief description of the type of research supported as well as contact information for one or more program directors. * This page also includes a search function that allows the reader to quickly find the area they are inquiring about and who to contact. </a:t>
            </a:r>
          </a:p>
          <a:p>
            <a:pPr marL="0" lvl="1" defTabSz="632323">
              <a:defRPr/>
            </a:pPr>
            <a:endParaRPr lang="en-US" dirty="0">
              <a:latin typeface="Arial" panose="020B0604020202020204" pitchFamily="34" charset="0"/>
              <a:cs typeface="Arial" panose="020B0604020202020204" pitchFamily="34" charset="0"/>
            </a:endParaRPr>
          </a:p>
          <a:p>
            <a:pPr marL="0" lvl="1" defTabSz="632323">
              <a:defRPr/>
            </a:pPr>
            <a:endParaRPr lang="en-US" dirty="0"/>
          </a:p>
        </p:txBody>
      </p:sp>
      <p:sp>
        <p:nvSpPr>
          <p:cNvPr id="2" name="Slide Number Placeholder 3">
            <a:extLst>
              <a:ext uri="{FF2B5EF4-FFF2-40B4-BE49-F238E27FC236}">
                <a16:creationId xmlns:a16="http://schemas.microsoft.com/office/drawing/2014/main" id="{EE88EFAC-2A59-9FED-D86A-709625F9FD56}"/>
              </a:ext>
            </a:extLst>
          </p:cNvPr>
          <p:cNvSpPr txBox="1">
            <a:spLocks/>
          </p:cNvSpPr>
          <p:nvPr/>
        </p:nvSpPr>
        <p:spPr>
          <a:xfrm>
            <a:off x="4143587" y="9121140"/>
            <a:ext cx="3169920" cy="480060"/>
          </a:xfrm>
          <a:prstGeom prst="rect">
            <a:avLst/>
          </a:prstGeom>
        </p:spPr>
        <p:txBody>
          <a:bodyPr vert="horz" lIns="96523" tIns="48263" rIns="96523" bIns="48263"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115" fontAlgn="base">
              <a:spcBef>
                <a:spcPct val="0"/>
              </a:spcBef>
              <a:spcAft>
                <a:spcPct val="0"/>
              </a:spcAft>
              <a:defRPr/>
            </a:pPr>
            <a:fld id="{5B6CE0F2-70EA-43E2-9B6A-D90CC32518E6}" type="slidenum">
              <a:rPr lang="en-US" b="1">
                <a:solidFill>
                  <a:srgbClr val="000000"/>
                </a:solidFill>
                <a:latin typeface="Arial" pitchFamily="34" charset="0"/>
              </a:rPr>
              <a:pPr defTabSz="965115" fontAlgn="base">
                <a:spcBef>
                  <a:spcPct val="0"/>
                </a:spcBef>
                <a:spcAft>
                  <a:spcPct val="0"/>
                </a:spcAft>
                <a:defRPr/>
              </a:pPr>
              <a:t>52</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09716609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457200" y="376238"/>
            <a:ext cx="6400800" cy="3600450"/>
          </a:xfrm>
          <a:prstGeom prst="rect">
            <a:avLst/>
          </a:prstGeom>
          <a:ln/>
        </p:spPr>
      </p:sp>
      <p:sp>
        <p:nvSpPr>
          <p:cNvPr id="100355" name="Notes Placeholder 2"/>
          <p:cNvSpPr>
            <a:spLocks noGrp="1"/>
          </p:cNvSpPr>
          <p:nvPr>
            <p:ph type="body" idx="1"/>
          </p:nvPr>
        </p:nvSpPr>
        <p:spPr>
          <a:xfrm>
            <a:off x="897006" y="4138885"/>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Moving on to the NIH Common Fund and other trans-NIH efforts.</a:t>
            </a:r>
          </a:p>
          <a:p>
            <a:endParaRPr lang="en-US" dirty="0"/>
          </a:p>
        </p:txBody>
      </p:sp>
      <p:sp>
        <p:nvSpPr>
          <p:cNvPr id="5" name="Slide Number Placeholder 3">
            <a:extLst>
              <a:ext uri="{FF2B5EF4-FFF2-40B4-BE49-F238E27FC236}">
                <a16:creationId xmlns:a16="http://schemas.microsoft.com/office/drawing/2014/main" id="{80AD2BDE-019F-4B04-8109-6866D148C0FB}"/>
              </a:ext>
            </a:extLst>
          </p:cNvPr>
          <p:cNvSpPr txBox="1">
            <a:spLocks/>
          </p:cNvSpPr>
          <p:nvPr/>
        </p:nvSpPr>
        <p:spPr>
          <a:xfrm>
            <a:off x="4143587" y="9121140"/>
            <a:ext cx="3169920" cy="480060"/>
          </a:xfrm>
          <a:prstGeom prst="rect">
            <a:avLst/>
          </a:prstGeom>
        </p:spPr>
        <p:txBody>
          <a:bodyPr vert="horz" lIns="96523" tIns="48263" rIns="96523" bIns="48263"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115" fontAlgn="base">
              <a:spcBef>
                <a:spcPct val="0"/>
              </a:spcBef>
              <a:spcAft>
                <a:spcPct val="0"/>
              </a:spcAft>
              <a:defRPr/>
            </a:pPr>
            <a:fld id="{5B6CE0F2-70EA-43E2-9B6A-D90CC32518E6}" type="slidenum">
              <a:rPr lang="en-US" b="1">
                <a:solidFill>
                  <a:srgbClr val="000000"/>
                </a:solidFill>
                <a:latin typeface="Arial" pitchFamily="34" charset="0"/>
              </a:rPr>
              <a:pPr defTabSz="965115" fontAlgn="base">
                <a:spcBef>
                  <a:spcPct val="0"/>
                </a:spcBef>
                <a:spcAft>
                  <a:spcPct val="0"/>
                </a:spcAft>
                <a:defRPr/>
              </a:pPr>
              <a:t>53</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75084061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609600" y="538163"/>
            <a:ext cx="6096000" cy="3429000"/>
          </a:xfrm>
          <a:prstGeom prst="rect">
            <a:avLst/>
          </a:prstGeom>
          <a:ln/>
        </p:spPr>
      </p:sp>
      <p:sp>
        <p:nvSpPr>
          <p:cNvPr id="119811" name="Notes Placeholder 2"/>
          <p:cNvSpPr>
            <a:spLocks noGrp="1"/>
          </p:cNvSpPr>
          <p:nvPr>
            <p:ph type="body" idx="1"/>
          </p:nvPr>
        </p:nvSpPr>
        <p:spPr>
          <a:xfrm>
            <a:off x="914401" y="4096992"/>
            <a:ext cx="5653746" cy="4429883"/>
          </a:xfrm>
          <a:noFill/>
          <a:ln w="9525">
            <a:noFill/>
            <a:miter lim="800000"/>
            <a:headEnd/>
            <a:tailEnd/>
          </a:ln>
          <a:effectLst/>
        </p:spPr>
        <p:txBody>
          <a:bodyPr vert="horz" wrap="square" lIns="94552" tIns="47276" rIns="94552" bIns="47276" numCol="1" anchor="t" anchorCtr="0" compatLnSpc="1">
            <a:prstTxWarp prst="textNoShape">
              <a:avLst/>
            </a:prstTxWarp>
            <a:noAutofit/>
          </a:bodyPr>
          <a:lstStyle/>
          <a:p>
            <a:pPr defTabSz="947070">
              <a:defRPr/>
            </a:pPr>
            <a:r>
              <a:rPr lang="en-US" dirty="0"/>
              <a:t>The Knockout Mouse Phenotyping Program (or KOMP2) launched in 2011 as a NIH Common Fund and trans-NIH program. </a:t>
            </a:r>
            <a:r>
              <a:rPr lang="en-US" b="0" i="0" dirty="0">
                <a:solidFill>
                  <a:srgbClr val="444444"/>
                </a:solidFill>
                <a:effectLst/>
              </a:rPr>
              <a:t>KOMP2 collaborates with the International Mouse Phenotyping Consortium (or IMPC) to knockout and characterize protein-coding genes in the mouse genome.</a:t>
            </a:r>
            <a:r>
              <a:rPr lang="en-US" dirty="0"/>
              <a:t> Over the past 10 years, KOMP2 investigators have created and </a:t>
            </a:r>
            <a:r>
              <a:rPr lang="en-US" dirty="0" err="1"/>
              <a:t>phenotyped</a:t>
            </a:r>
            <a:r>
              <a:rPr lang="en-US" dirty="0"/>
              <a:t> approximately 5,500 strains of knockout mice, serving as a major contributor to the over 10,000 strains created by the larger IMPC program. </a:t>
            </a:r>
          </a:p>
          <a:p>
            <a:pPr defTabSz="947070">
              <a:defRPr/>
            </a:pPr>
            <a:endParaRPr lang="en-US" dirty="0">
              <a:solidFill>
                <a:srgbClr val="000000"/>
              </a:solidFill>
              <a:effectLst/>
              <a:ea typeface="Times New Roman" panose="02020603050405020304" pitchFamily="18" charset="0"/>
            </a:endParaRPr>
          </a:p>
          <a:p>
            <a:pPr>
              <a:lnSpc>
                <a:spcPct val="107000"/>
              </a:lnSpc>
              <a:spcAft>
                <a:spcPts val="830"/>
              </a:spcAft>
            </a:pPr>
            <a:r>
              <a:rPr lang="en-US" dirty="0">
                <a:effectLst/>
                <a:ea typeface="Calibri" panose="020F0502020204030204" pitchFamily="34" charset="0"/>
              </a:rPr>
              <a:t>* </a:t>
            </a:r>
            <a:r>
              <a:rPr lang="en-US" dirty="0"/>
              <a:t>With NIH Common Fund funding ending, </a:t>
            </a:r>
            <a:r>
              <a:rPr lang="en-US" dirty="0">
                <a:effectLst/>
                <a:ea typeface="Calibri" panose="020F0502020204030204" pitchFamily="34" charset="0"/>
              </a:rPr>
              <a:t>KOMP2 has transitioned to a trans-NIH program supported by 18 NIH institutes and centers, as * listed here. The </a:t>
            </a:r>
            <a:r>
              <a:rPr lang="en-US" dirty="0">
                <a:solidFill>
                  <a:srgbClr val="333333"/>
                </a:solidFill>
                <a:effectLst/>
                <a:ea typeface="Calibri" panose="020F0502020204030204" pitchFamily="34" charset="0"/>
              </a:rPr>
              <a:t>objective of this final phase is to make a substantive contribution to the completion of high-priority human-mouse orthologs. Specifically, the program will generate an additional 1,200 mutant mouse lines using CRISPR/Cas9 technology, perform a series of phenotyping assays, and make mice and data readily available to the research community.</a:t>
            </a:r>
            <a:r>
              <a:rPr lang="en-US" dirty="0">
                <a:effectLst/>
                <a:ea typeface="Calibri" panose="020F0502020204030204" pitchFamily="34" charset="0"/>
              </a:rPr>
              <a:t> </a:t>
            </a:r>
          </a:p>
          <a:p>
            <a:pPr>
              <a:lnSpc>
                <a:spcPct val="107000"/>
              </a:lnSpc>
              <a:spcAft>
                <a:spcPts val="830"/>
              </a:spcAft>
            </a:pPr>
            <a:r>
              <a:rPr lang="en-US" dirty="0">
                <a:effectLst/>
                <a:ea typeface="Calibri" panose="020F0502020204030204" pitchFamily="34" charset="0"/>
              </a:rPr>
              <a:t>* Awards for these efforts were made this summer to three production centers at * UC Davis, The Jackson Laboratory, and Baylor College of Medicine, as well as to a Data Coordination Center at EBI-</a:t>
            </a:r>
            <a:r>
              <a:rPr lang="en-US" dirty="0" err="1">
                <a:effectLst/>
                <a:ea typeface="Calibri" panose="020F0502020204030204" pitchFamily="34" charset="0"/>
              </a:rPr>
              <a:t>Hinxton</a:t>
            </a:r>
            <a:r>
              <a:rPr lang="en-US" dirty="0">
                <a:effectLst/>
                <a:ea typeface="Calibri" panose="020F0502020204030204" pitchFamily="34" charset="0"/>
              </a:rPr>
              <a:t>. The total funding will be $42 million over the five-year period. </a:t>
            </a:r>
            <a:endParaRPr lang="en-US" dirty="0"/>
          </a:p>
        </p:txBody>
      </p:sp>
      <p:sp>
        <p:nvSpPr>
          <p:cNvPr id="2" name="Slide Number Placeholder 3">
            <a:extLst>
              <a:ext uri="{FF2B5EF4-FFF2-40B4-BE49-F238E27FC236}">
                <a16:creationId xmlns:a16="http://schemas.microsoft.com/office/drawing/2014/main" id="{D716FF79-93CE-EC50-232F-5A5D6C290E99}"/>
              </a:ext>
            </a:extLst>
          </p:cNvPr>
          <p:cNvSpPr txBox="1">
            <a:spLocks/>
          </p:cNvSpPr>
          <p:nvPr/>
        </p:nvSpPr>
        <p:spPr>
          <a:xfrm>
            <a:off x="4143587" y="9121140"/>
            <a:ext cx="3169920" cy="480060"/>
          </a:xfrm>
          <a:prstGeom prst="rect">
            <a:avLst/>
          </a:prstGeom>
        </p:spPr>
        <p:txBody>
          <a:bodyPr vert="horz" lIns="96523" tIns="48263" rIns="96523" bIns="48263"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115" fontAlgn="base">
              <a:spcBef>
                <a:spcPct val="0"/>
              </a:spcBef>
              <a:spcAft>
                <a:spcPct val="0"/>
              </a:spcAft>
              <a:defRPr/>
            </a:pPr>
            <a:fld id="{5B6CE0F2-70EA-43E2-9B6A-D90CC32518E6}" type="slidenum">
              <a:rPr lang="en-US" b="1">
                <a:solidFill>
                  <a:srgbClr val="000000"/>
                </a:solidFill>
                <a:latin typeface="Arial" pitchFamily="34" charset="0"/>
              </a:rPr>
              <a:pPr defTabSz="965115" fontAlgn="base">
                <a:spcBef>
                  <a:spcPct val="0"/>
                </a:spcBef>
                <a:spcAft>
                  <a:spcPct val="0"/>
                </a:spcAft>
                <a:defRPr/>
              </a:pPr>
              <a:t>54</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265474667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95131" y="4290574"/>
            <a:ext cx="5724939" cy="4587699"/>
          </a:xfrm>
        </p:spPr>
        <p:txBody>
          <a:bodyPr/>
          <a:lstStyle/>
          <a:p>
            <a:r>
              <a:rPr lang="en-US" dirty="0">
                <a:latin typeface="Arial" panose="020B0604020202020204" pitchFamily="34" charset="0"/>
                <a:cs typeface="Arial" panose="020B0604020202020204" pitchFamily="34" charset="0"/>
              </a:rPr>
              <a:t>The central goal of the Human Heredity and Health in Africa (or H3Africa) program has been to develop a sustainable and collaborative African genomics research enterprise. H3Africa has now completed its tenth and final year of NIH Common Fund support.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 H3Africa investigators have over 700 publications contributing to the advancements of genomic studies of African populations, with over 50 published so far this year. Recent examples highlight how the H3Africa program is contributing to the body of work on increasing diversity in genomics research, implementing pharmacogenomics in Africa, and transferability and use of polygenetic risk scores.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 These topics were also discussed at the most recent consortium meeting in Abuja, Nigeria in June, when, after an almost three-year hiatus, many members of the H3Africa community were finally able to reconvene in person. Others joined virtually. Of note was a session on population descriptors in genomics research, allowing a forum for stakeholders from Africa to contribute input into the U.S. National Academies consideration of this topic.</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 Finally, several H3Africa investigators will be participating in the Presidential Symposium on African Genomics at the upcoming ASHG meeting. This session is being organized by NHGRI Scientific Director and current ASHG President, Charles Rotimi.</a:t>
            </a:r>
          </a:p>
        </p:txBody>
      </p:sp>
      <p:sp>
        <p:nvSpPr>
          <p:cNvPr id="5" name="Slide Number Placeholder 3">
            <a:extLst>
              <a:ext uri="{FF2B5EF4-FFF2-40B4-BE49-F238E27FC236}">
                <a16:creationId xmlns:a16="http://schemas.microsoft.com/office/drawing/2014/main" id="{62BCAB89-3518-F1F8-852B-A5841BE823D6}"/>
              </a:ext>
            </a:extLst>
          </p:cNvPr>
          <p:cNvSpPr txBox="1">
            <a:spLocks/>
          </p:cNvSpPr>
          <p:nvPr/>
        </p:nvSpPr>
        <p:spPr>
          <a:xfrm>
            <a:off x="4143587" y="9121140"/>
            <a:ext cx="3169920" cy="480060"/>
          </a:xfrm>
          <a:prstGeom prst="rect">
            <a:avLst/>
          </a:prstGeom>
        </p:spPr>
        <p:txBody>
          <a:bodyPr vert="horz" lIns="96523" tIns="48263" rIns="96523" bIns="48263"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115" fontAlgn="base">
              <a:spcBef>
                <a:spcPct val="0"/>
              </a:spcBef>
              <a:spcAft>
                <a:spcPct val="0"/>
              </a:spcAft>
              <a:defRPr/>
            </a:pPr>
            <a:fld id="{5B6CE0F2-70EA-43E2-9B6A-D90CC32518E6}" type="slidenum">
              <a:rPr lang="en-US" b="1">
                <a:solidFill>
                  <a:srgbClr val="000000"/>
                </a:solidFill>
                <a:latin typeface="Arial" pitchFamily="34" charset="0"/>
              </a:rPr>
              <a:pPr defTabSz="965115" fontAlgn="base">
                <a:spcBef>
                  <a:spcPct val="0"/>
                </a:spcBef>
                <a:spcAft>
                  <a:spcPct val="0"/>
                </a:spcAft>
                <a:defRPr/>
              </a:pPr>
              <a:t>55</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207044193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852281" y="4242144"/>
            <a:ext cx="5724939" cy="4249711"/>
          </a:xfrm>
        </p:spPr>
        <p:txBody>
          <a:bodyPr/>
          <a:lstStyle/>
          <a:p>
            <a:r>
              <a:rPr lang="en-US" dirty="0">
                <a:latin typeface="Arial" panose="020B0604020202020204" pitchFamily="34" charset="0"/>
                <a:cs typeface="Arial" panose="020B0604020202020204" pitchFamily="34" charset="0"/>
              </a:rPr>
              <a:t>While the current H3Africa program is wrapping up, a new NIH Common Fund program, Harnessing Data Science for Health Discovery and Innovation in Africa (or DS-I Africa), is just completing its first year. This program supports use of data science technologies to </a:t>
            </a:r>
            <a:r>
              <a:rPr lang="en-US" b="0" i="0" kern="1200" dirty="0">
                <a:solidFill>
                  <a:schemeClr val="tx1"/>
                </a:solidFill>
                <a:effectLst/>
                <a:latin typeface="Arial" panose="020B0604020202020204" pitchFamily="34" charset="0"/>
                <a:cs typeface="Arial" panose="020B0604020202020204" pitchFamily="34" charset="0"/>
              </a:rPr>
              <a:t>produce innovative solutions </a:t>
            </a:r>
            <a:r>
              <a:rPr lang="en-US" dirty="0">
                <a:latin typeface="Arial" panose="020B0604020202020204" pitchFamily="34" charset="0"/>
                <a:cs typeface="Arial" panose="020B0604020202020204" pitchFamily="34" charset="0"/>
              </a:rPr>
              <a:t>for</a:t>
            </a:r>
            <a:r>
              <a:rPr lang="en-US" b="0" i="0" kern="1200" dirty="0">
                <a:solidFill>
                  <a:schemeClr val="tx1"/>
                </a:solidFill>
                <a:effectLst/>
                <a:latin typeface="Arial" panose="020B0604020202020204" pitchFamily="34" charset="0"/>
                <a:cs typeface="Arial" panose="020B0604020202020204" pitchFamily="34" charset="0"/>
              </a:rPr>
              <a:t> the most pressing issues in healthcare, public health, and health research in Africa. </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The initial awards for seven collaborative research hubs, seven training programs, four ELSI research projects, and the open data science platform and coordinating center were made last year.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 There are two Funding Opportunity Announcements now open for additional DS-I Africa projects: one for U01 </a:t>
            </a:r>
            <a:r>
              <a:rPr lang="en-US" b="0" i="0" kern="1200" dirty="0">
                <a:solidFill>
                  <a:schemeClr val="tx1"/>
                </a:solidFill>
                <a:effectLst/>
                <a:latin typeface="Arial" panose="020B0604020202020204" pitchFamily="34" charset="0"/>
                <a:cs typeface="Arial" panose="020B0604020202020204" pitchFamily="34" charset="0"/>
              </a:rPr>
              <a:t>Partnership for Innovation Research Projects </a:t>
            </a:r>
            <a:r>
              <a:rPr lang="en-US" dirty="0">
                <a:latin typeface="Arial" panose="020B0604020202020204" pitchFamily="34" charset="0"/>
                <a:cs typeface="Arial" panose="020B0604020202020204" pitchFamily="34" charset="0"/>
              </a:rPr>
              <a:t>to expand the DS-I Africa network into new research areas and </a:t>
            </a:r>
            <a:r>
              <a:rPr lang="en-US" b="0" i="0" kern="1200" dirty="0">
                <a:solidFill>
                  <a:schemeClr val="tx1"/>
                </a:solidFill>
                <a:effectLst/>
                <a:latin typeface="Arial" panose="020B0604020202020204" pitchFamily="34" charset="0"/>
                <a:cs typeface="Arial" panose="020B0604020202020204" pitchFamily="34" charset="0"/>
              </a:rPr>
              <a:t>one </a:t>
            </a:r>
            <a:r>
              <a:rPr lang="en-US" dirty="0">
                <a:latin typeface="Arial" panose="020B0604020202020204" pitchFamily="34" charset="0"/>
                <a:cs typeface="Arial" panose="020B0604020202020204" pitchFamily="34" charset="0"/>
              </a:rPr>
              <a:t>for UE5</a:t>
            </a:r>
            <a:r>
              <a:rPr lang="en-US" b="0" i="0" kern="1200" dirty="0">
                <a:solidFill>
                  <a:schemeClr val="tx1"/>
                </a:solidFill>
                <a:effectLst/>
                <a:latin typeface="Arial" panose="020B0604020202020204" pitchFamily="34" charset="0"/>
                <a:cs typeface="Arial" panose="020B0604020202020204" pitchFamily="34" charset="0"/>
              </a:rPr>
              <a:t> Research Education Programs to provide innovative training courses that support the data science goals of the program. Due dates for both of these are at the end of this month.</a:t>
            </a:r>
          </a:p>
        </p:txBody>
      </p:sp>
      <p:sp>
        <p:nvSpPr>
          <p:cNvPr id="5" name="Slide Number Placeholder 3">
            <a:extLst>
              <a:ext uri="{FF2B5EF4-FFF2-40B4-BE49-F238E27FC236}">
                <a16:creationId xmlns:a16="http://schemas.microsoft.com/office/drawing/2014/main" id="{92DD9D9E-4EC3-A18F-4560-5C7CAFCA74D0}"/>
              </a:ext>
            </a:extLst>
          </p:cNvPr>
          <p:cNvSpPr txBox="1">
            <a:spLocks/>
          </p:cNvSpPr>
          <p:nvPr/>
        </p:nvSpPr>
        <p:spPr>
          <a:xfrm>
            <a:off x="4143587" y="9121140"/>
            <a:ext cx="3169920" cy="480060"/>
          </a:xfrm>
          <a:prstGeom prst="rect">
            <a:avLst/>
          </a:prstGeom>
        </p:spPr>
        <p:txBody>
          <a:bodyPr vert="horz" lIns="96523" tIns="48263" rIns="96523" bIns="48263"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115" fontAlgn="base">
              <a:spcBef>
                <a:spcPct val="0"/>
              </a:spcBef>
              <a:spcAft>
                <a:spcPct val="0"/>
              </a:spcAft>
              <a:defRPr/>
            </a:pPr>
            <a:fld id="{5B6CE0F2-70EA-43E2-9B6A-D90CC32518E6}" type="slidenum">
              <a:rPr lang="en-US" b="1">
                <a:solidFill>
                  <a:srgbClr val="000000"/>
                </a:solidFill>
                <a:latin typeface="Arial" pitchFamily="34" charset="0"/>
              </a:rPr>
              <a:pPr defTabSz="965115" fontAlgn="base">
                <a:spcBef>
                  <a:spcPct val="0"/>
                </a:spcBef>
                <a:spcAft>
                  <a:spcPct val="0"/>
                </a:spcAft>
                <a:defRPr/>
              </a:pPr>
              <a:t>56</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42734926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509588" y="360363"/>
            <a:ext cx="6296025" cy="3541712"/>
          </a:xfrm>
          <a:prstGeom prst="rect">
            <a:avLst/>
          </a:prstGeom>
          <a:ln/>
        </p:spPr>
      </p:sp>
      <p:sp>
        <p:nvSpPr>
          <p:cNvPr id="119811" name="Notes Placeholder 2"/>
          <p:cNvSpPr>
            <a:spLocks noGrp="1"/>
          </p:cNvSpPr>
          <p:nvPr>
            <p:ph type="body" idx="1"/>
          </p:nvPr>
        </p:nvSpPr>
        <p:spPr>
          <a:xfrm>
            <a:off x="795130" y="4129961"/>
            <a:ext cx="5724940" cy="4249711"/>
          </a:xfrm>
          <a:noFill/>
          <a:ln w="9525">
            <a:noFill/>
            <a:miter lim="800000"/>
            <a:headEnd/>
            <a:tailEnd/>
          </a:ln>
          <a:effectLst/>
        </p:spPr>
        <p:txBody>
          <a:bodyPr vert="horz" wrap="square" lIns="98108" tIns="49054" rIns="98108" bIns="49054" numCol="1" anchor="t" anchorCtr="0" compatLnSpc="1">
            <a:prstTxWarp prst="textNoShape">
              <a:avLst/>
            </a:prstTxWarp>
            <a:noAutofit/>
          </a:bodyPr>
          <a:lstStyle/>
          <a:p>
            <a:pPr>
              <a:buFont typeface="Wingdings" panose="05000000000000000000" pitchFamily="2" charset="2"/>
              <a:buNone/>
            </a:pPr>
            <a:r>
              <a:rPr lang="en-US" dirty="0"/>
              <a:t>Bridge to Artificial Intelligence (or Bridge2AI) is a NIH Common Fund program that will set the stage for widespread use of artificial intelligence (or AI) in healthcare research. The goals of the program are to generate flagship AI-ready datasets centered around biomedical grand challenge questions, to emphasize ethical AI best practices for biomedicine, and to promote diverse teams who span the boundary separating AI and healthcare research.</a:t>
            </a:r>
          </a:p>
          <a:p>
            <a:pPr>
              <a:buFont typeface="Wingdings" panose="05000000000000000000" pitchFamily="2" charset="2"/>
              <a:buNone/>
            </a:pPr>
            <a:endParaRPr lang="en-US" dirty="0"/>
          </a:p>
          <a:p>
            <a:pPr>
              <a:buFont typeface="Wingdings" panose="05000000000000000000" pitchFamily="2" charset="2"/>
              <a:buNone/>
            </a:pPr>
            <a:r>
              <a:rPr lang="en-US" dirty="0"/>
              <a:t>Bridge2AI is funding these four Data Generation Projects using an Other Transactions mechanism. These groups will focus on the following areas: AI analyses of human voice recordings as a biomarker for health; ICU data to build predictive models for adverse health events; spatiotemporal architecture of human cells and their use in interpretable genotype-phenotype learning; and Type 2 diabetes as a model to show how a person’s health is restored after disease. </a:t>
            </a:r>
          </a:p>
          <a:p>
            <a:pPr>
              <a:buFont typeface="Wingdings" panose="05000000000000000000" pitchFamily="2" charset="2"/>
              <a:buNone/>
            </a:pPr>
            <a:endParaRPr lang="en-US" dirty="0"/>
          </a:p>
          <a:p>
            <a:pPr>
              <a:buFont typeface="Wingdings" panose="05000000000000000000" pitchFamily="2" charset="2"/>
              <a:buNone/>
            </a:pPr>
            <a:r>
              <a:rPr lang="en-US" dirty="0"/>
              <a:t>Bridge2AI will also fund a BRIDGE (or coordinating) Center for the program that will be comprised of six cores across these three U54 awards. The Bridge Center will integrate and disseminate the activities, knowledge, and practices from all the other components. </a:t>
            </a:r>
          </a:p>
          <a:p>
            <a:pPr>
              <a:buFont typeface="Wingdings" panose="05000000000000000000" pitchFamily="2" charset="2"/>
              <a:buNone/>
            </a:pPr>
            <a:endParaRPr lang="en-US" dirty="0"/>
          </a:p>
          <a:p>
            <a:pPr>
              <a:buFont typeface="Wingdings" panose="05000000000000000000" pitchFamily="2" charset="2"/>
              <a:buNone/>
            </a:pPr>
            <a:r>
              <a:rPr lang="en-US" dirty="0"/>
              <a:t>NHGRI is playing a prominent role in the oversight of Bridge2AI.</a:t>
            </a:r>
          </a:p>
          <a:p>
            <a:pPr marL="0" lvl="1">
              <a:defRPr/>
            </a:pPr>
            <a:endParaRPr lang="en-US" dirty="0"/>
          </a:p>
        </p:txBody>
      </p:sp>
      <p:sp>
        <p:nvSpPr>
          <p:cNvPr id="119812" name="Slide Number Placeholder 3"/>
          <p:cNvSpPr>
            <a:spLocks noGrp="1"/>
          </p:cNvSpPr>
          <p:nvPr>
            <p:ph type="sldNum" sz="quarter" idx="5"/>
          </p:nvPr>
        </p:nvSpPr>
        <p:spPr>
          <a:noFill/>
        </p:spPr>
        <p:txBody>
          <a:bodyPr/>
          <a:lstStyle/>
          <a:p>
            <a:pPr defTabSz="976585"/>
            <a:fld id="{3F3096A7-7907-4AE4-8BBC-4643BE8BB0EA}" type="slidenum">
              <a:rPr lang="en-US" smtClean="0">
                <a:solidFill>
                  <a:srgbClr val="000000"/>
                </a:solidFill>
              </a:rPr>
              <a:pPr defTabSz="976585"/>
              <a:t>57</a:t>
            </a:fld>
            <a:endParaRPr lang="en-US" dirty="0">
              <a:solidFill>
                <a:srgbClr val="000000"/>
              </a:solidFill>
            </a:endParaRPr>
          </a:p>
        </p:txBody>
      </p:sp>
    </p:spTree>
    <p:extLst>
      <p:ext uri="{BB962C8B-B14F-4D97-AF65-F5344CB8AC3E}">
        <p14:creationId xmlns:p14="http://schemas.microsoft.com/office/powerpoint/2010/main" val="242457206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509588" y="495300"/>
            <a:ext cx="6296025" cy="3541713"/>
          </a:xfrm>
          <a:prstGeom prst="rect">
            <a:avLst/>
          </a:prstGeom>
          <a:ln/>
        </p:spPr>
      </p:sp>
      <p:sp>
        <p:nvSpPr>
          <p:cNvPr id="119811" name="Notes Placeholder 2"/>
          <p:cNvSpPr>
            <a:spLocks noGrp="1"/>
          </p:cNvSpPr>
          <p:nvPr>
            <p:ph type="body" idx="1"/>
          </p:nvPr>
        </p:nvSpPr>
        <p:spPr>
          <a:xfrm>
            <a:off x="719759" y="4321115"/>
            <a:ext cx="5724940" cy="4249711"/>
          </a:xfrm>
          <a:noFill/>
          <a:ln w="9525">
            <a:noFill/>
            <a:miter lim="800000"/>
            <a:headEnd/>
            <a:tailEnd/>
          </a:ln>
          <a:effectLst/>
        </p:spPr>
        <p:txBody>
          <a:bodyPr vert="horz" wrap="square" lIns="98108" tIns="49054" rIns="98108" bIns="49054" numCol="1" anchor="t" anchorCtr="0" compatLnSpc="1">
            <a:prstTxWarp prst="textNoShape">
              <a:avLst/>
            </a:prstTxWarp>
            <a:noAutofit/>
          </a:bodyPr>
          <a:lstStyle/>
          <a:p>
            <a:pPr marL="0" lvl="1">
              <a:defRPr/>
            </a:pPr>
            <a:r>
              <a:rPr lang="en-US" dirty="0"/>
              <a:t>The goal of the NIH Cloud Platform Interoperability (or NCPI) efforts is to establish and implement guidelines and technical standards to create a trans-NIH, cloud-based, federated data ecosystem in order to facilitate end-user analyses across participating cloud platforms. NCPI was launched in late 2019 and is a collaboration of the NHGRI </a:t>
            </a:r>
            <a:r>
              <a:rPr lang="en-US" b="0" i="0" dirty="0">
                <a:solidFill>
                  <a:srgbClr val="24292E"/>
                </a:solidFill>
                <a:effectLst/>
              </a:rPr>
              <a:t>Analysis Visualization and Informatics Lab-space (or AnVIL) </a:t>
            </a:r>
            <a:r>
              <a:rPr lang="en-US" dirty="0"/>
              <a:t>program with other cloud-based programs and resources supported by the National Cancer Institute, the National Heart, Lung, and Blood Institute, the NIH Common Fund, and the National Library of Medicine.</a:t>
            </a:r>
          </a:p>
          <a:p>
            <a:pPr marL="0" lvl="1">
              <a:defRPr/>
            </a:pPr>
            <a:endParaRPr lang="en-US" dirty="0"/>
          </a:p>
          <a:p>
            <a:pPr marL="0" lvl="1">
              <a:defRPr/>
            </a:pPr>
            <a:r>
              <a:rPr lang="en-US" dirty="0"/>
              <a:t>This past March, the NIH Office of Data Science Strategy released a Research Opportunity Announcement to establish an Administrative Coordination Center for NCPI. This center will provide technical, administrative, and coordination support for the NCPI program and will assist NIH with the establishment of projects that aim to improve the technical interoperability of NIH cloud resources. This center award is expected to be made by no later than the end of this fiscal year. </a:t>
            </a:r>
          </a:p>
        </p:txBody>
      </p:sp>
      <p:sp>
        <p:nvSpPr>
          <p:cNvPr id="119812" name="Slide Number Placeholder 3"/>
          <p:cNvSpPr>
            <a:spLocks noGrp="1"/>
          </p:cNvSpPr>
          <p:nvPr>
            <p:ph type="sldNum" sz="quarter" idx="5"/>
          </p:nvPr>
        </p:nvSpPr>
        <p:spPr>
          <a:noFill/>
        </p:spPr>
        <p:txBody>
          <a:bodyPr/>
          <a:lstStyle/>
          <a:p>
            <a:pPr defTabSz="976585"/>
            <a:fld id="{3F3096A7-7907-4AE4-8BBC-4643BE8BB0EA}" type="slidenum">
              <a:rPr lang="en-US" smtClean="0">
                <a:solidFill>
                  <a:srgbClr val="000000"/>
                </a:solidFill>
              </a:rPr>
              <a:pPr defTabSz="976585"/>
              <a:t>58</a:t>
            </a:fld>
            <a:endParaRPr lang="en-US">
              <a:solidFill>
                <a:srgbClr val="000000"/>
              </a:solidFill>
            </a:endParaRPr>
          </a:p>
        </p:txBody>
      </p:sp>
    </p:spTree>
    <p:extLst>
      <p:ext uri="{BB962C8B-B14F-4D97-AF65-F5344CB8AC3E}">
        <p14:creationId xmlns:p14="http://schemas.microsoft.com/office/powerpoint/2010/main" val="242457206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830"/>
              </a:spcAft>
            </a:pPr>
            <a:r>
              <a:rPr lang="en-US" dirty="0">
                <a:solidFill>
                  <a:srgbClr val="444444"/>
                </a:solidFill>
                <a:effectLst/>
                <a:ea typeface="Calibri" panose="020F0502020204030204" pitchFamily="34" charset="0"/>
              </a:rPr>
              <a:t>The Common Fund is overseen by the</a:t>
            </a:r>
            <a:r>
              <a:rPr lang="en-US" u="none" dirty="0">
                <a:solidFill>
                  <a:srgbClr val="444444"/>
                </a:solidFill>
                <a:effectLst/>
                <a:ea typeface="Calibri" panose="020F0502020204030204" pitchFamily="34" charset="0"/>
              </a:rPr>
              <a:t> Office of Strategic Coordination u</a:t>
            </a:r>
            <a:r>
              <a:rPr lang="en-US" u="none" dirty="0">
                <a:effectLst/>
                <a:ea typeface="Calibri" panose="020F0502020204030204" pitchFamily="34" charset="0"/>
              </a:rPr>
              <a:t>nder the </a:t>
            </a:r>
            <a:r>
              <a:rPr lang="en-US" dirty="0">
                <a:effectLst/>
                <a:ea typeface="Calibri" panose="020F0502020204030204" pitchFamily="34" charset="0"/>
              </a:rPr>
              <a:t>leadership of its Director, Betsy Wilder</a:t>
            </a:r>
            <a:r>
              <a:rPr lang="en-US" dirty="0">
                <a:solidFill>
                  <a:srgbClr val="444444"/>
                </a:solidFill>
                <a:effectLst/>
                <a:ea typeface="Calibri" panose="020F0502020204030204" pitchFamily="34" charset="0"/>
              </a:rPr>
              <a:t>. This past year this office added additional members to its leadership team. </a:t>
            </a:r>
          </a:p>
          <a:p>
            <a:pPr>
              <a:spcAft>
                <a:spcPts val="830"/>
              </a:spcAft>
            </a:pPr>
            <a:r>
              <a:rPr lang="en-US" dirty="0">
                <a:solidFill>
                  <a:srgbClr val="444444"/>
                </a:solidFill>
                <a:effectLst/>
                <a:ea typeface="Calibri" panose="020F0502020204030204" pitchFamily="34" charset="0"/>
              </a:rPr>
              <a:t>* </a:t>
            </a:r>
            <a:r>
              <a:rPr lang="en-US" dirty="0">
                <a:effectLst/>
                <a:ea typeface="Calibri" panose="020F0502020204030204" pitchFamily="34" charset="0"/>
              </a:rPr>
              <a:t>Douglas Sheeley has taken on the new role as Deputy Director. He initially joined the office in 2019 as a program leader and has served as coordinator for various NIH Common Fund programs. </a:t>
            </a:r>
          </a:p>
          <a:p>
            <a:pPr>
              <a:spcAft>
                <a:spcPts val="830"/>
              </a:spcAft>
            </a:pPr>
            <a:r>
              <a:rPr lang="en-US" dirty="0">
                <a:effectLst/>
                <a:ea typeface="Calibri" panose="020F0502020204030204" pitchFamily="34" charset="0"/>
              </a:rPr>
              <a:t>In addition, the NIH Common Fund programs have reorganized, forming three new branches and have appointed three new Assistant Directors to lead these branches: * Cheryl Anne Boyce for Re-engineering the Research Enterprise, * Chris </a:t>
            </a:r>
            <a:r>
              <a:rPr lang="en-US" dirty="0" err="1">
                <a:effectLst/>
                <a:ea typeface="Calibri" panose="020F0502020204030204" pitchFamily="34" charset="0"/>
              </a:rPr>
              <a:t>Kinsinger</a:t>
            </a:r>
            <a:r>
              <a:rPr lang="en-US" dirty="0">
                <a:effectLst/>
                <a:ea typeface="Calibri" panose="020F0502020204030204" pitchFamily="34" charset="0"/>
              </a:rPr>
              <a:t> for Catalytic Data Resources, and * Ananda Roy for Transformational Science and Discovery. </a:t>
            </a:r>
          </a:p>
        </p:txBody>
      </p:sp>
      <p:sp>
        <p:nvSpPr>
          <p:cNvPr id="4" name="Slide Number Placeholder 3"/>
          <p:cNvSpPr>
            <a:spLocks noGrp="1"/>
          </p:cNvSpPr>
          <p:nvPr>
            <p:ph type="sldNum" sz="quarter" idx="5"/>
          </p:nvPr>
        </p:nvSpPr>
        <p:spPr/>
        <p:txBody>
          <a:bodyPr/>
          <a:lstStyle/>
          <a:p>
            <a:pPr defTabSz="1264645">
              <a:defRPr/>
            </a:pPr>
            <a:fld id="{E4792FAC-BA01-4DB9-BD3E-556081B9B1B4}" type="slidenum">
              <a:rPr lang="en-US">
                <a:solidFill>
                  <a:prstClr val="black"/>
                </a:solidFill>
              </a:rPr>
              <a:pPr defTabSz="1264645">
                <a:defRPr/>
              </a:pPr>
              <a:t>59</a:t>
            </a:fld>
            <a:endParaRPr lang="en-US">
              <a:solidFill>
                <a:prstClr val="black"/>
              </a:solidFill>
            </a:endParaRPr>
          </a:p>
        </p:txBody>
      </p:sp>
    </p:spTree>
    <p:extLst>
      <p:ext uri="{BB962C8B-B14F-4D97-AF65-F5344CB8AC3E}">
        <p14:creationId xmlns:p14="http://schemas.microsoft.com/office/powerpoint/2010/main" val="25662585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852281" y="4278467"/>
            <a:ext cx="5724939" cy="4249711"/>
          </a:xfrm>
        </p:spPr>
        <p:txBody>
          <a:bodyPr/>
          <a:lstStyle/>
          <a:p>
            <a:pPr defTabSz="948507">
              <a:defRPr/>
            </a:pPr>
            <a:r>
              <a:rPr lang="en-US" dirty="0">
                <a:latin typeface="Arial" panose="020B0604020202020204" pitchFamily="34" charset="0"/>
                <a:cs typeface="Arial" panose="020B0604020202020204" pitchFamily="34" charset="0"/>
              </a:rPr>
              <a:t>In addition to appointing new leadership, the NIH Common Fund is now soliciting ideas for future scientific programs that will catalyze discovery across all biomedical and behavioral research. These programs create a space where investigators and multiple NIH institutes and centers collaborate on innovative research expected to address high-priority challenges for the NIH as a whole and make a broad impact on the scientific community. NIH Common Fund programs are transformative, collaborative, time-limited, multidisciplinary, and ambitious.</a:t>
            </a:r>
          </a:p>
          <a:p>
            <a:pPr defTabSz="948507">
              <a:defRPr/>
            </a:pPr>
            <a:endParaRPr lang="en-US" dirty="0">
              <a:latin typeface="Arial" panose="020B0604020202020204" pitchFamily="34" charset="0"/>
              <a:cs typeface="Arial" panose="020B0604020202020204" pitchFamily="34" charset="0"/>
            </a:endParaRPr>
          </a:p>
          <a:p>
            <a:pPr defTabSz="948507">
              <a:defRPr/>
            </a:pPr>
            <a:r>
              <a:rPr lang="en-US" dirty="0"/>
              <a:t>This Request for Information (or RFI) is now open, and NIH encourages responses that address the greatest opportunities or challenges in biomedical research today and explain what makes it the right time to address this idea through a NIH Common Fund program. These submissions </a:t>
            </a:r>
            <a:r>
              <a:rPr lang="en-US" dirty="0">
                <a:latin typeface="Arial" panose="020B0604020202020204" pitchFamily="34" charset="0"/>
                <a:cs typeface="Arial" panose="020B0604020202020204" pitchFamily="34" charset="0"/>
              </a:rPr>
              <a:t>are </a:t>
            </a:r>
            <a:r>
              <a:rPr lang="en-US" dirty="0"/>
              <a:t>due at the end of September and </a:t>
            </a:r>
            <a:r>
              <a:rPr lang="en-US" dirty="0">
                <a:latin typeface="Arial" panose="020B0604020202020204" pitchFamily="34" charset="0"/>
                <a:cs typeface="Arial" panose="020B0604020202020204" pitchFamily="34" charset="0"/>
              </a:rPr>
              <a:t>may result in programs that will be supported in Fiscal Year 2025 or beyond.</a:t>
            </a:r>
          </a:p>
        </p:txBody>
      </p:sp>
      <p:sp>
        <p:nvSpPr>
          <p:cNvPr id="5" name="Slide Number Placeholder 3">
            <a:extLst>
              <a:ext uri="{FF2B5EF4-FFF2-40B4-BE49-F238E27FC236}">
                <a16:creationId xmlns:a16="http://schemas.microsoft.com/office/drawing/2014/main" id="{B70DF01E-DFA4-9958-EC74-09FEB4B2D585}"/>
              </a:ext>
            </a:extLst>
          </p:cNvPr>
          <p:cNvSpPr txBox="1">
            <a:spLocks/>
          </p:cNvSpPr>
          <p:nvPr/>
        </p:nvSpPr>
        <p:spPr>
          <a:xfrm>
            <a:off x="4143587" y="9121140"/>
            <a:ext cx="3169920" cy="480060"/>
          </a:xfrm>
          <a:prstGeom prst="rect">
            <a:avLst/>
          </a:prstGeom>
        </p:spPr>
        <p:txBody>
          <a:bodyPr vert="horz" lIns="96523" tIns="48263" rIns="96523" bIns="48263"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115" fontAlgn="base">
              <a:spcBef>
                <a:spcPct val="0"/>
              </a:spcBef>
              <a:spcAft>
                <a:spcPct val="0"/>
              </a:spcAft>
              <a:defRPr/>
            </a:pPr>
            <a:fld id="{5B6CE0F2-70EA-43E2-9B6A-D90CC32518E6}" type="slidenum">
              <a:rPr lang="en-US" b="1">
                <a:solidFill>
                  <a:srgbClr val="000000"/>
                </a:solidFill>
                <a:latin typeface="Arial" pitchFamily="34" charset="0"/>
              </a:rPr>
              <a:pPr defTabSz="965115" fontAlgn="base">
                <a:spcBef>
                  <a:spcPct val="0"/>
                </a:spcBef>
                <a:spcAft>
                  <a:spcPct val="0"/>
                </a:spcAft>
                <a:defRPr/>
              </a:pPr>
              <a:t>60</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97231975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450850" y="514350"/>
            <a:ext cx="6400800" cy="3600450"/>
          </a:xfrm>
          <a:prstGeom prst="rect">
            <a:avLst/>
          </a:prstGeom>
          <a:ln/>
        </p:spPr>
      </p:sp>
      <p:sp>
        <p:nvSpPr>
          <p:cNvPr id="100355" name="Notes Placeholder 2"/>
          <p:cNvSpPr>
            <a:spLocks noGrp="1"/>
          </p:cNvSpPr>
          <p:nvPr>
            <p:ph type="body" idx="1"/>
          </p:nvPr>
        </p:nvSpPr>
        <p:spPr>
          <a:xfrm>
            <a:off x="907774" y="4227922"/>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Moving on to NHGRI activities in the areas of communications, policy, and education.</a:t>
            </a:r>
          </a:p>
          <a:p>
            <a:endParaRPr lang="en-US" dirty="0"/>
          </a:p>
        </p:txBody>
      </p:sp>
      <p:sp>
        <p:nvSpPr>
          <p:cNvPr id="7" name="Slide Number Placeholder 3">
            <a:extLst>
              <a:ext uri="{FF2B5EF4-FFF2-40B4-BE49-F238E27FC236}">
                <a16:creationId xmlns:a16="http://schemas.microsoft.com/office/drawing/2014/main" id="{ABA072A5-D362-45AA-8771-6467492F1E96}"/>
              </a:ext>
            </a:extLst>
          </p:cNvPr>
          <p:cNvSpPr txBox="1">
            <a:spLocks/>
          </p:cNvSpPr>
          <p:nvPr/>
        </p:nvSpPr>
        <p:spPr>
          <a:xfrm>
            <a:off x="4143587" y="9121140"/>
            <a:ext cx="3169920" cy="480060"/>
          </a:xfrm>
          <a:prstGeom prst="rect">
            <a:avLst/>
          </a:prstGeom>
        </p:spPr>
        <p:txBody>
          <a:bodyPr vert="horz" lIns="96523" tIns="48263" rIns="96523" bIns="48263"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115" fontAlgn="base">
              <a:spcBef>
                <a:spcPct val="0"/>
              </a:spcBef>
              <a:spcAft>
                <a:spcPct val="0"/>
              </a:spcAft>
              <a:defRPr/>
            </a:pPr>
            <a:fld id="{5B6CE0F2-70EA-43E2-9B6A-D90CC32518E6}" type="slidenum">
              <a:rPr lang="en-US" b="1">
                <a:solidFill>
                  <a:srgbClr val="000000"/>
                </a:solidFill>
                <a:latin typeface="Arial" pitchFamily="34" charset="0"/>
              </a:rPr>
              <a:pPr defTabSz="965115" fontAlgn="base">
                <a:spcBef>
                  <a:spcPct val="0"/>
                </a:spcBef>
                <a:spcAft>
                  <a:spcPct val="0"/>
                </a:spcAft>
                <a:defRPr/>
              </a:pPr>
              <a:t>61</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411504681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5613" y="515938"/>
            <a:ext cx="6403975" cy="3602037"/>
          </a:xfrm>
        </p:spPr>
      </p:sp>
      <p:sp>
        <p:nvSpPr>
          <p:cNvPr id="3" name="Notes Placeholder 2"/>
          <p:cNvSpPr>
            <a:spLocks noGrp="1"/>
          </p:cNvSpPr>
          <p:nvPr>
            <p:ph type="body" idx="1"/>
          </p:nvPr>
        </p:nvSpPr>
        <p:spPr>
          <a:xfrm>
            <a:off x="795131" y="4278563"/>
            <a:ext cx="5724939" cy="4249711"/>
          </a:xfrm>
        </p:spPr>
        <p:txBody>
          <a:bodyPr/>
          <a:lstStyle/>
          <a:p>
            <a:pPr defTabSz="632323">
              <a:defRPr/>
            </a:pPr>
            <a:r>
              <a:rPr lang="en-US" dirty="0"/>
              <a:t>In June, NHGRI held its final event in the highly successful Genomics and the Media virtual series, with the finale featuring Magdalena Skipper, Editor-in-Chief of </a:t>
            </a:r>
            <a:r>
              <a:rPr lang="en-US" i="1" dirty="0"/>
              <a:t>Nature</a:t>
            </a:r>
            <a:r>
              <a:rPr lang="en-US" dirty="0"/>
              <a:t>. Magdalena discussed modern scientific publishing and the effects of open access on both genomics research and science communication.</a:t>
            </a:r>
          </a:p>
          <a:p>
            <a:pPr defTabSz="632323">
              <a:defRPr/>
            </a:pPr>
            <a:endParaRPr lang="en-US" dirty="0"/>
          </a:p>
          <a:p>
            <a:pPr defTabSz="632323">
              <a:defRPr/>
            </a:pPr>
            <a:r>
              <a:rPr lang="en-US" dirty="0"/>
              <a:t>This last lecture capped off the popular series, * which featured the trailblazers in science communication shown here and demonstrated the various approaches for communicating about genomics, as well as the unique challenges and opportunities that different communication media can bring.</a:t>
            </a:r>
          </a:p>
          <a:p>
            <a:endParaRPr lang="en-US" dirty="0"/>
          </a:p>
        </p:txBody>
      </p:sp>
      <p:sp>
        <p:nvSpPr>
          <p:cNvPr id="4" name="Slide Number Placeholder 3"/>
          <p:cNvSpPr>
            <a:spLocks noGrp="1"/>
          </p:cNvSpPr>
          <p:nvPr>
            <p:ph type="sldNum" sz="quarter" idx="10"/>
          </p:nvPr>
        </p:nvSpPr>
        <p:spPr/>
        <p:txBody>
          <a:bodyPr/>
          <a:lstStyle/>
          <a:p>
            <a:pPr defTabSz="1218991">
              <a:defRPr/>
            </a:pPr>
            <a:fld id="{6D3A449C-2333-4B4A-90DA-D41E67BE0E72}" type="slidenum">
              <a:rPr lang="en-US">
                <a:solidFill>
                  <a:prstClr val="black"/>
                </a:solidFill>
              </a:rPr>
              <a:pPr defTabSz="1218991">
                <a:defRPr/>
              </a:pPr>
              <a:t>62</a:t>
            </a:fld>
            <a:endParaRPr lang="en-US">
              <a:solidFill>
                <a:prstClr val="black"/>
              </a:solidFill>
            </a:endParaRPr>
          </a:p>
        </p:txBody>
      </p:sp>
    </p:spTree>
    <p:extLst>
      <p:ext uri="{BB962C8B-B14F-4D97-AF65-F5344CB8AC3E}">
        <p14:creationId xmlns:p14="http://schemas.microsoft.com/office/powerpoint/2010/main" val="100086483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15950" y="441325"/>
            <a:ext cx="6199188" cy="3487738"/>
          </a:xfrm>
        </p:spPr>
      </p:sp>
      <p:sp>
        <p:nvSpPr>
          <p:cNvPr id="3" name="Notes Placeholder 2"/>
          <p:cNvSpPr>
            <a:spLocks noGrp="1"/>
          </p:cNvSpPr>
          <p:nvPr>
            <p:ph type="body" idx="1"/>
          </p:nvPr>
        </p:nvSpPr>
        <p:spPr>
          <a:xfrm>
            <a:off x="795131" y="4096820"/>
            <a:ext cx="5724939" cy="4726547"/>
          </a:xfrm>
        </p:spPr>
        <p:txBody>
          <a:bodyPr/>
          <a:lstStyle/>
          <a:p>
            <a:r>
              <a:rPr lang="en-US" dirty="0"/>
              <a:t>This past August marked the 10-year anniversary of NHGRI’s History of Genomics Program. This milestone was featured throughout the month with a new spotlighted item every week. </a:t>
            </a:r>
          </a:p>
          <a:p>
            <a:endParaRPr lang="en-US" dirty="0"/>
          </a:p>
          <a:p>
            <a:r>
              <a:rPr lang="en-US" dirty="0"/>
              <a:t>* First, we hosted a lecture by Luis Amaral from Northwestern University and his doctoral student, Spencer Hong, entitled "The History of Genomics Told Through Machine Learning." The lecture covered these researcher’s work that employs machine-learning technology to study NHGRI’s History of Genomics Program document archive. The tools that they are developing provide more efficient and effective processes to understand the breadth of the institute's historical archive collections. </a:t>
            </a:r>
          </a:p>
          <a:p>
            <a:endParaRPr lang="en-US" dirty="0"/>
          </a:p>
          <a:p>
            <a:r>
              <a:rPr lang="en-US" dirty="0"/>
              <a:t>* Other commemorative activities included the release of a new Human Genome Project fact sheet and the * publication of a feature story that details the origins of NHGRI’s History of Genomics Program, starting when Francis Collins left NHGRI in 2008 and the dilemma of how to preserve the historical legacy that he left behind, up through more recent efforts relating to eugenics, scientific racism, ableism, and disability. </a:t>
            </a:r>
          </a:p>
          <a:p>
            <a:endParaRPr lang="en-US" dirty="0"/>
          </a:p>
          <a:p>
            <a:r>
              <a:rPr lang="en-US" dirty="0"/>
              <a:t>* There was also social media promotion of the anniversary, including several clips from a recent interview that I gave about the origins and evolution of the program. </a:t>
            </a:r>
          </a:p>
        </p:txBody>
      </p:sp>
      <p:sp>
        <p:nvSpPr>
          <p:cNvPr id="5" name="Slide Number Placeholder 3">
            <a:extLst>
              <a:ext uri="{FF2B5EF4-FFF2-40B4-BE49-F238E27FC236}">
                <a16:creationId xmlns:a16="http://schemas.microsoft.com/office/drawing/2014/main" id="{C2B2838B-B1EE-40E2-8982-6F9FBEFE77AB}"/>
              </a:ext>
            </a:extLst>
          </p:cNvPr>
          <p:cNvSpPr txBox="1">
            <a:spLocks/>
          </p:cNvSpPr>
          <p:nvPr/>
        </p:nvSpPr>
        <p:spPr>
          <a:xfrm>
            <a:off x="4143587" y="9128576"/>
            <a:ext cx="3169920" cy="480060"/>
          </a:xfrm>
          <a:prstGeom prst="rect">
            <a:avLst/>
          </a:prstGeom>
        </p:spPr>
        <p:txBody>
          <a:bodyPr vert="horz" lIns="96523" tIns="48263" rIns="96523" bIns="48263"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115" fontAlgn="base">
              <a:spcBef>
                <a:spcPct val="0"/>
              </a:spcBef>
              <a:spcAft>
                <a:spcPct val="0"/>
              </a:spcAft>
              <a:defRPr/>
            </a:pPr>
            <a:fld id="{5B6CE0F2-70EA-43E2-9B6A-D90CC32518E6}" type="slidenum">
              <a:rPr lang="en-US" b="1">
                <a:solidFill>
                  <a:srgbClr val="000000"/>
                </a:solidFill>
                <a:latin typeface="Arial" pitchFamily="34" charset="0"/>
              </a:rPr>
              <a:pPr defTabSz="965115" fontAlgn="base">
                <a:spcBef>
                  <a:spcPct val="0"/>
                </a:spcBef>
                <a:spcAft>
                  <a:spcPct val="0"/>
                </a:spcAft>
                <a:defRPr/>
              </a:pPr>
              <a:t>63</a:t>
            </a:fld>
            <a:endParaRPr lang="en-US" b="1">
              <a:solidFill>
                <a:srgbClr val="000000"/>
              </a:solidFill>
              <a:latin typeface="Arial" pitchFamily="34" charset="0"/>
            </a:endParaRPr>
          </a:p>
        </p:txBody>
      </p:sp>
    </p:spTree>
    <p:extLst>
      <p:ext uri="{BB962C8B-B14F-4D97-AF65-F5344CB8AC3E}">
        <p14:creationId xmlns:p14="http://schemas.microsoft.com/office/powerpoint/2010/main" val="111823504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7213" y="500063"/>
            <a:ext cx="6200775" cy="3487737"/>
          </a:xfrm>
        </p:spPr>
      </p:sp>
      <p:sp>
        <p:nvSpPr>
          <p:cNvPr id="3" name="Notes Placeholder 2"/>
          <p:cNvSpPr>
            <a:spLocks noGrp="1"/>
          </p:cNvSpPr>
          <p:nvPr>
            <p:ph type="body" idx="1"/>
          </p:nvPr>
        </p:nvSpPr>
        <p:spPr>
          <a:xfrm>
            <a:off x="795131" y="4129219"/>
            <a:ext cx="5724939" cy="4249711"/>
          </a:xfrm>
        </p:spPr>
        <p:txBody>
          <a:bodyPr/>
          <a:lstStyle/>
          <a:p>
            <a:r>
              <a:rPr lang="en-US" dirty="0"/>
              <a:t>On October 6 and 7, the History of Genomics Program, together with the University at Buffalo Center for Disability Studies, will hold a two-day symposium entitled “Irreducible Subjects: Disability and Genomics in the Past, Present, and Future.” </a:t>
            </a:r>
          </a:p>
          <a:p>
            <a:endParaRPr lang="en-US" dirty="0"/>
          </a:p>
          <a:p>
            <a:r>
              <a:rPr lang="en-US" dirty="0"/>
              <a:t>The symposium will address historical and present-day constructions of disability and ableism, with a focus on the history and lived experiences of people with disabilities in the context of genetics and genomics. The event aims to develop a fuller account of the lives and experiences of people with disabilities. Conversations will link disability rights to wider NIH discussions around inclusivity, intersectionality, equity, and social justice.</a:t>
            </a:r>
          </a:p>
          <a:p>
            <a:r>
              <a:rPr lang="en-US" dirty="0"/>
              <a:t> </a:t>
            </a:r>
          </a:p>
          <a:p>
            <a:r>
              <a:rPr lang="en-US" dirty="0"/>
              <a:t>* A roundtable meeting entitled “The Promise and Perils of Social and Behavioral Genomics” is being planned for January 2023. The discussion at this gathering will focus on the historical uses of genetics and genomics in social and behavioral research, including the historical connections of research into the genetics of social mobility and educational attainment with antisemitism, eugenics, and scientific racism. </a:t>
            </a:r>
          </a:p>
        </p:txBody>
      </p:sp>
      <p:sp>
        <p:nvSpPr>
          <p:cNvPr id="5" name="Slide Number Placeholder 3">
            <a:extLst>
              <a:ext uri="{FF2B5EF4-FFF2-40B4-BE49-F238E27FC236}">
                <a16:creationId xmlns:a16="http://schemas.microsoft.com/office/drawing/2014/main" id="{C2B2838B-B1EE-40E2-8982-6F9FBEFE77AB}"/>
              </a:ext>
            </a:extLst>
          </p:cNvPr>
          <p:cNvSpPr txBox="1">
            <a:spLocks/>
          </p:cNvSpPr>
          <p:nvPr/>
        </p:nvSpPr>
        <p:spPr>
          <a:xfrm>
            <a:off x="4143587" y="9128576"/>
            <a:ext cx="3169920" cy="480060"/>
          </a:xfrm>
          <a:prstGeom prst="rect">
            <a:avLst/>
          </a:prstGeom>
        </p:spPr>
        <p:txBody>
          <a:bodyPr vert="horz" lIns="96523" tIns="48263" rIns="96523" bIns="48263"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115" fontAlgn="base">
              <a:spcBef>
                <a:spcPct val="0"/>
              </a:spcBef>
              <a:spcAft>
                <a:spcPct val="0"/>
              </a:spcAft>
              <a:defRPr/>
            </a:pPr>
            <a:fld id="{5B6CE0F2-70EA-43E2-9B6A-D90CC32518E6}" type="slidenum">
              <a:rPr lang="en-US" b="1">
                <a:solidFill>
                  <a:srgbClr val="000000"/>
                </a:solidFill>
                <a:latin typeface="Arial" pitchFamily="34" charset="0"/>
              </a:rPr>
              <a:pPr defTabSz="965115" fontAlgn="base">
                <a:spcBef>
                  <a:spcPct val="0"/>
                </a:spcBef>
                <a:spcAft>
                  <a:spcPct val="0"/>
                </a:spcAft>
                <a:defRPr/>
              </a:pPr>
              <a:t>64</a:t>
            </a:fld>
            <a:endParaRPr lang="en-US" b="1">
              <a:solidFill>
                <a:srgbClr val="000000"/>
              </a:solidFill>
              <a:latin typeface="Arial" pitchFamily="34" charset="0"/>
            </a:endParaRPr>
          </a:p>
        </p:txBody>
      </p:sp>
    </p:spTree>
    <p:extLst>
      <p:ext uri="{BB962C8B-B14F-4D97-AF65-F5344CB8AC3E}">
        <p14:creationId xmlns:p14="http://schemas.microsoft.com/office/powerpoint/2010/main" val="301060766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7213" y="500063"/>
            <a:ext cx="6200775" cy="3487737"/>
          </a:xfrm>
        </p:spPr>
      </p:sp>
      <p:sp>
        <p:nvSpPr>
          <p:cNvPr id="3" name="Notes Placeholder 2"/>
          <p:cNvSpPr>
            <a:spLocks noGrp="1"/>
          </p:cNvSpPr>
          <p:nvPr>
            <p:ph type="body" idx="1"/>
          </p:nvPr>
        </p:nvSpPr>
        <p:spPr>
          <a:xfrm>
            <a:off x="795131" y="4129218"/>
            <a:ext cx="5724939" cy="5044762"/>
          </a:xfrm>
        </p:spPr>
        <p:txBody>
          <a:bodyPr/>
          <a:lstStyle/>
          <a:p>
            <a:r>
              <a:rPr lang="en-US" dirty="0"/>
              <a:t>A recent discovery at NHGRI made me think that it might be fun to include some sort of ‘archival highlight’ in each of my Director’s Reports that would feature an interesting element associated with the institute’s History of Genomics Program’s vast and growing archive. So, here is a pilot to see if such a regular feature is indeed entertaining. </a:t>
            </a:r>
          </a:p>
          <a:p>
            <a:endParaRPr lang="en-US" dirty="0"/>
          </a:p>
          <a:p>
            <a:r>
              <a:rPr lang="en-US" dirty="0"/>
              <a:t>At times, collecting historical things about genomics is like archeology – when you dig and dig, you occasionally unearth something really interesting! At NHGRI, we have recently been doing quite a bit of office cleaning and moving to adjust to the new work routines brought about by the COVID-19 pandemic; some of this includes </a:t>
            </a:r>
            <a:r>
              <a:rPr lang="en-US" u="sng" dirty="0"/>
              <a:t>finally</a:t>
            </a:r>
            <a:r>
              <a:rPr lang="en-US" dirty="0"/>
              <a:t> clearing out and reviewing files in cabinet drawers that have been ignored for years. In one recent file clean out, we unearthed a 1990 document called * “A Scrapbook of Logo Ideas for the National Center for Human Genome Research, which summarized some early conceptualizations for designing the then-center’s first logo. This document provides a glimpse into our organization’s self-identity 32 years ago, shortly after the launch of the Human Genome Project. </a:t>
            </a:r>
          </a:p>
          <a:p>
            <a:endParaRPr lang="en-US" dirty="0"/>
          </a:p>
          <a:p>
            <a:r>
              <a:rPr lang="en-US" dirty="0"/>
              <a:t>* Here are a subset of the ideas in that scrapbook for our first logo, some interesting and some incredibly old-fashioned looking (but then again, it was the 1990’s!). * And then there were images like these, which to be honest, I cannot figure what the heck they were intending to represent! As you may recall, ultimately * this was our first logo, which NHGRI used until about 7 or 8 years ago.</a:t>
            </a:r>
          </a:p>
          <a:p>
            <a:endParaRPr lang="en-US" dirty="0"/>
          </a:p>
          <a:p>
            <a:pPr marL="177845" indent="-177845">
              <a:buFont typeface="Arial" panose="020B0604020202020204" pitchFamily="34" charset="0"/>
              <a:buChar char="•"/>
              <a:defRPr/>
            </a:pPr>
            <a:endParaRPr lang="en-US" dirty="0"/>
          </a:p>
        </p:txBody>
      </p:sp>
      <p:sp>
        <p:nvSpPr>
          <p:cNvPr id="5" name="Slide Number Placeholder 3">
            <a:extLst>
              <a:ext uri="{FF2B5EF4-FFF2-40B4-BE49-F238E27FC236}">
                <a16:creationId xmlns:a16="http://schemas.microsoft.com/office/drawing/2014/main" id="{C2B2838B-B1EE-40E2-8982-6F9FBEFE77AB}"/>
              </a:ext>
            </a:extLst>
          </p:cNvPr>
          <p:cNvSpPr txBox="1">
            <a:spLocks/>
          </p:cNvSpPr>
          <p:nvPr/>
        </p:nvSpPr>
        <p:spPr>
          <a:xfrm>
            <a:off x="4143587" y="9128576"/>
            <a:ext cx="3169920" cy="480060"/>
          </a:xfrm>
          <a:prstGeom prst="rect">
            <a:avLst/>
          </a:prstGeom>
        </p:spPr>
        <p:txBody>
          <a:bodyPr vert="horz" lIns="96523" tIns="48263" rIns="96523" bIns="48263"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115" fontAlgn="base">
              <a:spcBef>
                <a:spcPct val="0"/>
              </a:spcBef>
              <a:spcAft>
                <a:spcPct val="0"/>
              </a:spcAft>
              <a:defRPr/>
            </a:pPr>
            <a:fld id="{5B6CE0F2-70EA-43E2-9B6A-D90CC32518E6}" type="slidenum">
              <a:rPr lang="en-US" b="1">
                <a:solidFill>
                  <a:srgbClr val="000000"/>
                </a:solidFill>
                <a:latin typeface="Arial" pitchFamily="34" charset="0"/>
              </a:rPr>
              <a:pPr defTabSz="965115" fontAlgn="base">
                <a:spcBef>
                  <a:spcPct val="0"/>
                </a:spcBef>
                <a:spcAft>
                  <a:spcPct val="0"/>
                </a:spcAft>
                <a:defRPr/>
              </a:pPr>
              <a:t>65</a:t>
            </a:fld>
            <a:endParaRPr lang="en-US" b="1">
              <a:solidFill>
                <a:srgbClr val="000000"/>
              </a:solidFill>
              <a:latin typeface="Arial" pitchFamily="34" charset="0"/>
            </a:endParaRPr>
          </a:p>
        </p:txBody>
      </p:sp>
    </p:spTree>
    <p:extLst>
      <p:ext uri="{BB962C8B-B14F-4D97-AF65-F5344CB8AC3E}">
        <p14:creationId xmlns:p14="http://schemas.microsoft.com/office/powerpoint/2010/main" val="394209538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509588" y="268288"/>
            <a:ext cx="6296025" cy="3541712"/>
          </a:xfrm>
          <a:prstGeom prst="rect">
            <a:avLst/>
          </a:prstGeom>
          <a:ln/>
        </p:spPr>
      </p:sp>
      <p:sp>
        <p:nvSpPr>
          <p:cNvPr id="119811" name="Notes Placeholder 2"/>
          <p:cNvSpPr>
            <a:spLocks noGrp="1"/>
          </p:cNvSpPr>
          <p:nvPr>
            <p:ph type="body" idx="1"/>
          </p:nvPr>
        </p:nvSpPr>
        <p:spPr>
          <a:xfrm>
            <a:off x="884559" y="3989584"/>
            <a:ext cx="5724940" cy="4249711"/>
          </a:xfrm>
          <a:noFill/>
          <a:ln w="9525">
            <a:noFill/>
            <a:miter lim="800000"/>
            <a:headEnd/>
            <a:tailEnd/>
          </a:ln>
          <a:effectLst/>
        </p:spPr>
        <p:txBody>
          <a:bodyPr vert="horz" wrap="square" lIns="98108" tIns="49054" rIns="98108" bIns="49054" numCol="1" anchor="t" anchorCtr="0" compatLnSpc="1">
            <a:prstTxWarp prst="textNoShape">
              <a:avLst/>
            </a:prstTxWarp>
            <a:noAutofit/>
          </a:bodyPr>
          <a:lstStyle/>
          <a:p>
            <a:pPr defTabSz="632323">
              <a:defRPr/>
            </a:pPr>
            <a:r>
              <a:rPr lang="en-US" dirty="0"/>
              <a:t>Last month, 53 teachers became students again and enrolled in the NHGRI </a:t>
            </a:r>
            <a:r>
              <a:rPr lang="en-US" dirty="0">
                <a:ea typeface="Helvetica Neue" charset="0"/>
              </a:rPr>
              <a:t>Education and Community Involvement Branch’s 2022 </a:t>
            </a:r>
            <a:r>
              <a:rPr lang="en-US" dirty="0"/>
              <a:t>Short Course in Genomics. The course is held annually for middle school, high school, community college, and tribal college science educators and provides an opportunity for STEM educators to hear lectures and receive teaching resources from leading NIH researchers, clinicians, and staff. This virtual course featured a mix of live lectures, question and answer sessions with NIH scientists, workshops, and hands-on virtual activities.</a:t>
            </a:r>
          </a:p>
          <a:p>
            <a:endParaRPr lang="en-US" dirty="0"/>
          </a:p>
          <a:p>
            <a:r>
              <a:rPr lang="en-US" dirty="0"/>
              <a:t>This year, NHGRI partnered with Cold Spring Harbor Laboratory’s DNA Learning Center; the Smithsonian Environmental Research Center; and Operation Outbreak. For the first time since 2020, local participants were offered an optional, in-person guided tour of the </a:t>
            </a:r>
            <a:r>
              <a:rPr lang="en-US" i="1" dirty="0"/>
              <a:t>Genome: Unlocking Life’s Code </a:t>
            </a:r>
            <a:r>
              <a:rPr lang="en-US" dirty="0"/>
              <a:t>exhibition at the Smithsonian’s National Museum of Natural History.</a:t>
            </a:r>
          </a:p>
          <a:p>
            <a:endParaRPr lang="en-US" dirty="0"/>
          </a:p>
          <a:p>
            <a:r>
              <a:rPr lang="en-US" dirty="0"/>
              <a:t>Although the in-person experience is difficult to replicate online, the virtual format of the last three years has had its advantages, including the ability to increase the number of participants, re-engage course alumni, and provide easier access to participants from rural and disadvantaged communities.</a:t>
            </a:r>
          </a:p>
        </p:txBody>
      </p:sp>
      <p:sp>
        <p:nvSpPr>
          <p:cNvPr id="119812" name="Slide Number Placeholder 3"/>
          <p:cNvSpPr>
            <a:spLocks noGrp="1"/>
          </p:cNvSpPr>
          <p:nvPr>
            <p:ph type="sldNum" sz="quarter" idx="5"/>
          </p:nvPr>
        </p:nvSpPr>
        <p:spPr>
          <a:noFill/>
        </p:spPr>
        <p:txBody>
          <a:bodyPr/>
          <a:lstStyle/>
          <a:p>
            <a:pPr defTabSz="976585">
              <a:defRPr/>
            </a:pPr>
            <a:fld id="{3F3096A7-7907-4AE4-8BBC-4643BE8BB0EA}" type="slidenum">
              <a:rPr lang="en-US">
                <a:solidFill>
                  <a:srgbClr val="000000"/>
                </a:solidFill>
              </a:rPr>
              <a:pPr defTabSz="976585">
                <a:defRPr/>
              </a:pPr>
              <a:t>66</a:t>
            </a:fld>
            <a:endParaRPr lang="en-US" dirty="0">
              <a:solidFill>
                <a:srgbClr val="000000"/>
              </a:solidFill>
            </a:endParaRPr>
          </a:p>
        </p:txBody>
      </p:sp>
    </p:spTree>
    <p:extLst>
      <p:ext uri="{BB962C8B-B14F-4D97-AF65-F5344CB8AC3E}">
        <p14:creationId xmlns:p14="http://schemas.microsoft.com/office/powerpoint/2010/main" val="242457206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609600" y="481013"/>
            <a:ext cx="6096000" cy="3429000"/>
          </a:xfrm>
          <a:prstGeom prst="rect">
            <a:avLst/>
          </a:prstGeom>
          <a:ln/>
        </p:spPr>
      </p:sp>
      <p:sp>
        <p:nvSpPr>
          <p:cNvPr id="119811" name="Notes Placeholder 2"/>
          <p:cNvSpPr>
            <a:spLocks noGrp="1"/>
          </p:cNvSpPr>
          <p:nvPr>
            <p:ph type="body" idx="1"/>
          </p:nvPr>
        </p:nvSpPr>
        <p:spPr>
          <a:xfrm>
            <a:off x="914399" y="4114772"/>
            <a:ext cx="5724939" cy="4249711"/>
          </a:xfrm>
          <a:noFill/>
          <a:ln w="9525">
            <a:noFill/>
            <a:miter lim="800000"/>
            <a:headEnd/>
            <a:tailEnd/>
          </a:ln>
          <a:effectLst/>
        </p:spPr>
        <p:txBody>
          <a:bodyPr vert="horz" wrap="square" lIns="94566" tIns="47283" rIns="94566" bIns="47283" numCol="1" anchor="t" anchorCtr="0" compatLnSpc="1">
            <a:prstTxWarp prst="textNoShape">
              <a:avLst/>
            </a:prstTxWarp>
            <a:noAutofit/>
          </a:bodyPr>
          <a:lstStyle/>
          <a:p>
            <a:pPr defTabSz="632323">
              <a:lnSpc>
                <a:spcPct val="107000"/>
              </a:lnSpc>
              <a:defRPr/>
            </a:pPr>
            <a:r>
              <a:rPr lang="en-US" dirty="0">
                <a:effectLst/>
                <a:ea typeface="Calibri" panose="020F0502020204030204" pitchFamily="34" charset="0"/>
              </a:rPr>
              <a:t>The Genetics/Genomics Competency Center (or G2C2) has been a valued resource for healthcare provider educators and learners alike for over 10 years. However, it was time to refresh this repository of genomics education resources, which was accomplished both by a thorough review for relevancy and currency as well as a move to its new home at genome.gov/</a:t>
            </a:r>
            <a:r>
              <a:rPr lang="en-US" dirty="0" err="1">
                <a:effectLst/>
                <a:ea typeface="Calibri" panose="020F0502020204030204" pitchFamily="34" charset="0"/>
              </a:rPr>
              <a:t>GenomeEd</a:t>
            </a:r>
            <a:r>
              <a:rPr lang="en-US" dirty="0">
                <a:effectLst/>
                <a:ea typeface="Calibri" panose="020F0502020204030204" pitchFamily="34" charset="0"/>
              </a:rPr>
              <a:t>. </a:t>
            </a:r>
          </a:p>
          <a:p>
            <a:pPr defTabSz="632323">
              <a:lnSpc>
                <a:spcPct val="107000"/>
              </a:lnSpc>
              <a:defRPr/>
            </a:pPr>
            <a:r>
              <a:rPr lang="en-US" dirty="0">
                <a:effectLst/>
                <a:ea typeface="Calibri" panose="020F0502020204030204" pitchFamily="34" charset="0"/>
              </a:rPr>
              <a:t>The new site incorporates filters to help genetic counselors, nurses, pharmacists, physician assistants, and physicians quickly browse materials by topic and format, including the ability to find resources that qualify for continuing education credits. </a:t>
            </a:r>
          </a:p>
          <a:p>
            <a:pPr defTabSz="632323">
              <a:lnSpc>
                <a:spcPct val="107000"/>
              </a:lnSpc>
              <a:defRPr/>
            </a:pPr>
            <a:endParaRPr lang="en-US" dirty="0">
              <a:effectLst/>
              <a:ea typeface="Calibri" panose="020F0502020204030204" pitchFamily="34" charset="0"/>
            </a:endParaRPr>
          </a:p>
          <a:p>
            <a:pPr defTabSz="632323">
              <a:lnSpc>
                <a:spcPct val="107000"/>
              </a:lnSpc>
              <a:defRPr/>
            </a:pPr>
            <a:r>
              <a:rPr lang="en-US" dirty="0" err="1">
                <a:effectLst/>
                <a:ea typeface="Calibri" panose="020F0502020204030204" pitchFamily="34" charset="0"/>
              </a:rPr>
              <a:t>GenomeEd</a:t>
            </a:r>
            <a:r>
              <a:rPr lang="en-US" dirty="0">
                <a:effectLst/>
                <a:ea typeface="Calibri" panose="020F0502020204030204" pitchFamily="34" charset="0"/>
              </a:rPr>
              <a:t> will be the new accessible and memorable name for this valuable genomics education repository. The full name will be “Genomics Education Resource Center.” The </a:t>
            </a:r>
            <a:r>
              <a:rPr lang="en-US" dirty="0" err="1">
                <a:effectLst/>
                <a:ea typeface="Calibri" panose="020F0502020204030204" pitchFamily="34" charset="0"/>
              </a:rPr>
              <a:t>GenomeEd</a:t>
            </a:r>
            <a:r>
              <a:rPr lang="en-US" dirty="0">
                <a:effectLst/>
                <a:ea typeface="Calibri" panose="020F0502020204030204" pitchFamily="34" charset="0"/>
              </a:rPr>
              <a:t> Review Committee will evaluate new submissions, and </a:t>
            </a:r>
            <a:r>
              <a:rPr lang="en-US" dirty="0" err="1">
                <a:effectLst/>
                <a:ea typeface="Calibri" panose="020F0502020204030204" pitchFamily="34" charset="0"/>
              </a:rPr>
              <a:t>GenomeEd</a:t>
            </a:r>
            <a:r>
              <a:rPr lang="en-US" dirty="0">
                <a:effectLst/>
                <a:ea typeface="Calibri" panose="020F0502020204030204" pitchFamily="34" charset="0"/>
              </a:rPr>
              <a:t> is expected to grow to upskill the genomic literacy of healthcare professionals. A communications and dissemination plan is in progress. </a:t>
            </a:r>
            <a:endParaRPr lang="en-US" dirty="0"/>
          </a:p>
          <a:p>
            <a:pPr defTabSz="632323">
              <a:lnSpc>
                <a:spcPct val="107000"/>
              </a:lnSpc>
              <a:defRPr/>
            </a:pPr>
            <a:endParaRPr lang="en-US" dirty="0"/>
          </a:p>
        </p:txBody>
      </p:sp>
      <p:sp>
        <p:nvSpPr>
          <p:cNvPr id="5" name="Slide Number Placeholder 3">
            <a:extLst>
              <a:ext uri="{FF2B5EF4-FFF2-40B4-BE49-F238E27FC236}">
                <a16:creationId xmlns:a16="http://schemas.microsoft.com/office/drawing/2014/main" id="{1B0CC073-263E-4038-996F-0470CFCB8E93}"/>
              </a:ext>
            </a:extLst>
          </p:cNvPr>
          <p:cNvSpPr txBox="1">
            <a:spLocks/>
          </p:cNvSpPr>
          <p:nvPr/>
        </p:nvSpPr>
        <p:spPr>
          <a:xfrm>
            <a:off x="4143587" y="9121140"/>
            <a:ext cx="3169920" cy="480060"/>
          </a:xfrm>
          <a:prstGeom prst="rect">
            <a:avLst/>
          </a:prstGeom>
        </p:spPr>
        <p:txBody>
          <a:bodyPr vert="horz" lIns="96523" tIns="48263" rIns="96523" bIns="48263"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115" fontAlgn="base">
              <a:spcBef>
                <a:spcPct val="0"/>
              </a:spcBef>
              <a:spcAft>
                <a:spcPct val="0"/>
              </a:spcAft>
              <a:defRPr/>
            </a:pPr>
            <a:fld id="{5B6CE0F2-70EA-43E2-9B6A-D90CC32518E6}" type="slidenum">
              <a:rPr lang="en-US" b="1">
                <a:solidFill>
                  <a:srgbClr val="000000"/>
                </a:solidFill>
                <a:latin typeface="Arial" pitchFamily="34" charset="0"/>
              </a:rPr>
              <a:pPr defTabSz="965115" fontAlgn="base">
                <a:spcBef>
                  <a:spcPct val="0"/>
                </a:spcBef>
                <a:spcAft>
                  <a:spcPct val="0"/>
                </a:spcAft>
                <a:defRPr/>
              </a:pPr>
              <a:t>67</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242457206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609600" y="481013"/>
            <a:ext cx="6096000" cy="3429000"/>
          </a:xfrm>
          <a:prstGeom prst="rect">
            <a:avLst/>
          </a:prstGeom>
          <a:ln/>
        </p:spPr>
      </p:sp>
      <p:sp>
        <p:nvSpPr>
          <p:cNvPr id="119811" name="Notes Placeholder 2"/>
          <p:cNvSpPr>
            <a:spLocks noGrp="1"/>
          </p:cNvSpPr>
          <p:nvPr>
            <p:ph type="body" idx="1"/>
          </p:nvPr>
        </p:nvSpPr>
        <p:spPr>
          <a:xfrm>
            <a:off x="914399" y="4114772"/>
            <a:ext cx="5724939" cy="4249711"/>
          </a:xfrm>
          <a:noFill/>
          <a:ln w="9525">
            <a:noFill/>
            <a:miter lim="800000"/>
            <a:headEnd/>
            <a:tailEnd/>
          </a:ln>
          <a:effectLst/>
        </p:spPr>
        <p:txBody>
          <a:bodyPr vert="horz" wrap="square" lIns="94566" tIns="47283" rIns="94566" bIns="47283" numCol="1" anchor="t" anchorCtr="0" compatLnSpc="1">
            <a:prstTxWarp prst="textNoShape">
              <a:avLst/>
            </a:prstTxWarp>
            <a:noAutofit/>
          </a:bodyPr>
          <a:lstStyle/>
          <a:p>
            <a:pPr lvl="0">
              <a:lnSpc>
                <a:spcPct val="107000"/>
              </a:lnSpc>
              <a:defRPr/>
            </a:pPr>
            <a:r>
              <a:rPr lang="en-US" dirty="0"/>
              <a:t>In June, NHGRI’s Education and Community Involvement Branch hosted another successful Healthcare Professionals’ Genomics Education Week on social media, disseminating genomics education resources for healthcare professionals. Twitter posts using the event’s hashtag increased dramatically as events were hosted throughout the week with more than four million impressions. </a:t>
            </a:r>
          </a:p>
          <a:p>
            <a:pPr lvl="0">
              <a:lnSpc>
                <a:spcPct val="107000"/>
              </a:lnSpc>
              <a:defRPr/>
            </a:pPr>
            <a:endParaRPr lang="en-US" dirty="0"/>
          </a:p>
          <a:p>
            <a:pPr lvl="0">
              <a:lnSpc>
                <a:spcPct val="107000"/>
              </a:lnSpc>
              <a:defRPr/>
            </a:pPr>
            <a:r>
              <a:rPr lang="en-US" dirty="0"/>
              <a:t>The Inter-Society Coordinating Committee for Practitioner Education in Genomics (or ISCC-PEG) hosted the event. Their Direct-to-Consumer Genetic Testing Project Group held a panel discussion with more than 150 registrants. Other groups hosting programs included the American Heart Association, Pharmacogenomics Knowledge Base, Oncology Nursing Society, Association for Molecular Pathology, and the Minority Genetic Professionals Network. The topics covered over the week included pharmacogenomics, cancer genomics, cardiovascular genetics, molecular pathology, and an entertaining and educational “Rare Diseases Genomics Trivia” quiz. </a:t>
            </a:r>
          </a:p>
          <a:p>
            <a:pPr lvl="0">
              <a:lnSpc>
                <a:spcPct val="107000"/>
              </a:lnSpc>
              <a:defRPr/>
            </a:pPr>
            <a:endParaRPr lang="en-US" dirty="0"/>
          </a:p>
        </p:txBody>
      </p:sp>
      <p:sp>
        <p:nvSpPr>
          <p:cNvPr id="5" name="Slide Number Placeholder 3">
            <a:extLst>
              <a:ext uri="{FF2B5EF4-FFF2-40B4-BE49-F238E27FC236}">
                <a16:creationId xmlns:a16="http://schemas.microsoft.com/office/drawing/2014/main" id="{1B0CC073-263E-4038-996F-0470CFCB8E93}"/>
              </a:ext>
            </a:extLst>
          </p:cNvPr>
          <p:cNvSpPr txBox="1">
            <a:spLocks/>
          </p:cNvSpPr>
          <p:nvPr/>
        </p:nvSpPr>
        <p:spPr>
          <a:xfrm>
            <a:off x="4143587" y="9121140"/>
            <a:ext cx="3169920" cy="480060"/>
          </a:xfrm>
          <a:prstGeom prst="rect">
            <a:avLst/>
          </a:prstGeom>
        </p:spPr>
        <p:txBody>
          <a:bodyPr vert="horz" lIns="96523" tIns="48263" rIns="96523" bIns="48263"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115" fontAlgn="base">
              <a:spcBef>
                <a:spcPct val="0"/>
              </a:spcBef>
              <a:spcAft>
                <a:spcPct val="0"/>
              </a:spcAft>
              <a:defRPr/>
            </a:pPr>
            <a:fld id="{5B6CE0F2-70EA-43E2-9B6A-D90CC32518E6}" type="slidenum">
              <a:rPr lang="en-US" b="1">
                <a:solidFill>
                  <a:srgbClr val="000000"/>
                </a:solidFill>
                <a:latin typeface="Arial" pitchFamily="34" charset="0"/>
              </a:rPr>
              <a:pPr defTabSz="965115" fontAlgn="base">
                <a:spcBef>
                  <a:spcPct val="0"/>
                </a:spcBef>
                <a:spcAft>
                  <a:spcPct val="0"/>
                </a:spcAft>
                <a:defRPr/>
              </a:pPr>
              <a:t>68</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242457206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457200" y="539750"/>
            <a:ext cx="6400800" cy="3600450"/>
          </a:xfrm>
          <a:prstGeom prst="rect">
            <a:avLst/>
          </a:prstGeom>
          <a:ln/>
        </p:spPr>
      </p:sp>
      <p:sp>
        <p:nvSpPr>
          <p:cNvPr id="7" name="Slide Number Placeholder 3">
            <a:extLst>
              <a:ext uri="{FF2B5EF4-FFF2-40B4-BE49-F238E27FC236}">
                <a16:creationId xmlns:a16="http://schemas.microsoft.com/office/drawing/2014/main" id="{8B03152F-8A18-4309-895A-8A610FF62D1B}"/>
              </a:ext>
            </a:extLst>
          </p:cNvPr>
          <p:cNvSpPr txBox="1">
            <a:spLocks/>
          </p:cNvSpPr>
          <p:nvPr/>
        </p:nvSpPr>
        <p:spPr>
          <a:xfrm>
            <a:off x="4143587" y="9121140"/>
            <a:ext cx="3169920" cy="480060"/>
          </a:xfrm>
          <a:prstGeom prst="rect">
            <a:avLst/>
          </a:prstGeom>
        </p:spPr>
        <p:txBody>
          <a:bodyPr vert="horz" lIns="96523" tIns="48263" rIns="96523" bIns="48263"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115" fontAlgn="base">
              <a:spcBef>
                <a:spcPct val="0"/>
              </a:spcBef>
              <a:spcAft>
                <a:spcPct val="0"/>
              </a:spcAft>
              <a:defRPr/>
            </a:pPr>
            <a:fld id="{5B6CE0F2-70EA-43E2-9B6A-D90CC32518E6}" type="slidenum">
              <a:rPr lang="en-US" b="1">
                <a:solidFill>
                  <a:srgbClr val="000000"/>
                </a:solidFill>
                <a:latin typeface="Arial" pitchFamily="34" charset="0"/>
              </a:rPr>
              <a:pPr defTabSz="965115" fontAlgn="base">
                <a:spcBef>
                  <a:spcPct val="0"/>
                </a:spcBef>
                <a:spcAft>
                  <a:spcPct val="0"/>
                </a:spcAft>
                <a:defRPr/>
              </a:pPr>
              <a:t>69</a:t>
            </a:fld>
            <a:endParaRPr lang="en-US" b="1" dirty="0">
              <a:solidFill>
                <a:srgbClr val="000000"/>
              </a:solidFill>
              <a:latin typeface="Arial" pitchFamily="34" charset="0"/>
            </a:endParaRPr>
          </a:p>
        </p:txBody>
      </p:sp>
      <p:sp>
        <p:nvSpPr>
          <p:cNvPr id="2" name="Notes Placeholder 1">
            <a:extLst>
              <a:ext uri="{FF2B5EF4-FFF2-40B4-BE49-F238E27FC236}">
                <a16:creationId xmlns:a16="http://schemas.microsoft.com/office/drawing/2014/main" id="{AD8AD87B-E52A-4C87-88CA-C553F569D82D}"/>
              </a:ext>
            </a:extLst>
          </p:cNvPr>
          <p:cNvSpPr>
            <a:spLocks noGrp="1"/>
          </p:cNvSpPr>
          <p:nvPr>
            <p:ph type="body" idx="1"/>
          </p:nvPr>
        </p:nvSpPr>
        <p:spPr>
          <a:xfrm>
            <a:off x="914400" y="4351341"/>
            <a:ext cx="5486400" cy="4114800"/>
          </a:xfrm>
        </p:spPr>
        <p:txBody>
          <a:bodyPr/>
          <a:lstStyle/>
          <a:p>
            <a:r>
              <a:rPr lang="en-US" dirty="0"/>
              <a:t>And finally, moving on to NHGRI’s Intramural Research Program.</a:t>
            </a:r>
          </a:p>
          <a:p>
            <a:endParaRPr lang="en-US" dirty="0"/>
          </a:p>
        </p:txBody>
      </p:sp>
    </p:spTree>
    <p:extLst>
      <p:ext uri="{BB962C8B-B14F-4D97-AF65-F5344CB8AC3E}">
        <p14:creationId xmlns:p14="http://schemas.microsoft.com/office/powerpoint/2010/main" val="187675373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7719" y="4227659"/>
            <a:ext cx="5780234" cy="4114800"/>
          </a:xfrm>
        </p:spPr>
        <p:txBody>
          <a:bodyPr/>
          <a:lstStyle/>
          <a:p>
            <a:r>
              <a:rPr lang="en-US" dirty="0"/>
              <a:t>NHGRI intramural investigator, </a:t>
            </a:r>
            <a:r>
              <a:rPr lang="en-US" b="0" i="0" dirty="0">
                <a:solidFill>
                  <a:srgbClr val="000000"/>
                </a:solidFill>
                <a:effectLst/>
              </a:rPr>
              <a:t>Francis Collins, was recently elected to the American Philosophical Society. Election to the American Philosophical Society honors extraordinary accomplishments in all fields. </a:t>
            </a:r>
            <a:endParaRPr lang="en-US" dirty="0"/>
          </a:p>
          <a:p>
            <a:endParaRPr lang="en-US" dirty="0"/>
          </a:p>
          <a:p>
            <a:r>
              <a:rPr lang="en-US" dirty="0">
                <a:effectLst/>
                <a:ea typeface="Calibri" panose="020F0502020204030204" pitchFamily="34" charset="0"/>
              </a:rPr>
              <a:t>Congratulations, Francis</a:t>
            </a:r>
            <a:r>
              <a:rPr lang="en-US" dirty="0">
                <a:ea typeface="Calibri" panose="020F0502020204030204" pitchFamily="34" charset="0"/>
              </a:rPr>
              <a:t>!</a:t>
            </a:r>
          </a:p>
        </p:txBody>
      </p:sp>
      <p:sp>
        <p:nvSpPr>
          <p:cNvPr id="4" name="Slide Number Placeholder 3"/>
          <p:cNvSpPr>
            <a:spLocks noGrp="1"/>
          </p:cNvSpPr>
          <p:nvPr>
            <p:ph type="sldNum" sz="quarter" idx="5"/>
          </p:nvPr>
        </p:nvSpPr>
        <p:spPr/>
        <p:txBody>
          <a:bodyPr/>
          <a:lstStyle/>
          <a:p>
            <a:pPr defTabSz="1264645">
              <a:defRPr/>
            </a:pPr>
            <a:fld id="{8278BAFF-ADEB-4744-BC7F-43E9D31D4077}" type="slidenum">
              <a:rPr lang="en-US">
                <a:solidFill>
                  <a:prstClr val="black"/>
                </a:solidFill>
              </a:rPr>
              <a:pPr defTabSz="1264645">
                <a:defRPr/>
              </a:pPr>
              <a:t>70</a:t>
            </a:fld>
            <a:endParaRPr lang="en-US" dirty="0">
              <a:solidFill>
                <a:prstClr val="black"/>
              </a:solidFill>
            </a:endParaRPr>
          </a:p>
        </p:txBody>
      </p:sp>
    </p:spTree>
    <p:extLst>
      <p:ext uri="{BB962C8B-B14F-4D97-AF65-F5344CB8AC3E}">
        <p14:creationId xmlns:p14="http://schemas.microsoft.com/office/powerpoint/2010/main" val="309974010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30213" y="330200"/>
            <a:ext cx="6294437" cy="3540125"/>
          </a:xfrm>
          <a:prstGeom prst="rect">
            <a:avLst/>
          </a:prstGeom>
          <a:ln/>
        </p:spPr>
      </p:sp>
      <p:sp>
        <p:nvSpPr>
          <p:cNvPr id="119811" name="Notes Placeholder 2"/>
          <p:cNvSpPr>
            <a:spLocks noGrp="1"/>
          </p:cNvSpPr>
          <p:nvPr>
            <p:ph type="body" idx="1"/>
          </p:nvPr>
        </p:nvSpPr>
        <p:spPr>
          <a:xfrm>
            <a:off x="719759" y="4143489"/>
            <a:ext cx="5724940" cy="4249711"/>
          </a:xfrm>
          <a:noFill/>
          <a:ln w="9525">
            <a:noFill/>
            <a:miter lim="800000"/>
            <a:headEnd/>
            <a:tailEnd/>
          </a:ln>
          <a:effectLst/>
        </p:spPr>
        <p:txBody>
          <a:bodyPr vert="horz" wrap="square" lIns="98108" tIns="49054" rIns="98108" bIns="49054" numCol="1" anchor="t" anchorCtr="0" compatLnSpc="1">
            <a:prstTxWarp prst="textNoShape">
              <a:avLst/>
            </a:prstTxWarp>
            <a:noAutofit/>
          </a:bodyPr>
          <a:lstStyle/>
          <a:p>
            <a:pPr marL="0" lvl="1">
              <a:defRPr/>
            </a:pPr>
            <a:r>
              <a:rPr lang="en-US" dirty="0"/>
              <a:t>The NHGRI Intramural Research Program has once again been very productive since the last Council meeting. A few of their many research highlights include:</a:t>
            </a:r>
          </a:p>
          <a:p>
            <a:pPr marL="0" lvl="1">
              <a:defRPr/>
            </a:pPr>
            <a:endParaRPr lang="en-US" dirty="0"/>
          </a:p>
          <a:p>
            <a:pPr marL="0" lvl="1">
              <a:defRPr/>
            </a:pPr>
            <a:r>
              <a:rPr lang="en-US" dirty="0"/>
              <a:t>* Elaine Ostrander and her group used whole-genome SNP data to analyze the population structure and interbreed relationships between the Patagonian sheepdog and 175 recognized other dog breeds. The researchers found data that implicates the Patagonian sheepdog as the closest living representation of the common ancestor of modern UK herding dog breeds. </a:t>
            </a:r>
          </a:p>
          <a:p>
            <a:pPr marL="0" lvl="1">
              <a:defRPr/>
            </a:pPr>
            <a:endParaRPr lang="en-US" dirty="0"/>
          </a:p>
          <a:p>
            <a:pPr marL="0" lvl="1">
              <a:defRPr/>
            </a:pPr>
            <a:r>
              <a:rPr lang="en-US" dirty="0"/>
              <a:t>* Chuck Venditti and his group used a modified </a:t>
            </a:r>
            <a:r>
              <a:rPr lang="en-US" dirty="0" err="1"/>
              <a:t>sirtuin</a:t>
            </a:r>
            <a:r>
              <a:rPr lang="en-US" dirty="0"/>
              <a:t> that is resistant to methyl-</a:t>
            </a:r>
            <a:r>
              <a:rPr lang="en-US" dirty="0" err="1"/>
              <a:t>malonylation</a:t>
            </a:r>
            <a:r>
              <a:rPr lang="en-US" dirty="0"/>
              <a:t> and delivered it through a vector to mice models of methylmalonic acidemia. The researchers found that targeting </a:t>
            </a:r>
            <a:r>
              <a:rPr lang="en-US" dirty="0" err="1"/>
              <a:t>sirtuin</a:t>
            </a:r>
            <a:r>
              <a:rPr lang="en-US" dirty="0"/>
              <a:t> can reduce symptoms, demonstrating a proof-of-concept gene therapy strategy for this rare disease.</a:t>
            </a:r>
          </a:p>
          <a:p>
            <a:pPr marL="0" lvl="1">
              <a:defRPr/>
            </a:pPr>
            <a:endParaRPr lang="en-US" dirty="0"/>
          </a:p>
          <a:p>
            <a:pPr marL="0" lvl="1">
              <a:defRPr/>
            </a:pPr>
            <a:r>
              <a:rPr lang="en-US" dirty="0"/>
              <a:t>* Debo Adeyemo and his group conducted whole-genome sequencing on African individuals with sporadic cases of </a:t>
            </a:r>
            <a:r>
              <a:rPr lang="en-US" dirty="0" err="1"/>
              <a:t>nonsyndromic</a:t>
            </a:r>
            <a:r>
              <a:rPr lang="en-US" dirty="0"/>
              <a:t> cleft lip (with or without cleft palate) and their unaffected parents. The researchers found numerous de novo mutations that are directly involved in the cause and development of </a:t>
            </a:r>
            <a:r>
              <a:rPr lang="en-US" dirty="0" err="1"/>
              <a:t>clefting</a:t>
            </a:r>
            <a:r>
              <a:rPr lang="en-US" dirty="0"/>
              <a:t>. </a:t>
            </a:r>
          </a:p>
          <a:p>
            <a:pPr>
              <a:defRPr/>
            </a:pPr>
            <a:endParaRPr lang="en-US" dirty="0"/>
          </a:p>
        </p:txBody>
      </p:sp>
      <p:sp>
        <p:nvSpPr>
          <p:cNvPr id="119812" name="Slide Number Placeholder 3"/>
          <p:cNvSpPr>
            <a:spLocks noGrp="1"/>
          </p:cNvSpPr>
          <p:nvPr>
            <p:ph type="sldNum" sz="quarter" idx="5"/>
          </p:nvPr>
        </p:nvSpPr>
        <p:spPr>
          <a:noFill/>
        </p:spPr>
        <p:txBody>
          <a:bodyPr/>
          <a:lstStyle/>
          <a:p>
            <a:pPr defTabSz="976585">
              <a:defRPr/>
            </a:pPr>
            <a:fld id="{3F3096A7-7907-4AE4-8BBC-4643BE8BB0EA}" type="slidenum">
              <a:rPr lang="en-US">
                <a:solidFill>
                  <a:srgbClr val="000000"/>
                </a:solidFill>
              </a:rPr>
              <a:pPr defTabSz="976585">
                <a:defRPr/>
              </a:pPr>
              <a:t>71</a:t>
            </a:fld>
            <a:endParaRPr lang="en-US" dirty="0">
              <a:solidFill>
                <a:srgbClr val="000000"/>
              </a:solidFill>
            </a:endParaRPr>
          </a:p>
        </p:txBody>
      </p:sp>
    </p:spTree>
    <p:extLst>
      <p:ext uri="{BB962C8B-B14F-4D97-AF65-F5344CB8AC3E}">
        <p14:creationId xmlns:p14="http://schemas.microsoft.com/office/powerpoint/2010/main" val="29829455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15298" y="4227659"/>
            <a:ext cx="6206476" cy="4114800"/>
          </a:xfrm>
        </p:spPr>
        <p:txBody>
          <a:bodyPr/>
          <a:lstStyle/>
          <a:p>
            <a:r>
              <a:rPr lang="en-US" dirty="0"/>
              <a:t>Before I end my Director’s Report, I want to again remind you about a * user-friendly, one-stop-shop for staying connected with me and NHGRI. By visiting this web page through this convenient URL and then scrolling down, * you get a menu of nine major resources associated with the Institute.</a:t>
            </a:r>
          </a:p>
          <a:p>
            <a:endParaRPr lang="en-US" dirty="0"/>
          </a:p>
          <a:p>
            <a:r>
              <a:rPr lang="en-US" dirty="0"/>
              <a:t>This includes links for the genome.gov website, </a:t>
            </a:r>
            <a:r>
              <a:rPr lang="en-US" i="1" dirty="0"/>
              <a:t>The Genomics Landscape </a:t>
            </a:r>
            <a:r>
              <a:rPr lang="en-US" i="0" dirty="0"/>
              <a:t>monthly newsletter, </a:t>
            </a:r>
            <a:r>
              <a:rPr lang="en-US" dirty="0"/>
              <a:t>and my Twitter feed. I should pause here and point out that, last month, I went above 10K Twitter followers – something that I and my social media team are very proud of; we are grateful to those who are following me!</a:t>
            </a:r>
          </a:p>
          <a:p>
            <a:endParaRPr lang="en-US" dirty="0"/>
          </a:p>
          <a:p>
            <a:r>
              <a:rPr lang="en-US" dirty="0"/>
              <a:t>Also on this page, there are convenient links to the 2020 NHGRI Strategic Vision, the NHGRI brochure, our Talking Glossary of Genomic and Genetic Terms, our Building a Diverse Genomics Workforce Action Agenda, the GenomeTV channel of YouTube, and the NHGRI History Program’s set of oral histories. And if those sites are not what you are looking for, * scrolling down further reveals recordings of some selected talks of mine as well as some of my recent * podcasts and op-eds. </a:t>
            </a:r>
          </a:p>
          <a:p>
            <a:endParaRPr lang="en-US" dirty="0"/>
          </a:p>
          <a:p>
            <a:r>
              <a:rPr lang="en-US" dirty="0"/>
              <a:t>I hope people find this one-stop-shop helpful when trying to stay connected with me and NHGRI. </a:t>
            </a:r>
          </a:p>
          <a:p>
            <a:endParaRPr lang="en-US" dirty="0"/>
          </a:p>
        </p:txBody>
      </p:sp>
      <p:sp>
        <p:nvSpPr>
          <p:cNvPr id="5" name="Slide Number Placeholder 3">
            <a:extLst>
              <a:ext uri="{FF2B5EF4-FFF2-40B4-BE49-F238E27FC236}">
                <a16:creationId xmlns:a16="http://schemas.microsoft.com/office/drawing/2014/main" id="{C41D05C9-2BD8-49E6-8F34-4CA21288E7BA}"/>
              </a:ext>
            </a:extLst>
          </p:cNvPr>
          <p:cNvSpPr txBox="1">
            <a:spLocks/>
          </p:cNvSpPr>
          <p:nvPr/>
        </p:nvSpPr>
        <p:spPr>
          <a:xfrm>
            <a:off x="4143587" y="9121140"/>
            <a:ext cx="3169920" cy="480060"/>
          </a:xfrm>
          <a:prstGeom prst="rect">
            <a:avLst/>
          </a:prstGeom>
        </p:spPr>
        <p:txBody>
          <a:bodyPr vert="horz" lIns="96523" tIns="48263" rIns="96523" bIns="48263"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115" fontAlgn="base">
              <a:spcBef>
                <a:spcPct val="0"/>
              </a:spcBef>
              <a:spcAft>
                <a:spcPct val="0"/>
              </a:spcAft>
              <a:defRPr/>
            </a:pPr>
            <a:fld id="{5B6CE0F2-70EA-43E2-9B6A-D90CC32518E6}" type="slidenum">
              <a:rPr lang="en-US" b="1">
                <a:solidFill>
                  <a:srgbClr val="000000"/>
                </a:solidFill>
                <a:latin typeface="Arial" pitchFamily="34" charset="0"/>
              </a:rPr>
              <a:pPr defTabSz="965115" fontAlgn="base">
                <a:spcBef>
                  <a:spcPct val="0"/>
                </a:spcBef>
                <a:spcAft>
                  <a:spcPct val="0"/>
                </a:spcAft>
                <a:defRPr/>
              </a:pPr>
              <a:t>72</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424652755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Slide Image Placeholder 1"/>
          <p:cNvSpPr>
            <a:spLocks noGrp="1" noRot="1" noChangeAspect="1" noTextEdit="1"/>
          </p:cNvSpPr>
          <p:nvPr>
            <p:ph type="sldImg"/>
          </p:nvPr>
        </p:nvSpPr>
        <p:spPr>
          <a:xfrm>
            <a:off x="438150" y="361950"/>
            <a:ext cx="6402388" cy="3600450"/>
          </a:xfrm>
          <a:prstGeom prst="rect">
            <a:avLst/>
          </a:prstGeom>
          <a:ln/>
        </p:spPr>
      </p:sp>
      <p:sp>
        <p:nvSpPr>
          <p:cNvPr id="181251" name="Notes Placeholder 2"/>
          <p:cNvSpPr>
            <a:spLocks noGrp="1"/>
          </p:cNvSpPr>
          <p:nvPr>
            <p:ph type="body" idx="1"/>
          </p:nvPr>
        </p:nvSpPr>
        <p:spPr>
          <a:xfrm>
            <a:off x="795131" y="4287437"/>
            <a:ext cx="5724939" cy="424971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Finally, a personal thanks to the many NHGRI staff members who contributed the slides and associated materials that I just reviewed in my Director’s Report. As always, a group effort is essential for getting such a large amount of information conveyed efficiently at each Council meeting.</a:t>
            </a:r>
          </a:p>
          <a:p>
            <a:pPr defTabSz="999928">
              <a:defRPr/>
            </a:pPr>
            <a:br>
              <a:rPr lang="en-US" dirty="0"/>
            </a:br>
            <a:r>
              <a:rPr lang="en-US" dirty="0"/>
              <a:t>An additional thanks to the NHGRI Office of Communications staff for creating the electronic resource associated with my Director’s Report.</a:t>
            </a:r>
          </a:p>
          <a:p>
            <a:endParaRPr lang="en-US" dirty="0"/>
          </a:p>
          <a:p>
            <a:r>
              <a:rPr lang="en-US" dirty="0"/>
              <a:t>And * a special thanks to the usual ‘ringleader’ for helping me prepare my Director’s Report, Kris Wetterstrand. Kris is pictured here (* in the upper-right corner of this Zoom room), meeting with leadership of the NIH Intramural Sequencing Center to gather information about an upcoming story in </a:t>
            </a:r>
            <a:r>
              <a:rPr lang="en-US" i="1" dirty="0"/>
              <a:t>The Genomics Landscape</a:t>
            </a:r>
            <a:r>
              <a:rPr lang="en-US" dirty="0"/>
              <a:t> about the center’s 25</a:t>
            </a:r>
            <a:r>
              <a:rPr lang="en-US" baseline="30000" dirty="0"/>
              <a:t>th</a:t>
            </a:r>
            <a:r>
              <a:rPr lang="en-US" dirty="0"/>
              <a:t> anniversary. </a:t>
            </a:r>
            <a:endParaRPr lang="en-US" b="1" dirty="0"/>
          </a:p>
          <a:p>
            <a:endParaRPr lang="en-US" dirty="0"/>
          </a:p>
        </p:txBody>
      </p:sp>
      <p:sp>
        <p:nvSpPr>
          <p:cNvPr id="7" name="Slide Number Placeholder 3">
            <a:extLst>
              <a:ext uri="{FF2B5EF4-FFF2-40B4-BE49-F238E27FC236}">
                <a16:creationId xmlns:a16="http://schemas.microsoft.com/office/drawing/2014/main" id="{FF67D346-DFBE-4422-8DE6-A440F767B5AD}"/>
              </a:ext>
            </a:extLst>
          </p:cNvPr>
          <p:cNvSpPr txBox="1">
            <a:spLocks/>
          </p:cNvSpPr>
          <p:nvPr/>
        </p:nvSpPr>
        <p:spPr>
          <a:xfrm>
            <a:off x="4143587" y="9121140"/>
            <a:ext cx="3169920" cy="480060"/>
          </a:xfrm>
          <a:prstGeom prst="rect">
            <a:avLst/>
          </a:prstGeom>
        </p:spPr>
        <p:txBody>
          <a:bodyPr vert="horz" lIns="96523" tIns="48263" rIns="96523" bIns="48263"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115" fontAlgn="base">
              <a:spcBef>
                <a:spcPct val="0"/>
              </a:spcBef>
              <a:spcAft>
                <a:spcPct val="0"/>
              </a:spcAft>
              <a:defRPr/>
            </a:pPr>
            <a:fld id="{5B6CE0F2-70EA-43E2-9B6A-D90CC32518E6}" type="slidenum">
              <a:rPr lang="en-US" b="1">
                <a:solidFill>
                  <a:srgbClr val="000000"/>
                </a:solidFill>
                <a:latin typeface="Arial" pitchFamily="34" charset="0"/>
              </a:rPr>
              <a:pPr defTabSz="965115" fontAlgn="base">
                <a:spcBef>
                  <a:spcPct val="0"/>
                </a:spcBef>
                <a:spcAft>
                  <a:spcPct val="0"/>
                </a:spcAft>
                <a:defRPr/>
              </a:pPr>
              <a:t>73</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226726839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8313" y="528638"/>
            <a:ext cx="6378575" cy="3587750"/>
          </a:xfrm>
        </p:spPr>
      </p:sp>
      <p:sp>
        <p:nvSpPr>
          <p:cNvPr id="3" name="Notes Placeholder 2">
            <a:extLst>
              <a:ext uri="{FF2B5EF4-FFF2-40B4-BE49-F238E27FC236}">
                <a16:creationId xmlns:a16="http://schemas.microsoft.com/office/drawing/2014/main" id="{A166CEC8-DA8D-4194-A40E-F0360FD85EFA}"/>
              </a:ext>
            </a:extLst>
          </p:cNvPr>
          <p:cNvSpPr>
            <a:spLocks noGrp="1"/>
          </p:cNvSpPr>
          <p:nvPr>
            <p:ph type="body" idx="1"/>
          </p:nvPr>
        </p:nvSpPr>
        <p:spPr/>
        <p:txBody>
          <a:bodyPr/>
          <a:lstStyle/>
          <a:p>
            <a:r>
              <a:rPr lang="en-US" dirty="0"/>
              <a:t> </a:t>
            </a:r>
          </a:p>
        </p:txBody>
      </p:sp>
      <p:sp>
        <p:nvSpPr>
          <p:cNvPr id="6" name="Slide Number Placeholder 3">
            <a:extLst>
              <a:ext uri="{FF2B5EF4-FFF2-40B4-BE49-F238E27FC236}">
                <a16:creationId xmlns:a16="http://schemas.microsoft.com/office/drawing/2014/main" id="{75A2D8B3-ED3B-4577-A1E4-92AF25487DD9}"/>
              </a:ext>
            </a:extLst>
          </p:cNvPr>
          <p:cNvSpPr txBox="1">
            <a:spLocks/>
          </p:cNvSpPr>
          <p:nvPr/>
        </p:nvSpPr>
        <p:spPr>
          <a:xfrm>
            <a:off x="4143587" y="9121140"/>
            <a:ext cx="3169920" cy="480060"/>
          </a:xfrm>
          <a:prstGeom prst="rect">
            <a:avLst/>
          </a:prstGeom>
        </p:spPr>
        <p:txBody>
          <a:bodyPr vert="horz" lIns="96523" tIns="48263" rIns="96523" bIns="48263"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115" fontAlgn="base">
              <a:spcBef>
                <a:spcPct val="0"/>
              </a:spcBef>
              <a:spcAft>
                <a:spcPct val="0"/>
              </a:spcAft>
              <a:defRPr/>
            </a:pPr>
            <a:fld id="{5B6CE0F2-70EA-43E2-9B6A-D90CC32518E6}" type="slidenum">
              <a:rPr lang="en-US" b="1">
                <a:solidFill>
                  <a:srgbClr val="000000"/>
                </a:solidFill>
                <a:latin typeface="Arial" pitchFamily="34" charset="0"/>
              </a:rPr>
              <a:pPr defTabSz="965115" fontAlgn="base">
                <a:spcBef>
                  <a:spcPct val="0"/>
                </a:spcBef>
                <a:spcAft>
                  <a:spcPct val="0"/>
                </a:spcAft>
                <a:defRPr/>
              </a:pPr>
              <a:t>74</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146164516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eg"/><Relationship Id="rId1" Type="http://schemas.openxmlformats.org/officeDocument/2006/relationships/slideMaster" Target="../slideMasters/slideMaster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eg"/><Relationship Id="rId1" Type="http://schemas.openxmlformats.org/officeDocument/2006/relationships/slideMaster" Target="../slideMasters/slideMaster6.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7.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eg"/><Relationship Id="rId1" Type="http://schemas.openxmlformats.org/officeDocument/2006/relationships/slideMaster" Target="../slideMasters/slideMaster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9.xml"/><Relationship Id="rId5" Type="http://schemas.openxmlformats.org/officeDocument/2006/relationships/image" Target="../media/image16.png"/><Relationship Id="rId4" Type="http://schemas.openxmlformats.org/officeDocument/2006/relationships/image" Target="../media/image15.png"/></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7.png"/><Relationship Id="rId1" Type="http://schemas.openxmlformats.org/officeDocument/2006/relationships/slideMaster" Target="../slideMasters/slideMaster9.xml"/><Relationship Id="rId5" Type="http://schemas.openxmlformats.org/officeDocument/2006/relationships/image" Target="../media/image16.png"/><Relationship Id="rId4" Type="http://schemas.openxmlformats.org/officeDocument/2006/relationships/image" Target="../media/image15.png"/></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8.png"/><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9.png"/><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0.xml"/><Relationship Id="rId5" Type="http://schemas.openxmlformats.org/officeDocument/2006/relationships/image" Target="../media/image16.png"/><Relationship Id="rId4" Type="http://schemas.openxmlformats.org/officeDocument/2006/relationships/image" Target="../media/image15.png"/></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7.png"/><Relationship Id="rId1" Type="http://schemas.openxmlformats.org/officeDocument/2006/relationships/slideMaster" Target="../slideMasters/slideMaster10.xml"/><Relationship Id="rId5" Type="http://schemas.openxmlformats.org/officeDocument/2006/relationships/image" Target="../media/image16.png"/><Relationship Id="rId4" Type="http://schemas.openxmlformats.org/officeDocument/2006/relationships/image" Target="../media/image15.png"/></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8.png"/><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0.jpg"/><Relationship Id="rId1" Type="http://schemas.openxmlformats.org/officeDocument/2006/relationships/slideMaster" Target="../slideMasters/slideMaster11.xml"/><Relationship Id="rId4" Type="http://schemas.openxmlformats.org/officeDocument/2006/relationships/image" Target="../media/image16.png"/></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1.png"/><Relationship Id="rId1" Type="http://schemas.openxmlformats.org/officeDocument/2006/relationships/slideMaster" Target="../slideMasters/slideMaster11.xml"/><Relationship Id="rId4" Type="http://schemas.openxmlformats.org/officeDocument/2006/relationships/image" Target="../media/image16.png"/></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0.jpg"/><Relationship Id="rId1" Type="http://schemas.openxmlformats.org/officeDocument/2006/relationships/slideMaster" Target="../slideMasters/slideMaster11.xml"/><Relationship Id="rId5" Type="http://schemas.openxmlformats.org/officeDocument/2006/relationships/image" Target="../media/image16.png"/><Relationship Id="rId4" Type="http://schemas.openxmlformats.org/officeDocument/2006/relationships/image" Target="../media/image15.png"/></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0.jpg"/><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0.jpg"/><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0.jpg"/><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2.png"/><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2.png"/><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1.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1.xml"/></Relationships>
</file>

<file path=ppt/slideLayouts/_rels/slideLayout1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6.png"/><Relationship Id="rId1" Type="http://schemas.openxmlformats.org/officeDocument/2006/relationships/slideMaster" Target="../slideMasters/slideMaster11.xml"/></Relationships>
</file>

<file path=ppt/slideLayouts/_rels/slideLayout1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8.png"/><Relationship Id="rId1" Type="http://schemas.openxmlformats.org/officeDocument/2006/relationships/slideMaster" Target="../slideMasters/slideMaster11.xml"/></Relationships>
</file>

<file path=ppt/slideLayouts/_rels/slideLayout1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2.xml"/><Relationship Id="rId4" Type="http://schemas.openxmlformats.org/officeDocument/2006/relationships/image" Target="../media/image5.png"/></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eg"/><Relationship Id="rId1" Type="http://schemas.openxmlformats.org/officeDocument/2006/relationships/slideMaster" Target="../slideMasters/slideMaster1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3.xml"/></Relationships>
</file>

<file path=ppt/slideLayouts/_rels/slideLayout15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13.xml"/></Relationships>
</file>

<file path=ppt/slideLayouts/_rels/slideLayout1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eg"/><Relationship Id="rId1" Type="http://schemas.openxmlformats.org/officeDocument/2006/relationships/slideMaster" Target="../slideMasters/slideMaster1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4.xml"/></Relationships>
</file>

<file path=ppt/slideLayouts/_rels/slideLayout16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14.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5.xml"/></Relationships>
</file>

<file path=ppt/slideLayouts/_rels/slideLayout17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15.xml"/></Relationships>
</file>

<file path=ppt/slideLayouts/_rels/slideLayout17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15.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7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6.xml"/><Relationship Id="rId5" Type="http://schemas.openxmlformats.org/officeDocument/2006/relationships/image" Target="../media/image16.png"/><Relationship Id="rId4" Type="http://schemas.openxmlformats.org/officeDocument/2006/relationships/image" Target="../media/image15.png"/></Relationships>
</file>

<file path=ppt/slideLayouts/_rels/slideLayout17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7.png"/><Relationship Id="rId1" Type="http://schemas.openxmlformats.org/officeDocument/2006/relationships/slideMaster" Target="../slideMasters/slideMaster16.xml"/><Relationship Id="rId5" Type="http://schemas.openxmlformats.org/officeDocument/2006/relationships/image" Target="../media/image16.png"/><Relationship Id="rId4" Type="http://schemas.openxmlformats.org/officeDocument/2006/relationships/image" Target="../media/image15.png"/></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6.xml"/></Relationships>
</file>

<file path=ppt/slideLayouts/_rels/slideLayout18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8.png"/><Relationship Id="rId1" Type="http://schemas.openxmlformats.org/officeDocument/2006/relationships/slideMaster" Target="../slideMasters/slideMaster16.xml"/></Relationships>
</file>

<file path=ppt/slideLayouts/_rels/slideLayout18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9.png"/><Relationship Id="rId1" Type="http://schemas.openxmlformats.org/officeDocument/2006/relationships/slideMaster" Target="../slideMasters/slideMaster16.xml"/></Relationships>
</file>

<file path=ppt/slideLayouts/_rels/slideLayout18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7.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7.xml"/></Relationships>
</file>

<file path=ppt/slideLayouts/_rels/slideLayout19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17.xml"/></Relationships>
</file>

<file path=ppt/slideLayouts/slideLayout1.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3269346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dirty="0"/>
              <a:t>Click to edit Master title style</a:t>
            </a:r>
          </a:p>
        </p:txBody>
      </p:sp>
      <p:sp>
        <p:nvSpPr>
          <p:cNvPr id="4" name="Date Placeholder 3"/>
          <p:cNvSpPr>
            <a:spLocks noGrp="1"/>
          </p:cNvSpPr>
          <p:nvPr>
            <p:ph type="dt" sz="half" idx="10"/>
          </p:nvPr>
        </p:nvSpPr>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727867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6293694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14554350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589191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6738305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3895059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13100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a:ln>
            <a:noFill/>
          </a:ln>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0247EBA7-B8D8-BA4A-8246-FD7ED856BCB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050" y="0"/>
            <a:ext cx="12153900" cy="6858000"/>
          </a:xfrm>
          <a:prstGeom prst="rect">
            <a:avLst/>
          </a:prstGeom>
        </p:spPr>
      </p:pic>
      <p:sp>
        <p:nvSpPr>
          <p:cNvPr id="8" name="Title 1">
            <a:extLst>
              <a:ext uri="{FF2B5EF4-FFF2-40B4-BE49-F238E27FC236}">
                <a16:creationId xmlns:a16="http://schemas.microsoft.com/office/drawing/2014/main" id="{578D0476-B4B2-47F7-8DEA-6EB28CB4CD86}"/>
              </a:ext>
            </a:extLst>
          </p:cNvPr>
          <p:cNvSpPr>
            <a:spLocks noGrp="1"/>
          </p:cNvSpPr>
          <p:nvPr userDrawn="1"/>
        </p:nvSpPr>
        <p:spPr>
          <a:xfrm>
            <a:off x="576071" y="3036566"/>
            <a:ext cx="11039856" cy="1231626"/>
          </a:xfrm>
          <a:prstGeom prst="rect">
            <a:avLst/>
          </a:prstGeom>
        </p:spPr>
        <p:style>
          <a:lnRef idx="0">
            <a:scrgbClr r="0" g="0" b="0"/>
          </a:lnRef>
          <a:fillRef idx="0">
            <a:scrgbClr r="0" g="0" b="0"/>
          </a:fillRef>
          <a:effectRef idx="0">
            <a:scrgbClr r="0" g="0" b="0"/>
          </a:effectRef>
          <a:fontRef idx="major"/>
        </p:style>
        <p:txBody>
          <a:bodyPr vert="horz" lIns="0" tIns="0" rIns="0" bIns="0" rtlCol="0" anchor="t" anchorCtr="0">
            <a:noAutofit/>
          </a:bodyPr>
          <a:lstStyle>
            <a:lvl1pPr algn="l" defTabSz="914400" rtl="0" eaLnBrk="1" latinLnBrk="0" hangingPunct="1">
              <a:lnSpc>
                <a:spcPct val="100000"/>
              </a:lnSpc>
              <a:spcBef>
                <a:spcPct val="0"/>
              </a:spcBef>
              <a:buNone/>
              <a:defRPr sz="4200" b="1" kern="1200">
                <a:solidFill>
                  <a:schemeClr val="bg2"/>
                </a:solidFill>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en-US" sz="3700" b="1" i="0" kern="1200" dirty="0">
                <a:solidFill>
                  <a:schemeClr val="tx1"/>
                </a:solidFill>
                <a:effectLst/>
                <a:latin typeface="+mj-lt"/>
                <a:ea typeface="+mj-ea"/>
                <a:cs typeface="+mj-cs"/>
              </a:rPr>
              <a:t>NHGRI 2020 </a:t>
            </a:r>
          </a:p>
          <a:p>
            <a:r>
              <a:rPr lang="en-US" sz="3700" b="1" i="0" kern="1200" dirty="0">
                <a:solidFill>
                  <a:schemeClr val="tx1"/>
                </a:solidFill>
                <a:effectLst/>
                <a:latin typeface="+mj-lt"/>
                <a:ea typeface="+mj-ea"/>
                <a:cs typeface="+mj-cs"/>
              </a:rPr>
              <a:t>Strategic Planning</a:t>
            </a:r>
            <a:endParaRPr lang="en-US" sz="3700" b="1" kern="1200" dirty="0">
              <a:solidFill>
                <a:schemeClr val="tx1"/>
              </a:solidFill>
            </a:endParaRPr>
          </a:p>
        </p:txBody>
      </p:sp>
      <p:sp>
        <p:nvSpPr>
          <p:cNvPr id="9" name="Header Rule">
            <a:extLst>
              <a:ext uri="{FF2B5EF4-FFF2-40B4-BE49-F238E27FC236}">
                <a16:creationId xmlns:a16="http://schemas.microsoft.com/office/drawing/2014/main" id="{DE9188C2-07C2-4519-83C3-BF4F2D6B9662}"/>
              </a:ext>
            </a:extLst>
          </p:cNvPr>
          <p:cNvSpPr/>
          <p:nvPr userDrawn="1"/>
        </p:nvSpPr>
        <p:spPr>
          <a:xfrm>
            <a:off x="578837" y="2811144"/>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10" name="Picture 9">
            <a:extLst>
              <a:ext uri="{FF2B5EF4-FFF2-40B4-BE49-F238E27FC236}">
                <a16:creationId xmlns:a16="http://schemas.microsoft.com/office/drawing/2014/main" id="{1B41DDDA-2300-1744-8CFC-8FF6DF3C3371}"/>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42102092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2DA3F7D-FF11-A348-A026-6F573D9568CC}"/>
              </a:ext>
            </a:extLst>
          </p:cNvPr>
          <p:cNvSpPr/>
          <p:nvPr userDrawn="1"/>
        </p:nvSpPr>
        <p:spPr>
          <a:xfrm>
            <a:off x="0" y="0"/>
            <a:ext cx="12192000" cy="6858000"/>
          </a:xfrm>
          <a:prstGeom prst="rect">
            <a:avLst/>
          </a:prstGeom>
          <a:solidFill>
            <a:srgbClr val="231C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2666672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6976653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dirty="0"/>
              <a:t>Click to edit Master title style</a:t>
            </a:r>
          </a:p>
        </p:txBody>
      </p:sp>
      <p:sp>
        <p:nvSpPr>
          <p:cNvPr id="4" name="Date Placeholder 3"/>
          <p:cNvSpPr>
            <a:spLocks noGrp="1"/>
          </p:cNvSpPr>
          <p:nvPr>
            <p:ph type="dt" sz="half" idx="10"/>
          </p:nvPr>
        </p:nvSpPr>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1132489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6663848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1924770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391161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14755558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76642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9763957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5725733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6871594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F7165-9F49-4CBD-9B1A-104D1D7A623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565D667-DB78-4776-84C9-C0ABC7651EC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546289D-5BB4-4F29-A1BB-C5B55DD6CE26}"/>
              </a:ext>
            </a:extLst>
          </p:cNvPr>
          <p:cNvSpPr>
            <a:spLocks noGrp="1"/>
          </p:cNvSpPr>
          <p:nvPr>
            <p:ph type="dt" sz="half" idx="10"/>
          </p:nvPr>
        </p:nvSpPr>
        <p:spPr/>
        <p:txBody>
          <a:bodyPr/>
          <a:lstStyle/>
          <a:p>
            <a:fld id="{F005F60B-C61C-451D-926A-FC809F935029}" type="datetimeFigureOut">
              <a:rPr lang="en-US" smtClean="0"/>
              <a:t>9/28/2022</a:t>
            </a:fld>
            <a:endParaRPr lang="en-US"/>
          </a:p>
        </p:txBody>
      </p:sp>
      <p:sp>
        <p:nvSpPr>
          <p:cNvPr id="5" name="Footer Placeholder 4">
            <a:extLst>
              <a:ext uri="{FF2B5EF4-FFF2-40B4-BE49-F238E27FC236}">
                <a16:creationId xmlns:a16="http://schemas.microsoft.com/office/drawing/2014/main" id="{699682CA-526B-4F00-83BB-4BE8A24801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9F98C6-A850-4099-BD83-51F3BE5007D7}"/>
              </a:ext>
            </a:extLst>
          </p:cNvPr>
          <p:cNvSpPr>
            <a:spLocks noGrp="1"/>
          </p:cNvSpPr>
          <p:nvPr>
            <p:ph type="sldNum" sz="quarter" idx="12"/>
          </p:nvPr>
        </p:nvSpPr>
        <p:spPr/>
        <p:txBody>
          <a:bodyPr/>
          <a:lstStyle/>
          <a:p>
            <a:fld id="{8994760B-0C39-4102-B32E-B75CC07B6DEF}" type="slidenum">
              <a:rPr lang="en-US" smtClean="0"/>
              <a:t>‹#›</a:t>
            </a:fld>
            <a:endParaRPr lang="en-US"/>
          </a:p>
        </p:txBody>
      </p:sp>
    </p:spTree>
    <p:extLst>
      <p:ext uri="{BB962C8B-B14F-4D97-AF65-F5344CB8AC3E}">
        <p14:creationId xmlns:p14="http://schemas.microsoft.com/office/powerpoint/2010/main" val="28021505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875DD-BEBC-41C9-AC9C-EE85136E6E6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CD499DC-BC0F-4E1B-B52A-FBE3A333C9E5}"/>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97C286C-CBFC-46F0-8359-2203D994F81B}"/>
              </a:ext>
            </a:extLst>
          </p:cNvPr>
          <p:cNvSpPr>
            <a:spLocks noGrp="1"/>
          </p:cNvSpPr>
          <p:nvPr>
            <p:ph type="dt" sz="half" idx="10"/>
          </p:nvPr>
        </p:nvSpPr>
        <p:spPr/>
        <p:txBody>
          <a:bodyPr/>
          <a:lstStyle/>
          <a:p>
            <a:fld id="{F005F60B-C61C-451D-926A-FC809F935029}" type="datetimeFigureOut">
              <a:rPr lang="en-US" smtClean="0"/>
              <a:t>9/28/2022</a:t>
            </a:fld>
            <a:endParaRPr lang="en-US"/>
          </a:p>
        </p:txBody>
      </p:sp>
      <p:sp>
        <p:nvSpPr>
          <p:cNvPr id="5" name="Footer Placeholder 4">
            <a:extLst>
              <a:ext uri="{FF2B5EF4-FFF2-40B4-BE49-F238E27FC236}">
                <a16:creationId xmlns:a16="http://schemas.microsoft.com/office/drawing/2014/main" id="{A1BDF1F7-854F-4392-8FA6-862585A137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B7CEEA-DF81-4B90-935C-3A204148E10B}"/>
              </a:ext>
            </a:extLst>
          </p:cNvPr>
          <p:cNvSpPr>
            <a:spLocks noGrp="1"/>
          </p:cNvSpPr>
          <p:nvPr>
            <p:ph type="sldNum" sz="quarter" idx="12"/>
          </p:nvPr>
        </p:nvSpPr>
        <p:spPr/>
        <p:txBody>
          <a:bodyPr/>
          <a:lstStyle/>
          <a:p>
            <a:fld id="{8994760B-0C39-4102-B32E-B75CC07B6DEF}" type="slidenum">
              <a:rPr lang="en-US" smtClean="0"/>
              <a:t>‹#›</a:t>
            </a:fld>
            <a:endParaRPr lang="en-US"/>
          </a:p>
        </p:txBody>
      </p:sp>
    </p:spTree>
    <p:extLst>
      <p:ext uri="{BB962C8B-B14F-4D97-AF65-F5344CB8AC3E}">
        <p14:creationId xmlns:p14="http://schemas.microsoft.com/office/powerpoint/2010/main" val="169135946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EB68A-64B6-4D40-A4C7-1FCE370AEDA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EF6368F-627F-4E65-8E8F-42E309BA84B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DCC80B40-AAE5-4157-AE2A-0B6F237163BD}"/>
              </a:ext>
            </a:extLst>
          </p:cNvPr>
          <p:cNvSpPr>
            <a:spLocks noGrp="1"/>
          </p:cNvSpPr>
          <p:nvPr>
            <p:ph type="dt" sz="half" idx="10"/>
          </p:nvPr>
        </p:nvSpPr>
        <p:spPr/>
        <p:txBody>
          <a:bodyPr/>
          <a:lstStyle/>
          <a:p>
            <a:fld id="{F005F60B-C61C-451D-926A-FC809F935029}" type="datetimeFigureOut">
              <a:rPr lang="en-US" smtClean="0"/>
              <a:t>9/28/2022</a:t>
            </a:fld>
            <a:endParaRPr lang="en-US"/>
          </a:p>
        </p:txBody>
      </p:sp>
      <p:sp>
        <p:nvSpPr>
          <p:cNvPr id="5" name="Footer Placeholder 4">
            <a:extLst>
              <a:ext uri="{FF2B5EF4-FFF2-40B4-BE49-F238E27FC236}">
                <a16:creationId xmlns:a16="http://schemas.microsoft.com/office/drawing/2014/main" id="{F871A153-C788-47AC-9C9B-7C072E1F7C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E269E4-857F-4D53-879B-ECEA8F48B562}"/>
              </a:ext>
            </a:extLst>
          </p:cNvPr>
          <p:cNvSpPr>
            <a:spLocks noGrp="1"/>
          </p:cNvSpPr>
          <p:nvPr>
            <p:ph type="sldNum" sz="quarter" idx="12"/>
          </p:nvPr>
        </p:nvSpPr>
        <p:spPr/>
        <p:txBody>
          <a:bodyPr/>
          <a:lstStyle/>
          <a:p>
            <a:fld id="{8994760B-0C39-4102-B32E-B75CC07B6DEF}" type="slidenum">
              <a:rPr lang="en-US" smtClean="0"/>
              <a:t>‹#›</a:t>
            </a:fld>
            <a:endParaRPr lang="en-US"/>
          </a:p>
        </p:txBody>
      </p:sp>
    </p:spTree>
    <p:extLst>
      <p:ext uri="{BB962C8B-B14F-4D97-AF65-F5344CB8AC3E}">
        <p14:creationId xmlns:p14="http://schemas.microsoft.com/office/powerpoint/2010/main" val="221142377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A0D37-943E-452B-B476-FE2691114FA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96680E-B039-4CBD-8917-1BA76D4C2C9C}"/>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3B34191-3B2F-4424-8E32-6FAB2CD8F366}"/>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0A54C30-67DA-443B-846F-D36292F6E4C2}"/>
              </a:ext>
            </a:extLst>
          </p:cNvPr>
          <p:cNvSpPr>
            <a:spLocks noGrp="1"/>
          </p:cNvSpPr>
          <p:nvPr>
            <p:ph type="dt" sz="half" idx="10"/>
          </p:nvPr>
        </p:nvSpPr>
        <p:spPr/>
        <p:txBody>
          <a:bodyPr/>
          <a:lstStyle/>
          <a:p>
            <a:fld id="{F005F60B-C61C-451D-926A-FC809F935029}" type="datetimeFigureOut">
              <a:rPr lang="en-US" smtClean="0"/>
              <a:t>9/28/2022</a:t>
            </a:fld>
            <a:endParaRPr lang="en-US"/>
          </a:p>
        </p:txBody>
      </p:sp>
      <p:sp>
        <p:nvSpPr>
          <p:cNvPr id="6" name="Footer Placeholder 5">
            <a:extLst>
              <a:ext uri="{FF2B5EF4-FFF2-40B4-BE49-F238E27FC236}">
                <a16:creationId xmlns:a16="http://schemas.microsoft.com/office/drawing/2014/main" id="{E5FE23E9-EDA1-4FBD-BD87-12A09751E90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80CFD33-685C-43B4-BD9A-37C1F019AD19}"/>
              </a:ext>
            </a:extLst>
          </p:cNvPr>
          <p:cNvSpPr>
            <a:spLocks noGrp="1"/>
          </p:cNvSpPr>
          <p:nvPr>
            <p:ph type="sldNum" sz="quarter" idx="12"/>
          </p:nvPr>
        </p:nvSpPr>
        <p:spPr/>
        <p:txBody>
          <a:bodyPr/>
          <a:lstStyle/>
          <a:p>
            <a:fld id="{8994760B-0C39-4102-B32E-B75CC07B6DEF}" type="slidenum">
              <a:rPr lang="en-US" smtClean="0"/>
              <a:t>‹#›</a:t>
            </a:fld>
            <a:endParaRPr lang="en-US"/>
          </a:p>
        </p:txBody>
      </p:sp>
    </p:spTree>
    <p:extLst>
      <p:ext uri="{BB962C8B-B14F-4D97-AF65-F5344CB8AC3E}">
        <p14:creationId xmlns:p14="http://schemas.microsoft.com/office/powerpoint/2010/main" val="413978892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D59C5-6F75-4991-B281-070D61CF46F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1124D46-87A2-4BD4-A162-2AF46AE173B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2F427052-A9D5-4671-8C73-614284726C85}"/>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30CFA59-9B08-46CF-A3DC-09DB136BE57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5FB947B7-9230-4E09-A811-3C5545F192E7}"/>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31A4023-D62C-4560-832B-304762920AAC}"/>
              </a:ext>
            </a:extLst>
          </p:cNvPr>
          <p:cNvSpPr>
            <a:spLocks noGrp="1"/>
          </p:cNvSpPr>
          <p:nvPr>
            <p:ph type="dt" sz="half" idx="10"/>
          </p:nvPr>
        </p:nvSpPr>
        <p:spPr/>
        <p:txBody>
          <a:bodyPr/>
          <a:lstStyle/>
          <a:p>
            <a:fld id="{F005F60B-C61C-451D-926A-FC809F935029}" type="datetimeFigureOut">
              <a:rPr lang="en-US" smtClean="0"/>
              <a:t>9/28/2022</a:t>
            </a:fld>
            <a:endParaRPr lang="en-US"/>
          </a:p>
        </p:txBody>
      </p:sp>
      <p:sp>
        <p:nvSpPr>
          <p:cNvPr id="8" name="Footer Placeholder 7">
            <a:extLst>
              <a:ext uri="{FF2B5EF4-FFF2-40B4-BE49-F238E27FC236}">
                <a16:creationId xmlns:a16="http://schemas.microsoft.com/office/drawing/2014/main" id="{EFED6402-EF32-49CD-BFD5-E6418329570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B3B7C4E-A770-40A5-B9B9-628CD37FD38E}"/>
              </a:ext>
            </a:extLst>
          </p:cNvPr>
          <p:cNvSpPr>
            <a:spLocks noGrp="1"/>
          </p:cNvSpPr>
          <p:nvPr>
            <p:ph type="sldNum" sz="quarter" idx="12"/>
          </p:nvPr>
        </p:nvSpPr>
        <p:spPr/>
        <p:txBody>
          <a:bodyPr/>
          <a:lstStyle/>
          <a:p>
            <a:fld id="{8994760B-0C39-4102-B32E-B75CC07B6DEF}" type="slidenum">
              <a:rPr lang="en-US" smtClean="0"/>
              <a:t>‹#›</a:t>
            </a:fld>
            <a:endParaRPr lang="en-US"/>
          </a:p>
        </p:txBody>
      </p:sp>
    </p:spTree>
    <p:extLst>
      <p:ext uri="{BB962C8B-B14F-4D97-AF65-F5344CB8AC3E}">
        <p14:creationId xmlns:p14="http://schemas.microsoft.com/office/powerpoint/2010/main" val="161822872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7A6FC-CECE-4254-ABA8-7CA1B202F1D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676C5C5-37F2-4746-86DB-A714A0CFD126}"/>
              </a:ext>
            </a:extLst>
          </p:cNvPr>
          <p:cNvSpPr>
            <a:spLocks noGrp="1"/>
          </p:cNvSpPr>
          <p:nvPr>
            <p:ph type="dt" sz="half" idx="10"/>
          </p:nvPr>
        </p:nvSpPr>
        <p:spPr/>
        <p:txBody>
          <a:bodyPr/>
          <a:lstStyle/>
          <a:p>
            <a:fld id="{F005F60B-C61C-451D-926A-FC809F935029}" type="datetimeFigureOut">
              <a:rPr lang="en-US" smtClean="0"/>
              <a:t>9/28/2022</a:t>
            </a:fld>
            <a:endParaRPr lang="en-US"/>
          </a:p>
        </p:txBody>
      </p:sp>
      <p:sp>
        <p:nvSpPr>
          <p:cNvPr id="4" name="Footer Placeholder 3">
            <a:extLst>
              <a:ext uri="{FF2B5EF4-FFF2-40B4-BE49-F238E27FC236}">
                <a16:creationId xmlns:a16="http://schemas.microsoft.com/office/drawing/2014/main" id="{EA361E96-7CE3-4693-B649-8A9D350BF3C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0B20D15-E4B1-451A-8276-DB968C85F8B1}"/>
              </a:ext>
            </a:extLst>
          </p:cNvPr>
          <p:cNvSpPr>
            <a:spLocks noGrp="1"/>
          </p:cNvSpPr>
          <p:nvPr>
            <p:ph type="sldNum" sz="quarter" idx="12"/>
          </p:nvPr>
        </p:nvSpPr>
        <p:spPr/>
        <p:txBody>
          <a:bodyPr/>
          <a:lstStyle/>
          <a:p>
            <a:fld id="{8994760B-0C39-4102-B32E-B75CC07B6DEF}" type="slidenum">
              <a:rPr lang="en-US" smtClean="0"/>
              <a:t>‹#›</a:t>
            </a:fld>
            <a:endParaRPr lang="en-US"/>
          </a:p>
        </p:txBody>
      </p:sp>
    </p:spTree>
    <p:extLst>
      <p:ext uri="{BB962C8B-B14F-4D97-AF65-F5344CB8AC3E}">
        <p14:creationId xmlns:p14="http://schemas.microsoft.com/office/powerpoint/2010/main" val="381515573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20894EC-9565-48E2-A8BE-D269258A7D2F}"/>
              </a:ext>
            </a:extLst>
          </p:cNvPr>
          <p:cNvSpPr>
            <a:spLocks noGrp="1"/>
          </p:cNvSpPr>
          <p:nvPr>
            <p:ph type="dt" sz="half" idx="10"/>
          </p:nvPr>
        </p:nvSpPr>
        <p:spPr/>
        <p:txBody>
          <a:bodyPr/>
          <a:lstStyle/>
          <a:p>
            <a:fld id="{F005F60B-C61C-451D-926A-FC809F935029}" type="datetimeFigureOut">
              <a:rPr lang="en-US" smtClean="0"/>
              <a:t>9/28/2022</a:t>
            </a:fld>
            <a:endParaRPr lang="en-US"/>
          </a:p>
        </p:txBody>
      </p:sp>
      <p:sp>
        <p:nvSpPr>
          <p:cNvPr id="3" name="Footer Placeholder 2">
            <a:extLst>
              <a:ext uri="{FF2B5EF4-FFF2-40B4-BE49-F238E27FC236}">
                <a16:creationId xmlns:a16="http://schemas.microsoft.com/office/drawing/2014/main" id="{C2894225-A8F1-43AE-8972-4EAF8FF2F4C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20209A8-A710-46F6-AA74-7037E872E837}"/>
              </a:ext>
            </a:extLst>
          </p:cNvPr>
          <p:cNvSpPr>
            <a:spLocks noGrp="1"/>
          </p:cNvSpPr>
          <p:nvPr>
            <p:ph type="sldNum" sz="quarter" idx="12"/>
          </p:nvPr>
        </p:nvSpPr>
        <p:spPr/>
        <p:txBody>
          <a:bodyPr/>
          <a:lstStyle/>
          <a:p>
            <a:fld id="{8994760B-0C39-4102-B32E-B75CC07B6DEF}" type="slidenum">
              <a:rPr lang="en-US" smtClean="0"/>
              <a:t>‹#›</a:t>
            </a:fld>
            <a:endParaRPr lang="en-US"/>
          </a:p>
        </p:txBody>
      </p:sp>
    </p:spTree>
    <p:extLst>
      <p:ext uri="{BB962C8B-B14F-4D97-AF65-F5344CB8AC3E}">
        <p14:creationId xmlns:p14="http://schemas.microsoft.com/office/powerpoint/2010/main" val="194129952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B3DAD-E292-4588-8E22-F590E75DDE8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B52FAD7-D13E-4FE8-9F6F-D159C88E659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672A7A1-E4F6-41E1-AF8F-7644DC02EE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D0C5735-942A-4458-9AD6-397032B9F6D3}"/>
              </a:ext>
            </a:extLst>
          </p:cNvPr>
          <p:cNvSpPr>
            <a:spLocks noGrp="1"/>
          </p:cNvSpPr>
          <p:nvPr>
            <p:ph type="dt" sz="half" idx="10"/>
          </p:nvPr>
        </p:nvSpPr>
        <p:spPr/>
        <p:txBody>
          <a:bodyPr/>
          <a:lstStyle/>
          <a:p>
            <a:fld id="{F005F60B-C61C-451D-926A-FC809F935029}" type="datetimeFigureOut">
              <a:rPr lang="en-US" smtClean="0"/>
              <a:t>9/28/2022</a:t>
            </a:fld>
            <a:endParaRPr lang="en-US"/>
          </a:p>
        </p:txBody>
      </p:sp>
      <p:sp>
        <p:nvSpPr>
          <p:cNvPr id="6" name="Footer Placeholder 5">
            <a:extLst>
              <a:ext uri="{FF2B5EF4-FFF2-40B4-BE49-F238E27FC236}">
                <a16:creationId xmlns:a16="http://schemas.microsoft.com/office/drawing/2014/main" id="{1D0A02FB-260D-4B5C-B83F-6C27DB2F371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970C3E-F40E-48FF-9588-01BD993B0B7E}"/>
              </a:ext>
            </a:extLst>
          </p:cNvPr>
          <p:cNvSpPr>
            <a:spLocks noGrp="1"/>
          </p:cNvSpPr>
          <p:nvPr>
            <p:ph type="sldNum" sz="quarter" idx="12"/>
          </p:nvPr>
        </p:nvSpPr>
        <p:spPr/>
        <p:txBody>
          <a:bodyPr/>
          <a:lstStyle/>
          <a:p>
            <a:fld id="{8994760B-0C39-4102-B32E-B75CC07B6DEF}" type="slidenum">
              <a:rPr lang="en-US" smtClean="0"/>
              <a:t>‹#›</a:t>
            </a:fld>
            <a:endParaRPr lang="en-US"/>
          </a:p>
        </p:txBody>
      </p:sp>
    </p:spTree>
    <p:extLst>
      <p:ext uri="{BB962C8B-B14F-4D97-AF65-F5344CB8AC3E}">
        <p14:creationId xmlns:p14="http://schemas.microsoft.com/office/powerpoint/2010/main" val="343976975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F5D20-A2DE-4B7B-8B74-8ECA4643802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282D830-EEDE-4A70-B1E5-84AA1923A8B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C61F910-D4DA-445B-A163-52A0A54A5B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A699CAE-7A91-46AD-A6F2-2287F7B5F9D4}"/>
              </a:ext>
            </a:extLst>
          </p:cNvPr>
          <p:cNvSpPr>
            <a:spLocks noGrp="1"/>
          </p:cNvSpPr>
          <p:nvPr>
            <p:ph type="dt" sz="half" idx="10"/>
          </p:nvPr>
        </p:nvSpPr>
        <p:spPr/>
        <p:txBody>
          <a:bodyPr/>
          <a:lstStyle/>
          <a:p>
            <a:fld id="{F005F60B-C61C-451D-926A-FC809F935029}" type="datetimeFigureOut">
              <a:rPr lang="en-US" smtClean="0"/>
              <a:t>9/28/2022</a:t>
            </a:fld>
            <a:endParaRPr lang="en-US"/>
          </a:p>
        </p:txBody>
      </p:sp>
      <p:sp>
        <p:nvSpPr>
          <p:cNvPr id="6" name="Footer Placeholder 5">
            <a:extLst>
              <a:ext uri="{FF2B5EF4-FFF2-40B4-BE49-F238E27FC236}">
                <a16:creationId xmlns:a16="http://schemas.microsoft.com/office/drawing/2014/main" id="{1AF1311D-CB52-4F4D-9D40-8B19352C960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A9E0370-691A-45D0-B56F-07F57BA1FE5E}"/>
              </a:ext>
            </a:extLst>
          </p:cNvPr>
          <p:cNvSpPr>
            <a:spLocks noGrp="1"/>
          </p:cNvSpPr>
          <p:nvPr>
            <p:ph type="sldNum" sz="quarter" idx="12"/>
          </p:nvPr>
        </p:nvSpPr>
        <p:spPr/>
        <p:txBody>
          <a:bodyPr/>
          <a:lstStyle/>
          <a:p>
            <a:fld id="{8994760B-0C39-4102-B32E-B75CC07B6DEF}" type="slidenum">
              <a:rPr lang="en-US" smtClean="0"/>
              <a:t>‹#›</a:t>
            </a:fld>
            <a:endParaRPr lang="en-US"/>
          </a:p>
        </p:txBody>
      </p:sp>
    </p:spTree>
    <p:extLst>
      <p:ext uri="{BB962C8B-B14F-4D97-AF65-F5344CB8AC3E}">
        <p14:creationId xmlns:p14="http://schemas.microsoft.com/office/powerpoint/2010/main" val="199693664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4DF5C-C33F-45EB-9D10-DD657AF47F4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D8DF70C-2CAA-480E-99C2-0DFB6945B57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6EE5B4-F7B5-4D33-ABE3-1D6804D497BD}"/>
              </a:ext>
            </a:extLst>
          </p:cNvPr>
          <p:cNvSpPr>
            <a:spLocks noGrp="1"/>
          </p:cNvSpPr>
          <p:nvPr>
            <p:ph type="dt" sz="half" idx="10"/>
          </p:nvPr>
        </p:nvSpPr>
        <p:spPr/>
        <p:txBody>
          <a:bodyPr/>
          <a:lstStyle/>
          <a:p>
            <a:fld id="{F005F60B-C61C-451D-926A-FC809F935029}" type="datetimeFigureOut">
              <a:rPr lang="en-US" smtClean="0"/>
              <a:t>9/28/2022</a:t>
            </a:fld>
            <a:endParaRPr lang="en-US"/>
          </a:p>
        </p:txBody>
      </p:sp>
      <p:sp>
        <p:nvSpPr>
          <p:cNvPr id="5" name="Footer Placeholder 4">
            <a:extLst>
              <a:ext uri="{FF2B5EF4-FFF2-40B4-BE49-F238E27FC236}">
                <a16:creationId xmlns:a16="http://schemas.microsoft.com/office/drawing/2014/main" id="{144DFD86-44F9-40C2-ABDE-8B74B0F632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D14DC5-0380-40FD-85C9-9496D64BFE8A}"/>
              </a:ext>
            </a:extLst>
          </p:cNvPr>
          <p:cNvSpPr>
            <a:spLocks noGrp="1"/>
          </p:cNvSpPr>
          <p:nvPr>
            <p:ph type="sldNum" sz="quarter" idx="12"/>
          </p:nvPr>
        </p:nvSpPr>
        <p:spPr/>
        <p:txBody>
          <a:bodyPr/>
          <a:lstStyle/>
          <a:p>
            <a:fld id="{8994760B-0C39-4102-B32E-B75CC07B6DEF}" type="slidenum">
              <a:rPr lang="en-US" smtClean="0"/>
              <a:t>‹#›</a:t>
            </a:fld>
            <a:endParaRPr lang="en-US"/>
          </a:p>
        </p:txBody>
      </p:sp>
    </p:spTree>
    <p:extLst>
      <p:ext uri="{BB962C8B-B14F-4D97-AF65-F5344CB8AC3E}">
        <p14:creationId xmlns:p14="http://schemas.microsoft.com/office/powerpoint/2010/main" val="204690014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2D9F3BD-2E74-47F7-BAF9-2649E54FBD3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D15FD2B-7726-4F40-A06F-C9B44169FEF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C7835AE-5CA9-4EFE-9FAF-1E497C938134}"/>
              </a:ext>
            </a:extLst>
          </p:cNvPr>
          <p:cNvSpPr>
            <a:spLocks noGrp="1"/>
          </p:cNvSpPr>
          <p:nvPr>
            <p:ph type="dt" sz="half" idx="10"/>
          </p:nvPr>
        </p:nvSpPr>
        <p:spPr/>
        <p:txBody>
          <a:bodyPr/>
          <a:lstStyle/>
          <a:p>
            <a:fld id="{F005F60B-C61C-451D-926A-FC809F935029}" type="datetimeFigureOut">
              <a:rPr lang="en-US" smtClean="0"/>
              <a:t>9/28/2022</a:t>
            </a:fld>
            <a:endParaRPr lang="en-US"/>
          </a:p>
        </p:txBody>
      </p:sp>
      <p:sp>
        <p:nvSpPr>
          <p:cNvPr id="5" name="Footer Placeholder 4">
            <a:extLst>
              <a:ext uri="{FF2B5EF4-FFF2-40B4-BE49-F238E27FC236}">
                <a16:creationId xmlns:a16="http://schemas.microsoft.com/office/drawing/2014/main" id="{08362C82-C91D-4027-B6D3-B346BB147D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AE3855-0BCC-41D0-96AF-7C23BAEFFCA4}"/>
              </a:ext>
            </a:extLst>
          </p:cNvPr>
          <p:cNvSpPr>
            <a:spLocks noGrp="1"/>
          </p:cNvSpPr>
          <p:nvPr>
            <p:ph type="sldNum" sz="quarter" idx="12"/>
          </p:nvPr>
        </p:nvSpPr>
        <p:spPr/>
        <p:txBody>
          <a:bodyPr/>
          <a:lstStyle/>
          <a:p>
            <a:fld id="{8994760B-0C39-4102-B32E-B75CC07B6DEF}" type="slidenum">
              <a:rPr lang="en-US" smtClean="0"/>
              <a:t>‹#›</a:t>
            </a:fld>
            <a:endParaRPr lang="en-US"/>
          </a:p>
        </p:txBody>
      </p:sp>
    </p:spTree>
    <p:extLst>
      <p:ext uri="{BB962C8B-B14F-4D97-AF65-F5344CB8AC3E}">
        <p14:creationId xmlns:p14="http://schemas.microsoft.com/office/powerpoint/2010/main" val="25777940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pic>
        <p:nvPicPr>
          <p:cNvPr id="11" name="Picture 10" descr="../Image%20examples/DNA_reportFULLnew.jpg">
            <a:extLst>
              <a:ext uri="{FF2B5EF4-FFF2-40B4-BE49-F238E27FC236}">
                <a16:creationId xmlns:a16="http://schemas.microsoft.com/office/drawing/2014/main" id="{D5CFBAC3-08B4-482F-AB48-5796845A64B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56354"/>
          <a:stretch/>
        </p:blipFill>
        <p:spPr bwMode="auto">
          <a:xfrm>
            <a:off x="-7684" y="15400"/>
            <a:ext cx="12192000" cy="6880700"/>
          </a:xfrm>
          <a:prstGeom prst="rect">
            <a:avLst/>
          </a:prstGeom>
          <a:noFill/>
          <a:ln>
            <a:noFill/>
          </a:ln>
        </p:spPr>
      </p:pic>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5815" y="15400"/>
            <a:ext cx="12213244" cy="68807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136719512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53274588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dirty="0"/>
              <a:t>Click to edit Master 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77339321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72287053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838200" y="6356351"/>
            <a:ext cx="2743200" cy="366183"/>
          </a:xfrm>
          <a:prstGeom prst="rect">
            <a:avLst/>
          </a:prstGeom>
        </p:spPr>
        <p:txBody>
          <a:bodyPr/>
          <a:lstStyle/>
          <a:p>
            <a:endParaRPr lang="en-US" dirty="0"/>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163544087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a:xfrm>
            <a:off x="838200" y="6356351"/>
            <a:ext cx="2743200" cy="366183"/>
          </a:xfrm>
          <a:prstGeom prst="rect">
            <a:avLst/>
          </a:prstGeom>
        </p:spPr>
        <p:txBody>
          <a:bodyPr/>
          <a:lstStyle/>
          <a:p>
            <a:endParaRPr lang="en-US" dirty="0"/>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9337960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dirty="0"/>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81268433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957762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48038892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dirty="0"/>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dirty="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268521384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a:ln>
            <a:noFill/>
          </a:ln>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dirty="0"/>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dirty="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06445338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284599213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83325164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dirty="0"/>
              <a:t>Click to edit Master title style</a:t>
            </a:r>
          </a:p>
        </p:txBody>
      </p:sp>
      <p:sp>
        <p:nvSpPr>
          <p:cNvPr id="4" name="Date Placeholder 3"/>
          <p:cNvSpPr>
            <a:spLocks noGrp="1"/>
          </p:cNvSpPr>
          <p:nvPr>
            <p:ph type="dt" sz="half" idx="10"/>
          </p:nvPr>
        </p:nvSpPr>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4317700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61197347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310354791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7492730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386804085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59526317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51039464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2826082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a:ln>
            <a:noFill/>
          </a:ln>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182622737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pic>
        <p:nvPicPr>
          <p:cNvPr id="11" name="Picture 10" descr="../Image%20examples/DNA_reportFULLnew.jpg">
            <a:extLst>
              <a:ext uri="{FF2B5EF4-FFF2-40B4-BE49-F238E27FC236}">
                <a16:creationId xmlns:a16="http://schemas.microsoft.com/office/drawing/2014/main" id="{D5CFBAC3-08B4-482F-AB48-5796845A64B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56354"/>
          <a:stretch/>
        </p:blipFill>
        <p:spPr bwMode="auto">
          <a:xfrm>
            <a:off x="-7684" y="15400"/>
            <a:ext cx="12192000" cy="6880700"/>
          </a:xfrm>
          <a:prstGeom prst="rect">
            <a:avLst/>
          </a:prstGeom>
          <a:noFill/>
          <a:ln>
            <a:noFill/>
          </a:ln>
        </p:spPr>
      </p:pic>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5815" y="15400"/>
            <a:ext cx="12213244" cy="68807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416329892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18055377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dirty="0"/>
              <a:t>Click to edit Master 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33365099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98982979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838200" y="6356351"/>
            <a:ext cx="2743200" cy="366183"/>
          </a:xfrm>
          <a:prstGeom prst="rect">
            <a:avLst/>
          </a:prstGeom>
        </p:spPr>
        <p:txBody>
          <a:bodyPr/>
          <a:lstStyle/>
          <a:p>
            <a:endParaRPr lang="en-US" dirty="0"/>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260068306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a:xfrm>
            <a:off x="838200" y="6356351"/>
            <a:ext cx="2743200" cy="366183"/>
          </a:xfrm>
          <a:prstGeom prst="rect">
            <a:avLst/>
          </a:prstGeom>
        </p:spPr>
        <p:txBody>
          <a:bodyPr/>
          <a:lstStyle/>
          <a:p>
            <a:endParaRPr lang="en-US" dirty="0"/>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6861212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dirty="0"/>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408893290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469737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05450703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dirty="0"/>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dirty="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57395333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a:ln>
            <a:noFill/>
          </a:ln>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dirty="0"/>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dirty="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47622055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30462044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dirty="0"/>
              <a:t>Click to edit Master title style</a:t>
            </a:r>
          </a:p>
        </p:txBody>
      </p:sp>
      <p:sp>
        <p:nvSpPr>
          <p:cNvPr id="4" name="Date Placeholder 3"/>
          <p:cNvSpPr>
            <a:spLocks noGrp="1"/>
          </p:cNvSpPr>
          <p:nvPr>
            <p:ph type="dt" sz="half" idx="10"/>
          </p:nvPr>
        </p:nvSpPr>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49786065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8332485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253569867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8460084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71151468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97806326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75725789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46385161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a:ln>
            <a:noFill/>
          </a:ln>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184481211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0247EBA7-B8D8-BA4A-8246-FD7ED856BCB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050" y="0"/>
            <a:ext cx="12153900" cy="6858000"/>
          </a:xfrm>
          <a:prstGeom prst="rect">
            <a:avLst/>
          </a:prstGeom>
        </p:spPr>
      </p:pic>
      <p:sp>
        <p:nvSpPr>
          <p:cNvPr id="8" name="Title 1">
            <a:extLst>
              <a:ext uri="{FF2B5EF4-FFF2-40B4-BE49-F238E27FC236}">
                <a16:creationId xmlns:a16="http://schemas.microsoft.com/office/drawing/2014/main" id="{578D0476-B4B2-47F7-8DEA-6EB28CB4CD86}"/>
              </a:ext>
            </a:extLst>
          </p:cNvPr>
          <p:cNvSpPr>
            <a:spLocks noGrp="1"/>
          </p:cNvSpPr>
          <p:nvPr userDrawn="1"/>
        </p:nvSpPr>
        <p:spPr>
          <a:xfrm>
            <a:off x="576071" y="3036566"/>
            <a:ext cx="11039856" cy="1231626"/>
          </a:xfrm>
          <a:prstGeom prst="rect">
            <a:avLst/>
          </a:prstGeom>
        </p:spPr>
        <p:style>
          <a:lnRef idx="0">
            <a:scrgbClr r="0" g="0" b="0"/>
          </a:lnRef>
          <a:fillRef idx="0">
            <a:scrgbClr r="0" g="0" b="0"/>
          </a:fillRef>
          <a:effectRef idx="0">
            <a:scrgbClr r="0" g="0" b="0"/>
          </a:effectRef>
          <a:fontRef idx="major"/>
        </p:style>
        <p:txBody>
          <a:bodyPr vert="horz" lIns="0" tIns="0" rIns="0" bIns="0" rtlCol="0" anchor="t" anchorCtr="0">
            <a:noAutofit/>
          </a:bodyPr>
          <a:lstStyle>
            <a:lvl1pPr algn="l" defTabSz="914400" rtl="0" eaLnBrk="1" latinLnBrk="0" hangingPunct="1">
              <a:lnSpc>
                <a:spcPct val="100000"/>
              </a:lnSpc>
              <a:spcBef>
                <a:spcPct val="0"/>
              </a:spcBef>
              <a:buNone/>
              <a:defRPr sz="4200" b="1" kern="1200">
                <a:solidFill>
                  <a:schemeClr val="bg2"/>
                </a:solidFill>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en-US" sz="3700" b="1" i="0" kern="1200" dirty="0">
                <a:solidFill>
                  <a:schemeClr val="tx1"/>
                </a:solidFill>
                <a:effectLst/>
                <a:latin typeface="+mj-lt"/>
                <a:ea typeface="+mj-ea"/>
                <a:cs typeface="+mj-cs"/>
              </a:rPr>
              <a:t>NHGRI 2020 </a:t>
            </a:r>
          </a:p>
          <a:p>
            <a:r>
              <a:rPr lang="en-US" sz="3700" b="1" i="0" kern="1200" dirty="0">
                <a:solidFill>
                  <a:schemeClr val="tx1"/>
                </a:solidFill>
                <a:effectLst/>
                <a:latin typeface="+mj-lt"/>
                <a:ea typeface="+mj-ea"/>
                <a:cs typeface="+mj-cs"/>
              </a:rPr>
              <a:t>Strategic Planning</a:t>
            </a:r>
            <a:endParaRPr lang="en-US" sz="3700" b="1" kern="1200" dirty="0">
              <a:solidFill>
                <a:schemeClr val="tx1"/>
              </a:solidFill>
            </a:endParaRPr>
          </a:p>
        </p:txBody>
      </p:sp>
      <p:sp>
        <p:nvSpPr>
          <p:cNvPr id="9" name="Header Rule">
            <a:extLst>
              <a:ext uri="{FF2B5EF4-FFF2-40B4-BE49-F238E27FC236}">
                <a16:creationId xmlns:a16="http://schemas.microsoft.com/office/drawing/2014/main" id="{DE9188C2-07C2-4519-83C3-BF4F2D6B9662}"/>
              </a:ext>
            </a:extLst>
          </p:cNvPr>
          <p:cNvSpPr/>
          <p:nvPr userDrawn="1"/>
        </p:nvSpPr>
        <p:spPr>
          <a:xfrm>
            <a:off x="578837" y="2811144"/>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10" name="Picture 9">
            <a:extLst>
              <a:ext uri="{FF2B5EF4-FFF2-40B4-BE49-F238E27FC236}">
                <a16:creationId xmlns:a16="http://schemas.microsoft.com/office/drawing/2014/main" id="{1B41DDDA-2300-1744-8CFC-8FF6DF3C3371}"/>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392443548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pic>
        <p:nvPicPr>
          <p:cNvPr id="11" name="Picture 10" descr="../Image%20examples/DNA_reportFULLnew.jpg">
            <a:extLst>
              <a:ext uri="{FF2B5EF4-FFF2-40B4-BE49-F238E27FC236}">
                <a16:creationId xmlns:a16="http://schemas.microsoft.com/office/drawing/2014/main" id="{D5CFBAC3-08B4-482F-AB48-5796845A64B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56354"/>
          <a:stretch/>
        </p:blipFill>
        <p:spPr bwMode="auto">
          <a:xfrm>
            <a:off x="-7684" y="15400"/>
            <a:ext cx="12192000" cy="6880700"/>
          </a:xfrm>
          <a:prstGeom prst="rect">
            <a:avLst/>
          </a:prstGeom>
          <a:noFill/>
          <a:ln>
            <a:noFill/>
          </a:ln>
        </p:spPr>
      </p:pic>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5815" y="15400"/>
            <a:ext cx="12213244" cy="68807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12272300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13762740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dirty="0"/>
              <a:t>Click to edit Master 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66587602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39920660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838200" y="6356351"/>
            <a:ext cx="2743200" cy="366183"/>
          </a:xfrm>
          <a:prstGeom prst="rect">
            <a:avLst/>
          </a:prstGeom>
        </p:spPr>
        <p:txBody>
          <a:bodyPr/>
          <a:lstStyle/>
          <a:p>
            <a:endParaRPr lang="en-US" dirty="0"/>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164517589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a:xfrm>
            <a:off x="838200" y="6356351"/>
            <a:ext cx="2743200" cy="366183"/>
          </a:xfrm>
          <a:prstGeom prst="rect">
            <a:avLst/>
          </a:prstGeom>
        </p:spPr>
        <p:txBody>
          <a:bodyPr/>
          <a:lstStyle/>
          <a:p>
            <a:endParaRPr lang="en-US" dirty="0"/>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7151685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dirty="0"/>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172799742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434802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30031284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dirty="0"/>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dirty="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62289047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a:ln>
            <a:noFill/>
          </a:ln>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dirty="0"/>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dirty="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272215378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secHead" preserve="1">
  <p:cSld name="4_Section Heade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pic>
        <p:nvPicPr>
          <p:cNvPr id="6" name="Picture 5">
            <a:extLst>
              <a:ext uri="{FF2B5EF4-FFF2-40B4-BE49-F238E27FC236}">
                <a16:creationId xmlns:a16="http://schemas.microsoft.com/office/drawing/2014/main" id="{CF8B4BE7-76A9-1040-A87F-EDD8E2E74CE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362842522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pic>
        <p:nvPicPr>
          <p:cNvPr id="6" name="Picture 5">
            <a:extLst>
              <a:ext uri="{FF2B5EF4-FFF2-40B4-BE49-F238E27FC236}">
                <a16:creationId xmlns:a16="http://schemas.microsoft.com/office/drawing/2014/main" id="{F512FB66-D3A5-D347-B26F-70FCDF4B431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416304801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408154251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dirty="0"/>
              <a:t>Click to edit Master title style</a:t>
            </a:r>
          </a:p>
        </p:txBody>
      </p:sp>
      <p:sp>
        <p:nvSpPr>
          <p:cNvPr id="4" name="Date Placeholder 3"/>
          <p:cNvSpPr>
            <a:spLocks noGrp="1"/>
          </p:cNvSpPr>
          <p:nvPr>
            <p:ph type="dt" sz="half" idx="10"/>
          </p:nvPr>
        </p:nvSpPr>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48387885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05444926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153707453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7397041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70001823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42236089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0970445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11949"/>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C93D3E07-1B3C-274C-85F1-93B226BB6FA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5" y="-11951"/>
            <a:ext cx="12213244" cy="6869949"/>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32008860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9C8B2A7B-E95C-4641-8708-AEDDE71D99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148198068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4_Section Heade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pic>
        <p:nvPicPr>
          <p:cNvPr id="6" name="Picture 5">
            <a:extLst>
              <a:ext uri="{FF2B5EF4-FFF2-40B4-BE49-F238E27FC236}">
                <a16:creationId xmlns:a16="http://schemas.microsoft.com/office/drawing/2014/main" id="{CF8B4BE7-76A9-1040-A87F-EDD8E2E74CE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423900912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pic>
        <p:nvPicPr>
          <p:cNvPr id="6" name="Picture 5">
            <a:extLst>
              <a:ext uri="{FF2B5EF4-FFF2-40B4-BE49-F238E27FC236}">
                <a16:creationId xmlns:a16="http://schemas.microsoft.com/office/drawing/2014/main" id="{F512FB66-D3A5-D347-B26F-70FCDF4B431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360009092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97743895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dirty="0"/>
              <a:t>Click to edit Master title style</a:t>
            </a:r>
          </a:p>
        </p:txBody>
      </p:sp>
      <p:sp>
        <p:nvSpPr>
          <p:cNvPr id="4" name="Date Placeholder 3"/>
          <p:cNvSpPr>
            <a:spLocks noGrp="1"/>
          </p:cNvSpPr>
          <p:nvPr>
            <p:ph type="dt" sz="half" idx="10"/>
          </p:nvPr>
        </p:nvSpPr>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237800238"/>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944615737"/>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52355619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3815991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329069695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284308176"/>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963342540"/>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11949"/>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C93D3E07-1B3C-274C-85F1-93B226BB6FA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5" y="-11951"/>
            <a:ext cx="12213244" cy="6869949"/>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287967349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2239382"/>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pic>
        <p:nvPicPr>
          <p:cNvPr id="11" name="Picture 10" descr="A computer screen capture&#10;&#10;Description automatically generated with low confidence">
            <a:extLst>
              <a:ext uri="{FF2B5EF4-FFF2-40B4-BE49-F238E27FC236}">
                <a16:creationId xmlns:a16="http://schemas.microsoft.com/office/drawing/2014/main" id="{30F905C3-41F7-F74A-84C5-620223F990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887795" y="1043608"/>
            <a:ext cx="5304205" cy="2839425"/>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9" name="Picture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309936971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5_Section Header">
    <p:spTree>
      <p:nvGrpSpPr>
        <p:cNvPr id="1" name=""/>
        <p:cNvGrpSpPr/>
        <p:nvPr/>
      </p:nvGrpSpPr>
      <p:grpSpPr>
        <a:xfrm>
          <a:off x="0" y="0"/>
          <a:ext cx="0" cy="0"/>
          <a:chOff x="0" y="0"/>
          <a:chExt cx="0" cy="0"/>
        </a:xfrm>
      </p:grpSpPr>
      <p:pic>
        <p:nvPicPr>
          <p:cNvPr id="11" name="Picture 10" descr="A computer screen capture&#10;&#10;Description automatically generated with low confidence">
            <a:extLst>
              <a:ext uri="{FF2B5EF4-FFF2-40B4-BE49-F238E27FC236}">
                <a16:creationId xmlns:a16="http://schemas.microsoft.com/office/drawing/2014/main" id="{30F905C3-41F7-F74A-84C5-620223F990C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19617"/>
          <a:stretch/>
        </p:blipFill>
        <p:spPr>
          <a:xfrm>
            <a:off x="4248920" y="496093"/>
            <a:ext cx="7943080" cy="5289743"/>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9" name="Picture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3786722915"/>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secHead" preserve="1">
  <p:cSld name="4_Section Header">
    <p:spTree>
      <p:nvGrpSpPr>
        <p:cNvPr id="1" name=""/>
        <p:cNvGrpSpPr/>
        <p:nvPr/>
      </p:nvGrpSpPr>
      <p:grpSpPr>
        <a:xfrm>
          <a:off x="0" y="0"/>
          <a:ext cx="0" cy="0"/>
          <a:chOff x="0" y="0"/>
          <a:chExt cx="0" cy="0"/>
        </a:xfrm>
      </p:grpSpPr>
      <p:pic>
        <p:nvPicPr>
          <p:cNvPr id="11" name="Picture 10" descr="A computer screen capture&#10;&#10;Description automatically generated with low confidence">
            <a:extLst>
              <a:ext uri="{FF2B5EF4-FFF2-40B4-BE49-F238E27FC236}">
                <a16:creationId xmlns:a16="http://schemas.microsoft.com/office/drawing/2014/main" id="{30F905C3-41F7-F74A-84C5-620223F990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887795" y="1043608"/>
            <a:ext cx="5304205" cy="2839425"/>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spTree>
    <p:extLst>
      <p:ext uri="{BB962C8B-B14F-4D97-AF65-F5344CB8AC3E}">
        <p14:creationId xmlns:p14="http://schemas.microsoft.com/office/powerpoint/2010/main" val="3474841397"/>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pic>
        <p:nvPicPr>
          <p:cNvPr id="11" name="Picture 10" descr="A computer screen capture&#10;&#10;Description automatically generated with low confidence">
            <a:extLst>
              <a:ext uri="{FF2B5EF4-FFF2-40B4-BE49-F238E27FC236}">
                <a16:creationId xmlns:a16="http://schemas.microsoft.com/office/drawing/2014/main" id="{30F905C3-41F7-F74A-84C5-620223F990C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20013"/>
          <a:stretch/>
        </p:blipFill>
        <p:spPr>
          <a:xfrm>
            <a:off x="7591989" y="1043608"/>
            <a:ext cx="4242660" cy="2839425"/>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688551530"/>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8" name="Picture 7">
            <a:extLst>
              <a:ext uri="{FF2B5EF4-FFF2-40B4-BE49-F238E27FC236}">
                <a16:creationId xmlns:a16="http://schemas.microsoft.com/office/drawing/2014/main" id="{0DBED16A-0CCD-5344-9ED0-D2D0514261E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1075792033"/>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pic>
        <p:nvPicPr>
          <p:cNvPr id="7" name="Picture 6" descr="A computer screen capture&#10;&#10;Description automatically generated with low confidence">
            <a:extLst>
              <a:ext uri="{FF2B5EF4-FFF2-40B4-BE49-F238E27FC236}">
                <a16:creationId xmlns:a16="http://schemas.microsoft.com/office/drawing/2014/main" id="{33D6BD6D-271E-FC4F-9E0E-F2AEDE818F4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19639"/>
          <a:stretch/>
        </p:blipFill>
        <p:spPr>
          <a:xfrm>
            <a:off x="8961120" y="0"/>
            <a:ext cx="3230880" cy="2152224"/>
          </a:xfrm>
          <a:prstGeom prst="rect">
            <a:avLst/>
          </a:prstGeom>
        </p:spPr>
      </p:pic>
      <p:sp>
        <p:nvSpPr>
          <p:cNvPr id="3" name="Content Placeholder 2"/>
          <p:cNvSpPr>
            <a:spLocks noGrp="1"/>
          </p:cNvSpPr>
          <p:nvPr>
            <p:ph idx="1"/>
          </p:nvPr>
        </p:nvSpPr>
        <p:spPr>
          <a:xfrm>
            <a:off x="576071" y="1813560"/>
            <a:ext cx="11039858" cy="43628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endParaRPr lang="en-US" dirty="0"/>
          </a:p>
        </p:txBody>
      </p:sp>
      <p:sp>
        <p:nvSpPr>
          <p:cNvPr id="4" name="Date Placeholder 3"/>
          <p:cNvSpPr>
            <a:spLocks noGrp="1"/>
          </p:cNvSpPr>
          <p:nvPr>
            <p:ph type="dt" sz="half" idx="10"/>
          </p:nvPr>
        </p:nvSpPr>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8" name="Picture 7">
            <a:extLst>
              <a:ext uri="{FF2B5EF4-FFF2-40B4-BE49-F238E27FC236}">
                <a16:creationId xmlns:a16="http://schemas.microsoft.com/office/drawing/2014/main" id="{69A37050-DA0C-FF4E-B214-0F540DA2CAE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844635694"/>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A computer screen capture&#10;&#10;Description automatically generated with low confidence">
            <a:extLst>
              <a:ext uri="{FF2B5EF4-FFF2-40B4-BE49-F238E27FC236}">
                <a16:creationId xmlns:a16="http://schemas.microsoft.com/office/drawing/2014/main" id="{435CBAF2-A8F8-EE41-9EC8-5094B7E017E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19639"/>
          <a:stretch/>
        </p:blipFill>
        <p:spPr>
          <a:xfrm>
            <a:off x="8961120" y="0"/>
            <a:ext cx="3230880" cy="2152224"/>
          </a:xfrm>
          <a:prstGeom prst="rect">
            <a:avLst/>
          </a:prstGeom>
        </p:spPr>
      </p:pic>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8" name="Picture 7">
            <a:extLst>
              <a:ext uri="{FF2B5EF4-FFF2-40B4-BE49-F238E27FC236}">
                <a16:creationId xmlns:a16="http://schemas.microsoft.com/office/drawing/2014/main" id="{B9BB1C73-9D43-9242-AE47-6EB58FEDCB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270902133"/>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pic>
        <p:nvPicPr>
          <p:cNvPr id="9" name="Picture 8">
            <a:extLst>
              <a:ext uri="{FF2B5EF4-FFF2-40B4-BE49-F238E27FC236}">
                <a16:creationId xmlns:a16="http://schemas.microsoft.com/office/drawing/2014/main" id="{B4DF18F6-4767-DA40-A2CF-8839EB2B22D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750310541"/>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1" name="Picture 10">
            <a:extLst>
              <a:ext uri="{FF2B5EF4-FFF2-40B4-BE49-F238E27FC236}">
                <a16:creationId xmlns:a16="http://schemas.microsoft.com/office/drawing/2014/main" id="{A7B4DE4B-7454-BE49-9DCA-89918D53979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2256295806"/>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pic>
        <p:nvPicPr>
          <p:cNvPr id="7" name="Picture 6" descr="A computer screen capture&#10;&#10;Description automatically generated with low confidence">
            <a:extLst>
              <a:ext uri="{FF2B5EF4-FFF2-40B4-BE49-F238E27FC236}">
                <a16:creationId xmlns:a16="http://schemas.microsoft.com/office/drawing/2014/main" id="{2C00A10F-6C23-404F-92AB-56391B008B8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19639"/>
          <a:stretch/>
        </p:blipFill>
        <p:spPr>
          <a:xfrm>
            <a:off x="8961120" y="0"/>
            <a:ext cx="3230880" cy="2152224"/>
          </a:xfrm>
          <a:prstGeom prst="rect">
            <a:avLst/>
          </a:prstGeom>
        </p:spPr>
      </p:pic>
      <p:sp>
        <p:nvSpPr>
          <p:cNvPr id="3" name="Date Placeholder 2"/>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pic>
        <p:nvPicPr>
          <p:cNvPr id="8" name="Picture 7">
            <a:extLst>
              <a:ext uri="{FF2B5EF4-FFF2-40B4-BE49-F238E27FC236}">
                <a16:creationId xmlns:a16="http://schemas.microsoft.com/office/drawing/2014/main" id="{F98D1A1E-E40C-4B40-B558-48F608637B6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2587188085"/>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5" name="Picture 4">
            <a:extLst>
              <a:ext uri="{FF2B5EF4-FFF2-40B4-BE49-F238E27FC236}">
                <a16:creationId xmlns:a16="http://schemas.microsoft.com/office/drawing/2014/main" id="{3A481776-9F37-E04B-8D56-80FF79CF4E1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pic>
        <p:nvPicPr>
          <p:cNvPr id="6" name="Picture 5" descr="A computer screen capture&#10;&#10;Description automatically generated with low confidence">
            <a:extLst>
              <a:ext uri="{FF2B5EF4-FFF2-40B4-BE49-F238E27FC236}">
                <a16:creationId xmlns:a16="http://schemas.microsoft.com/office/drawing/2014/main" id="{A9E7FF8A-2580-EF4E-97DC-C2F2D5839CE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43509" y="221136"/>
            <a:ext cx="4674223" cy="2502186"/>
          </a:xfrm>
          <a:prstGeom prst="rect">
            <a:avLst/>
          </a:prstGeom>
        </p:spPr>
      </p:pic>
    </p:spTree>
    <p:extLst>
      <p:ext uri="{BB962C8B-B14F-4D97-AF65-F5344CB8AC3E}">
        <p14:creationId xmlns:p14="http://schemas.microsoft.com/office/powerpoint/2010/main" val="237451865"/>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5" name="Picture 4">
            <a:extLst>
              <a:ext uri="{FF2B5EF4-FFF2-40B4-BE49-F238E27FC236}">
                <a16:creationId xmlns:a16="http://schemas.microsoft.com/office/drawing/2014/main" id="{3A481776-9F37-E04B-8D56-80FF79CF4E1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pic>
        <p:nvPicPr>
          <p:cNvPr id="7" name="Picture 6" descr="A computer screen capture&#10;&#10;Description automatically generated with low confidence">
            <a:extLst>
              <a:ext uri="{FF2B5EF4-FFF2-40B4-BE49-F238E27FC236}">
                <a16:creationId xmlns:a16="http://schemas.microsoft.com/office/drawing/2014/main" id="{76B6E753-1392-5248-B879-0EC8EFBB7C1F}"/>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19639"/>
          <a:stretch/>
        </p:blipFill>
        <p:spPr>
          <a:xfrm>
            <a:off x="8961120" y="0"/>
            <a:ext cx="3230880" cy="2152224"/>
          </a:xfrm>
          <a:prstGeom prst="rect">
            <a:avLst/>
          </a:prstGeom>
        </p:spPr>
      </p:pic>
    </p:spTree>
    <p:extLst>
      <p:ext uri="{BB962C8B-B14F-4D97-AF65-F5344CB8AC3E}">
        <p14:creationId xmlns:p14="http://schemas.microsoft.com/office/powerpoint/2010/main" val="2173321681"/>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357324174"/>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7" name="Picture 6">
            <a:extLst>
              <a:ext uri="{FF2B5EF4-FFF2-40B4-BE49-F238E27FC236}">
                <a16:creationId xmlns:a16="http://schemas.microsoft.com/office/drawing/2014/main" id="{D6034717-5383-044B-9D8E-0C05BC99454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506759337"/>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p:cSld name="2_Section Header">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7385" cy="6858000"/>
          </a:xfrm>
          <a:prstGeom prst="rect">
            <a:avLst/>
          </a:prstGeom>
        </p:spPr>
      </p:pic>
    </p:spTree>
    <p:extLst>
      <p:ext uri="{BB962C8B-B14F-4D97-AF65-F5344CB8AC3E}">
        <p14:creationId xmlns:p14="http://schemas.microsoft.com/office/powerpoint/2010/main" val="4098292224"/>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p:cSld name="1_Divider Slide">
    <p:spTree>
      <p:nvGrpSpPr>
        <p:cNvPr id="1" name=""/>
        <p:cNvGrpSpPr/>
        <p:nvPr/>
      </p:nvGrpSpPr>
      <p:grpSpPr>
        <a:xfrm>
          <a:off x="0" y="0"/>
          <a:ext cx="0" cy="0"/>
          <a:chOff x="0" y="0"/>
          <a:chExt cx="0" cy="0"/>
        </a:xfrm>
      </p:grpSpPr>
      <p:sp>
        <p:nvSpPr>
          <p:cNvPr id="6" name="Rectangle 5"/>
          <p:cNvSpPr/>
          <p:nvPr/>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r>
              <a:rPr lang="en-US"/>
              <a:t>Click to edit Master title style</a:t>
            </a:r>
            <a:endParaRPr lang="en-US" dirty="0"/>
          </a:p>
        </p:txBody>
      </p:sp>
      <p:sp>
        <p:nvSpPr>
          <p:cNvPr id="16" name="Header Rule">
            <a:extLst>
              <a:ext uri="{FF2B5EF4-FFF2-40B4-BE49-F238E27FC236}">
                <a16:creationId xmlns:a16="http://schemas.microsoft.com/office/drawing/2014/main" id="{DE9188C2-07C2-4519-83C3-BF4F2D6B9662}"/>
              </a:ext>
            </a:extLst>
          </p:cNvPr>
          <p:cNvSpPr/>
          <p:nvPr/>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83188216"/>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p:cSld name="2_Divider Slide">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a:ln>
            <a:noFill/>
          </a:ln>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r>
              <a:rPr lang="en-US"/>
              <a:t>Click to edit Master title style</a:t>
            </a:r>
            <a:endParaRPr lang="en-US" dirty="0"/>
          </a:p>
        </p:txBody>
      </p:sp>
      <p:sp>
        <p:nvSpPr>
          <p:cNvPr id="16" name="Header Rule">
            <a:extLst>
              <a:ext uri="{FF2B5EF4-FFF2-40B4-BE49-F238E27FC236}">
                <a16:creationId xmlns:a16="http://schemas.microsoft.com/office/drawing/2014/main" id="{DE9188C2-07C2-4519-83C3-BF4F2D6B9662}"/>
              </a:ext>
            </a:extLst>
          </p:cNvPr>
          <p:cNvSpPr/>
          <p:nvPr/>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133080584"/>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secHead" preserve="1">
  <p:cSld name="1_Section Header">
    <p:bg>
      <p:bgPr>
        <a:solidFill>
          <a:srgbClr val="231C43"/>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2DA3F7D-FF11-A348-A026-6F573D9568CC}"/>
              </a:ext>
            </a:extLst>
          </p:cNvPr>
          <p:cNvSpPr/>
          <p:nvPr userDrawn="1"/>
        </p:nvSpPr>
        <p:spPr>
          <a:xfrm>
            <a:off x="0" y="0"/>
            <a:ext cx="12192000" cy="6858000"/>
          </a:xfrm>
          <a:prstGeom prst="rect">
            <a:avLst/>
          </a:prstGeom>
          <a:solidFill>
            <a:srgbClr val="231C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4169357514"/>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936695455"/>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dirty="0"/>
              <a:t>Click to edit Master title style</a:t>
            </a:r>
          </a:p>
        </p:txBody>
      </p:sp>
      <p:sp>
        <p:nvSpPr>
          <p:cNvPr id="4" name="Date Placeholder 3"/>
          <p:cNvSpPr>
            <a:spLocks noGrp="1"/>
          </p:cNvSpPr>
          <p:nvPr>
            <p:ph type="dt" sz="half" idx="10"/>
          </p:nvPr>
        </p:nvSpPr>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721881635"/>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485588065"/>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4104730977"/>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47229828"/>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3909065039"/>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93479508"/>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305541709"/>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892536500"/>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preserve="1" userDrawn="1">
  <p:cSld name="2_Divider Slide">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192768380"/>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pic>
        <p:nvPicPr>
          <p:cNvPr id="11" name="Picture 10" descr="../Image%20examples/DNA_reportFULLnew.jpg">
            <a:extLst>
              <a:ext uri="{FF2B5EF4-FFF2-40B4-BE49-F238E27FC236}">
                <a16:creationId xmlns:a16="http://schemas.microsoft.com/office/drawing/2014/main" id="{D5CFBAC3-08B4-482F-AB48-5796845A64B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56354"/>
          <a:stretch/>
        </p:blipFill>
        <p:spPr bwMode="auto">
          <a:xfrm>
            <a:off x="-7684" y="15400"/>
            <a:ext cx="12192000" cy="6880700"/>
          </a:xfrm>
          <a:prstGeom prst="rect">
            <a:avLst/>
          </a:prstGeom>
          <a:noFill/>
          <a:ln>
            <a:noFill/>
          </a:ln>
        </p:spPr>
      </p:pic>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5815" y="15400"/>
            <a:ext cx="12213244" cy="68807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1407224613"/>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943109989"/>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dirty="0"/>
              <a:t>Click to edit Master 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812423217"/>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237668475"/>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838200" y="6356351"/>
            <a:ext cx="2743200" cy="366183"/>
          </a:xfrm>
          <a:prstGeom prst="rect">
            <a:avLst/>
          </a:prstGeom>
        </p:spPr>
        <p:txBody>
          <a:bodyPr/>
          <a:lstStyle/>
          <a:p>
            <a:endParaRPr lang="en-US" dirty="0"/>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2831786651"/>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a:xfrm>
            <a:off x="838200" y="6356351"/>
            <a:ext cx="2743200" cy="366183"/>
          </a:xfrm>
          <a:prstGeom prst="rect">
            <a:avLst/>
          </a:prstGeom>
        </p:spPr>
        <p:txBody>
          <a:bodyPr/>
          <a:lstStyle/>
          <a:p>
            <a:endParaRPr lang="en-US" dirty="0"/>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27919636"/>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dirty="0"/>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2840447451"/>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5065831"/>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886558140"/>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dirty="0"/>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dirty="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332415982"/>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a:ln>
            <a:noFill/>
          </a:ln>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dirty="0"/>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dirty="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2606182114"/>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pic>
        <p:nvPicPr>
          <p:cNvPr id="11" name="Picture 10" descr="../Image%20examples/DNA_reportFULLnew.jpg">
            <a:extLst>
              <a:ext uri="{FF2B5EF4-FFF2-40B4-BE49-F238E27FC236}">
                <a16:creationId xmlns:a16="http://schemas.microsoft.com/office/drawing/2014/main" id="{D5CFBAC3-08B4-482F-AB48-5796845A64B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56354"/>
          <a:stretch/>
        </p:blipFill>
        <p:spPr bwMode="auto">
          <a:xfrm>
            <a:off x="-7684" y="15400"/>
            <a:ext cx="12192000" cy="6880700"/>
          </a:xfrm>
          <a:prstGeom prst="rect">
            <a:avLst/>
          </a:prstGeom>
          <a:noFill/>
          <a:ln>
            <a:noFill/>
          </a:ln>
        </p:spPr>
      </p:pic>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5815" y="15400"/>
            <a:ext cx="12213244" cy="68807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2759431769"/>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444678400"/>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dirty="0"/>
              <a:t>Click to edit Master 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270283223"/>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980600922"/>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838200" y="6356351"/>
            <a:ext cx="2743200" cy="366183"/>
          </a:xfrm>
          <a:prstGeom prst="rect">
            <a:avLst/>
          </a:prstGeom>
        </p:spPr>
        <p:txBody>
          <a:bodyPr/>
          <a:lstStyle/>
          <a:p>
            <a:endParaRPr lang="en-US" dirty="0"/>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975157061"/>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a:xfrm>
            <a:off x="838200" y="6356351"/>
            <a:ext cx="2743200" cy="366183"/>
          </a:xfrm>
          <a:prstGeom prst="rect">
            <a:avLst/>
          </a:prstGeom>
        </p:spPr>
        <p:txBody>
          <a:bodyPr/>
          <a:lstStyle/>
          <a:p>
            <a:endParaRPr lang="en-US" dirty="0"/>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93990253"/>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dirty="0"/>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254514094"/>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26396941"/>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754057980"/>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dirty="0"/>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dirty="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68864836"/>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a:ln>
            <a:noFill/>
          </a:ln>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dirty="0"/>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dirty="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025991724"/>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774245168"/>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dirty="0"/>
              <a:t>Click to edit Master title style</a:t>
            </a:r>
          </a:p>
        </p:txBody>
      </p:sp>
      <p:sp>
        <p:nvSpPr>
          <p:cNvPr id="4" name="Date Placeholder 3"/>
          <p:cNvSpPr>
            <a:spLocks noGrp="1"/>
          </p:cNvSpPr>
          <p:nvPr>
            <p:ph type="dt" sz="half" idx="10"/>
          </p:nvPr>
        </p:nvSpPr>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596093078"/>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734603718"/>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4212833237"/>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36593302"/>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3528326021"/>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blank" preserve="1">
  <p:cSld name="Blank">
    <p:bg>
      <p:bgPr>
        <a:solidFill>
          <a:srgbClr val="000066"/>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219432776"/>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179922628"/>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241861159"/>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a:ln>
            <a:noFill/>
          </a:ln>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713966143"/>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0247EBA7-B8D8-BA4A-8246-FD7ED856BCB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050" y="0"/>
            <a:ext cx="12153900" cy="6858000"/>
          </a:xfrm>
          <a:prstGeom prst="rect">
            <a:avLst/>
          </a:prstGeom>
        </p:spPr>
      </p:pic>
      <p:sp>
        <p:nvSpPr>
          <p:cNvPr id="8" name="Title 1">
            <a:extLst>
              <a:ext uri="{FF2B5EF4-FFF2-40B4-BE49-F238E27FC236}">
                <a16:creationId xmlns:a16="http://schemas.microsoft.com/office/drawing/2014/main" id="{578D0476-B4B2-47F7-8DEA-6EB28CB4CD86}"/>
              </a:ext>
            </a:extLst>
          </p:cNvPr>
          <p:cNvSpPr>
            <a:spLocks noGrp="1"/>
          </p:cNvSpPr>
          <p:nvPr userDrawn="1"/>
        </p:nvSpPr>
        <p:spPr>
          <a:xfrm>
            <a:off x="576071" y="3036566"/>
            <a:ext cx="11039856" cy="1231626"/>
          </a:xfrm>
          <a:prstGeom prst="rect">
            <a:avLst/>
          </a:prstGeom>
        </p:spPr>
        <p:style>
          <a:lnRef idx="0">
            <a:scrgbClr r="0" g="0" b="0"/>
          </a:lnRef>
          <a:fillRef idx="0">
            <a:scrgbClr r="0" g="0" b="0"/>
          </a:fillRef>
          <a:effectRef idx="0">
            <a:scrgbClr r="0" g="0" b="0"/>
          </a:effectRef>
          <a:fontRef idx="major"/>
        </p:style>
        <p:txBody>
          <a:bodyPr vert="horz" lIns="0" tIns="0" rIns="0" bIns="0" rtlCol="0" anchor="t" anchorCtr="0">
            <a:noAutofit/>
          </a:bodyPr>
          <a:lstStyle>
            <a:lvl1pPr algn="l" defTabSz="914400" rtl="0" eaLnBrk="1" latinLnBrk="0" hangingPunct="1">
              <a:lnSpc>
                <a:spcPct val="100000"/>
              </a:lnSpc>
              <a:spcBef>
                <a:spcPct val="0"/>
              </a:spcBef>
              <a:buNone/>
              <a:defRPr sz="4200" b="1" kern="1200">
                <a:solidFill>
                  <a:schemeClr val="bg2"/>
                </a:solidFill>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en-US" sz="3700" b="1" i="0" kern="1200" dirty="0">
                <a:solidFill>
                  <a:schemeClr val="tx1"/>
                </a:solidFill>
                <a:effectLst/>
                <a:latin typeface="+mj-lt"/>
                <a:ea typeface="+mj-ea"/>
                <a:cs typeface="+mj-cs"/>
              </a:rPr>
              <a:t>NHGRI 2020 </a:t>
            </a:r>
          </a:p>
          <a:p>
            <a:r>
              <a:rPr lang="en-US" sz="3700" b="1" i="0" kern="1200" dirty="0">
                <a:solidFill>
                  <a:schemeClr val="tx1"/>
                </a:solidFill>
                <a:effectLst/>
                <a:latin typeface="+mj-lt"/>
                <a:ea typeface="+mj-ea"/>
                <a:cs typeface="+mj-cs"/>
              </a:rPr>
              <a:t>Strategic Planning</a:t>
            </a:r>
            <a:endParaRPr lang="en-US" sz="3700" b="1" kern="1200" dirty="0">
              <a:solidFill>
                <a:schemeClr val="tx1"/>
              </a:solidFill>
            </a:endParaRPr>
          </a:p>
        </p:txBody>
      </p:sp>
      <p:sp>
        <p:nvSpPr>
          <p:cNvPr id="9" name="Header Rule">
            <a:extLst>
              <a:ext uri="{FF2B5EF4-FFF2-40B4-BE49-F238E27FC236}">
                <a16:creationId xmlns:a16="http://schemas.microsoft.com/office/drawing/2014/main" id="{DE9188C2-07C2-4519-83C3-BF4F2D6B9662}"/>
              </a:ext>
            </a:extLst>
          </p:cNvPr>
          <p:cNvSpPr/>
          <p:nvPr userDrawn="1"/>
        </p:nvSpPr>
        <p:spPr>
          <a:xfrm>
            <a:off x="578837" y="2811144"/>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10" name="Picture 9">
            <a:extLst>
              <a:ext uri="{FF2B5EF4-FFF2-40B4-BE49-F238E27FC236}">
                <a16:creationId xmlns:a16="http://schemas.microsoft.com/office/drawing/2014/main" id="{1B41DDDA-2300-1744-8CFC-8FF6DF3C3371}"/>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2094653321"/>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secHead" preserve="1">
  <p:cSld name="4_Section Heade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pic>
        <p:nvPicPr>
          <p:cNvPr id="6" name="Picture 5">
            <a:extLst>
              <a:ext uri="{FF2B5EF4-FFF2-40B4-BE49-F238E27FC236}">
                <a16:creationId xmlns:a16="http://schemas.microsoft.com/office/drawing/2014/main" id="{CF8B4BE7-76A9-1040-A87F-EDD8E2E74CE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4008051084"/>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pic>
        <p:nvPicPr>
          <p:cNvPr id="6" name="Picture 5">
            <a:extLst>
              <a:ext uri="{FF2B5EF4-FFF2-40B4-BE49-F238E27FC236}">
                <a16:creationId xmlns:a16="http://schemas.microsoft.com/office/drawing/2014/main" id="{F512FB66-D3A5-D347-B26F-70FCDF4B431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1190934538"/>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473944745"/>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dirty="0"/>
              <a:t>Click to edit Master title style</a:t>
            </a:r>
          </a:p>
        </p:txBody>
      </p:sp>
      <p:sp>
        <p:nvSpPr>
          <p:cNvPr id="4" name="Date Placeholder 3"/>
          <p:cNvSpPr>
            <a:spLocks noGrp="1"/>
          </p:cNvSpPr>
          <p:nvPr>
            <p:ph type="dt" sz="half" idx="10"/>
          </p:nvPr>
        </p:nvSpPr>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351011253"/>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714009800"/>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3582326776"/>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11109516"/>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1004317834"/>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18633567"/>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471056924"/>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userDrawn="1">
  <p:cSld name="2_Section Header">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CFE5438-BBFB-7B45-A0F3-FFE108319B1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098227015"/>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11949"/>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C93D3E07-1B3C-274C-85F1-93B226BB6FA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5" y="-11951"/>
            <a:ext cx="12213244" cy="6869949"/>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1397334844"/>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9C8B2A7B-E95C-4641-8708-AEDDE71D99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2180810410"/>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Date</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3994787325"/>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1756927274"/>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1983759187"/>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3497468968"/>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1"/>
            <a:ext cx="2743200" cy="366183"/>
          </a:xfrm>
          <a:prstGeom prst="rect">
            <a:avLst/>
          </a:prstGeom>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1174831175"/>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a:xfrm>
            <a:off x="838200" y="6356351"/>
            <a:ext cx="2743200" cy="366183"/>
          </a:xfrm>
          <a:prstGeom prst="rect">
            <a:avLst/>
          </a:prstGeom>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08195059"/>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3024620583"/>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1"/>
            <a:ext cx="2743200" cy="366183"/>
          </a:xfrm>
          <a:prstGeom prst="rect">
            <a:avLst/>
          </a:prstGeom>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1233051407"/>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3176026283"/>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245058082"/>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a:ln>
            <a:noFill/>
          </a:ln>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14075084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7.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image" Target="../media/image1.png"/><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5.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image" Target="../media/image7.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6.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5.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theme" Target="../theme/theme7.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6.xml"/><Relationship Id="rId3" Type="http://schemas.openxmlformats.org/officeDocument/2006/relationships/slideLayout" Target="../slideLayouts/slideLayout81.xml"/><Relationship Id="rId7" Type="http://schemas.openxmlformats.org/officeDocument/2006/relationships/slideLayout" Target="../slideLayouts/slideLayout85.xml"/><Relationship Id="rId12" Type="http://schemas.openxmlformats.org/officeDocument/2006/relationships/theme" Target="../theme/theme8.xml"/><Relationship Id="rId2" Type="http://schemas.openxmlformats.org/officeDocument/2006/relationships/slideLayout" Target="../slideLayouts/slideLayout80.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5" Type="http://schemas.openxmlformats.org/officeDocument/2006/relationships/slideLayout" Target="../slideLayouts/slideLayout83.xml"/><Relationship Id="rId10" Type="http://schemas.openxmlformats.org/officeDocument/2006/relationships/slideLayout" Target="../slideLayouts/slideLayout88.xml"/><Relationship Id="rId4" Type="http://schemas.openxmlformats.org/officeDocument/2006/relationships/slideLayout" Target="../slideLayouts/slideLayout82.xml"/><Relationship Id="rId9" Type="http://schemas.openxmlformats.org/officeDocument/2006/relationships/slideLayout" Target="../slideLayouts/slideLayout8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7.xml"/><Relationship Id="rId13" Type="http://schemas.openxmlformats.org/officeDocument/2006/relationships/theme" Target="../theme/theme9.xml"/><Relationship Id="rId3" Type="http://schemas.openxmlformats.org/officeDocument/2006/relationships/slideLayout" Target="../slideLayouts/slideLayout92.xml"/><Relationship Id="rId7" Type="http://schemas.openxmlformats.org/officeDocument/2006/relationships/slideLayout" Target="../slideLayouts/slideLayout96.xml"/><Relationship Id="rId12" Type="http://schemas.openxmlformats.org/officeDocument/2006/relationships/slideLayout" Target="../slideLayouts/slideLayout101.xml"/><Relationship Id="rId2" Type="http://schemas.openxmlformats.org/officeDocument/2006/relationships/slideLayout" Target="../slideLayouts/slideLayout91.xml"/><Relationship Id="rId1" Type="http://schemas.openxmlformats.org/officeDocument/2006/relationships/slideLayout" Target="../slideLayouts/slideLayout90.xml"/><Relationship Id="rId6" Type="http://schemas.openxmlformats.org/officeDocument/2006/relationships/slideLayout" Target="../slideLayouts/slideLayout95.xml"/><Relationship Id="rId11" Type="http://schemas.openxmlformats.org/officeDocument/2006/relationships/slideLayout" Target="../slideLayouts/slideLayout100.xml"/><Relationship Id="rId5" Type="http://schemas.openxmlformats.org/officeDocument/2006/relationships/slideLayout" Target="../slideLayouts/slideLayout94.xml"/><Relationship Id="rId15" Type="http://schemas.openxmlformats.org/officeDocument/2006/relationships/image" Target="../media/image12.png"/><Relationship Id="rId10" Type="http://schemas.openxmlformats.org/officeDocument/2006/relationships/slideLayout" Target="../slideLayouts/slideLayout99.xml"/><Relationship Id="rId4" Type="http://schemas.openxmlformats.org/officeDocument/2006/relationships/slideLayout" Target="../slideLayouts/slideLayout93.xml"/><Relationship Id="rId9" Type="http://schemas.openxmlformats.org/officeDocument/2006/relationships/slideLayout" Target="../slideLayouts/slideLayout98.xml"/><Relationship Id="rId14" Type="http://schemas.openxmlformats.org/officeDocument/2006/relationships/image" Target="../media/image1.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theme" Target="../theme/theme10.xml"/><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slideLayout" Target="../slideLayouts/slideLayout113.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5" Type="http://schemas.openxmlformats.org/officeDocument/2006/relationships/image" Target="../media/image12.png"/><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 Id="rId14" Type="http://schemas.openxmlformats.org/officeDocument/2006/relationships/image" Target="../media/image1.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21.xml"/><Relationship Id="rId13" Type="http://schemas.openxmlformats.org/officeDocument/2006/relationships/slideLayout" Target="../slideLayouts/slideLayout126.xml"/><Relationship Id="rId18" Type="http://schemas.openxmlformats.org/officeDocument/2006/relationships/theme" Target="../theme/theme11.xml"/><Relationship Id="rId3" Type="http://schemas.openxmlformats.org/officeDocument/2006/relationships/slideLayout" Target="../slideLayouts/slideLayout116.xml"/><Relationship Id="rId7" Type="http://schemas.openxmlformats.org/officeDocument/2006/relationships/slideLayout" Target="../slideLayouts/slideLayout120.xml"/><Relationship Id="rId12" Type="http://schemas.openxmlformats.org/officeDocument/2006/relationships/slideLayout" Target="../slideLayouts/slideLayout125.xml"/><Relationship Id="rId17" Type="http://schemas.openxmlformats.org/officeDocument/2006/relationships/slideLayout" Target="../slideLayouts/slideLayout130.xml"/><Relationship Id="rId2" Type="http://schemas.openxmlformats.org/officeDocument/2006/relationships/slideLayout" Target="../slideLayouts/slideLayout115.xml"/><Relationship Id="rId16" Type="http://schemas.openxmlformats.org/officeDocument/2006/relationships/slideLayout" Target="../slideLayouts/slideLayout129.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5" Type="http://schemas.openxmlformats.org/officeDocument/2006/relationships/slideLayout" Target="../slideLayouts/slideLayout118.xml"/><Relationship Id="rId15" Type="http://schemas.openxmlformats.org/officeDocument/2006/relationships/slideLayout" Target="../slideLayouts/slideLayout128.xml"/><Relationship Id="rId10" Type="http://schemas.openxmlformats.org/officeDocument/2006/relationships/slideLayout" Target="../slideLayouts/slideLayout123.xml"/><Relationship Id="rId4" Type="http://schemas.openxmlformats.org/officeDocument/2006/relationships/slideLayout" Target="../slideLayouts/slideLayout117.xml"/><Relationship Id="rId9" Type="http://schemas.openxmlformats.org/officeDocument/2006/relationships/slideLayout" Target="../slideLayouts/slideLayout122.xml"/><Relationship Id="rId14" Type="http://schemas.openxmlformats.org/officeDocument/2006/relationships/slideLayout" Target="../slideLayouts/slideLayout127.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38.xml"/><Relationship Id="rId13" Type="http://schemas.openxmlformats.org/officeDocument/2006/relationships/image" Target="../media/image7.png"/><Relationship Id="rId3" Type="http://schemas.openxmlformats.org/officeDocument/2006/relationships/slideLayout" Target="../slideLayouts/slideLayout133.xml"/><Relationship Id="rId7" Type="http://schemas.openxmlformats.org/officeDocument/2006/relationships/slideLayout" Target="../slideLayouts/slideLayout137.xml"/><Relationship Id="rId12" Type="http://schemas.openxmlformats.org/officeDocument/2006/relationships/theme" Target="../theme/theme12.xml"/><Relationship Id="rId2" Type="http://schemas.openxmlformats.org/officeDocument/2006/relationships/slideLayout" Target="../slideLayouts/slideLayout132.xml"/><Relationship Id="rId1" Type="http://schemas.openxmlformats.org/officeDocument/2006/relationships/slideLayout" Target="../slideLayouts/slideLayout131.xml"/><Relationship Id="rId6" Type="http://schemas.openxmlformats.org/officeDocument/2006/relationships/slideLayout" Target="../slideLayouts/slideLayout136.xml"/><Relationship Id="rId11" Type="http://schemas.openxmlformats.org/officeDocument/2006/relationships/slideLayout" Target="../slideLayouts/slideLayout141.xml"/><Relationship Id="rId5" Type="http://schemas.openxmlformats.org/officeDocument/2006/relationships/slideLayout" Target="../slideLayouts/slideLayout135.xml"/><Relationship Id="rId10" Type="http://schemas.openxmlformats.org/officeDocument/2006/relationships/slideLayout" Target="../slideLayouts/slideLayout140.xml"/><Relationship Id="rId4" Type="http://schemas.openxmlformats.org/officeDocument/2006/relationships/slideLayout" Target="../slideLayouts/slideLayout134.xml"/><Relationship Id="rId9" Type="http://schemas.openxmlformats.org/officeDocument/2006/relationships/slideLayout" Target="../slideLayouts/slideLayout139.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9.xml"/><Relationship Id="rId3" Type="http://schemas.openxmlformats.org/officeDocument/2006/relationships/slideLayout" Target="../slideLayouts/slideLayout144.xml"/><Relationship Id="rId7" Type="http://schemas.openxmlformats.org/officeDocument/2006/relationships/slideLayout" Target="../slideLayouts/slideLayout148.xml"/><Relationship Id="rId12" Type="http://schemas.openxmlformats.org/officeDocument/2006/relationships/theme" Target="../theme/theme13.xml"/><Relationship Id="rId2" Type="http://schemas.openxmlformats.org/officeDocument/2006/relationships/slideLayout" Target="../slideLayouts/slideLayout143.xml"/><Relationship Id="rId1" Type="http://schemas.openxmlformats.org/officeDocument/2006/relationships/slideLayout" Target="../slideLayouts/slideLayout142.xml"/><Relationship Id="rId6" Type="http://schemas.openxmlformats.org/officeDocument/2006/relationships/slideLayout" Target="../slideLayouts/slideLayout147.xml"/><Relationship Id="rId11" Type="http://schemas.openxmlformats.org/officeDocument/2006/relationships/slideLayout" Target="../slideLayouts/slideLayout152.xml"/><Relationship Id="rId5" Type="http://schemas.openxmlformats.org/officeDocument/2006/relationships/slideLayout" Target="../slideLayouts/slideLayout146.xml"/><Relationship Id="rId10" Type="http://schemas.openxmlformats.org/officeDocument/2006/relationships/slideLayout" Target="../slideLayouts/slideLayout151.xml"/><Relationship Id="rId4" Type="http://schemas.openxmlformats.org/officeDocument/2006/relationships/slideLayout" Target="../slideLayouts/slideLayout145.xml"/><Relationship Id="rId9" Type="http://schemas.openxmlformats.org/officeDocument/2006/relationships/slideLayout" Target="../slideLayouts/slideLayout150.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60.xml"/><Relationship Id="rId3" Type="http://schemas.openxmlformats.org/officeDocument/2006/relationships/slideLayout" Target="../slideLayouts/slideLayout155.xml"/><Relationship Id="rId7" Type="http://schemas.openxmlformats.org/officeDocument/2006/relationships/slideLayout" Target="../slideLayouts/slideLayout159.xml"/><Relationship Id="rId12" Type="http://schemas.openxmlformats.org/officeDocument/2006/relationships/theme" Target="../theme/theme14.xml"/><Relationship Id="rId2" Type="http://schemas.openxmlformats.org/officeDocument/2006/relationships/slideLayout" Target="../slideLayouts/slideLayout154.xml"/><Relationship Id="rId1" Type="http://schemas.openxmlformats.org/officeDocument/2006/relationships/slideLayout" Target="../slideLayouts/slideLayout153.xml"/><Relationship Id="rId6" Type="http://schemas.openxmlformats.org/officeDocument/2006/relationships/slideLayout" Target="../slideLayouts/slideLayout158.xml"/><Relationship Id="rId11" Type="http://schemas.openxmlformats.org/officeDocument/2006/relationships/slideLayout" Target="../slideLayouts/slideLayout163.xml"/><Relationship Id="rId5" Type="http://schemas.openxmlformats.org/officeDocument/2006/relationships/slideLayout" Target="../slideLayouts/slideLayout157.xml"/><Relationship Id="rId10" Type="http://schemas.openxmlformats.org/officeDocument/2006/relationships/slideLayout" Target="../slideLayouts/slideLayout162.xml"/><Relationship Id="rId4" Type="http://schemas.openxmlformats.org/officeDocument/2006/relationships/slideLayout" Target="../slideLayouts/slideLayout156.xml"/><Relationship Id="rId9" Type="http://schemas.openxmlformats.org/officeDocument/2006/relationships/slideLayout" Target="../slideLayouts/slideLayout161.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71.xml"/><Relationship Id="rId3" Type="http://schemas.openxmlformats.org/officeDocument/2006/relationships/slideLayout" Target="../slideLayouts/slideLayout166.xml"/><Relationship Id="rId7" Type="http://schemas.openxmlformats.org/officeDocument/2006/relationships/slideLayout" Target="../slideLayouts/slideLayout170.xml"/><Relationship Id="rId12" Type="http://schemas.openxmlformats.org/officeDocument/2006/relationships/theme" Target="../theme/theme15.xml"/><Relationship Id="rId2" Type="http://schemas.openxmlformats.org/officeDocument/2006/relationships/slideLayout" Target="../slideLayouts/slideLayout165.xml"/><Relationship Id="rId1" Type="http://schemas.openxmlformats.org/officeDocument/2006/relationships/slideLayout" Target="../slideLayouts/slideLayout164.xml"/><Relationship Id="rId6" Type="http://schemas.openxmlformats.org/officeDocument/2006/relationships/slideLayout" Target="../slideLayouts/slideLayout169.xml"/><Relationship Id="rId11" Type="http://schemas.openxmlformats.org/officeDocument/2006/relationships/slideLayout" Target="../slideLayouts/slideLayout174.xml"/><Relationship Id="rId5" Type="http://schemas.openxmlformats.org/officeDocument/2006/relationships/slideLayout" Target="../slideLayouts/slideLayout168.xml"/><Relationship Id="rId10" Type="http://schemas.openxmlformats.org/officeDocument/2006/relationships/slideLayout" Target="../slideLayouts/slideLayout173.xml"/><Relationship Id="rId4" Type="http://schemas.openxmlformats.org/officeDocument/2006/relationships/slideLayout" Target="../slideLayouts/slideLayout167.xml"/><Relationship Id="rId9" Type="http://schemas.openxmlformats.org/officeDocument/2006/relationships/slideLayout" Target="../slideLayouts/slideLayout172.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82.xml"/><Relationship Id="rId13" Type="http://schemas.openxmlformats.org/officeDocument/2006/relationships/slideLayout" Target="../slideLayouts/slideLayout187.xml"/><Relationship Id="rId3" Type="http://schemas.openxmlformats.org/officeDocument/2006/relationships/slideLayout" Target="../slideLayouts/slideLayout177.xml"/><Relationship Id="rId7" Type="http://schemas.openxmlformats.org/officeDocument/2006/relationships/slideLayout" Target="../slideLayouts/slideLayout181.xml"/><Relationship Id="rId12" Type="http://schemas.openxmlformats.org/officeDocument/2006/relationships/slideLayout" Target="../slideLayouts/slideLayout186.xml"/><Relationship Id="rId2" Type="http://schemas.openxmlformats.org/officeDocument/2006/relationships/slideLayout" Target="../slideLayouts/slideLayout176.xml"/><Relationship Id="rId16" Type="http://schemas.openxmlformats.org/officeDocument/2006/relationships/image" Target="../media/image12.png"/><Relationship Id="rId1" Type="http://schemas.openxmlformats.org/officeDocument/2006/relationships/slideLayout" Target="../slideLayouts/slideLayout175.xml"/><Relationship Id="rId6" Type="http://schemas.openxmlformats.org/officeDocument/2006/relationships/slideLayout" Target="../slideLayouts/slideLayout180.xml"/><Relationship Id="rId11" Type="http://schemas.openxmlformats.org/officeDocument/2006/relationships/slideLayout" Target="../slideLayouts/slideLayout185.xml"/><Relationship Id="rId5" Type="http://schemas.openxmlformats.org/officeDocument/2006/relationships/slideLayout" Target="../slideLayouts/slideLayout179.xml"/><Relationship Id="rId15" Type="http://schemas.openxmlformats.org/officeDocument/2006/relationships/image" Target="../media/image1.png"/><Relationship Id="rId10" Type="http://schemas.openxmlformats.org/officeDocument/2006/relationships/slideLayout" Target="../slideLayouts/slideLayout184.xml"/><Relationship Id="rId4" Type="http://schemas.openxmlformats.org/officeDocument/2006/relationships/slideLayout" Target="../slideLayouts/slideLayout178.xml"/><Relationship Id="rId9" Type="http://schemas.openxmlformats.org/officeDocument/2006/relationships/slideLayout" Target="../slideLayouts/slideLayout183.xml"/><Relationship Id="rId14" Type="http://schemas.openxmlformats.org/officeDocument/2006/relationships/theme" Target="../theme/theme16.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95.xml"/><Relationship Id="rId3" Type="http://schemas.openxmlformats.org/officeDocument/2006/relationships/slideLayout" Target="../slideLayouts/slideLayout190.xml"/><Relationship Id="rId7" Type="http://schemas.openxmlformats.org/officeDocument/2006/relationships/slideLayout" Target="../slideLayouts/slideLayout194.xml"/><Relationship Id="rId12" Type="http://schemas.openxmlformats.org/officeDocument/2006/relationships/theme" Target="../theme/theme17.xml"/><Relationship Id="rId2" Type="http://schemas.openxmlformats.org/officeDocument/2006/relationships/slideLayout" Target="../slideLayouts/slideLayout189.xml"/><Relationship Id="rId1" Type="http://schemas.openxmlformats.org/officeDocument/2006/relationships/slideLayout" Target="../slideLayouts/slideLayout188.xml"/><Relationship Id="rId6" Type="http://schemas.openxmlformats.org/officeDocument/2006/relationships/slideLayout" Target="../slideLayouts/slideLayout193.xml"/><Relationship Id="rId11" Type="http://schemas.openxmlformats.org/officeDocument/2006/relationships/slideLayout" Target="../slideLayouts/slideLayout198.xml"/><Relationship Id="rId5" Type="http://schemas.openxmlformats.org/officeDocument/2006/relationships/slideLayout" Target="../slideLayouts/slideLayout192.xml"/><Relationship Id="rId10" Type="http://schemas.openxmlformats.org/officeDocument/2006/relationships/slideLayout" Target="../slideLayouts/slideLayout197.xml"/><Relationship Id="rId4" Type="http://schemas.openxmlformats.org/officeDocument/2006/relationships/slideLayout" Target="../slideLayouts/slideLayout191.xml"/><Relationship Id="rId9" Type="http://schemas.openxmlformats.org/officeDocument/2006/relationships/slideLayout" Target="../slideLayouts/slideLayout19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0" y="0"/>
            <a:ext cx="12172949" cy="6858000"/>
          </a:xfrm>
          <a:prstGeom prst="rect">
            <a:avLst/>
          </a:prstGeom>
        </p:spPr>
      </p:pic>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20150739"/>
      </p:ext>
    </p:extLst>
  </p:cSld>
  <p:clrMap bg1="lt1" tx1="dk1" bg2="lt2" tx2="dk2" accent1="accent1" accent2="accent2" accent3="accent3" accent4="accent4" accent5="accent5" accent6="accent6" hlink="hlink" folHlink="folHlink"/>
  <p:sldLayoutIdLst>
    <p:sldLayoutId id="2147483771" r:id="rId1"/>
    <p:sldLayoutId id="2147483704" r:id="rId2"/>
    <p:sldLayoutId id="2147483705" r:id="rId3"/>
    <p:sldLayoutId id="2147483706" r:id="rId4"/>
    <p:sldLayoutId id="2147483707" r:id="rId5"/>
    <p:sldLayoutId id="2147483708" r:id="rId6"/>
    <p:sldLayoutId id="2147483709" r:id="rId7"/>
    <p:sldLayoutId id="2147483710" r:id="rId8"/>
    <p:sldLayoutId id="2147483764" r:id="rId9"/>
    <p:sldLayoutId id="2147483694" r:id="rId10"/>
    <p:sldLayoutId id="2147483776" r:id="rId11"/>
    <p:sldLayoutId id="2147483792" r:id="rId12"/>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US"/>
          </a:p>
        </p:txBody>
      </p:sp>
      <p:pic>
        <p:nvPicPr>
          <p:cNvPr id="11" name="Picture 10"/>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404010661"/>
      </p:ext>
    </p:extLst>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53CD910-CC66-4719-8A78-53AE2DF1F0F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A38B78C-30EC-4584-8D0E-CDBB9B53A9D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228629-377E-44BD-9A27-4E170AD553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05F60B-C61C-451D-926A-FC809F935029}" type="datetimeFigureOut">
              <a:rPr lang="en-US" smtClean="0"/>
              <a:t>9/28/2022</a:t>
            </a:fld>
            <a:endParaRPr lang="en-US"/>
          </a:p>
        </p:txBody>
      </p:sp>
      <p:sp>
        <p:nvSpPr>
          <p:cNvPr id="5" name="Footer Placeholder 4">
            <a:extLst>
              <a:ext uri="{FF2B5EF4-FFF2-40B4-BE49-F238E27FC236}">
                <a16:creationId xmlns:a16="http://schemas.microsoft.com/office/drawing/2014/main" id="{65B4A697-052D-431A-A03F-2D7E033A814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57ADA68-8441-4C84-904A-179AA1DAC7D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94760B-0C39-4102-B32E-B75CC07B6DEF}" type="slidenum">
              <a:rPr lang="en-US" smtClean="0"/>
              <a:t>‹#›</a:t>
            </a:fld>
            <a:endParaRPr lang="en-US"/>
          </a:p>
        </p:txBody>
      </p:sp>
    </p:spTree>
    <p:extLst>
      <p:ext uri="{BB962C8B-B14F-4D97-AF65-F5344CB8AC3E}">
        <p14:creationId xmlns:p14="http://schemas.microsoft.com/office/powerpoint/2010/main" val="2756359018"/>
      </p:ext>
    </p:extLst>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95023038"/>
      </p:ext>
    </p:extLst>
  </p:cSld>
  <p:clrMap bg1="lt1" tx1="dk1" bg2="lt2" tx2="dk2" accent1="accent1" accent2="accent2" accent3="accent3" accent4="accent4" accent5="accent5" accent6="accent6" hlink="hlink" folHlink="folHlink"/>
  <p:sldLayoutIdLst>
    <p:sldLayoutId id="2147483823" r:id="rId1"/>
    <p:sldLayoutId id="2147483824" r:id="rId2"/>
    <p:sldLayoutId id="2147483825" r:id="rId3"/>
    <p:sldLayoutId id="2147483826" r:id="rId4"/>
    <p:sldLayoutId id="2147483827" r:id="rId5"/>
    <p:sldLayoutId id="2147483828" r:id="rId6"/>
    <p:sldLayoutId id="2147483829" r:id="rId7"/>
    <p:sldLayoutId id="2147483830" r:id="rId8"/>
    <p:sldLayoutId id="2147483831" r:id="rId9"/>
    <p:sldLayoutId id="2147483832" r:id="rId10"/>
    <p:sldLayoutId id="2147483833" r:id="rId11"/>
  </p:sldLayoutIdLst>
  <p:hf sldNum="0"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12172949" cy="6858000"/>
          </a:xfrm>
          <a:prstGeom prst="rect">
            <a:avLst/>
          </a:prstGeom>
        </p:spPr>
      </p:pic>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US"/>
          </a:p>
        </p:txBody>
      </p:sp>
      <p:pic>
        <p:nvPicPr>
          <p:cNvPr id="11" name="Picture 10"/>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913495506"/>
      </p:ext>
    </p:extLst>
  </p:cSld>
  <p:clrMap bg1="lt1" tx1="dk1" bg2="lt2" tx2="dk2" accent1="accent1" accent2="accent2" accent3="accent3" accent4="accent4" accent5="accent5" accent6="accent6" hlink="hlink" folHlink="folHlink"/>
  <p:sldLayoutIdLst>
    <p:sldLayoutId id="2147483835" r:id="rId1"/>
    <p:sldLayoutId id="2147483836" r:id="rId2"/>
    <p:sldLayoutId id="2147483837" r:id="rId3"/>
    <p:sldLayoutId id="2147483838" r:id="rId4"/>
    <p:sldLayoutId id="2147483839" r:id="rId5"/>
    <p:sldLayoutId id="2147483840" r:id="rId6"/>
    <p:sldLayoutId id="2147483841" r:id="rId7"/>
    <p:sldLayoutId id="2147483842" r:id="rId8"/>
    <p:sldLayoutId id="2147483843" r:id="rId9"/>
    <p:sldLayoutId id="2147483844" r:id="rId10"/>
    <p:sldLayoutId id="2147483845" r:id="rId11"/>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79530798"/>
      </p:ext>
    </p:extLst>
  </p:cSld>
  <p:clrMap bg1="lt1" tx1="dk1" bg2="lt2" tx2="dk2" accent1="accent1" accent2="accent2" accent3="accent3" accent4="accent4" accent5="accent5" accent6="accent6" hlink="hlink" folHlink="folHlink"/>
  <p:sldLayoutIdLst>
    <p:sldLayoutId id="2147483931" r:id="rId1"/>
    <p:sldLayoutId id="2147483932" r:id="rId2"/>
    <p:sldLayoutId id="2147483933" r:id="rId3"/>
    <p:sldLayoutId id="2147483934" r:id="rId4"/>
    <p:sldLayoutId id="2147483935" r:id="rId5"/>
    <p:sldLayoutId id="2147483936" r:id="rId6"/>
    <p:sldLayoutId id="2147483937" r:id="rId7"/>
    <p:sldLayoutId id="2147483938" r:id="rId8"/>
    <p:sldLayoutId id="2147483939" r:id="rId9"/>
    <p:sldLayoutId id="2147483940" r:id="rId10"/>
    <p:sldLayoutId id="2147483941" r:id="rId11"/>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55299419"/>
      </p:ext>
    </p:extLst>
  </p:cSld>
  <p:clrMap bg1="lt1" tx1="dk1" bg2="lt2" tx2="dk2" accent1="accent1" accent2="accent2" accent3="accent3" accent4="accent4" accent5="accent5" accent6="accent6" hlink="hlink" folHlink="folHlink"/>
  <p:sldLayoutIdLst>
    <p:sldLayoutId id="2147483969" r:id="rId1"/>
    <p:sldLayoutId id="2147483970" r:id="rId2"/>
    <p:sldLayoutId id="2147483971" r:id="rId3"/>
    <p:sldLayoutId id="2147483972" r:id="rId4"/>
    <p:sldLayoutId id="2147483973" r:id="rId5"/>
    <p:sldLayoutId id="2147483974" r:id="rId6"/>
    <p:sldLayoutId id="2147483975" r:id="rId7"/>
    <p:sldLayoutId id="2147483976" r:id="rId8"/>
    <p:sldLayoutId id="2147483977" r:id="rId9"/>
    <p:sldLayoutId id="2147483978" r:id="rId10"/>
    <p:sldLayoutId id="2147483979" r:id="rId11"/>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13318168"/>
      </p:ext>
    </p:extLst>
  </p:cSld>
  <p:clrMap bg1="lt1" tx1="dk1" bg2="lt2" tx2="dk2" accent1="accent1" accent2="accent2" accent3="accent3" accent4="accent4" accent5="accent5" accent6="accent6" hlink="hlink" folHlink="folHlink"/>
  <p:sldLayoutIdLst>
    <p:sldLayoutId id="2147483981" r:id="rId1"/>
    <p:sldLayoutId id="2147483982" r:id="rId2"/>
    <p:sldLayoutId id="2147483983" r:id="rId3"/>
    <p:sldLayoutId id="2147483984" r:id="rId4"/>
    <p:sldLayoutId id="2147483985" r:id="rId5"/>
    <p:sldLayoutId id="2147483986" r:id="rId6"/>
    <p:sldLayoutId id="2147483987" r:id="rId7"/>
    <p:sldLayoutId id="2147483988" r:id="rId8"/>
    <p:sldLayoutId id="2147483989" r:id="rId9"/>
    <p:sldLayoutId id="2147483990" r:id="rId10"/>
    <p:sldLayoutId id="2147483991" r:id="rId11"/>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14">
            <a:extLst>
              <a:ext uri="{28A0092B-C50C-407E-A947-70E740481C1C}">
                <a14:useLocalDpi xmlns:a14="http://schemas.microsoft.com/office/drawing/2010/main" val="0"/>
              </a:ext>
            </a:extLst>
          </a:blip>
          <a:srcRect l="81411" b="73556"/>
          <a:stretch/>
        </p:blipFill>
        <p:spPr>
          <a:xfrm>
            <a:off x="9929191" y="0"/>
            <a:ext cx="2262809" cy="1813560"/>
          </a:xfrm>
          <a:prstGeom prst="rect">
            <a:avLst/>
          </a:prstGeom>
        </p:spPr>
      </p:pic>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US"/>
          </a:p>
        </p:txBody>
      </p:sp>
      <p:pic>
        <p:nvPicPr>
          <p:cNvPr id="11" name="Picture 10"/>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573546984"/>
      </p:ext>
    </p:extLst>
  </p:cSld>
  <p:clrMap bg1="lt1" tx1="dk1" bg2="lt2" tx2="dk2" accent1="accent1" accent2="accent2" accent3="accent3" accent4="accent4" accent5="accent5" accent6="accent6" hlink="hlink" folHlink="folHlink"/>
  <p:sldLayoutIdLst>
    <p:sldLayoutId id="2147483993" r:id="rId1"/>
    <p:sldLayoutId id="2147483994" r:id="rId2"/>
    <p:sldLayoutId id="2147483995" r:id="rId3"/>
    <p:sldLayoutId id="2147483996" r:id="rId4"/>
    <p:sldLayoutId id="2147483997" r:id="rId5"/>
    <p:sldLayoutId id="2147483998" r:id="rId6"/>
    <p:sldLayoutId id="2147483999" r:id="rId7"/>
    <p:sldLayoutId id="2147484000" r:id="rId8"/>
    <p:sldLayoutId id="2147484001" r:id="rId9"/>
    <p:sldLayoutId id="2147484002" r:id="rId10"/>
    <p:sldLayoutId id="2147484004" r:id="rId11"/>
    <p:sldLayoutId id="2147484005" r:id="rId12"/>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14">
            <a:extLst>
              <a:ext uri="{28A0092B-C50C-407E-A947-70E740481C1C}">
                <a14:useLocalDpi xmlns:a14="http://schemas.microsoft.com/office/drawing/2010/main" val="0"/>
              </a:ext>
            </a:extLst>
          </a:blip>
          <a:srcRect l="81411" b="73556"/>
          <a:stretch/>
        </p:blipFill>
        <p:spPr>
          <a:xfrm>
            <a:off x="9929191" y="0"/>
            <a:ext cx="2262809" cy="1813560"/>
          </a:xfrm>
          <a:prstGeom prst="rect">
            <a:avLst/>
          </a:prstGeom>
        </p:spPr>
      </p:pic>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US"/>
          </a:p>
        </p:txBody>
      </p:sp>
      <p:pic>
        <p:nvPicPr>
          <p:cNvPr id="11" name="Picture 10"/>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241946694"/>
      </p:ext>
    </p:extLst>
  </p:cSld>
  <p:clrMap bg1="lt1" tx1="dk1" bg2="lt2" tx2="dk2" accent1="accent1" accent2="accent2" accent3="accent3" accent4="accent4" accent5="accent5" accent6="accent6" hlink="hlink" folHlink="folHlink"/>
  <p:sldLayoutIdLst>
    <p:sldLayoutId id="2147484019" r:id="rId1"/>
    <p:sldLayoutId id="2147484020" r:id="rId2"/>
    <p:sldLayoutId id="2147484021" r:id="rId3"/>
    <p:sldLayoutId id="2147484022" r:id="rId4"/>
    <p:sldLayoutId id="2147484023" r:id="rId5"/>
    <p:sldLayoutId id="2147484024" r:id="rId6"/>
    <p:sldLayoutId id="2147484025" r:id="rId7"/>
    <p:sldLayoutId id="2147484026" r:id="rId8"/>
    <p:sldLayoutId id="2147484027" r:id="rId9"/>
    <p:sldLayoutId id="2147484028" r:id="rId10"/>
    <p:sldLayoutId id="2147484029" r:id="rId11"/>
    <p:sldLayoutId id="2147484030" r:id="rId12"/>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a:t>Click to edit Master title style</a:t>
            </a:r>
            <a:endParaRPr lang="en-US" dirty="0"/>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407610466"/>
      </p:ext>
    </p:extLst>
  </p:cSld>
  <p:clrMap bg1="lt1" tx1="dk1" bg2="lt2" tx2="dk2" accent1="accent1" accent2="accent2" accent3="accent3" accent4="accent4" accent5="accent5" accent6="accent6" hlink="hlink" folHlink="folHlink"/>
  <p:sldLayoutIdLst>
    <p:sldLayoutId id="2147484032" r:id="rId1"/>
    <p:sldLayoutId id="2147484033" r:id="rId2"/>
    <p:sldLayoutId id="2147484034" r:id="rId3"/>
    <p:sldLayoutId id="2147484035" r:id="rId4"/>
    <p:sldLayoutId id="2147484036" r:id="rId5"/>
    <p:sldLayoutId id="2147484037" r:id="rId6"/>
    <p:sldLayoutId id="2147484038" r:id="rId7"/>
    <p:sldLayoutId id="2147484039" r:id="rId8"/>
    <p:sldLayoutId id="2147484040" r:id="rId9"/>
    <p:sldLayoutId id="2147484041" r:id="rId10"/>
    <p:sldLayoutId id="2147484042" r:id="rId11"/>
    <p:sldLayoutId id="2147484043" r:id="rId12"/>
    <p:sldLayoutId id="2147484044" r:id="rId13"/>
    <p:sldLayoutId id="2147484045" r:id="rId14"/>
    <p:sldLayoutId id="2147484046" r:id="rId15"/>
    <p:sldLayoutId id="2147484047" r:id="rId16"/>
    <p:sldLayoutId id="2147484048" r:id="rId17"/>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rgbClr val="231C4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US"/>
          </a:p>
        </p:txBody>
      </p:sp>
      <p:pic>
        <p:nvPicPr>
          <p:cNvPr id="11" name="Picture 10"/>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955331844"/>
      </p:ext>
    </p:extLst>
  </p:cSld>
  <p:clrMap bg1="lt1" tx1="dk1" bg2="lt2" tx2="dk2" accent1="accent1" accent2="accent2" accent3="accent3" accent4="accent4" accent5="accent5" accent6="accent6" hlink="hlink" folHlink="folHlink"/>
  <p:sldLayoutIdLst>
    <p:sldLayoutId id="2147484050" r:id="rId1"/>
    <p:sldLayoutId id="2147484051" r:id="rId2"/>
    <p:sldLayoutId id="2147484052" r:id="rId3"/>
    <p:sldLayoutId id="2147484053" r:id="rId4"/>
    <p:sldLayoutId id="2147484054" r:id="rId5"/>
    <p:sldLayoutId id="2147484055" r:id="rId6"/>
    <p:sldLayoutId id="2147484056" r:id="rId7"/>
    <p:sldLayoutId id="2147484057" r:id="rId8"/>
    <p:sldLayoutId id="2147484058" r:id="rId9"/>
    <p:sldLayoutId id="2147484059" r:id="rId10"/>
    <p:sldLayoutId id="2147484060" r:id="rId11"/>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64862179"/>
      </p:ext>
    </p:extLst>
  </p:cSld>
  <p:clrMap bg1="lt1" tx1="dk1" bg2="lt2" tx2="dk2" accent1="accent1" accent2="accent2" accent3="accent3" accent4="accent4" accent5="accent5" accent6="accent6" hlink="hlink" folHlink="folHlink"/>
  <p:sldLayoutIdLst>
    <p:sldLayoutId id="2147484062" r:id="rId1"/>
    <p:sldLayoutId id="2147484063" r:id="rId2"/>
    <p:sldLayoutId id="2147484064" r:id="rId3"/>
    <p:sldLayoutId id="2147484065" r:id="rId4"/>
    <p:sldLayoutId id="2147484066" r:id="rId5"/>
    <p:sldLayoutId id="2147484067" r:id="rId6"/>
    <p:sldLayoutId id="2147484068" r:id="rId7"/>
    <p:sldLayoutId id="2147484069" r:id="rId8"/>
    <p:sldLayoutId id="2147484070" r:id="rId9"/>
    <p:sldLayoutId id="2147484071" r:id="rId10"/>
    <p:sldLayoutId id="2147484072" r:id="rId11"/>
  </p:sldLayoutIdLst>
  <p:hf sldNum="0"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12350243"/>
      </p:ext>
    </p:extLst>
  </p:cSld>
  <p:clrMap bg1="lt1" tx1="dk1" bg2="lt2" tx2="dk2" accent1="accent1" accent2="accent2" accent3="accent3" accent4="accent4" accent5="accent5" accent6="accent6" hlink="hlink" folHlink="folHlink"/>
  <p:sldLayoutIdLst>
    <p:sldLayoutId id="2147484090" r:id="rId1"/>
    <p:sldLayoutId id="2147484091" r:id="rId2"/>
    <p:sldLayoutId id="2147484092" r:id="rId3"/>
    <p:sldLayoutId id="2147484093" r:id="rId4"/>
    <p:sldLayoutId id="2147484094" r:id="rId5"/>
    <p:sldLayoutId id="2147484095" r:id="rId6"/>
    <p:sldLayoutId id="2147484096" r:id="rId7"/>
    <p:sldLayoutId id="2147484097" r:id="rId8"/>
    <p:sldLayoutId id="2147484098" r:id="rId9"/>
    <p:sldLayoutId id="2147484099" r:id="rId10"/>
    <p:sldLayoutId id="2147484100" r:id="rId11"/>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942073645"/>
      </p:ext>
    </p:extLst>
  </p:cSld>
  <p:clrMap bg1="lt1" tx1="dk1" bg2="lt2" tx2="dk2" accent1="accent1" accent2="accent2" accent3="accent3" accent4="accent4" accent5="accent5" accent6="accent6" hlink="hlink" folHlink="folHlink"/>
  <p:sldLayoutIdLst>
    <p:sldLayoutId id="2147484102" r:id="rId1"/>
    <p:sldLayoutId id="2147484103" r:id="rId2"/>
    <p:sldLayoutId id="2147484104" r:id="rId3"/>
    <p:sldLayoutId id="2147484105" r:id="rId4"/>
    <p:sldLayoutId id="2147484106" r:id="rId5"/>
    <p:sldLayoutId id="2147484107" r:id="rId6"/>
    <p:sldLayoutId id="2147484108" r:id="rId7"/>
    <p:sldLayoutId id="2147484109" r:id="rId8"/>
    <p:sldLayoutId id="2147484110" r:id="rId9"/>
    <p:sldLayoutId id="2147484111" r:id="rId10"/>
    <p:sldLayoutId id="2147484112" r:id="rId11"/>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15">
            <a:extLst>
              <a:ext uri="{28A0092B-C50C-407E-A947-70E740481C1C}">
                <a14:useLocalDpi xmlns:a14="http://schemas.microsoft.com/office/drawing/2010/main" val="0"/>
              </a:ext>
            </a:extLst>
          </a:blip>
          <a:srcRect l="81411" b="73556"/>
          <a:stretch/>
        </p:blipFill>
        <p:spPr>
          <a:xfrm>
            <a:off x="9929191" y="0"/>
            <a:ext cx="2262809" cy="1813560"/>
          </a:xfrm>
          <a:prstGeom prst="rect">
            <a:avLst/>
          </a:prstGeom>
        </p:spPr>
      </p:pic>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US"/>
          </a:p>
        </p:txBody>
      </p:sp>
      <p:pic>
        <p:nvPicPr>
          <p:cNvPr id="11" name="Picture 10"/>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744389100"/>
      </p:ext>
    </p:extLst>
  </p:cSld>
  <p:clrMap bg1="lt1" tx1="dk1" bg2="lt2" tx2="dk2" accent1="accent1" accent2="accent2" accent3="accent3" accent4="accent4" accent5="accent5" accent6="accent6" hlink="hlink" folHlink="folHlink"/>
  <p:sldLayoutIdLst>
    <p:sldLayoutId id="2147484114" r:id="rId1"/>
    <p:sldLayoutId id="2147484115" r:id="rId2"/>
    <p:sldLayoutId id="2147484116" r:id="rId3"/>
    <p:sldLayoutId id="2147484117" r:id="rId4"/>
    <p:sldLayoutId id="2147484118" r:id="rId5"/>
    <p:sldLayoutId id="2147484119" r:id="rId6"/>
    <p:sldLayoutId id="2147484120" r:id="rId7"/>
    <p:sldLayoutId id="2147484121" r:id="rId8"/>
    <p:sldLayoutId id="2147484122" r:id="rId9"/>
    <p:sldLayoutId id="2147484123" r:id="rId10"/>
    <p:sldLayoutId id="2147484124" r:id="rId11"/>
    <p:sldLayoutId id="2147484125" r:id="rId12"/>
    <p:sldLayoutId id="2147484126" r:id="rId13"/>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52424334"/>
      </p:ext>
    </p:extLst>
  </p:cSld>
  <p:clrMap bg1="lt1" tx1="dk1" bg2="lt2" tx2="dk2" accent1="accent1" accent2="accent2" accent3="accent3" accent4="accent4" accent5="accent5" accent6="accent6" hlink="hlink" folHlink="folHlink"/>
  <p:sldLayoutIdLst>
    <p:sldLayoutId id="2147484128" r:id="rId1"/>
    <p:sldLayoutId id="2147484129" r:id="rId2"/>
    <p:sldLayoutId id="2147484130" r:id="rId3"/>
    <p:sldLayoutId id="2147484131" r:id="rId4"/>
    <p:sldLayoutId id="2147484132" r:id="rId5"/>
    <p:sldLayoutId id="2147484133" r:id="rId6"/>
    <p:sldLayoutId id="2147484134" r:id="rId7"/>
    <p:sldLayoutId id="2147484135" r:id="rId8"/>
    <p:sldLayoutId id="2147484136" r:id="rId9"/>
    <p:sldLayoutId id="2147484137" r:id="rId10"/>
    <p:sldLayoutId id="2147484138" r:id="rId11"/>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3.png"/><Relationship Id="rId7" Type="http://schemas.openxmlformats.org/officeDocument/2006/relationships/image" Target="../media/image25.jpeg"/><Relationship Id="rId2" Type="http://schemas.openxmlformats.org/officeDocument/2006/relationships/notesSlide" Target="../notesSlides/notesSlide1.xml"/><Relationship Id="rId1" Type="http://schemas.openxmlformats.org/officeDocument/2006/relationships/slideLayout" Target="../slideLayouts/slideLayout42.xml"/><Relationship Id="rId6" Type="http://schemas.openxmlformats.org/officeDocument/2006/relationships/image" Target="../media/image24.jpeg"/><Relationship Id="rId5" Type="http://schemas.openxmlformats.org/officeDocument/2006/relationships/image" Target="../media/image5.png"/><Relationship Id="rId10" Type="http://schemas.openxmlformats.org/officeDocument/2006/relationships/image" Target="../media/image28.jpeg"/><Relationship Id="rId4" Type="http://schemas.openxmlformats.org/officeDocument/2006/relationships/image" Target="../media/image4.png"/><Relationship Id="rId9" Type="http://schemas.openxmlformats.org/officeDocument/2006/relationships/image" Target="../media/image27.jpeg"/></Relationships>
</file>

<file path=ppt/slides/_rels/slide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xml"/><Relationship Id="rId1" Type="http://schemas.openxmlformats.org/officeDocument/2006/relationships/slideLayout" Target="../slideLayouts/slideLayout86.xml"/><Relationship Id="rId4" Type="http://schemas.openxmlformats.org/officeDocument/2006/relationships/image" Target="../media/image30.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6.xml"/></Relationships>
</file>

<file path=ppt/slides/_rels/slide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85.xml"/></Relationships>
</file>

<file path=ppt/slides/_rels/slide9.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9.xml"/><Relationship Id="rId1" Type="http://schemas.openxmlformats.org/officeDocument/2006/relationships/slideLayout" Target="../slideLayouts/slideLayout85.xml"/></Relationships>
</file>

<file path=ppt/slides/_rels/slide1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0.xml"/><Relationship Id="rId1" Type="http://schemas.openxmlformats.org/officeDocument/2006/relationships/slideLayout" Target="../slideLayouts/slideLayout85.xml"/></Relationships>
</file>

<file path=ppt/slides/_rels/slide1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1.xml"/><Relationship Id="rId1" Type="http://schemas.openxmlformats.org/officeDocument/2006/relationships/slideLayout" Target="../slideLayouts/slideLayout85.xml"/><Relationship Id="rId4" Type="http://schemas.openxmlformats.org/officeDocument/2006/relationships/image" Target="../media/image35.JPG"/></Relationships>
</file>

<file path=ppt/slides/_rels/slide1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12.xml"/><Relationship Id="rId1" Type="http://schemas.openxmlformats.org/officeDocument/2006/relationships/slideLayout" Target="../slideLayouts/slideLayout85.xml"/><Relationship Id="rId4" Type="http://schemas.openxmlformats.org/officeDocument/2006/relationships/image" Target="../media/image37.png"/></Relationships>
</file>

<file path=ppt/slides/_rels/slide1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3.xml"/><Relationship Id="rId1" Type="http://schemas.openxmlformats.org/officeDocument/2006/relationships/slideLayout" Target="../slideLayouts/slideLayout85.xml"/></Relationships>
</file>

<file path=ppt/slides/_rels/slide1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4.xml"/><Relationship Id="rId1" Type="http://schemas.openxmlformats.org/officeDocument/2006/relationships/slideLayout" Target="../slideLayouts/slideLayout85.xml"/><Relationship Id="rId5" Type="http://schemas.openxmlformats.org/officeDocument/2006/relationships/image" Target="../media/image41.png"/><Relationship Id="rId4" Type="http://schemas.openxmlformats.org/officeDocument/2006/relationships/image" Target="../media/image40.jpeg"/></Relationships>
</file>

<file path=ppt/slides/_rels/slide1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5.xml"/><Relationship Id="rId1" Type="http://schemas.openxmlformats.org/officeDocument/2006/relationships/slideLayout" Target="../slideLayouts/slideLayout85.xml"/><Relationship Id="rId4" Type="http://schemas.openxmlformats.org/officeDocument/2006/relationships/image" Target="../media/image43.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6.xml"/></Relationships>
</file>

<file path=ppt/slides/_rels/slide1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7.xml"/><Relationship Id="rId1" Type="http://schemas.openxmlformats.org/officeDocument/2006/relationships/slideLayout" Target="../slideLayouts/slideLayout86.xml"/><Relationship Id="rId5" Type="http://schemas.openxmlformats.org/officeDocument/2006/relationships/image" Target="../media/image46.jpeg"/><Relationship Id="rId4" Type="http://schemas.openxmlformats.org/officeDocument/2006/relationships/image" Target="../media/image45.jpeg"/></Relationships>
</file>

<file path=ppt/slides/_rels/slide18.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18.xml"/><Relationship Id="rId1" Type="http://schemas.openxmlformats.org/officeDocument/2006/relationships/slideLayout" Target="../slideLayouts/slideLayout86.xml"/><Relationship Id="rId4" Type="http://schemas.openxmlformats.org/officeDocument/2006/relationships/image" Target="../media/image48.png"/></Relationships>
</file>

<file path=ppt/slides/_rels/slide1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9.xml"/><Relationship Id="rId1" Type="http://schemas.openxmlformats.org/officeDocument/2006/relationships/slideLayout" Target="../slideLayouts/slideLayout86.xml"/><Relationship Id="rId4" Type="http://schemas.openxmlformats.org/officeDocument/2006/relationships/image" Target="../media/image50.jpeg"/></Relationships>
</file>

<file path=ppt/slides/_rels/slide2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0.xml"/><Relationship Id="rId1" Type="http://schemas.openxmlformats.org/officeDocument/2006/relationships/slideLayout" Target="../slideLayouts/slideLayout86.xml"/><Relationship Id="rId4" Type="http://schemas.openxmlformats.org/officeDocument/2006/relationships/image" Target="../media/image52.png"/></Relationships>
</file>

<file path=ppt/slides/_rels/slide2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1.xml"/><Relationship Id="rId1" Type="http://schemas.openxmlformats.org/officeDocument/2006/relationships/slideLayout" Target="../slideLayouts/slideLayout86.xml"/><Relationship Id="rId4" Type="http://schemas.openxmlformats.org/officeDocument/2006/relationships/image" Target="../media/image54.png"/></Relationships>
</file>

<file path=ppt/slides/_rels/slide2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2.xml"/><Relationship Id="rId1" Type="http://schemas.openxmlformats.org/officeDocument/2006/relationships/slideLayout" Target="../slideLayouts/slideLayout86.xml"/><Relationship Id="rId4" Type="http://schemas.openxmlformats.org/officeDocument/2006/relationships/image" Target="../media/image56.png"/></Relationships>
</file>

<file path=ppt/slides/_rels/slide2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3.xml"/><Relationship Id="rId1" Type="http://schemas.openxmlformats.org/officeDocument/2006/relationships/slideLayout" Target="../slideLayouts/slideLayout8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6.xml"/></Relationships>
</file>

<file path=ppt/slides/_rels/slide2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6.xml"/><Relationship Id="rId1" Type="http://schemas.openxmlformats.org/officeDocument/2006/relationships/slideLayout" Target="../slideLayouts/slideLayout81.xml"/><Relationship Id="rId4" Type="http://schemas.openxmlformats.org/officeDocument/2006/relationships/image" Target="../media/image59.png"/></Relationships>
</file>

<file path=ppt/slides/_rels/slide2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7.xml"/><Relationship Id="rId1" Type="http://schemas.openxmlformats.org/officeDocument/2006/relationships/slideLayout" Target="../slideLayouts/slideLayout81.xml"/><Relationship Id="rId5" Type="http://schemas.openxmlformats.org/officeDocument/2006/relationships/image" Target="../media/image62.jpeg"/><Relationship Id="rId4" Type="http://schemas.openxmlformats.org/officeDocument/2006/relationships/image" Target="../media/image61.png"/></Relationships>
</file>

<file path=ppt/slides/_rels/slide2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8.xml"/><Relationship Id="rId1" Type="http://schemas.openxmlformats.org/officeDocument/2006/relationships/slideLayout" Target="../slideLayouts/slideLayout81.xml"/><Relationship Id="rId5" Type="http://schemas.openxmlformats.org/officeDocument/2006/relationships/image" Target="../media/image65.jpeg"/><Relationship Id="rId4" Type="http://schemas.openxmlformats.org/officeDocument/2006/relationships/image" Target="../media/image64.png"/></Relationships>
</file>

<file path=ppt/slides/_rels/slide29.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29.xml"/><Relationship Id="rId1" Type="http://schemas.openxmlformats.org/officeDocument/2006/relationships/slideLayout" Target="../slideLayouts/slideLayout86.xml"/></Relationships>
</file>

<file path=ppt/slides/_rels/slide3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0.xml"/><Relationship Id="rId1" Type="http://schemas.openxmlformats.org/officeDocument/2006/relationships/slideLayout" Target="../slideLayouts/slideLayout85.xml"/></Relationships>
</file>

<file path=ppt/slides/_rels/slide31.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31.xml"/><Relationship Id="rId1" Type="http://schemas.openxmlformats.org/officeDocument/2006/relationships/slideLayout" Target="../slideLayouts/slideLayout85.xml"/><Relationship Id="rId4" Type="http://schemas.openxmlformats.org/officeDocument/2006/relationships/image" Target="../media/image69.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86.xml"/></Relationships>
</file>

<file path=ppt/slides/_rels/slide33.xml.rels><?xml version="1.0" encoding="UTF-8" standalone="yes"?>
<Relationships xmlns="http://schemas.openxmlformats.org/package/2006/relationships"><Relationship Id="rId3" Type="http://schemas.openxmlformats.org/officeDocument/2006/relationships/image" Target="../media/image70.tiff"/><Relationship Id="rId2" Type="http://schemas.openxmlformats.org/officeDocument/2006/relationships/notesSlide" Target="../notesSlides/notesSlide33.xml"/><Relationship Id="rId1" Type="http://schemas.openxmlformats.org/officeDocument/2006/relationships/slideLayout" Target="../slideLayouts/slideLayout81.xml"/></Relationships>
</file>

<file path=ppt/slides/_rels/slide3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34.xml"/><Relationship Id="rId1" Type="http://schemas.openxmlformats.org/officeDocument/2006/relationships/slideLayout" Target="../slideLayouts/slideLayout85.xml"/><Relationship Id="rId4" Type="http://schemas.openxmlformats.org/officeDocument/2006/relationships/image" Target="../media/image72.jpeg"/></Relationships>
</file>

<file path=ppt/slides/_rels/slide3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5.xml"/><Relationship Id="rId1" Type="http://schemas.openxmlformats.org/officeDocument/2006/relationships/slideLayout" Target="../slideLayouts/slideLayout85.xml"/></Relationships>
</file>

<file path=ppt/slides/_rels/slide3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6.xml"/><Relationship Id="rId1" Type="http://schemas.openxmlformats.org/officeDocument/2006/relationships/slideLayout" Target="../slideLayouts/slideLayout85.xml"/></Relationships>
</file>

<file path=ppt/slides/_rels/slide37.xml.rels><?xml version="1.0" encoding="UTF-8" standalone="yes"?>
<Relationships xmlns="http://schemas.openxmlformats.org/package/2006/relationships"><Relationship Id="rId8" Type="http://schemas.openxmlformats.org/officeDocument/2006/relationships/image" Target="../media/image80.png"/><Relationship Id="rId13" Type="http://schemas.openxmlformats.org/officeDocument/2006/relationships/image" Target="../media/image85.svg"/><Relationship Id="rId18" Type="http://schemas.openxmlformats.org/officeDocument/2006/relationships/image" Target="../media/image90.png"/><Relationship Id="rId26" Type="http://schemas.openxmlformats.org/officeDocument/2006/relationships/image" Target="../media/image98.png"/><Relationship Id="rId39" Type="http://schemas.openxmlformats.org/officeDocument/2006/relationships/image" Target="../media/image111.svg"/><Relationship Id="rId3" Type="http://schemas.openxmlformats.org/officeDocument/2006/relationships/image" Target="../media/image75.jpeg"/><Relationship Id="rId21" Type="http://schemas.openxmlformats.org/officeDocument/2006/relationships/image" Target="../media/image93.svg"/><Relationship Id="rId34" Type="http://schemas.openxmlformats.org/officeDocument/2006/relationships/image" Target="../media/image106.png"/><Relationship Id="rId7" Type="http://schemas.openxmlformats.org/officeDocument/2006/relationships/image" Target="../media/image79.svg"/><Relationship Id="rId12" Type="http://schemas.openxmlformats.org/officeDocument/2006/relationships/image" Target="../media/image84.png"/><Relationship Id="rId17" Type="http://schemas.openxmlformats.org/officeDocument/2006/relationships/image" Target="../media/image89.svg"/><Relationship Id="rId25" Type="http://schemas.openxmlformats.org/officeDocument/2006/relationships/image" Target="../media/image97.svg"/><Relationship Id="rId33" Type="http://schemas.openxmlformats.org/officeDocument/2006/relationships/image" Target="../media/image105.svg"/><Relationship Id="rId38" Type="http://schemas.openxmlformats.org/officeDocument/2006/relationships/image" Target="../media/image110.png"/><Relationship Id="rId2" Type="http://schemas.openxmlformats.org/officeDocument/2006/relationships/notesSlide" Target="../notesSlides/notesSlide37.xml"/><Relationship Id="rId16" Type="http://schemas.openxmlformats.org/officeDocument/2006/relationships/image" Target="../media/image88.png"/><Relationship Id="rId20" Type="http://schemas.openxmlformats.org/officeDocument/2006/relationships/image" Target="../media/image92.png"/><Relationship Id="rId29" Type="http://schemas.openxmlformats.org/officeDocument/2006/relationships/image" Target="../media/image101.svg"/><Relationship Id="rId1" Type="http://schemas.openxmlformats.org/officeDocument/2006/relationships/slideLayout" Target="../slideLayouts/slideLayout85.xml"/><Relationship Id="rId6" Type="http://schemas.openxmlformats.org/officeDocument/2006/relationships/image" Target="../media/image78.png"/><Relationship Id="rId11" Type="http://schemas.openxmlformats.org/officeDocument/2006/relationships/image" Target="../media/image83.svg"/><Relationship Id="rId24" Type="http://schemas.openxmlformats.org/officeDocument/2006/relationships/image" Target="../media/image96.png"/><Relationship Id="rId32" Type="http://schemas.openxmlformats.org/officeDocument/2006/relationships/image" Target="../media/image104.png"/><Relationship Id="rId37" Type="http://schemas.openxmlformats.org/officeDocument/2006/relationships/image" Target="../media/image109.svg"/><Relationship Id="rId5" Type="http://schemas.openxmlformats.org/officeDocument/2006/relationships/image" Target="../media/image77.svg"/><Relationship Id="rId15" Type="http://schemas.openxmlformats.org/officeDocument/2006/relationships/image" Target="../media/image87.svg"/><Relationship Id="rId23" Type="http://schemas.openxmlformats.org/officeDocument/2006/relationships/image" Target="../media/image95.svg"/><Relationship Id="rId28" Type="http://schemas.openxmlformats.org/officeDocument/2006/relationships/image" Target="../media/image100.png"/><Relationship Id="rId36" Type="http://schemas.openxmlformats.org/officeDocument/2006/relationships/image" Target="../media/image108.png"/><Relationship Id="rId10" Type="http://schemas.openxmlformats.org/officeDocument/2006/relationships/image" Target="../media/image82.png"/><Relationship Id="rId19" Type="http://schemas.openxmlformats.org/officeDocument/2006/relationships/image" Target="../media/image91.svg"/><Relationship Id="rId31" Type="http://schemas.openxmlformats.org/officeDocument/2006/relationships/image" Target="../media/image103.svg"/><Relationship Id="rId4" Type="http://schemas.openxmlformats.org/officeDocument/2006/relationships/image" Target="../media/image76.png"/><Relationship Id="rId9" Type="http://schemas.openxmlformats.org/officeDocument/2006/relationships/image" Target="../media/image81.svg"/><Relationship Id="rId14" Type="http://schemas.openxmlformats.org/officeDocument/2006/relationships/image" Target="../media/image86.png"/><Relationship Id="rId22" Type="http://schemas.openxmlformats.org/officeDocument/2006/relationships/image" Target="../media/image94.png"/><Relationship Id="rId27" Type="http://schemas.openxmlformats.org/officeDocument/2006/relationships/image" Target="../media/image99.svg"/><Relationship Id="rId30" Type="http://schemas.openxmlformats.org/officeDocument/2006/relationships/image" Target="../media/image102.png"/><Relationship Id="rId35" Type="http://schemas.openxmlformats.org/officeDocument/2006/relationships/image" Target="../media/image107.svg"/></Relationships>
</file>

<file path=ppt/slides/_rels/slide38.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38.xml"/><Relationship Id="rId1" Type="http://schemas.openxmlformats.org/officeDocument/2006/relationships/slideLayout" Target="../slideLayouts/slideLayout85.xml"/><Relationship Id="rId6" Type="http://schemas.openxmlformats.org/officeDocument/2006/relationships/image" Target="../media/image114.png"/><Relationship Id="rId5" Type="http://schemas.openxmlformats.org/officeDocument/2006/relationships/image" Target="../media/image113.png"/><Relationship Id="rId4" Type="http://schemas.openxmlformats.org/officeDocument/2006/relationships/image" Target="../media/image112.png"/></Relationships>
</file>

<file path=ppt/slides/_rels/slide39.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39.xml"/><Relationship Id="rId1" Type="http://schemas.openxmlformats.org/officeDocument/2006/relationships/slideLayout" Target="../slideLayouts/slideLayout85.xml"/></Relationships>
</file>

<file path=ppt/slides/_rels/slide40.xml.rels><?xml version="1.0" encoding="UTF-8" standalone="yes"?>
<Relationships xmlns="http://schemas.openxmlformats.org/package/2006/relationships"><Relationship Id="rId8" Type="http://schemas.openxmlformats.org/officeDocument/2006/relationships/image" Target="../media/image121.png"/><Relationship Id="rId13" Type="http://schemas.openxmlformats.org/officeDocument/2006/relationships/image" Target="../media/image126.png"/><Relationship Id="rId18" Type="http://schemas.openxmlformats.org/officeDocument/2006/relationships/image" Target="../media/image131.png"/><Relationship Id="rId3" Type="http://schemas.openxmlformats.org/officeDocument/2006/relationships/image" Target="../media/image116.png"/><Relationship Id="rId7" Type="http://schemas.openxmlformats.org/officeDocument/2006/relationships/image" Target="../media/image120.png"/><Relationship Id="rId12" Type="http://schemas.openxmlformats.org/officeDocument/2006/relationships/image" Target="../media/image125.png"/><Relationship Id="rId17" Type="http://schemas.openxmlformats.org/officeDocument/2006/relationships/image" Target="../media/image130.png"/><Relationship Id="rId2" Type="http://schemas.openxmlformats.org/officeDocument/2006/relationships/notesSlide" Target="../notesSlides/notesSlide40.xml"/><Relationship Id="rId16" Type="http://schemas.openxmlformats.org/officeDocument/2006/relationships/image" Target="../media/image129.png"/><Relationship Id="rId1" Type="http://schemas.openxmlformats.org/officeDocument/2006/relationships/slideLayout" Target="../slideLayouts/slideLayout86.xml"/><Relationship Id="rId6" Type="http://schemas.openxmlformats.org/officeDocument/2006/relationships/image" Target="../media/image119.png"/><Relationship Id="rId11" Type="http://schemas.openxmlformats.org/officeDocument/2006/relationships/image" Target="../media/image124.png"/><Relationship Id="rId5" Type="http://schemas.openxmlformats.org/officeDocument/2006/relationships/image" Target="../media/image118.png"/><Relationship Id="rId15" Type="http://schemas.openxmlformats.org/officeDocument/2006/relationships/image" Target="../media/image128.png"/><Relationship Id="rId10" Type="http://schemas.openxmlformats.org/officeDocument/2006/relationships/image" Target="../media/image123.png"/><Relationship Id="rId19" Type="http://schemas.openxmlformats.org/officeDocument/2006/relationships/image" Target="../media/image132.jpeg"/><Relationship Id="rId4" Type="http://schemas.openxmlformats.org/officeDocument/2006/relationships/image" Target="../media/image117.png"/><Relationship Id="rId9" Type="http://schemas.openxmlformats.org/officeDocument/2006/relationships/image" Target="../media/image122.png"/><Relationship Id="rId14" Type="http://schemas.openxmlformats.org/officeDocument/2006/relationships/image" Target="../media/image127.png"/></Relationships>
</file>

<file path=ppt/slides/_rels/slide41.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41.xml"/><Relationship Id="rId1" Type="http://schemas.openxmlformats.org/officeDocument/2006/relationships/slideLayout" Target="../slideLayouts/slideLayout85.xml"/></Relationships>
</file>

<file path=ppt/slides/_rels/slide42.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notesSlide" Target="../notesSlides/notesSlide42.xml"/><Relationship Id="rId1" Type="http://schemas.openxmlformats.org/officeDocument/2006/relationships/slideLayout" Target="../slideLayouts/slideLayout85.xml"/></Relationships>
</file>

<file path=ppt/slides/_rels/slide43.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43.xml"/><Relationship Id="rId1" Type="http://schemas.openxmlformats.org/officeDocument/2006/relationships/slideLayout" Target="../slideLayouts/slideLayout85.xml"/></Relationships>
</file>

<file path=ppt/slides/_rels/slide44.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44.xml"/><Relationship Id="rId1" Type="http://schemas.openxmlformats.org/officeDocument/2006/relationships/slideLayout" Target="../slideLayouts/slideLayout85.xml"/></Relationships>
</file>

<file path=ppt/slides/_rels/slide45.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notesSlide" Target="../notesSlides/notesSlide45.xml"/><Relationship Id="rId1" Type="http://schemas.openxmlformats.org/officeDocument/2006/relationships/slideLayout" Target="../slideLayouts/slideLayout85.xml"/></Relationships>
</file>

<file path=ppt/slides/_rels/slide46.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notesSlide" Target="../notesSlides/notesSlide46.xml"/><Relationship Id="rId1" Type="http://schemas.openxmlformats.org/officeDocument/2006/relationships/slideLayout" Target="../slideLayouts/slideLayout8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8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85.xml"/></Relationships>
</file>

<file path=ppt/slides/_rels/slide49.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notesSlide" Target="../notesSlides/notesSlide49.xml"/><Relationship Id="rId1" Type="http://schemas.openxmlformats.org/officeDocument/2006/relationships/slideLayout" Target="../slideLayouts/slideLayout85.xml"/></Relationships>
</file>

<file path=ppt/slides/_rels/slide50.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50.xml"/><Relationship Id="rId1" Type="http://schemas.openxmlformats.org/officeDocument/2006/relationships/slideLayout" Target="../slideLayouts/slideLayout85.xml"/><Relationship Id="rId4" Type="http://schemas.openxmlformats.org/officeDocument/2006/relationships/image" Target="../media/image141.png"/></Relationships>
</file>

<file path=ppt/slides/_rels/slide51.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notesSlide" Target="../notesSlides/notesSlide51.xml"/><Relationship Id="rId1" Type="http://schemas.openxmlformats.org/officeDocument/2006/relationships/slideLayout" Target="../slideLayouts/slideLayout85.xml"/></Relationships>
</file>

<file path=ppt/slides/_rels/slide52.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52.xml"/><Relationship Id="rId1" Type="http://schemas.openxmlformats.org/officeDocument/2006/relationships/slideLayout" Target="../slideLayouts/slideLayout85.xml"/><Relationship Id="rId6" Type="http://schemas.openxmlformats.org/officeDocument/2006/relationships/image" Target="../media/image146.png"/><Relationship Id="rId5" Type="http://schemas.openxmlformats.org/officeDocument/2006/relationships/image" Target="../media/image145.png"/><Relationship Id="rId4" Type="http://schemas.openxmlformats.org/officeDocument/2006/relationships/image" Target="../media/image144.pn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86.xml"/></Relationships>
</file>

<file path=ppt/slides/_rels/slide54.xml.rels><?xml version="1.0" encoding="UTF-8" standalone="yes"?>
<Relationships xmlns="http://schemas.openxmlformats.org/package/2006/relationships"><Relationship Id="rId8" Type="http://schemas.openxmlformats.org/officeDocument/2006/relationships/image" Target="../media/image152.jpeg"/><Relationship Id="rId3" Type="http://schemas.openxmlformats.org/officeDocument/2006/relationships/image" Target="../media/image147.jpeg"/><Relationship Id="rId7" Type="http://schemas.openxmlformats.org/officeDocument/2006/relationships/image" Target="../media/image151.png"/><Relationship Id="rId2" Type="http://schemas.openxmlformats.org/officeDocument/2006/relationships/notesSlide" Target="../notesSlides/notesSlide54.xml"/><Relationship Id="rId1" Type="http://schemas.openxmlformats.org/officeDocument/2006/relationships/slideLayout" Target="../slideLayouts/slideLayout85.xml"/><Relationship Id="rId6" Type="http://schemas.openxmlformats.org/officeDocument/2006/relationships/image" Target="../media/image150.png"/><Relationship Id="rId5" Type="http://schemas.openxmlformats.org/officeDocument/2006/relationships/image" Target="../media/image149.png"/><Relationship Id="rId4" Type="http://schemas.openxmlformats.org/officeDocument/2006/relationships/image" Target="../media/image148.png"/></Relationships>
</file>

<file path=ppt/slides/_rels/slide55.xml.rels><?xml version="1.0" encoding="UTF-8" standalone="yes"?>
<Relationships xmlns="http://schemas.openxmlformats.org/package/2006/relationships"><Relationship Id="rId8" Type="http://schemas.openxmlformats.org/officeDocument/2006/relationships/image" Target="../media/image157.jpeg"/><Relationship Id="rId3" Type="http://schemas.openxmlformats.org/officeDocument/2006/relationships/image" Target="../media/image153.png"/><Relationship Id="rId7" Type="http://schemas.openxmlformats.org/officeDocument/2006/relationships/image" Target="../media/image156.png"/><Relationship Id="rId2" Type="http://schemas.openxmlformats.org/officeDocument/2006/relationships/notesSlide" Target="../notesSlides/notesSlide55.xml"/><Relationship Id="rId1" Type="http://schemas.openxmlformats.org/officeDocument/2006/relationships/slideLayout" Target="../slideLayouts/slideLayout85.xml"/><Relationship Id="rId6" Type="http://schemas.openxmlformats.org/officeDocument/2006/relationships/image" Target="../media/image155.png"/><Relationship Id="rId5" Type="http://schemas.openxmlformats.org/officeDocument/2006/relationships/image" Target="../media/image154.png"/><Relationship Id="rId10" Type="http://schemas.openxmlformats.org/officeDocument/2006/relationships/image" Target="../media/image159.jpeg"/><Relationship Id="rId4" Type="http://schemas.microsoft.com/office/2007/relationships/hdphoto" Target="../media/hdphoto1.wdp"/><Relationship Id="rId9" Type="http://schemas.openxmlformats.org/officeDocument/2006/relationships/image" Target="../media/image158.jpeg"/></Relationships>
</file>

<file path=ppt/slides/_rels/slide56.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notesSlide" Target="../notesSlides/notesSlide56.xml"/><Relationship Id="rId1" Type="http://schemas.openxmlformats.org/officeDocument/2006/relationships/slideLayout" Target="../slideLayouts/slideLayout85.xml"/><Relationship Id="rId4" Type="http://schemas.openxmlformats.org/officeDocument/2006/relationships/image" Target="../media/image161.png"/></Relationships>
</file>

<file path=ppt/slides/_rels/slide57.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notesSlide" Target="../notesSlides/notesSlide57.xml"/><Relationship Id="rId1" Type="http://schemas.openxmlformats.org/officeDocument/2006/relationships/slideLayout" Target="../slideLayouts/slideLayout85.xml"/></Relationships>
</file>

<file path=ppt/slides/_rels/slide58.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notesSlide" Target="../notesSlides/notesSlide58.xml"/><Relationship Id="rId1" Type="http://schemas.openxmlformats.org/officeDocument/2006/relationships/slideLayout" Target="../slideLayouts/slideLayout85.xml"/></Relationships>
</file>

<file path=ppt/slides/_rels/slide59.xml.rels><?xml version="1.0" encoding="UTF-8" standalone="yes"?>
<Relationships xmlns="http://schemas.openxmlformats.org/package/2006/relationships"><Relationship Id="rId3" Type="http://schemas.openxmlformats.org/officeDocument/2006/relationships/image" Target="../media/image164.jpeg"/><Relationship Id="rId2" Type="http://schemas.openxmlformats.org/officeDocument/2006/relationships/notesSlide" Target="../notesSlides/notesSlide59.xml"/><Relationship Id="rId1" Type="http://schemas.openxmlformats.org/officeDocument/2006/relationships/slideLayout" Target="../slideLayouts/slideLayout85.xml"/><Relationship Id="rId6" Type="http://schemas.openxmlformats.org/officeDocument/2006/relationships/image" Target="../media/image167.jpeg"/><Relationship Id="rId5" Type="http://schemas.openxmlformats.org/officeDocument/2006/relationships/image" Target="../media/image166.jpeg"/><Relationship Id="rId4" Type="http://schemas.openxmlformats.org/officeDocument/2006/relationships/image" Target="../media/image165.jpeg"/></Relationships>
</file>

<file path=ppt/slides/_rels/slide60.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notesSlide" Target="../notesSlides/notesSlide60.xml"/><Relationship Id="rId1" Type="http://schemas.openxmlformats.org/officeDocument/2006/relationships/slideLayout" Target="../slideLayouts/slideLayout8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86.xml"/></Relationships>
</file>

<file path=ppt/slides/_rels/slide62.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notesSlide" Target="../notesSlides/notesSlide62.xml"/><Relationship Id="rId1" Type="http://schemas.openxmlformats.org/officeDocument/2006/relationships/slideLayout" Target="../slideLayouts/slideLayout85.xml"/><Relationship Id="rId5" Type="http://schemas.openxmlformats.org/officeDocument/2006/relationships/image" Target="../media/image171.png"/><Relationship Id="rId4" Type="http://schemas.openxmlformats.org/officeDocument/2006/relationships/image" Target="../media/image170.png"/></Relationships>
</file>

<file path=ppt/slides/_rels/slide63.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notesSlide" Target="../notesSlides/notesSlide63.xml"/><Relationship Id="rId1" Type="http://schemas.openxmlformats.org/officeDocument/2006/relationships/slideLayout" Target="../slideLayouts/slideLayout85.xml"/><Relationship Id="rId4" Type="http://schemas.openxmlformats.org/officeDocument/2006/relationships/image" Target="../media/image173.jpeg"/></Relationships>
</file>

<file path=ppt/slides/_rels/slide64.xml.rels><?xml version="1.0" encoding="UTF-8" standalone="yes"?>
<Relationships xmlns="http://schemas.openxmlformats.org/package/2006/relationships"><Relationship Id="rId3" Type="http://schemas.openxmlformats.org/officeDocument/2006/relationships/image" Target="../media/image174.jpeg"/><Relationship Id="rId2" Type="http://schemas.openxmlformats.org/officeDocument/2006/relationships/notesSlide" Target="../notesSlides/notesSlide64.xml"/><Relationship Id="rId1" Type="http://schemas.openxmlformats.org/officeDocument/2006/relationships/slideLayout" Target="../slideLayouts/slideLayout85.xml"/></Relationships>
</file>

<file path=ppt/slides/_rels/slide65.xml.rels><?xml version="1.0" encoding="UTF-8" standalone="yes"?>
<Relationships xmlns="http://schemas.openxmlformats.org/package/2006/relationships"><Relationship Id="rId8" Type="http://schemas.openxmlformats.org/officeDocument/2006/relationships/image" Target="../media/image180.jpeg"/><Relationship Id="rId3" Type="http://schemas.openxmlformats.org/officeDocument/2006/relationships/image" Target="../media/image175.png"/><Relationship Id="rId7" Type="http://schemas.openxmlformats.org/officeDocument/2006/relationships/image" Target="../media/image179.jpeg"/><Relationship Id="rId2" Type="http://schemas.openxmlformats.org/officeDocument/2006/relationships/notesSlide" Target="../notesSlides/notesSlide65.xml"/><Relationship Id="rId1" Type="http://schemas.openxmlformats.org/officeDocument/2006/relationships/slideLayout" Target="../slideLayouts/slideLayout85.xml"/><Relationship Id="rId6" Type="http://schemas.openxmlformats.org/officeDocument/2006/relationships/image" Target="../media/image178.jpeg"/><Relationship Id="rId5" Type="http://schemas.openxmlformats.org/officeDocument/2006/relationships/image" Target="../media/image177.jpeg"/><Relationship Id="rId4" Type="http://schemas.openxmlformats.org/officeDocument/2006/relationships/image" Target="../media/image176.jpeg"/><Relationship Id="rId9" Type="http://schemas.openxmlformats.org/officeDocument/2006/relationships/image" Target="../media/image181.jpeg"/></Relationships>
</file>

<file path=ppt/slides/_rels/slide66.xml.rels><?xml version="1.0" encoding="UTF-8" standalone="yes"?>
<Relationships xmlns="http://schemas.openxmlformats.org/package/2006/relationships"><Relationship Id="rId3" Type="http://schemas.openxmlformats.org/officeDocument/2006/relationships/image" Target="../media/image182.jpeg"/><Relationship Id="rId2" Type="http://schemas.openxmlformats.org/officeDocument/2006/relationships/notesSlide" Target="../notesSlides/notesSlide66.xml"/><Relationship Id="rId1" Type="http://schemas.openxmlformats.org/officeDocument/2006/relationships/slideLayout" Target="../slideLayouts/slideLayout85.xml"/><Relationship Id="rId4" Type="http://schemas.openxmlformats.org/officeDocument/2006/relationships/image" Target="../media/image183.png"/></Relationships>
</file>

<file path=ppt/slides/_rels/slide67.xml.rels><?xml version="1.0" encoding="UTF-8" standalone="yes"?>
<Relationships xmlns="http://schemas.openxmlformats.org/package/2006/relationships"><Relationship Id="rId3" Type="http://schemas.openxmlformats.org/officeDocument/2006/relationships/image" Target="../media/image184.png"/><Relationship Id="rId2" Type="http://schemas.openxmlformats.org/officeDocument/2006/relationships/notesSlide" Target="../notesSlides/notesSlide67.xml"/><Relationship Id="rId1" Type="http://schemas.openxmlformats.org/officeDocument/2006/relationships/slideLayout" Target="../slideLayouts/slideLayout85.xml"/></Relationships>
</file>

<file path=ppt/slides/_rels/slide68.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notesSlide" Target="../notesSlides/notesSlide68.xml"/><Relationship Id="rId1" Type="http://schemas.openxmlformats.org/officeDocument/2006/relationships/slideLayout" Target="../slideLayouts/slideLayout85.xml"/><Relationship Id="rId4" Type="http://schemas.openxmlformats.org/officeDocument/2006/relationships/image" Target="../media/image186.png"/></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86.xml"/></Relationships>
</file>

<file path=ppt/slides/_rels/slide70.xml.rels><?xml version="1.0" encoding="UTF-8" standalone="yes"?>
<Relationships xmlns="http://schemas.openxmlformats.org/package/2006/relationships"><Relationship Id="rId3" Type="http://schemas.openxmlformats.org/officeDocument/2006/relationships/image" Target="../media/image187.png"/><Relationship Id="rId2" Type="http://schemas.openxmlformats.org/officeDocument/2006/relationships/notesSlide" Target="../notesSlides/notesSlide70.xml"/><Relationship Id="rId1" Type="http://schemas.openxmlformats.org/officeDocument/2006/relationships/slideLayout" Target="../slideLayouts/slideLayout86.xml"/><Relationship Id="rId4" Type="http://schemas.openxmlformats.org/officeDocument/2006/relationships/image" Target="../media/image188.png"/></Relationships>
</file>

<file path=ppt/slides/_rels/slide71.xml.rels><?xml version="1.0" encoding="UTF-8" standalone="yes"?>
<Relationships xmlns="http://schemas.openxmlformats.org/package/2006/relationships"><Relationship Id="rId8" Type="http://schemas.openxmlformats.org/officeDocument/2006/relationships/image" Target="../media/image194.png"/><Relationship Id="rId3" Type="http://schemas.openxmlformats.org/officeDocument/2006/relationships/image" Target="../media/image189.png"/><Relationship Id="rId7" Type="http://schemas.openxmlformats.org/officeDocument/2006/relationships/image" Target="../media/image193.png"/><Relationship Id="rId2" Type="http://schemas.openxmlformats.org/officeDocument/2006/relationships/notesSlide" Target="../notesSlides/notesSlide71.xml"/><Relationship Id="rId1" Type="http://schemas.openxmlformats.org/officeDocument/2006/relationships/slideLayout" Target="../slideLayouts/slideLayout85.xml"/><Relationship Id="rId6" Type="http://schemas.openxmlformats.org/officeDocument/2006/relationships/image" Target="../media/image192.png"/><Relationship Id="rId5" Type="http://schemas.openxmlformats.org/officeDocument/2006/relationships/image" Target="../media/image191.png"/><Relationship Id="rId4" Type="http://schemas.openxmlformats.org/officeDocument/2006/relationships/image" Target="../media/image190.png"/></Relationships>
</file>

<file path=ppt/slides/_rels/slide72.xml.rels><?xml version="1.0" encoding="UTF-8" standalone="yes"?>
<Relationships xmlns="http://schemas.openxmlformats.org/package/2006/relationships"><Relationship Id="rId3" Type="http://schemas.openxmlformats.org/officeDocument/2006/relationships/image" Target="../media/image195.png"/><Relationship Id="rId2" Type="http://schemas.openxmlformats.org/officeDocument/2006/relationships/notesSlide" Target="../notesSlides/notesSlide72.xml"/><Relationship Id="rId1" Type="http://schemas.openxmlformats.org/officeDocument/2006/relationships/slideLayout" Target="../slideLayouts/slideLayout126.xml"/><Relationship Id="rId6" Type="http://schemas.openxmlformats.org/officeDocument/2006/relationships/image" Target="../media/image198.png"/><Relationship Id="rId5" Type="http://schemas.openxmlformats.org/officeDocument/2006/relationships/image" Target="../media/image197.png"/><Relationship Id="rId4" Type="http://schemas.openxmlformats.org/officeDocument/2006/relationships/image" Target="../media/image196.png"/></Relationships>
</file>

<file path=ppt/slides/_rels/slide73.xml.rels><?xml version="1.0" encoding="UTF-8" standalone="yes"?>
<Relationships xmlns="http://schemas.openxmlformats.org/package/2006/relationships"><Relationship Id="rId3" Type="http://schemas.openxmlformats.org/officeDocument/2006/relationships/image" Target="../media/image199.png"/><Relationship Id="rId2" Type="http://schemas.openxmlformats.org/officeDocument/2006/relationships/notesSlide" Target="../notesSlides/notesSlide73.xml"/><Relationship Id="rId1" Type="http://schemas.openxmlformats.org/officeDocument/2006/relationships/slideLayout" Target="../slideLayouts/slideLayout80.xml"/><Relationship Id="rId4" Type="http://schemas.openxmlformats.org/officeDocument/2006/relationships/image" Target="../media/image200.png"/></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8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6E1263EB-3FA6-4E3E-977C-E76AE785CF46}"/>
              </a:ext>
            </a:extLst>
          </p:cNvPr>
          <p:cNvSpPr txBox="1"/>
          <p:nvPr/>
        </p:nvSpPr>
        <p:spPr>
          <a:xfrm>
            <a:off x="10396316" y="6466114"/>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a:t>
            </a:r>
          </a:p>
        </p:txBody>
      </p:sp>
      <p:pic>
        <p:nvPicPr>
          <p:cNvPr id="10" name="Picture 9">
            <a:extLst>
              <a:ext uri="{FF2B5EF4-FFF2-40B4-BE49-F238E27FC236}">
                <a16:creationId xmlns:a16="http://schemas.microsoft.com/office/drawing/2014/main" id="{44066827-DB40-4A01-863B-F5FC66CCF01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33872" y="306418"/>
            <a:ext cx="1530350" cy="711277"/>
          </a:xfrm>
          <a:prstGeom prst="rect">
            <a:avLst/>
          </a:prstGeom>
        </p:spPr>
      </p:pic>
      <p:pic>
        <p:nvPicPr>
          <p:cNvPr id="14" name="Picture 13">
            <a:extLst>
              <a:ext uri="{FF2B5EF4-FFF2-40B4-BE49-F238E27FC236}">
                <a16:creationId xmlns:a16="http://schemas.microsoft.com/office/drawing/2014/main" id="{03012699-757E-45D0-B0A5-80FF51CDD03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3660" y="232455"/>
            <a:ext cx="895942" cy="900128"/>
          </a:xfrm>
          <a:prstGeom prst="rect">
            <a:avLst/>
          </a:prstGeom>
        </p:spPr>
      </p:pic>
      <p:pic>
        <p:nvPicPr>
          <p:cNvPr id="15" name="Picture 14">
            <a:extLst>
              <a:ext uri="{FF2B5EF4-FFF2-40B4-BE49-F238E27FC236}">
                <a16:creationId xmlns:a16="http://schemas.microsoft.com/office/drawing/2014/main" id="{20AF3983-E09C-4127-8B00-A06368E0BE7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82195" y="437338"/>
            <a:ext cx="2157818" cy="450687"/>
          </a:xfrm>
          <a:prstGeom prst="rect">
            <a:avLst/>
          </a:prstGeom>
        </p:spPr>
      </p:pic>
      <p:grpSp>
        <p:nvGrpSpPr>
          <p:cNvPr id="16" name="Group 15">
            <a:extLst>
              <a:ext uri="{FF2B5EF4-FFF2-40B4-BE49-F238E27FC236}">
                <a16:creationId xmlns:a16="http://schemas.microsoft.com/office/drawing/2014/main" id="{D16DE35B-E316-4168-94B6-8D44CCEDDA2E}"/>
              </a:ext>
            </a:extLst>
          </p:cNvPr>
          <p:cNvGrpSpPr/>
          <p:nvPr/>
        </p:nvGrpSpPr>
        <p:grpSpPr>
          <a:xfrm>
            <a:off x="-7684" y="4915960"/>
            <a:ext cx="12192000" cy="1942040"/>
            <a:chOff x="576071" y="2473943"/>
            <a:chExt cx="9144000" cy="1455162"/>
          </a:xfrm>
        </p:grpSpPr>
        <p:pic>
          <p:nvPicPr>
            <p:cNvPr id="17" name="Picture 16" descr="NHGRI_Brochure_2015-35.jpg">
              <a:extLst>
                <a:ext uri="{FF2B5EF4-FFF2-40B4-BE49-F238E27FC236}">
                  <a16:creationId xmlns:a16="http://schemas.microsoft.com/office/drawing/2014/main" id="{BBDDAAF5-ED44-4625-9F0C-7C2CA3D772B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24219"/>
            <a:stretch/>
          </p:blipFill>
          <p:spPr>
            <a:xfrm>
              <a:off x="6149942" y="2473943"/>
              <a:ext cx="1804341" cy="1455162"/>
            </a:xfrm>
            <a:prstGeom prst="rect">
              <a:avLst/>
            </a:prstGeom>
          </p:spPr>
        </p:pic>
        <p:pic>
          <p:nvPicPr>
            <p:cNvPr id="18" name="Picture 17" descr="NHGRI_Brochure_2015-19.jpg">
              <a:extLst>
                <a:ext uri="{FF2B5EF4-FFF2-40B4-BE49-F238E27FC236}">
                  <a16:creationId xmlns:a16="http://schemas.microsoft.com/office/drawing/2014/main" id="{6AF17429-007E-43DE-AF41-05B6D4C66EB5}"/>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b="24220"/>
            <a:stretch/>
          </p:blipFill>
          <p:spPr>
            <a:xfrm>
              <a:off x="576071" y="2473943"/>
              <a:ext cx="1833594" cy="1455162"/>
            </a:xfrm>
            <a:prstGeom prst="rect">
              <a:avLst/>
            </a:prstGeom>
          </p:spPr>
        </p:pic>
        <p:pic>
          <p:nvPicPr>
            <p:cNvPr id="19" name="Picture 18" descr="NHGRI_Brochure_2015-20.jpg">
              <a:extLst>
                <a:ext uri="{FF2B5EF4-FFF2-40B4-BE49-F238E27FC236}">
                  <a16:creationId xmlns:a16="http://schemas.microsoft.com/office/drawing/2014/main" id="{35032977-4F16-49B6-A55E-108A5AE07BDE}"/>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b="24220"/>
            <a:stretch/>
          </p:blipFill>
          <p:spPr>
            <a:xfrm>
              <a:off x="3796112" y="2473943"/>
              <a:ext cx="2392383" cy="1455162"/>
            </a:xfrm>
            <a:prstGeom prst="rect">
              <a:avLst/>
            </a:prstGeom>
          </p:spPr>
        </p:pic>
        <p:pic>
          <p:nvPicPr>
            <p:cNvPr id="20" name="Picture 19" descr="DISEASE TREE FINAL4-01.jpg">
              <a:extLst>
                <a:ext uri="{FF2B5EF4-FFF2-40B4-BE49-F238E27FC236}">
                  <a16:creationId xmlns:a16="http://schemas.microsoft.com/office/drawing/2014/main" id="{5E4A3353-4E23-4A4D-8906-DC4DDF70BAD8}"/>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13057" t="20055" r="13057" b="23953"/>
            <a:stretch/>
          </p:blipFill>
          <p:spPr>
            <a:xfrm>
              <a:off x="2371112" y="2473943"/>
              <a:ext cx="1463553" cy="1455162"/>
            </a:xfrm>
            <a:prstGeom prst="rect">
              <a:avLst/>
            </a:prstGeom>
          </p:spPr>
        </p:pic>
        <p:pic>
          <p:nvPicPr>
            <p:cNvPr id="21" name="Picture 20" descr="NHGRI_Brochure_2015-45.jpg">
              <a:extLst>
                <a:ext uri="{FF2B5EF4-FFF2-40B4-BE49-F238E27FC236}">
                  <a16:creationId xmlns:a16="http://schemas.microsoft.com/office/drawing/2014/main" id="{C1DD2EB6-518B-4BE4-A26A-2FCF6E1BE018}"/>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2137" t="9979" r="2137" b="14240"/>
            <a:stretch/>
          </p:blipFill>
          <p:spPr>
            <a:xfrm>
              <a:off x="7915730" y="2473943"/>
              <a:ext cx="1804341" cy="1455162"/>
            </a:xfrm>
            <a:prstGeom prst="rect">
              <a:avLst/>
            </a:prstGeom>
          </p:spPr>
        </p:pic>
      </p:grpSp>
      <p:sp>
        <p:nvSpPr>
          <p:cNvPr id="22" name="Text Placeholder 30">
            <a:extLst>
              <a:ext uri="{FF2B5EF4-FFF2-40B4-BE49-F238E27FC236}">
                <a16:creationId xmlns:a16="http://schemas.microsoft.com/office/drawing/2014/main" id="{D327F2A1-EF3E-483A-A7F2-D05860664093}"/>
              </a:ext>
            </a:extLst>
          </p:cNvPr>
          <p:cNvSpPr txBox="1">
            <a:spLocks/>
          </p:cNvSpPr>
          <p:nvPr/>
        </p:nvSpPr>
        <p:spPr>
          <a:xfrm>
            <a:off x="576232" y="4030662"/>
            <a:ext cx="11023600" cy="640739"/>
          </a:xfrm>
          <a:prstGeom prst="rect">
            <a:avLst/>
          </a:prstGeom>
        </p:spPr>
        <p:txBody>
          <a:bodyPr vert="horz" lIns="0" tIns="45720" rIns="91440" bIns="45720" rtlCol="0">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0" marR="0" lvl="0" indent="0" algn="l" defTabSz="1219170" rtl="0" eaLnBrk="1" fontAlgn="auto" latinLnBrk="0" hangingPunct="1">
              <a:lnSpc>
                <a:spcPct val="90000"/>
              </a:lnSpc>
              <a:spcBef>
                <a:spcPts val="1333"/>
              </a:spcBef>
              <a:spcAft>
                <a:spcPts val="0"/>
              </a:spcAft>
              <a:buClrTx/>
              <a:buSzTx/>
              <a:buFont typeface="Arial"/>
              <a:buNone/>
              <a:tabLst/>
              <a:defRPr/>
            </a:pPr>
            <a:r>
              <a:rPr kumimoji="0" lang="en-US" sz="2800" b="1" i="0" u="none" strike="noStrike" kern="1200" cap="none" spc="0" normalizeH="0" baseline="0" noProof="0" dirty="0">
                <a:ln>
                  <a:noFill/>
                </a:ln>
                <a:solidFill>
                  <a:srgbClr val="5FE0D3"/>
                </a:solidFill>
                <a:effectLst/>
                <a:uLnTx/>
                <a:uFillTx/>
                <a:latin typeface="Arial" pitchFamily="34" charset="0"/>
                <a:ea typeface="+mn-ea"/>
                <a:cs typeface="Arial" pitchFamily="34" charset="0"/>
              </a:rPr>
              <a:t>September 2022</a:t>
            </a:r>
            <a:endParaRPr kumimoji="0" lang="en-US" sz="2800" b="1" i="0" u="none" strike="noStrike" kern="1200" cap="none" spc="0" normalizeH="0" baseline="0" noProof="0" dirty="0">
              <a:ln>
                <a:noFill/>
              </a:ln>
              <a:solidFill>
                <a:srgbClr val="5FE0D3"/>
              </a:solidFill>
              <a:effectLst/>
              <a:uLnTx/>
              <a:uFillTx/>
              <a:latin typeface="Arial" panose="020B0604020202020204"/>
              <a:ea typeface="+mn-ea"/>
              <a:cs typeface="+mn-cs"/>
            </a:endParaRPr>
          </a:p>
        </p:txBody>
      </p:sp>
      <p:sp>
        <p:nvSpPr>
          <p:cNvPr id="23" name="Text Placeholder 29">
            <a:extLst>
              <a:ext uri="{FF2B5EF4-FFF2-40B4-BE49-F238E27FC236}">
                <a16:creationId xmlns:a16="http://schemas.microsoft.com/office/drawing/2014/main" id="{9D487A1B-4AB5-44B6-9A79-8DE74514BA92}"/>
              </a:ext>
            </a:extLst>
          </p:cNvPr>
          <p:cNvSpPr txBox="1">
            <a:spLocks/>
          </p:cNvSpPr>
          <p:nvPr/>
        </p:nvSpPr>
        <p:spPr>
          <a:xfrm>
            <a:off x="576232" y="3281130"/>
            <a:ext cx="11023600" cy="333243"/>
          </a:xfrm>
          <a:prstGeom prst="rect">
            <a:avLst/>
          </a:prstGeom>
        </p:spPr>
        <p:txBody>
          <a:bodyPr vert="horz" lIns="0" tIns="45720" rIns="91440" bIns="45720" rtlCol="0">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0" marR="0" lvl="0" indent="0" algn="l" defTabSz="1219170" rtl="0" eaLnBrk="1" fontAlgn="auto" latinLnBrk="0" hangingPunct="1">
              <a:lnSpc>
                <a:spcPct val="90000"/>
              </a:lnSpc>
              <a:spcBef>
                <a:spcPts val="1333"/>
              </a:spcBef>
              <a:spcAft>
                <a:spcPts val="0"/>
              </a:spcAft>
              <a:buClrTx/>
              <a:buSzTx/>
              <a:buFont typeface="Arial"/>
              <a:buNone/>
              <a:tabLst/>
              <a:defRPr/>
            </a:pPr>
            <a:r>
              <a:rPr kumimoji="0" lang="en-US" sz="2800" b="1" i="0" u="none" strike="noStrike" kern="1200" cap="none" spc="0" normalizeH="0" baseline="0" noProof="0" dirty="0">
                <a:ln>
                  <a:noFill/>
                </a:ln>
                <a:solidFill>
                  <a:srgbClr val="FFFFFF"/>
                </a:solidFill>
                <a:effectLst/>
                <a:uLnTx/>
                <a:uFillTx/>
                <a:latin typeface="Arial" pitchFamily="34" charset="0"/>
                <a:ea typeface="+mn-ea"/>
                <a:cs typeface="Arial" pitchFamily="34" charset="0"/>
              </a:rPr>
              <a:t>Director, NHGRI</a:t>
            </a:r>
            <a:endParaRPr kumimoji="0" lang="en-US" sz="28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4" name="Text Placeholder 28">
            <a:extLst>
              <a:ext uri="{FF2B5EF4-FFF2-40B4-BE49-F238E27FC236}">
                <a16:creationId xmlns:a16="http://schemas.microsoft.com/office/drawing/2014/main" id="{C515F584-7839-45F5-B46E-F39E73310CC2}"/>
              </a:ext>
            </a:extLst>
          </p:cNvPr>
          <p:cNvSpPr txBox="1">
            <a:spLocks/>
          </p:cNvSpPr>
          <p:nvPr/>
        </p:nvSpPr>
        <p:spPr>
          <a:xfrm>
            <a:off x="576232" y="2725738"/>
            <a:ext cx="11023600" cy="688975"/>
          </a:xfrm>
          <a:prstGeom prst="rect">
            <a:avLst/>
          </a:prstGeom>
        </p:spPr>
        <p:txBody>
          <a:bodyPr vert="horz" lIns="0" tIns="45720" rIns="91440" bIns="45720" rtlCol="0">
            <a:norm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0" marR="0" lvl="0" indent="0" algn="l" defTabSz="1219170" rtl="0" eaLnBrk="1" fontAlgn="auto" latinLnBrk="0" hangingPunct="1">
              <a:lnSpc>
                <a:spcPct val="90000"/>
              </a:lnSpc>
              <a:spcBef>
                <a:spcPts val="1333"/>
              </a:spcBef>
              <a:spcAft>
                <a:spcPts val="0"/>
              </a:spcAft>
              <a:buClrTx/>
              <a:buSzTx/>
              <a:buFont typeface="Arial"/>
              <a:buNone/>
              <a:tabLst/>
              <a:defRPr/>
            </a:pPr>
            <a:r>
              <a:rPr kumimoji="0" lang="en-US" sz="4000" b="1" i="0" u="none" strike="noStrike" kern="1200" cap="none" spc="0" normalizeH="0" baseline="0" noProof="0" dirty="0">
                <a:ln>
                  <a:noFill/>
                </a:ln>
                <a:solidFill>
                  <a:srgbClr val="FFFFFF"/>
                </a:solidFill>
                <a:effectLst/>
                <a:uLnTx/>
                <a:uFillTx/>
                <a:latin typeface="Arial" pitchFamily="34" charset="0"/>
                <a:ea typeface="+mn-ea"/>
                <a:cs typeface="Arial" pitchFamily="34" charset="0"/>
              </a:rPr>
              <a:t>Eric Green, M.D., Ph.D.</a:t>
            </a:r>
            <a:endParaRPr kumimoji="0" lang="en-US" sz="40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5" name="Title 27">
            <a:extLst>
              <a:ext uri="{FF2B5EF4-FFF2-40B4-BE49-F238E27FC236}">
                <a16:creationId xmlns:a16="http://schemas.microsoft.com/office/drawing/2014/main" id="{FBE1D2A2-C736-4852-ACE1-3ADD6E97A871}"/>
              </a:ext>
            </a:extLst>
          </p:cNvPr>
          <p:cNvSpPr txBox="1">
            <a:spLocks/>
          </p:cNvSpPr>
          <p:nvPr/>
        </p:nvSpPr>
        <p:spPr>
          <a:xfrm>
            <a:off x="576232" y="1611968"/>
            <a:ext cx="11039475" cy="1030288"/>
          </a:xfrm>
          <a:prstGeom prst="rect">
            <a:avLst/>
          </a:prstGeom>
        </p:spPr>
        <p:txBody>
          <a:bodyPr vert="horz" lIns="0" tIns="45720" rIns="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l" defTabSz="1219170" rtl="0" eaLnBrk="1" fontAlgn="auto" latinLnBrk="0" hangingPunct="1">
              <a:lnSpc>
                <a:spcPct val="90000"/>
              </a:lnSpc>
              <a:spcBef>
                <a:spcPct val="0"/>
              </a:spcBef>
              <a:spcAft>
                <a:spcPts val="0"/>
              </a:spcAft>
              <a:buClrTx/>
              <a:buSzTx/>
              <a:buFontTx/>
              <a:buNone/>
              <a:tabLst/>
              <a:defRPr/>
            </a:pPr>
            <a:r>
              <a:rPr kumimoji="0" lang="en-US" sz="6000" b="1" i="0" u="none" strike="noStrike" kern="1200" cap="none" spc="0" normalizeH="0" baseline="0" noProof="0" dirty="0">
                <a:ln>
                  <a:noFill/>
                </a:ln>
                <a:solidFill>
                  <a:srgbClr val="5FE0D4"/>
                </a:solidFill>
                <a:effectLst/>
                <a:uLnTx/>
                <a:uFillTx/>
                <a:latin typeface="Arial" panose="020B0604020202020204"/>
                <a:ea typeface="+mj-ea"/>
                <a:cs typeface="Arial" pitchFamily="34" charset="0"/>
              </a:rPr>
              <a:t>DIRECTOR’S</a:t>
            </a:r>
            <a:r>
              <a:rPr kumimoji="0" lang="en-US" sz="6000" b="1" i="0" u="none" strike="noStrike" kern="1200" cap="none" spc="0" normalizeH="0" baseline="0" noProof="0" dirty="0">
                <a:ln>
                  <a:noFill/>
                </a:ln>
                <a:solidFill>
                  <a:srgbClr val="5FE0D3"/>
                </a:solidFill>
                <a:effectLst/>
                <a:uLnTx/>
                <a:uFillTx/>
                <a:latin typeface="Arial" panose="020B0604020202020204"/>
                <a:ea typeface="+mj-ea"/>
                <a:cs typeface="Arial" pitchFamily="34" charset="0"/>
              </a:rPr>
              <a:t> REPORT</a:t>
            </a:r>
            <a:endParaRPr kumimoji="0" lang="en-US" sz="4400" b="1" i="0" u="none" strike="noStrike" kern="1200" cap="none" spc="0" normalizeH="0" baseline="0" noProof="0" dirty="0">
              <a:ln>
                <a:noFill/>
              </a:ln>
              <a:solidFill>
                <a:srgbClr val="5FE0D3"/>
              </a:solidFill>
              <a:effectLst/>
              <a:uLnTx/>
              <a:uFillTx/>
              <a:latin typeface="Arial" panose="020B0604020202020204"/>
              <a:ea typeface="+mj-ea"/>
              <a:cs typeface="+mj-cs"/>
            </a:endParaRPr>
          </a:p>
        </p:txBody>
      </p:sp>
    </p:spTree>
    <p:extLst>
      <p:ext uri="{BB962C8B-B14F-4D97-AF65-F5344CB8AC3E}">
        <p14:creationId xmlns:p14="http://schemas.microsoft.com/office/powerpoint/2010/main" val="1995711770"/>
      </p:ext>
    </p:extLst>
  </p:cSld>
  <p:clrMapOvr>
    <a:masterClrMapping/>
  </p:clrMapOvr>
  <p:transition spd="slow">
    <p:wipe dir="d"/>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CC6E3AB9-24A4-39E0-F728-44964E6C8ACF}"/>
              </a:ext>
            </a:extLst>
          </p:cNvPr>
          <p:cNvGrpSpPr/>
          <p:nvPr/>
        </p:nvGrpSpPr>
        <p:grpSpPr>
          <a:xfrm>
            <a:off x="2404504" y="237530"/>
            <a:ext cx="7382992" cy="5740672"/>
            <a:chOff x="2136941" y="1178947"/>
            <a:chExt cx="6166982" cy="4617957"/>
          </a:xfrm>
        </p:grpSpPr>
        <p:pic>
          <p:nvPicPr>
            <p:cNvPr id="6" name="Picture 5">
              <a:extLst>
                <a:ext uri="{FF2B5EF4-FFF2-40B4-BE49-F238E27FC236}">
                  <a16:creationId xmlns:a16="http://schemas.microsoft.com/office/drawing/2014/main" id="{F6E38696-59F3-87FB-1290-516B949B3C08}"/>
                </a:ext>
              </a:extLst>
            </p:cNvPr>
            <p:cNvPicPr>
              <a:picLocks noChangeAspect="1"/>
            </p:cNvPicPr>
            <p:nvPr/>
          </p:nvPicPr>
          <p:blipFill>
            <a:blip r:embed="rId3"/>
            <a:stretch>
              <a:fillRect/>
            </a:stretch>
          </p:blipFill>
          <p:spPr>
            <a:xfrm>
              <a:off x="2136941" y="1178947"/>
              <a:ext cx="6166982" cy="4617957"/>
            </a:xfrm>
            <a:prstGeom prst="rect">
              <a:avLst/>
            </a:prstGeom>
          </p:spPr>
        </p:pic>
        <p:pic>
          <p:nvPicPr>
            <p:cNvPr id="9" name="Picture 8">
              <a:extLst>
                <a:ext uri="{FF2B5EF4-FFF2-40B4-BE49-F238E27FC236}">
                  <a16:creationId xmlns:a16="http://schemas.microsoft.com/office/drawing/2014/main" id="{D4D54CD5-FA1A-D1D0-5B94-15A13ADEA7C4}"/>
                </a:ext>
              </a:extLst>
            </p:cNvPr>
            <p:cNvPicPr>
              <a:picLocks noChangeAspect="1"/>
            </p:cNvPicPr>
            <p:nvPr/>
          </p:nvPicPr>
          <p:blipFill>
            <a:blip r:embed="rId4"/>
            <a:stretch>
              <a:fillRect/>
            </a:stretch>
          </p:blipFill>
          <p:spPr>
            <a:xfrm>
              <a:off x="5123712" y="3089439"/>
              <a:ext cx="548688" cy="440662"/>
            </a:xfrm>
            <a:prstGeom prst="rect">
              <a:avLst/>
            </a:prstGeom>
          </p:spPr>
        </p:pic>
      </p:grpSp>
      <p:sp>
        <p:nvSpPr>
          <p:cNvPr id="5" name="Title 1">
            <a:extLst>
              <a:ext uri="{FF2B5EF4-FFF2-40B4-BE49-F238E27FC236}">
                <a16:creationId xmlns:a16="http://schemas.microsoft.com/office/drawing/2014/main" id="{8ADDB2EA-3F43-4362-9AA0-8927F815BB72}"/>
              </a:ext>
            </a:extLst>
          </p:cNvPr>
          <p:cNvSpPr txBox="1">
            <a:spLocks/>
          </p:cNvSpPr>
          <p:nvPr/>
        </p:nvSpPr>
        <p:spPr bwMode="auto">
          <a:xfrm>
            <a:off x="0" y="6049801"/>
            <a:ext cx="12192000" cy="736600"/>
          </a:xfrm>
          <a:prstGeom prst="rect">
            <a:avLst/>
          </a:prstGeom>
          <a:noFill/>
        </p:spPr>
        <p:txBody>
          <a:bodyPr vert="horz" wrap="square" lIns="91440" tIns="45720" rIns="91440" bIns="45720" numCol="1" rtlCol="0" anchor="ctr" anchorCtr="0" compatLnSpc="1">
            <a:prstTxWarp prst="textNoShape">
              <a:avLst/>
            </a:prstTxWarp>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Arial" charset="0"/>
                <a:ea typeface="+mj-ea"/>
                <a:cs typeface="Arial" charset="0"/>
              </a:rPr>
              <a:t>genome.gov/DirectorsReport </a:t>
            </a:r>
          </a:p>
        </p:txBody>
      </p:sp>
      <p:sp>
        <p:nvSpPr>
          <p:cNvPr id="7" name="Down Arrow 6">
            <a:extLst>
              <a:ext uri="{FF2B5EF4-FFF2-40B4-BE49-F238E27FC236}">
                <a16:creationId xmlns:a16="http://schemas.microsoft.com/office/drawing/2014/main" id="{B35B734B-E625-466E-98D2-4062587739E5}"/>
              </a:ext>
            </a:extLst>
          </p:cNvPr>
          <p:cNvSpPr/>
          <p:nvPr/>
        </p:nvSpPr>
        <p:spPr>
          <a:xfrm>
            <a:off x="11667033" y="5669046"/>
            <a:ext cx="365982" cy="784272"/>
          </a:xfrm>
          <a:prstGeom prst="downArrow">
            <a:avLst/>
          </a:prstGeom>
          <a:solidFill>
            <a:srgbClr val="5FE0D4"/>
          </a:solidFill>
          <a:ln>
            <a:solidFill>
              <a:srgbClr val="5FE0D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1956"/>
              </a:solidFill>
              <a:effectLst/>
              <a:uLnTx/>
              <a:uFillTx/>
              <a:latin typeface="Arial" panose="020B0604020202020204"/>
              <a:ea typeface="+mn-ea"/>
              <a:cs typeface="+mn-cs"/>
            </a:endParaRPr>
          </a:p>
        </p:txBody>
      </p:sp>
      <p:sp>
        <p:nvSpPr>
          <p:cNvPr id="13" name="Oval 12">
            <a:extLst>
              <a:ext uri="{FF2B5EF4-FFF2-40B4-BE49-F238E27FC236}">
                <a16:creationId xmlns:a16="http://schemas.microsoft.com/office/drawing/2014/main" id="{93D5E121-3303-4517-89E5-B460E38474C9}"/>
              </a:ext>
            </a:extLst>
          </p:cNvPr>
          <p:cNvSpPr/>
          <p:nvPr/>
        </p:nvSpPr>
        <p:spPr>
          <a:xfrm>
            <a:off x="4383705" y="2548870"/>
            <a:ext cx="2132531" cy="791449"/>
          </a:xfrm>
          <a:prstGeom prst="ellipse">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1956"/>
              </a:solidFill>
              <a:effectLst/>
              <a:uLnTx/>
              <a:uFillTx/>
              <a:latin typeface="Arial" panose="020B0604020202020204"/>
              <a:ea typeface="+mn-ea"/>
              <a:cs typeface="+mn-cs"/>
            </a:endParaRPr>
          </a:p>
        </p:txBody>
      </p:sp>
      <p:sp>
        <p:nvSpPr>
          <p:cNvPr id="10" name="TextBox 9">
            <a:extLst>
              <a:ext uri="{FF2B5EF4-FFF2-40B4-BE49-F238E27FC236}">
                <a16:creationId xmlns:a16="http://schemas.microsoft.com/office/drawing/2014/main" id="{0CA397BC-9915-42CA-9BF1-B487912CD365}"/>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a:t>
            </a:r>
          </a:p>
        </p:txBody>
      </p:sp>
    </p:spTree>
    <p:extLst>
      <p:ext uri="{BB962C8B-B14F-4D97-AF65-F5344CB8AC3E}">
        <p14:creationId xmlns:p14="http://schemas.microsoft.com/office/powerpoint/2010/main" val="3620604972"/>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P spid="1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588"/>
            <a:ext cx="12195175" cy="661987"/>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5FE0D4"/>
                </a:solidFill>
                <a:latin typeface="Arial" pitchFamily="34" charset="0"/>
                <a:cs typeface="Arial" pitchFamily="34" charset="0"/>
              </a:rPr>
              <a:t>Open Session Agenda</a:t>
            </a:r>
          </a:p>
        </p:txBody>
      </p:sp>
      <p:sp>
        <p:nvSpPr>
          <p:cNvPr id="4" name="Title 1">
            <a:extLst>
              <a:ext uri="{FF2B5EF4-FFF2-40B4-BE49-F238E27FC236}">
                <a16:creationId xmlns:a16="http://schemas.microsoft.com/office/drawing/2014/main" id="{E3BA9DD3-BC8A-4B11-86E2-8BD9FC188360}"/>
              </a:ext>
            </a:extLst>
          </p:cNvPr>
          <p:cNvSpPr txBox="1">
            <a:spLocks/>
          </p:cNvSpPr>
          <p:nvPr/>
        </p:nvSpPr>
        <p:spPr bwMode="auto">
          <a:xfrm>
            <a:off x="168440" y="862011"/>
            <a:ext cx="11470826" cy="5556718"/>
          </a:xfrm>
          <a:prstGeom prst="rect">
            <a:avLst/>
          </a:prstGeom>
          <a:noFill/>
          <a:ln w="9525" algn="ctr">
            <a:noFill/>
            <a:miter lim="800000"/>
            <a:headEnd/>
            <a:tailEnd/>
          </a:ln>
        </p:spPr>
        <p:txBody>
          <a:bodyPr/>
          <a:lstStyle/>
          <a:p>
            <a:pPr marL="457200" marR="0" lvl="1" algn="l" defTabSz="685800" rtl="0" eaLnBrk="0" fontAlgn="auto" latinLnBrk="0" hangingPunct="0">
              <a:lnSpc>
                <a:spcPct val="100000"/>
              </a:lnSpc>
              <a:spcBef>
                <a:spcPts val="0"/>
              </a:spcBef>
              <a:spcAft>
                <a:spcPts val="600"/>
              </a:spcAft>
              <a:buClr>
                <a:prstClr val="white"/>
              </a:buClr>
              <a:buSzPct val="95000"/>
              <a:buFontTx/>
              <a:buNone/>
              <a:tabLst/>
              <a:defRPr/>
            </a:pPr>
            <a:r>
              <a:rPr kumimoji="0" lang="en-US" sz="3200" b="1" i="0" u="none" strike="noStrike" kern="1200" cap="none" spc="0" normalizeH="0" baseline="0" noProof="0" dirty="0">
                <a:ln>
                  <a:noFill/>
                </a:ln>
                <a:solidFill>
                  <a:prstClr val="white"/>
                </a:solidFill>
                <a:effectLst/>
                <a:uLnTx/>
                <a:uFillTx/>
                <a:latin typeface="Arial" panose="020B0604020202020204"/>
                <a:ea typeface="+mn-ea"/>
                <a:cs typeface="+mn-cs"/>
              </a:rPr>
              <a:t> Presentations:</a:t>
            </a:r>
          </a:p>
          <a:p>
            <a:pPr marL="457200" marR="0" lvl="1" algn="l" defTabSz="685800" rtl="0" eaLnBrk="0" fontAlgn="auto" latinLnBrk="0" hangingPunct="0">
              <a:lnSpc>
                <a:spcPct val="100000"/>
              </a:lnSpc>
              <a:spcBef>
                <a:spcPts val="0"/>
              </a:spcBef>
              <a:spcAft>
                <a:spcPts val="600"/>
              </a:spcAft>
              <a:buClr>
                <a:prstClr val="white"/>
              </a:buClr>
              <a:buSzPct val="95000"/>
              <a:buFontTx/>
              <a:buNone/>
              <a:tabLst/>
              <a:defRPr/>
            </a:pPr>
            <a:endParaRPr kumimoji="0" lang="en-US" sz="2800" b="1" i="0" u="none" strike="noStrike" kern="1200" cap="none" spc="0" normalizeH="0" baseline="0" noProof="0" dirty="0">
              <a:ln>
                <a:noFill/>
              </a:ln>
              <a:solidFill>
                <a:prstClr val="white"/>
              </a:solidFill>
              <a:effectLst/>
              <a:uLnTx/>
              <a:uFillTx/>
              <a:latin typeface="Arial" panose="020B0604020202020204"/>
            </a:endParaRPr>
          </a:p>
          <a:p>
            <a:pPr marL="688975" lvl="2" defTabSz="457200" eaLnBrk="0" hangingPunct="0">
              <a:buClr>
                <a:prstClr val="white"/>
              </a:buClr>
              <a:buSzPct val="95000"/>
              <a:defRPr/>
            </a:pPr>
            <a:r>
              <a:rPr lang="en-US" sz="2800" b="1" dirty="0">
                <a:solidFill>
                  <a:prstClr val="white"/>
                </a:solidFill>
              </a:rPr>
              <a:t>NIAMS Research – Focus on Genomics and Genetics</a:t>
            </a:r>
          </a:p>
          <a:p>
            <a:pPr marL="688975" lvl="2" defTabSz="457200" eaLnBrk="0" hangingPunct="0">
              <a:buClr>
                <a:prstClr val="white"/>
              </a:buClr>
              <a:buSzPct val="95000"/>
              <a:defRPr/>
            </a:pPr>
            <a:r>
              <a:rPr kumimoji="0" lang="en-US" sz="2800" b="1" i="0" u="none" strike="noStrike" kern="1200" cap="none" spc="0" normalizeH="0" baseline="0" noProof="0" dirty="0">
                <a:ln>
                  <a:noFill/>
                </a:ln>
                <a:solidFill>
                  <a:srgbClr val="E57200"/>
                </a:solidFill>
                <a:effectLst/>
                <a:uLnTx/>
                <a:uFillTx/>
                <a:latin typeface="Arial" panose="020B0604020202020204"/>
              </a:rPr>
              <a:t>		</a:t>
            </a:r>
            <a:r>
              <a:rPr lang="en-US" sz="2800" b="1" dirty="0">
                <a:solidFill>
                  <a:srgbClr val="E57200"/>
                </a:solidFill>
              </a:rPr>
              <a:t>Lindsey Criswell</a:t>
            </a:r>
          </a:p>
          <a:p>
            <a:pPr marL="688975" lvl="2" defTabSz="457200" eaLnBrk="0" hangingPunct="0">
              <a:buClr>
                <a:prstClr val="white"/>
              </a:buClr>
              <a:buSzPct val="95000"/>
              <a:defRPr/>
            </a:pPr>
            <a:endParaRPr lang="en-US" sz="2800" b="1" dirty="0">
              <a:solidFill>
                <a:srgbClr val="E57200"/>
              </a:solidFill>
              <a:latin typeface="Arial" panose="020B0604020202020204"/>
            </a:endParaRPr>
          </a:p>
          <a:p>
            <a:pPr marL="688975" lvl="2" defTabSz="457200" eaLnBrk="0" hangingPunct="0">
              <a:buClr>
                <a:prstClr val="white"/>
              </a:buClr>
              <a:buSzPct val="95000"/>
              <a:defRPr/>
            </a:pPr>
            <a:r>
              <a:rPr lang="en-US" sz="2800" b="1" dirty="0">
                <a:solidFill>
                  <a:prstClr val="white"/>
                </a:solidFill>
              </a:rPr>
              <a:t>Genomics &amp; Society Working Group of Council Annual Report</a:t>
            </a:r>
          </a:p>
          <a:p>
            <a:pPr marL="688975" lvl="2" defTabSz="457200" eaLnBrk="0" hangingPunct="0">
              <a:buClr>
                <a:prstClr val="white"/>
              </a:buClr>
              <a:buSzPct val="95000"/>
              <a:defRPr/>
            </a:pPr>
            <a:r>
              <a:rPr lang="en-US" sz="2800" b="1" dirty="0">
                <a:solidFill>
                  <a:srgbClr val="E57200"/>
                </a:solidFill>
              </a:rPr>
              <a:t>		Malia Fullerton </a:t>
            </a:r>
          </a:p>
          <a:p>
            <a:pPr marL="688975" lvl="2" defTabSz="550863" eaLnBrk="0" hangingPunct="0">
              <a:buClr>
                <a:prstClr val="white"/>
              </a:buClr>
              <a:buSzPct val="95000"/>
              <a:defRPr/>
            </a:pPr>
            <a:endParaRPr lang="en-US" sz="2800" b="1" dirty="0">
              <a:solidFill>
                <a:srgbClr val="E57200"/>
              </a:solidFill>
            </a:endParaRPr>
          </a:p>
          <a:p>
            <a:pPr marL="457200" marR="0" lvl="1" indent="0" algn="l" defTabSz="685800" rtl="0" eaLnBrk="0" fontAlgn="auto" latinLnBrk="0" hangingPunct="0">
              <a:lnSpc>
                <a:spcPct val="100000"/>
              </a:lnSpc>
              <a:spcBef>
                <a:spcPts val="0"/>
              </a:spcBef>
              <a:spcAft>
                <a:spcPts val="600"/>
              </a:spcAft>
              <a:buClr>
                <a:prstClr val="white"/>
              </a:buClr>
              <a:buSzPct val="95000"/>
              <a:buFontTx/>
              <a:buNone/>
              <a:tabLst/>
              <a:defRPr/>
            </a:pPr>
            <a:endParaRPr kumimoji="0" lang="en-US" sz="2700" b="1" i="0" u="none" strike="noStrike" kern="1200" cap="none" spc="0" normalizeH="0" baseline="0" noProof="0" dirty="0">
              <a:ln>
                <a:noFill/>
              </a:ln>
              <a:solidFill>
                <a:srgbClr val="E572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711242359"/>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588"/>
            <a:ext cx="12195175" cy="661987"/>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5FE0D4"/>
                </a:solidFill>
                <a:latin typeface="Arial" pitchFamily="34" charset="0"/>
                <a:cs typeface="Arial" pitchFamily="34" charset="0"/>
              </a:rPr>
              <a:t>Open Session Agenda</a:t>
            </a:r>
          </a:p>
        </p:txBody>
      </p:sp>
      <p:sp>
        <p:nvSpPr>
          <p:cNvPr id="6" name="Title 1">
            <a:extLst>
              <a:ext uri="{FF2B5EF4-FFF2-40B4-BE49-F238E27FC236}">
                <a16:creationId xmlns:a16="http://schemas.microsoft.com/office/drawing/2014/main" id="{F37BB2C7-143B-4C1A-AE3F-A8E7A96D44FC}"/>
              </a:ext>
            </a:extLst>
          </p:cNvPr>
          <p:cNvSpPr txBox="1">
            <a:spLocks/>
          </p:cNvSpPr>
          <p:nvPr/>
        </p:nvSpPr>
        <p:spPr bwMode="auto">
          <a:xfrm>
            <a:off x="182088" y="864843"/>
            <a:ext cx="11327821" cy="5725738"/>
          </a:xfrm>
          <a:prstGeom prst="rect">
            <a:avLst/>
          </a:prstGeom>
          <a:noFill/>
          <a:ln w="9525" algn="ctr">
            <a:noFill/>
            <a:miter lim="800000"/>
            <a:headEnd/>
            <a:tailEnd/>
          </a:ln>
        </p:spPr>
        <p:txBody>
          <a:bodyPr/>
          <a:lstStyle/>
          <a:p>
            <a:pPr marL="457200" marR="0" lvl="1" indent="0" algn="l" defTabSz="685800" rtl="0" eaLnBrk="0" fontAlgn="auto" latinLnBrk="0" hangingPunct="0">
              <a:lnSpc>
                <a:spcPct val="100000"/>
              </a:lnSpc>
              <a:spcBef>
                <a:spcPts val="0"/>
              </a:spcBef>
              <a:spcAft>
                <a:spcPts val="600"/>
              </a:spcAft>
              <a:buClr>
                <a:prstClr val="white"/>
              </a:buClr>
              <a:buSzPct val="95000"/>
              <a:buFontTx/>
              <a:buNone/>
              <a:tabLst/>
              <a:defRPr/>
            </a:pPr>
            <a:r>
              <a:rPr kumimoji="0" lang="en-US" sz="3200" b="1" i="0" u="none" strike="noStrike" kern="1200" cap="none" spc="0" normalizeH="0" baseline="0" noProof="0" dirty="0">
                <a:ln>
                  <a:noFill/>
                </a:ln>
                <a:solidFill>
                  <a:prstClr val="white"/>
                </a:solidFill>
                <a:effectLst/>
                <a:uLnTx/>
                <a:uFillTx/>
                <a:latin typeface="Arial" panose="020B0604020202020204"/>
                <a:ea typeface="+mn-ea"/>
                <a:cs typeface="+mn-cs"/>
              </a:rPr>
              <a:t>Concept Clearances:</a:t>
            </a:r>
          </a:p>
          <a:p>
            <a:pPr marL="457200" lvl="1" defTabSz="685800" eaLnBrk="0" hangingPunct="0">
              <a:spcAft>
                <a:spcPts val="600"/>
              </a:spcAft>
              <a:buClr>
                <a:prstClr val="white"/>
              </a:buClr>
              <a:buSzPct val="95000"/>
              <a:defRPr/>
            </a:pPr>
            <a:endParaRPr lang="en-US" sz="1800" b="1" dirty="0">
              <a:solidFill>
                <a:prstClr val="white"/>
              </a:solidFill>
            </a:endParaRPr>
          </a:p>
          <a:p>
            <a:pPr marL="688975" lvl="2" defTabSz="457200" eaLnBrk="0" hangingPunct="0">
              <a:buClr>
                <a:prstClr val="white"/>
              </a:buClr>
              <a:buSzPct val="95000"/>
              <a:defRPr/>
            </a:pPr>
            <a:r>
              <a:rPr lang="en-US" sz="2800" b="1" dirty="0">
                <a:solidFill>
                  <a:prstClr val="white"/>
                </a:solidFill>
              </a:rPr>
              <a:t>Genomic Community Resources PAR Renewal </a:t>
            </a:r>
            <a:endParaRPr kumimoji="0" lang="en-US" sz="2800" b="1" i="0" u="none" strike="noStrike" kern="1200" cap="none" spc="0" normalizeH="0" baseline="0" noProof="0" dirty="0">
              <a:ln>
                <a:noFill/>
              </a:ln>
              <a:solidFill>
                <a:prstClr val="white"/>
              </a:solidFill>
              <a:effectLst/>
              <a:uLnTx/>
              <a:uFillTx/>
              <a:latin typeface="Arial" panose="020B0604020202020204"/>
            </a:endParaRPr>
          </a:p>
          <a:p>
            <a:pPr marL="457200" lvl="1" defTabSz="685800" eaLnBrk="0" hangingPunct="0">
              <a:spcAft>
                <a:spcPts val="600"/>
              </a:spcAft>
              <a:buClr>
                <a:prstClr val="white"/>
              </a:buClr>
              <a:buSzPct val="95000"/>
              <a:defRPr/>
            </a:pPr>
            <a:r>
              <a:rPr kumimoji="0" lang="en-US" sz="2800" b="1" i="0" u="none" strike="noStrike" kern="1200" cap="none" spc="0" normalizeH="0" baseline="0" noProof="0" dirty="0">
                <a:ln>
                  <a:noFill/>
                </a:ln>
                <a:solidFill>
                  <a:srgbClr val="E57200"/>
                </a:solidFill>
                <a:effectLst/>
                <a:uLnTx/>
                <a:uFillTx/>
                <a:latin typeface="Arial" panose="020B0604020202020204"/>
              </a:rPr>
              <a:t>		</a:t>
            </a:r>
            <a:r>
              <a:rPr lang="en-US" sz="2800" b="1" dirty="0">
                <a:solidFill>
                  <a:srgbClr val="E57200"/>
                </a:solidFill>
              </a:rPr>
              <a:t>Chris Wellington </a:t>
            </a:r>
          </a:p>
          <a:p>
            <a:pPr marL="457200" lvl="1" defTabSz="685800" eaLnBrk="0" hangingPunct="0">
              <a:spcAft>
                <a:spcPts val="600"/>
              </a:spcAft>
              <a:buClr>
                <a:prstClr val="white"/>
              </a:buClr>
              <a:buSzPct val="95000"/>
              <a:defRPr/>
            </a:pPr>
            <a:endParaRPr lang="en-US" sz="1200" b="1" dirty="0">
              <a:solidFill>
                <a:srgbClr val="E57200"/>
              </a:solidFill>
            </a:endParaRPr>
          </a:p>
          <a:p>
            <a:pPr marL="688975" lvl="2" defTabSz="457200" eaLnBrk="0" hangingPunct="0">
              <a:buClr>
                <a:prstClr val="white"/>
              </a:buClr>
              <a:buSzPct val="95000"/>
              <a:defRPr/>
            </a:pPr>
            <a:r>
              <a:rPr lang="en-US" sz="2800" b="1" dirty="0">
                <a:solidFill>
                  <a:prstClr val="white"/>
                </a:solidFill>
              </a:rPr>
              <a:t>Genomics and Health Equity Initiatives RFAs </a:t>
            </a:r>
          </a:p>
          <a:p>
            <a:pPr marL="457200" lvl="1" defTabSz="685800" eaLnBrk="0" hangingPunct="0">
              <a:spcAft>
                <a:spcPts val="600"/>
              </a:spcAft>
              <a:buClr>
                <a:prstClr val="white"/>
              </a:buClr>
              <a:buSzPct val="95000"/>
              <a:defRPr/>
            </a:pPr>
            <a:r>
              <a:rPr lang="en-US" sz="2800" b="1" dirty="0">
                <a:solidFill>
                  <a:srgbClr val="E57200"/>
                </a:solidFill>
              </a:rPr>
              <a:t>		Lucia Hindorff </a:t>
            </a:r>
          </a:p>
          <a:p>
            <a:pPr marL="457200" lvl="1" defTabSz="685800" eaLnBrk="0" hangingPunct="0">
              <a:spcAft>
                <a:spcPts val="600"/>
              </a:spcAft>
              <a:buClr>
                <a:prstClr val="white"/>
              </a:buClr>
              <a:buSzPct val="95000"/>
              <a:defRPr/>
            </a:pPr>
            <a:endParaRPr lang="en-US" sz="1200" b="1" dirty="0">
              <a:solidFill>
                <a:srgbClr val="E57200"/>
              </a:solidFill>
            </a:endParaRPr>
          </a:p>
          <a:p>
            <a:pPr marL="688975" lvl="2" defTabSz="457200" eaLnBrk="0" hangingPunct="0">
              <a:buClr>
                <a:prstClr val="white"/>
              </a:buClr>
              <a:buSzPct val="95000"/>
              <a:defRPr/>
            </a:pPr>
            <a:r>
              <a:rPr lang="en-US" sz="2800" b="1" dirty="0">
                <a:solidFill>
                  <a:prstClr val="white"/>
                </a:solidFill>
              </a:rPr>
              <a:t>Entry Level Training Modules (ELM) PAR </a:t>
            </a:r>
          </a:p>
          <a:p>
            <a:pPr marL="457200" lvl="1" defTabSz="685800" eaLnBrk="0" hangingPunct="0">
              <a:spcAft>
                <a:spcPts val="600"/>
              </a:spcAft>
              <a:buClr>
                <a:prstClr val="white"/>
              </a:buClr>
              <a:buSzPct val="95000"/>
              <a:defRPr/>
            </a:pPr>
            <a:r>
              <a:rPr lang="en-US" sz="2800" b="1" dirty="0">
                <a:solidFill>
                  <a:srgbClr val="E57200"/>
                </a:solidFill>
              </a:rPr>
              <a:t>		Renee Rider </a:t>
            </a:r>
          </a:p>
          <a:p>
            <a:pPr marL="457200" lvl="1" defTabSz="685800" eaLnBrk="0" hangingPunct="0">
              <a:spcAft>
                <a:spcPts val="600"/>
              </a:spcAft>
              <a:buClr>
                <a:prstClr val="white"/>
              </a:buClr>
              <a:buSzPct val="95000"/>
              <a:defRPr/>
            </a:pPr>
            <a:endParaRPr lang="en-US" sz="1100" b="1" dirty="0">
              <a:solidFill>
                <a:srgbClr val="E57200"/>
              </a:solidFill>
            </a:endParaRPr>
          </a:p>
          <a:p>
            <a:pPr marL="688975" lvl="2" defTabSz="457200" eaLnBrk="0" hangingPunct="0">
              <a:buClr>
                <a:prstClr val="white"/>
              </a:buClr>
              <a:buSzPct val="95000"/>
              <a:defRPr/>
            </a:pPr>
            <a:r>
              <a:rPr lang="en-US" sz="2800" b="1" dirty="0">
                <a:solidFill>
                  <a:prstClr val="white"/>
                </a:solidFill>
              </a:rPr>
              <a:t>Center for Inherited Disease Research Contract Renewal </a:t>
            </a:r>
          </a:p>
          <a:p>
            <a:pPr marL="457200" lvl="1" defTabSz="685800" eaLnBrk="0" hangingPunct="0">
              <a:spcAft>
                <a:spcPts val="600"/>
              </a:spcAft>
              <a:buClr>
                <a:prstClr val="white"/>
              </a:buClr>
              <a:buSzPct val="95000"/>
              <a:defRPr/>
            </a:pPr>
            <a:r>
              <a:rPr lang="en-US" sz="2800" b="1" dirty="0">
                <a:solidFill>
                  <a:srgbClr val="E57200"/>
                </a:solidFill>
              </a:rPr>
              <a:t>		Lawrence Brody</a:t>
            </a:r>
          </a:p>
          <a:p>
            <a:pPr marL="688975" lvl="2" defTabSz="655638" eaLnBrk="0" hangingPunct="0">
              <a:buClr>
                <a:prstClr val="white"/>
              </a:buClr>
              <a:buSzPct val="95000"/>
              <a:defRPr/>
            </a:pPr>
            <a:endParaRPr lang="en-US" sz="2800" b="1" dirty="0">
              <a:solidFill>
                <a:srgbClr val="E57200"/>
              </a:solidFill>
            </a:endParaRPr>
          </a:p>
          <a:p>
            <a:pPr marL="688975" marR="0" lvl="2" indent="0" algn="l" defTabSz="550863" rtl="0" eaLnBrk="0" fontAlgn="auto" latinLnBrk="0" hangingPunct="0">
              <a:lnSpc>
                <a:spcPct val="100000"/>
              </a:lnSpc>
              <a:spcBef>
                <a:spcPts val="0"/>
              </a:spcBef>
              <a:spcAft>
                <a:spcPts val="0"/>
              </a:spcAft>
              <a:buClr>
                <a:prstClr val="white"/>
              </a:buClr>
              <a:buSzPct val="95000"/>
              <a:buFontTx/>
              <a:buNone/>
              <a:tabLst/>
              <a:defRPr/>
            </a:pPr>
            <a:endParaRPr lang="en-US" sz="2800" b="1" dirty="0">
              <a:solidFill>
                <a:srgbClr val="E57200"/>
              </a:solidFill>
              <a:latin typeface="Arial" panose="020B0604020202020204"/>
            </a:endParaRPr>
          </a:p>
          <a:p>
            <a:pPr marL="688975" marR="0" lvl="2" indent="0" algn="l" defTabSz="550863" rtl="0" eaLnBrk="0" fontAlgn="auto" latinLnBrk="0" hangingPunct="0">
              <a:lnSpc>
                <a:spcPct val="100000"/>
              </a:lnSpc>
              <a:spcBef>
                <a:spcPts val="0"/>
              </a:spcBef>
              <a:spcAft>
                <a:spcPts val="0"/>
              </a:spcAft>
              <a:buClr>
                <a:prstClr val="white"/>
              </a:buClr>
              <a:buSzPct val="95000"/>
              <a:buFontTx/>
              <a:buNone/>
              <a:tabLst/>
              <a:defRPr/>
            </a:pPr>
            <a:endParaRPr lang="en-US" sz="2700" b="1" dirty="0">
              <a:solidFill>
                <a:srgbClr val="E57200"/>
              </a:solidFill>
              <a:latin typeface="Arial" panose="020B0604020202020204"/>
            </a:endParaRPr>
          </a:p>
        </p:txBody>
      </p:sp>
    </p:spTree>
    <p:extLst>
      <p:ext uri="{BB962C8B-B14F-4D97-AF65-F5344CB8AC3E}">
        <p14:creationId xmlns:p14="http://schemas.microsoft.com/office/powerpoint/2010/main" val="674153325"/>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588"/>
            <a:ext cx="12195175" cy="661987"/>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5FE0D4"/>
                </a:solidFill>
                <a:latin typeface="Arial" pitchFamily="34" charset="0"/>
                <a:cs typeface="Arial" pitchFamily="34" charset="0"/>
              </a:rPr>
              <a:t>Open Session Agenda</a:t>
            </a:r>
          </a:p>
        </p:txBody>
      </p:sp>
      <p:sp>
        <p:nvSpPr>
          <p:cNvPr id="4" name="Title 1">
            <a:extLst>
              <a:ext uri="{FF2B5EF4-FFF2-40B4-BE49-F238E27FC236}">
                <a16:creationId xmlns:a16="http://schemas.microsoft.com/office/drawing/2014/main" id="{E3BA9DD3-BC8A-4B11-86E2-8BD9FC188360}"/>
              </a:ext>
            </a:extLst>
          </p:cNvPr>
          <p:cNvSpPr txBox="1">
            <a:spLocks/>
          </p:cNvSpPr>
          <p:nvPr/>
        </p:nvSpPr>
        <p:spPr bwMode="auto">
          <a:xfrm>
            <a:off x="168440" y="862011"/>
            <a:ext cx="11470826" cy="5556718"/>
          </a:xfrm>
          <a:prstGeom prst="rect">
            <a:avLst/>
          </a:prstGeom>
          <a:noFill/>
          <a:ln w="9525" algn="ctr">
            <a:noFill/>
            <a:miter lim="800000"/>
            <a:headEnd/>
            <a:tailEnd/>
          </a:ln>
        </p:spPr>
        <p:txBody>
          <a:bodyPr/>
          <a:lstStyle/>
          <a:p>
            <a:pPr marL="457200" marR="0" lvl="1" algn="l" defTabSz="685800" rtl="0" eaLnBrk="0" fontAlgn="auto" latinLnBrk="0" hangingPunct="0">
              <a:lnSpc>
                <a:spcPct val="100000"/>
              </a:lnSpc>
              <a:spcBef>
                <a:spcPts val="0"/>
              </a:spcBef>
              <a:spcAft>
                <a:spcPts val="600"/>
              </a:spcAft>
              <a:buClr>
                <a:prstClr val="white"/>
              </a:buClr>
              <a:buSzPct val="95000"/>
              <a:buFontTx/>
              <a:buNone/>
              <a:tabLst/>
              <a:defRPr/>
            </a:pPr>
            <a:r>
              <a:rPr kumimoji="0" lang="en-US" sz="3200" b="1" i="0" u="none" strike="noStrike" kern="1200" cap="none" spc="0" normalizeH="0" baseline="0" noProof="0" dirty="0">
                <a:ln>
                  <a:noFill/>
                </a:ln>
                <a:solidFill>
                  <a:prstClr val="white"/>
                </a:solidFill>
                <a:effectLst/>
                <a:uLnTx/>
                <a:uFillTx/>
                <a:latin typeface="Arial" panose="020B0604020202020204"/>
                <a:ea typeface="+mn-ea"/>
                <a:cs typeface="+mn-cs"/>
              </a:rPr>
              <a:t> Presentations:</a:t>
            </a:r>
          </a:p>
          <a:p>
            <a:pPr marL="457200" marR="0" lvl="1" algn="l" defTabSz="685800" rtl="0" eaLnBrk="0" fontAlgn="auto" latinLnBrk="0" hangingPunct="0">
              <a:lnSpc>
                <a:spcPct val="100000"/>
              </a:lnSpc>
              <a:spcBef>
                <a:spcPts val="0"/>
              </a:spcBef>
              <a:spcAft>
                <a:spcPts val="600"/>
              </a:spcAft>
              <a:buClr>
                <a:prstClr val="white"/>
              </a:buClr>
              <a:buSzPct val="95000"/>
              <a:buFontTx/>
              <a:buNone/>
              <a:tabLst/>
              <a:defRPr/>
            </a:pPr>
            <a:endParaRPr kumimoji="0" lang="en-US" sz="2800" b="1" i="0" u="none" strike="noStrike" kern="1200" cap="none" spc="0" normalizeH="0" baseline="0" noProof="0" dirty="0">
              <a:ln>
                <a:noFill/>
              </a:ln>
              <a:solidFill>
                <a:prstClr val="white"/>
              </a:solidFill>
              <a:effectLst/>
              <a:uLnTx/>
              <a:uFillTx/>
              <a:latin typeface="Arial" panose="020B0604020202020204"/>
            </a:endParaRPr>
          </a:p>
          <a:p>
            <a:pPr marL="688975" lvl="2" defTabSz="457200" eaLnBrk="0" hangingPunct="0">
              <a:buClr>
                <a:prstClr val="white"/>
              </a:buClr>
              <a:buSzPct val="95000"/>
              <a:defRPr/>
            </a:pPr>
            <a:r>
              <a:rPr lang="en-US" sz="2800" b="1" dirty="0">
                <a:solidFill>
                  <a:prstClr val="white"/>
                </a:solidFill>
              </a:rPr>
              <a:t>Human Genome Reference Program 	</a:t>
            </a:r>
          </a:p>
          <a:p>
            <a:pPr marL="688975" lvl="2" defTabSz="457200" eaLnBrk="0" hangingPunct="0">
              <a:buClr>
                <a:prstClr val="white"/>
              </a:buClr>
              <a:buSzPct val="95000"/>
              <a:defRPr/>
            </a:pPr>
            <a:r>
              <a:rPr kumimoji="0" lang="en-US" sz="2800" b="1" i="0" u="none" strike="noStrike" kern="1200" cap="none" spc="0" normalizeH="0" baseline="0" noProof="0" dirty="0">
                <a:ln>
                  <a:noFill/>
                </a:ln>
                <a:solidFill>
                  <a:srgbClr val="E57200"/>
                </a:solidFill>
                <a:effectLst/>
                <a:uLnTx/>
                <a:uFillTx/>
                <a:latin typeface="Arial" panose="020B0604020202020204"/>
              </a:rPr>
              <a:t>		</a:t>
            </a:r>
            <a:r>
              <a:rPr lang="en-US" sz="2800" b="1" dirty="0">
                <a:solidFill>
                  <a:srgbClr val="E57200"/>
                </a:solidFill>
              </a:rPr>
              <a:t>Deanna Church and Martin Hirst</a:t>
            </a:r>
          </a:p>
          <a:p>
            <a:pPr marL="688975" lvl="2" defTabSz="457200" eaLnBrk="0" hangingPunct="0">
              <a:buClr>
                <a:prstClr val="white"/>
              </a:buClr>
              <a:buSzPct val="95000"/>
              <a:defRPr/>
            </a:pPr>
            <a:endParaRPr kumimoji="0" lang="en-US" sz="2800" b="1" i="0" u="none" strike="noStrike" kern="1200" cap="none" spc="0" normalizeH="0" baseline="0" noProof="0" dirty="0">
              <a:ln>
                <a:noFill/>
              </a:ln>
              <a:solidFill>
                <a:srgbClr val="E57200"/>
              </a:solidFill>
              <a:effectLst/>
              <a:uLnTx/>
              <a:uFillTx/>
              <a:latin typeface="Arial" panose="020B0604020202020204"/>
            </a:endParaRPr>
          </a:p>
          <a:p>
            <a:pPr marL="688975" lvl="2" defTabSz="457200" eaLnBrk="0" hangingPunct="0">
              <a:buClr>
                <a:prstClr val="white"/>
              </a:buClr>
              <a:buSzPct val="95000"/>
              <a:defRPr/>
            </a:pPr>
            <a:r>
              <a:rPr lang="en-US" sz="2800" b="1" dirty="0">
                <a:solidFill>
                  <a:prstClr val="white"/>
                </a:solidFill>
              </a:rPr>
              <a:t>Capturing RNA Sequences &amp; Transcript Diversity Meeting </a:t>
            </a:r>
          </a:p>
          <a:p>
            <a:pPr marL="688975" lvl="2" defTabSz="457200" eaLnBrk="0" hangingPunct="0">
              <a:buClr>
                <a:prstClr val="white"/>
              </a:buClr>
              <a:buSzPct val="95000"/>
              <a:defRPr/>
            </a:pPr>
            <a:r>
              <a:rPr lang="en-US" sz="2800" b="1" dirty="0">
                <a:solidFill>
                  <a:srgbClr val="E57200"/>
                </a:solidFill>
              </a:rPr>
              <a:t>		Jennifer Strasburger and Brenton </a:t>
            </a:r>
            <a:r>
              <a:rPr lang="en-US" sz="2800" b="1" dirty="0" err="1">
                <a:solidFill>
                  <a:srgbClr val="E57200"/>
                </a:solidFill>
              </a:rPr>
              <a:t>Graveley</a:t>
            </a:r>
            <a:endParaRPr lang="en-US" sz="2800" b="1" dirty="0">
              <a:solidFill>
                <a:srgbClr val="E57200"/>
              </a:solidFill>
            </a:endParaRPr>
          </a:p>
          <a:p>
            <a:pPr marL="688975" lvl="2" defTabSz="550863" eaLnBrk="0" hangingPunct="0">
              <a:buClr>
                <a:prstClr val="white"/>
              </a:buClr>
              <a:buSzPct val="95000"/>
              <a:defRPr/>
            </a:pPr>
            <a:endParaRPr lang="en-US" sz="2800" b="1" dirty="0">
              <a:solidFill>
                <a:srgbClr val="E57200"/>
              </a:solidFill>
            </a:endParaRPr>
          </a:p>
          <a:p>
            <a:pPr marL="457200" marR="0" lvl="1" indent="0" algn="l" defTabSz="685800" rtl="0" eaLnBrk="0" fontAlgn="auto" latinLnBrk="0" hangingPunct="0">
              <a:lnSpc>
                <a:spcPct val="100000"/>
              </a:lnSpc>
              <a:spcBef>
                <a:spcPts val="0"/>
              </a:spcBef>
              <a:spcAft>
                <a:spcPts val="600"/>
              </a:spcAft>
              <a:buClr>
                <a:prstClr val="white"/>
              </a:buClr>
              <a:buSzPct val="95000"/>
              <a:buFontTx/>
              <a:buNone/>
              <a:tabLst/>
              <a:defRPr/>
            </a:pPr>
            <a:endParaRPr kumimoji="0" lang="en-US" sz="2700" b="1" i="0" u="none" strike="noStrike" kern="1200" cap="none" spc="0" normalizeH="0" baseline="0" noProof="0" dirty="0">
              <a:ln>
                <a:noFill/>
              </a:ln>
              <a:solidFill>
                <a:srgbClr val="E572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3269144335"/>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12192000" cy="669925"/>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5FE0D4"/>
                </a:solidFill>
                <a:latin typeface="Arial" pitchFamily="34" charset="0"/>
                <a:cs typeface="Arial" pitchFamily="34" charset="0"/>
              </a:rPr>
              <a:t>Director’s Report Outline</a:t>
            </a:r>
          </a:p>
        </p:txBody>
      </p:sp>
      <p:sp>
        <p:nvSpPr>
          <p:cNvPr id="4" name="Rectangle 4"/>
          <p:cNvSpPr>
            <a:spLocks noChangeArrowheads="1"/>
          </p:cNvSpPr>
          <p:nvPr/>
        </p:nvSpPr>
        <p:spPr bwMode="auto">
          <a:xfrm>
            <a:off x="269240" y="1067160"/>
            <a:ext cx="1175985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NIH Common Fund/Trans-NIH </a:t>
            </a:r>
          </a:p>
          <a:p>
            <a:pPr marL="1016000" lvl="0" indent="-787400">
              <a:spcBef>
                <a:spcPts val="1800"/>
              </a:spcBef>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Communications, </a:t>
            </a:r>
            <a:r>
              <a:rPr lang="en-US" sz="3400" b="1" dirty="0">
                <a:solidFill>
                  <a:srgbClr val="FFFFFF">
                    <a:lumMod val="75000"/>
                  </a:srgbClr>
                </a:solidFill>
              </a:rPr>
              <a:t>Policy, and</a:t>
            </a: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	 Education</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2529581896"/>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50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500"/>
                                  </p:stCondLst>
                                  <p:childTnLst>
                                    <p:set>
                                      <p:cBhvr>
                                        <p:cTn id="9" dur="1" fill="hold">
                                          <p:stCondLst>
                                            <p:cond delay="0"/>
                                          </p:stCondLst>
                                        </p:cTn>
                                        <p:tgtEl>
                                          <p:spTgt spid="4">
                                            <p:txEl>
                                              <p:pRg st="1" end="1"/>
                                            </p:txEl>
                                          </p:spTgt>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nodeType="afterEffect">
                                  <p:stCondLst>
                                    <p:cond delay="50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childTnLst>
                          </p:cTn>
                        </p:par>
                        <p:par>
                          <p:cTn id="13" fill="hold">
                            <p:stCondLst>
                              <p:cond delay="1500"/>
                            </p:stCondLst>
                            <p:childTnLst>
                              <p:par>
                                <p:cTn id="14" presetID="1" presetClass="entr" presetSubtype="0" fill="hold" nodeType="afterEffect">
                                  <p:stCondLst>
                                    <p:cond delay="500"/>
                                  </p:stCondLst>
                                  <p:childTnLst>
                                    <p:set>
                                      <p:cBhvr>
                                        <p:cTn id="15" dur="1" fill="hold">
                                          <p:stCondLst>
                                            <p:cond delay="0"/>
                                          </p:stCondLst>
                                        </p:cTn>
                                        <p:tgtEl>
                                          <p:spTgt spid="4">
                                            <p:txEl>
                                              <p:pRg st="3" end="3"/>
                                            </p:txEl>
                                          </p:spTgt>
                                        </p:tgtEl>
                                        <p:attrNameLst>
                                          <p:attrName>style.visibility</p:attrName>
                                        </p:attrNameLst>
                                      </p:cBhvr>
                                      <p:to>
                                        <p:strVal val="visible"/>
                                      </p:to>
                                    </p:set>
                                  </p:childTnLst>
                                </p:cTn>
                              </p:par>
                            </p:childTnLst>
                          </p:cTn>
                        </p:par>
                        <p:par>
                          <p:cTn id="16" fill="hold">
                            <p:stCondLst>
                              <p:cond delay="2000"/>
                            </p:stCondLst>
                            <p:childTnLst>
                              <p:par>
                                <p:cTn id="17" presetID="1" presetClass="entr" presetSubtype="0" fill="hold" nodeType="afterEffect">
                                  <p:stCondLst>
                                    <p:cond delay="50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par>
                          <p:cTn id="19" fill="hold">
                            <p:stCondLst>
                              <p:cond delay="2500"/>
                            </p:stCondLst>
                            <p:childTnLst>
                              <p:par>
                                <p:cTn id="20" presetID="1" presetClass="entr" presetSubtype="0" fill="hold" nodeType="afterEffect">
                                  <p:stCondLst>
                                    <p:cond delay="500"/>
                                  </p:stCondLst>
                                  <p:childTnLst>
                                    <p:set>
                                      <p:cBhvr>
                                        <p:cTn id="21" dur="1" fill="hold">
                                          <p:stCondLst>
                                            <p:cond delay="0"/>
                                          </p:stCondLst>
                                        </p:cTn>
                                        <p:tgtEl>
                                          <p:spTgt spid="4">
                                            <p:txEl>
                                              <p:pRg st="5" end="5"/>
                                            </p:txEl>
                                          </p:spTgt>
                                        </p:tgtEl>
                                        <p:attrNameLst>
                                          <p:attrName>style.visibility</p:attrName>
                                        </p:attrNameLst>
                                      </p:cBhvr>
                                      <p:to>
                                        <p:strVal val="visible"/>
                                      </p:to>
                                    </p:set>
                                  </p:childTnLst>
                                </p:cTn>
                              </p:par>
                            </p:childTnLst>
                          </p:cTn>
                        </p:par>
                        <p:par>
                          <p:cTn id="22" fill="hold">
                            <p:stCondLst>
                              <p:cond delay="3000"/>
                            </p:stCondLst>
                            <p:childTnLst>
                              <p:par>
                                <p:cTn id="23" presetID="1" presetClass="entr" presetSubtype="0" fill="hold" nodeType="afterEffect">
                                  <p:stCondLst>
                                    <p:cond delay="500"/>
                                  </p:stCondLst>
                                  <p:childTnLst>
                                    <p:set>
                                      <p:cBhvr>
                                        <p:cTn id="2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12192000" cy="669925"/>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5FE0D4"/>
                </a:solidFill>
                <a:latin typeface="Arial" pitchFamily="34" charset="0"/>
                <a:cs typeface="Arial" pitchFamily="34" charset="0"/>
              </a:rPr>
              <a:t>Director’s Report Outline</a:t>
            </a:r>
          </a:p>
        </p:txBody>
      </p:sp>
      <p:sp>
        <p:nvSpPr>
          <p:cNvPr id="4" name="Rectangle 4"/>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E57200"/>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NIH Common Fund/Trans-NIH </a:t>
            </a:r>
          </a:p>
          <a:p>
            <a:pPr marL="1016000" lvl="0" indent="-787400">
              <a:spcBef>
                <a:spcPts val="1800"/>
              </a:spcBef>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Communications, </a:t>
            </a:r>
            <a:r>
              <a:rPr lang="en-US" sz="3400" b="1" dirty="0">
                <a:solidFill>
                  <a:srgbClr val="FFFFFF">
                    <a:lumMod val="75000"/>
                  </a:srgbClr>
                </a:solidFill>
              </a:rPr>
              <a:t>Policy, and</a:t>
            </a: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	 Education </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3693532838"/>
      </p:ext>
    </p:extLst>
  </p:cSld>
  <p:clrMapOvr>
    <a:masterClrMapping/>
  </p:clrMapOvr>
  <p:transition spd="slow">
    <p:wipe dir="d"/>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angle 41"/>
          <p:cNvSpPr/>
          <p:nvPr/>
        </p:nvSpPr>
        <p:spPr>
          <a:xfrm>
            <a:off x="44008" y="5373002"/>
            <a:ext cx="12192000" cy="584775"/>
          </a:xfrm>
          <a:prstGeom prst="rect">
            <a:avLst/>
          </a:prstGeom>
        </p:spPr>
        <p:txBody>
          <a:bodyPr wrap="square">
            <a:spAutoFit/>
          </a:bodyPr>
          <a:lstStyle/>
          <a:p>
            <a:pPr marL="158750" lvl="2" algn="ctr" defTabSz="627063" eaLnBrk="0" hangingPunct="0">
              <a:spcBef>
                <a:spcPts val="1800"/>
              </a:spcBef>
              <a:buClr>
                <a:schemeClr val="tx1"/>
              </a:buClr>
              <a:buSzPct val="95000"/>
              <a:defRPr/>
            </a:pPr>
            <a:r>
              <a:rPr lang="en-US" sz="3200" b="1" dirty="0">
                <a:solidFill>
                  <a:prstClr val="white"/>
                </a:solidFill>
                <a:latin typeface="Arial" charset="0"/>
              </a:rPr>
              <a:t>Iman Martin, Ph.D., M.P.H., M.Sc.</a:t>
            </a:r>
          </a:p>
        </p:txBody>
      </p:sp>
      <p:pic>
        <p:nvPicPr>
          <p:cNvPr id="2" name="Picture 2">
            <a:extLst>
              <a:ext uri="{FF2B5EF4-FFF2-40B4-BE49-F238E27FC236}">
                <a16:creationId xmlns:a16="http://schemas.microsoft.com/office/drawing/2014/main" id="{EA84CFE3-5BC8-4C3F-9C29-E02C8E0F8FB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7447"/>
          <a:stretch/>
        </p:blipFill>
        <p:spPr bwMode="auto">
          <a:xfrm>
            <a:off x="3382073" y="1276256"/>
            <a:ext cx="5858770" cy="4089808"/>
          </a:xfrm>
          <a:prstGeom prst="round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0ED9DE87-8726-4896-B2B1-6373AF63DACE}"/>
              </a:ext>
            </a:extLst>
          </p:cNvPr>
          <p:cNvSpPr/>
          <p:nvPr/>
        </p:nvSpPr>
        <p:spPr>
          <a:xfrm>
            <a:off x="0" y="-15904"/>
            <a:ext cx="12192000" cy="646331"/>
          </a:xfrm>
          <a:prstGeom prst="rect">
            <a:avLst/>
          </a:prstGeom>
        </p:spPr>
        <p:txBody>
          <a:bodyPr wrap="square">
            <a:spAutoFit/>
          </a:bodyPr>
          <a:lstStyle/>
          <a:p>
            <a:pPr marL="158750" lvl="2" algn="ctr" defTabSz="627063" eaLnBrk="0" hangingPunct="0">
              <a:spcBef>
                <a:spcPts val="1800"/>
              </a:spcBef>
              <a:buClr>
                <a:schemeClr val="tx1"/>
              </a:buClr>
              <a:buSzPct val="95000"/>
              <a:defRPr/>
            </a:pPr>
            <a:r>
              <a:rPr lang="en-US" sz="3600" b="1" dirty="0">
                <a:solidFill>
                  <a:srgbClr val="5FE0D4"/>
                </a:solidFill>
                <a:latin typeface="Arial" charset="0"/>
                <a:cs typeface="Arial" charset="0"/>
              </a:rPr>
              <a:t>New Extramural Program Director</a:t>
            </a:r>
            <a:endParaRPr lang="en-US" sz="3600" b="1" dirty="0">
              <a:solidFill>
                <a:prstClr val="white"/>
              </a:solidFill>
              <a:latin typeface="Arial" charset="0"/>
            </a:endParaRPr>
          </a:p>
        </p:txBody>
      </p:sp>
    </p:spTree>
    <p:extLst>
      <p:ext uri="{BB962C8B-B14F-4D97-AF65-F5344CB8AC3E}">
        <p14:creationId xmlns:p14="http://schemas.microsoft.com/office/powerpoint/2010/main" val="3929244857"/>
      </p:ext>
    </p:extLst>
  </p:cSld>
  <p:clrMapOvr>
    <a:masterClrMapping/>
  </p:clrMapOvr>
  <p:transition spd="slow">
    <p:wipe dir="d"/>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4EACCF5-4B8B-4CFF-ACE4-7E00A825D6EB}"/>
              </a:ext>
            </a:extLst>
          </p:cNvPr>
          <p:cNvSpPr/>
          <p:nvPr/>
        </p:nvSpPr>
        <p:spPr>
          <a:xfrm>
            <a:off x="0" y="5688508"/>
            <a:ext cx="12192000" cy="584775"/>
          </a:xfrm>
          <a:prstGeom prst="rect">
            <a:avLst/>
          </a:prstGeom>
        </p:spPr>
        <p:txBody>
          <a:bodyPr wrap="square">
            <a:spAutoFit/>
          </a:bodyPr>
          <a:lstStyle/>
          <a:p>
            <a:pPr marL="158750" lvl="2" algn="ctr" defTabSz="627063" eaLnBrk="0" hangingPunct="0">
              <a:spcBef>
                <a:spcPts val="1800"/>
              </a:spcBef>
              <a:buClr>
                <a:schemeClr val="tx1"/>
              </a:buClr>
              <a:buSzPct val="95000"/>
              <a:defRPr/>
            </a:pPr>
            <a:r>
              <a:rPr lang="en-US" sz="3200" b="1" dirty="0">
                <a:solidFill>
                  <a:prstClr val="white"/>
                </a:solidFill>
                <a:latin typeface="Arial" charset="0"/>
              </a:rPr>
              <a:t>Renee Rider, M.S., J.D., L.C.G.C.</a:t>
            </a:r>
          </a:p>
        </p:txBody>
      </p:sp>
      <p:pic>
        <p:nvPicPr>
          <p:cNvPr id="5" name="Picture 4">
            <a:extLst>
              <a:ext uri="{FF2B5EF4-FFF2-40B4-BE49-F238E27FC236}">
                <a16:creationId xmlns:a16="http://schemas.microsoft.com/office/drawing/2014/main" id="{167D667A-EFBB-4A96-8E79-D74AAC73A9C4}"/>
              </a:ext>
            </a:extLst>
          </p:cNvPr>
          <p:cNvPicPr>
            <a:picLocks noChangeAspect="1"/>
          </p:cNvPicPr>
          <p:nvPr/>
        </p:nvPicPr>
        <p:blipFill rotWithShape="1">
          <a:blip r:embed="rId3">
            <a:extLst>
              <a:ext uri="{28A0092B-C50C-407E-A947-70E740481C1C}">
                <a14:useLocalDpi xmlns:a14="http://schemas.microsoft.com/office/drawing/2010/main" val="0"/>
              </a:ext>
            </a:extLst>
          </a:blip>
          <a:srcRect b="15290"/>
          <a:stretch/>
        </p:blipFill>
        <p:spPr>
          <a:xfrm>
            <a:off x="4376828" y="1044909"/>
            <a:ext cx="3438343" cy="4618986"/>
          </a:xfrm>
          <a:prstGeom prst="roundRect">
            <a:avLst/>
          </a:prstGeom>
        </p:spPr>
      </p:pic>
      <p:sp>
        <p:nvSpPr>
          <p:cNvPr id="6" name="Rectangle 5">
            <a:extLst>
              <a:ext uri="{FF2B5EF4-FFF2-40B4-BE49-F238E27FC236}">
                <a16:creationId xmlns:a16="http://schemas.microsoft.com/office/drawing/2014/main" id="{A077E17F-5E8F-481A-97D4-19190FC15C63}"/>
              </a:ext>
            </a:extLst>
          </p:cNvPr>
          <p:cNvSpPr/>
          <p:nvPr/>
        </p:nvSpPr>
        <p:spPr>
          <a:xfrm>
            <a:off x="0" y="-15904"/>
            <a:ext cx="12192000" cy="646331"/>
          </a:xfrm>
          <a:prstGeom prst="rect">
            <a:avLst/>
          </a:prstGeom>
        </p:spPr>
        <p:txBody>
          <a:bodyPr wrap="square">
            <a:spAutoFit/>
          </a:bodyPr>
          <a:lstStyle/>
          <a:p>
            <a:pPr marL="158750" lvl="2" algn="ctr" defTabSz="627063" eaLnBrk="0" hangingPunct="0">
              <a:spcBef>
                <a:spcPts val="1800"/>
              </a:spcBef>
              <a:buClr>
                <a:schemeClr val="tx1"/>
              </a:buClr>
              <a:buSzPct val="95000"/>
              <a:defRPr/>
            </a:pPr>
            <a:r>
              <a:rPr lang="en-US" sz="3600" b="1" dirty="0">
                <a:solidFill>
                  <a:srgbClr val="5FE0D4"/>
                </a:solidFill>
                <a:latin typeface="Arial" charset="0"/>
                <a:cs typeface="Arial" charset="0"/>
              </a:rPr>
              <a:t>New Extramural Program Director</a:t>
            </a:r>
            <a:endParaRPr lang="en-US" sz="3600" b="1" dirty="0">
              <a:solidFill>
                <a:prstClr val="white"/>
              </a:solidFill>
              <a:latin typeface="Arial" charset="0"/>
            </a:endParaRPr>
          </a:p>
        </p:txBody>
      </p:sp>
    </p:spTree>
    <p:extLst>
      <p:ext uri="{BB962C8B-B14F-4D97-AF65-F5344CB8AC3E}">
        <p14:creationId xmlns:p14="http://schemas.microsoft.com/office/powerpoint/2010/main" val="2485755354"/>
      </p:ext>
    </p:extLst>
  </p:cSld>
  <p:clrMapOvr>
    <a:masterClrMapping/>
  </p:clrMapOvr>
  <p:transition spd="slow">
    <p:wipe dir="d"/>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E8B9FA7-E65D-4A00-A529-081D35D2EB74}"/>
              </a:ext>
            </a:extLst>
          </p:cNvPr>
          <p:cNvSpPr/>
          <p:nvPr/>
        </p:nvSpPr>
        <p:spPr>
          <a:xfrm>
            <a:off x="0" y="-15904"/>
            <a:ext cx="12192000" cy="646331"/>
          </a:xfrm>
          <a:prstGeom prst="rect">
            <a:avLst/>
          </a:prstGeom>
        </p:spPr>
        <p:txBody>
          <a:bodyPr wrap="square">
            <a:spAutoFit/>
          </a:bodyPr>
          <a:lstStyle/>
          <a:p>
            <a:pPr marL="158750" lvl="2" algn="ctr" defTabSz="627063" eaLnBrk="0" hangingPunct="0">
              <a:spcBef>
                <a:spcPts val="1800"/>
              </a:spcBef>
              <a:buClr>
                <a:schemeClr val="tx1"/>
              </a:buClr>
              <a:buSzPct val="95000"/>
              <a:defRPr/>
            </a:pPr>
            <a:r>
              <a:rPr lang="en-US" sz="3600" b="1" dirty="0">
                <a:solidFill>
                  <a:srgbClr val="5FE0D4"/>
                </a:solidFill>
                <a:latin typeface="Arial" charset="0"/>
                <a:cs typeface="Arial" charset="0"/>
              </a:rPr>
              <a:t>New Extramural Program Director</a:t>
            </a:r>
            <a:endParaRPr lang="en-US" sz="3600" b="1" dirty="0">
              <a:solidFill>
                <a:prstClr val="white"/>
              </a:solidFill>
              <a:latin typeface="Arial" charset="0"/>
            </a:endParaRPr>
          </a:p>
        </p:txBody>
      </p:sp>
      <p:pic>
        <p:nvPicPr>
          <p:cNvPr id="4" name="Picture 3" descr="A person wearing glasses&#10;&#10;Description automatically generated with low confidence">
            <a:extLst>
              <a:ext uri="{FF2B5EF4-FFF2-40B4-BE49-F238E27FC236}">
                <a16:creationId xmlns:a16="http://schemas.microsoft.com/office/drawing/2014/main" id="{C71167E8-B6E9-740E-9C67-4062FC97435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8438" t="7760" r="15287" b="7459"/>
          <a:stretch/>
        </p:blipFill>
        <p:spPr>
          <a:xfrm>
            <a:off x="3810000" y="1158471"/>
            <a:ext cx="4572000" cy="4386335"/>
          </a:xfrm>
          <a:prstGeom prst="roundRect">
            <a:avLst/>
          </a:prstGeom>
        </p:spPr>
      </p:pic>
      <p:sp>
        <p:nvSpPr>
          <p:cNvPr id="5" name="Title 1">
            <a:extLst>
              <a:ext uri="{FF2B5EF4-FFF2-40B4-BE49-F238E27FC236}">
                <a16:creationId xmlns:a16="http://schemas.microsoft.com/office/drawing/2014/main" id="{DD7E79C9-1DC7-E1B9-C986-22870EAD11EF}"/>
              </a:ext>
            </a:extLst>
          </p:cNvPr>
          <p:cNvSpPr txBox="1">
            <a:spLocks/>
          </p:cNvSpPr>
          <p:nvPr/>
        </p:nvSpPr>
        <p:spPr>
          <a:xfrm>
            <a:off x="0" y="5571941"/>
            <a:ext cx="12192000"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Sandhya </a:t>
            </a:r>
            <a:r>
              <a:rPr kumimoji="0" lang="en-US" sz="3200" b="1" i="0" u="none" strike="noStrike" kern="1200" cap="none" spc="-100" normalizeH="0" baseline="0" noProof="0" dirty="0" err="1">
                <a:ln>
                  <a:noFill/>
                </a:ln>
                <a:solidFill>
                  <a:srgbClr val="FFFFFF"/>
                </a:solidFill>
                <a:effectLst/>
                <a:uLnTx/>
                <a:uFillTx/>
                <a:latin typeface="Arial" panose="020B0604020202020204"/>
                <a:ea typeface="+mn-ea"/>
                <a:cs typeface="Arial" charset="0"/>
              </a:rPr>
              <a:t>Xirasagar</a:t>
            </a: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 Ph.D. </a:t>
            </a:r>
          </a:p>
        </p:txBody>
      </p:sp>
    </p:spTree>
    <p:extLst>
      <p:ext uri="{BB962C8B-B14F-4D97-AF65-F5344CB8AC3E}">
        <p14:creationId xmlns:p14="http://schemas.microsoft.com/office/powerpoint/2010/main" val="2930050556"/>
      </p:ext>
    </p:extLst>
  </p:cSld>
  <p:clrMapOvr>
    <a:masterClrMapping/>
  </p:clrMapOvr>
  <p:transition spd="slow">
    <p:wipe dir="d"/>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0" y="9940"/>
            <a:ext cx="12192000" cy="639763"/>
          </a:xfrm>
        </p:spPr>
        <p:txBody>
          <a:bodyPr/>
          <a:lstStyle/>
          <a:p>
            <a:pPr algn="ctr">
              <a:defRPr/>
            </a:pPr>
            <a:r>
              <a:rPr lang="en-US" sz="3600" dirty="0">
                <a:solidFill>
                  <a:srgbClr val="5FE0D4"/>
                </a:solidFill>
                <a:latin typeface="Arial" charset="0"/>
                <a:cs typeface="Arial" charset="0"/>
              </a:rPr>
              <a:t>New NIH-ACMG Fellows</a:t>
            </a:r>
            <a:endParaRPr lang="en-US" sz="3600" dirty="0">
              <a:solidFill>
                <a:srgbClr val="5FE0D4"/>
              </a:solidFill>
              <a:latin typeface="Arial" pitchFamily="34" charset="0"/>
              <a:cs typeface="Arial" pitchFamily="34" charset="0"/>
            </a:endParaRPr>
          </a:p>
        </p:txBody>
      </p:sp>
      <p:sp>
        <p:nvSpPr>
          <p:cNvPr id="42" name="Rectangle 41"/>
          <p:cNvSpPr/>
          <p:nvPr/>
        </p:nvSpPr>
        <p:spPr>
          <a:xfrm>
            <a:off x="911992" y="5098314"/>
            <a:ext cx="4547937" cy="1077218"/>
          </a:xfrm>
          <a:prstGeom prst="rect">
            <a:avLst/>
          </a:prstGeom>
        </p:spPr>
        <p:txBody>
          <a:bodyPr wrap="square">
            <a:spAutoFit/>
          </a:bodyPr>
          <a:lstStyle/>
          <a:p>
            <a:pPr marL="158750" lvl="2" algn="ctr" defTabSz="627063" eaLnBrk="0" hangingPunct="0">
              <a:spcBef>
                <a:spcPts val="1800"/>
              </a:spcBef>
              <a:buClr>
                <a:schemeClr val="tx1"/>
              </a:buClr>
              <a:buSzPct val="95000"/>
              <a:defRPr/>
            </a:pPr>
            <a:r>
              <a:rPr lang="en-US" sz="3200" b="1" dirty="0">
                <a:solidFill>
                  <a:prstClr val="white"/>
                </a:solidFill>
                <a:latin typeface="Arial" charset="0"/>
              </a:rPr>
              <a:t>Julius Militante, Ph.D., R.N.</a:t>
            </a:r>
          </a:p>
        </p:txBody>
      </p:sp>
      <p:sp>
        <p:nvSpPr>
          <p:cNvPr id="7" name="Rectangle 6">
            <a:extLst>
              <a:ext uri="{FF2B5EF4-FFF2-40B4-BE49-F238E27FC236}">
                <a16:creationId xmlns:a16="http://schemas.microsoft.com/office/drawing/2014/main" id="{44EACCF5-4B8B-4CFF-ACE4-7E00A825D6EB}"/>
              </a:ext>
            </a:extLst>
          </p:cNvPr>
          <p:cNvSpPr/>
          <p:nvPr/>
        </p:nvSpPr>
        <p:spPr>
          <a:xfrm>
            <a:off x="6614988" y="5085344"/>
            <a:ext cx="4520310" cy="1077218"/>
          </a:xfrm>
          <a:prstGeom prst="rect">
            <a:avLst/>
          </a:prstGeom>
        </p:spPr>
        <p:txBody>
          <a:bodyPr wrap="square">
            <a:spAutoFit/>
          </a:bodyPr>
          <a:lstStyle/>
          <a:p>
            <a:pPr marL="158750" lvl="2" algn="ctr" defTabSz="627063" eaLnBrk="0" hangingPunct="0">
              <a:spcBef>
                <a:spcPts val="1800"/>
              </a:spcBef>
              <a:buClr>
                <a:schemeClr val="tx1"/>
              </a:buClr>
              <a:buSzPct val="95000"/>
              <a:defRPr/>
            </a:pPr>
            <a:r>
              <a:rPr lang="en-US" sz="3200" b="1" dirty="0">
                <a:solidFill>
                  <a:prstClr val="white"/>
                </a:solidFill>
                <a:latin typeface="Arial" charset="0"/>
              </a:rPr>
              <a:t>Veronica Abraham, M.D., M.P.H., M.Sc.</a:t>
            </a:r>
          </a:p>
        </p:txBody>
      </p:sp>
      <p:pic>
        <p:nvPicPr>
          <p:cNvPr id="1026" name="Picture 2">
            <a:extLst>
              <a:ext uri="{FF2B5EF4-FFF2-40B4-BE49-F238E27FC236}">
                <a16:creationId xmlns:a16="http://schemas.microsoft.com/office/drawing/2014/main" id="{09B191D3-65D6-46C2-AA90-530E04AAC8A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796" t="1870" r="4744" b="22707"/>
          <a:stretch/>
        </p:blipFill>
        <p:spPr bwMode="auto">
          <a:xfrm>
            <a:off x="1038281" y="1299802"/>
            <a:ext cx="4421648" cy="3769957"/>
          </a:xfrm>
          <a:prstGeom prst="round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person smiling for the camera&#10;&#10;Description automatically generated with medium confidence">
            <a:extLst>
              <a:ext uri="{FF2B5EF4-FFF2-40B4-BE49-F238E27FC236}">
                <a16:creationId xmlns:a16="http://schemas.microsoft.com/office/drawing/2014/main" id="{7F335844-908B-488D-8E41-2564E1DD07F8}"/>
              </a:ext>
            </a:extLst>
          </p:cNvPr>
          <p:cNvPicPr>
            <a:picLocks noChangeAspect="1"/>
          </p:cNvPicPr>
          <p:nvPr/>
        </p:nvPicPr>
        <p:blipFill rotWithShape="1">
          <a:blip r:embed="rId4">
            <a:extLst>
              <a:ext uri="{28A0092B-C50C-407E-A947-70E740481C1C}">
                <a14:useLocalDpi xmlns:a14="http://schemas.microsoft.com/office/drawing/2010/main" val="0"/>
              </a:ext>
            </a:extLst>
          </a:blip>
          <a:srcRect l="8574" t="27788" r="6862" b="612"/>
          <a:stretch/>
        </p:blipFill>
        <p:spPr>
          <a:xfrm>
            <a:off x="6664319" y="1315769"/>
            <a:ext cx="4421648" cy="3738023"/>
          </a:xfrm>
          <a:prstGeom prst="roundRect">
            <a:avLst/>
          </a:prstGeom>
        </p:spPr>
      </p:pic>
    </p:spTree>
    <p:extLst>
      <p:ext uri="{BB962C8B-B14F-4D97-AF65-F5344CB8AC3E}">
        <p14:creationId xmlns:p14="http://schemas.microsoft.com/office/powerpoint/2010/main" val="900278656"/>
      </p:ext>
    </p:extLst>
  </p:cSld>
  <p:clrMapOvr>
    <a:masterClrMapping/>
  </p:clrMapOvr>
  <p:transition spd="slow">
    <p:wipe dir="d"/>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AFFEEEA-59CF-4E16-8268-38846276DEBA}"/>
              </a:ext>
            </a:extLst>
          </p:cNvPr>
          <p:cNvSpPr>
            <a:spLocks noGrp="1"/>
          </p:cNvSpPr>
          <p:nvPr>
            <p:ph type="title"/>
          </p:nvPr>
        </p:nvSpPr>
        <p:spPr>
          <a:xfrm>
            <a:off x="0" y="25836"/>
            <a:ext cx="12192000" cy="605154"/>
          </a:xfrm>
        </p:spPr>
        <p:txBody>
          <a:bodyPr>
            <a:noAutofit/>
          </a:bodyPr>
          <a:lstStyle/>
          <a:p>
            <a:pPr algn="ctr"/>
            <a:r>
              <a:rPr lang="en-US" sz="3600" dirty="0"/>
              <a:t>New ASHG-NHGRI Fellows</a:t>
            </a:r>
          </a:p>
        </p:txBody>
      </p:sp>
      <p:sp>
        <p:nvSpPr>
          <p:cNvPr id="10" name="Rectangle 9">
            <a:extLst>
              <a:ext uri="{FF2B5EF4-FFF2-40B4-BE49-F238E27FC236}">
                <a16:creationId xmlns:a16="http://schemas.microsoft.com/office/drawing/2014/main" id="{E46F3CF5-9E77-4276-9A93-91EAB0BFA06D}"/>
              </a:ext>
            </a:extLst>
          </p:cNvPr>
          <p:cNvSpPr/>
          <p:nvPr/>
        </p:nvSpPr>
        <p:spPr>
          <a:xfrm>
            <a:off x="6160711" y="5357892"/>
            <a:ext cx="5142047" cy="954107"/>
          </a:xfrm>
          <a:prstGeom prst="rect">
            <a:avLst/>
          </a:prstGeom>
        </p:spPr>
        <p:txBody>
          <a:bodyPr wrap="square">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US" sz="3200" b="1" dirty="0">
                <a:solidFill>
                  <a:srgbClr val="FFFFFF"/>
                </a:solidFill>
                <a:latin typeface="Arial" panose="020B0604020202020204"/>
              </a:rPr>
              <a:t>Nancy </a:t>
            </a:r>
            <a:r>
              <a:rPr lang="en-US" sz="3200" b="1" dirty="0" err="1">
                <a:solidFill>
                  <a:srgbClr val="FFFFFF"/>
                </a:solidFill>
                <a:latin typeface="Arial" panose="020B0604020202020204"/>
              </a:rPr>
              <a:t>Sey</a:t>
            </a:r>
            <a:r>
              <a:rPr lang="en-US" sz="3200" b="1" dirty="0">
                <a:solidFill>
                  <a:srgbClr val="FFFFFF"/>
                </a:solidFill>
                <a:latin typeface="Arial" panose="020B0604020202020204"/>
              </a:rPr>
              <a:t>, </a:t>
            </a:r>
            <a:r>
              <a:rPr kumimoji="0" lang="en-US" sz="3200" b="1" i="0" u="none" strike="noStrike" kern="1200" cap="none" spc="0" normalizeH="0" baseline="0" noProof="0" dirty="0">
                <a:ln>
                  <a:noFill/>
                </a:ln>
                <a:solidFill>
                  <a:srgbClr val="FFFFFF"/>
                </a:solidFill>
                <a:effectLst/>
                <a:uLnTx/>
                <a:uFillTx/>
                <a:latin typeface="Arial" panose="020B0604020202020204"/>
                <a:ea typeface="+mn-ea"/>
                <a:cs typeface="+mn-cs"/>
              </a:rPr>
              <a:t>Ph.D.</a:t>
            </a: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bg2">
                    <a:lumMod val="40000"/>
                    <a:lumOff val="60000"/>
                  </a:schemeClr>
                </a:solidFill>
                <a:effectLst/>
                <a:uLnTx/>
                <a:uFillTx/>
                <a:latin typeface="Arial" panose="020B0604020202020204"/>
                <a:ea typeface="+mn-ea"/>
                <a:cs typeface="+mn-cs"/>
              </a:rPr>
              <a:t> Genetics &amp; Education Fellow</a:t>
            </a:r>
            <a:endParaRPr kumimoji="0" lang="en-US" sz="2400" b="0" i="0" u="none" strike="noStrike" kern="1200" cap="none" spc="0" normalizeH="0" baseline="0" noProof="0" dirty="0">
              <a:ln>
                <a:noFill/>
              </a:ln>
              <a:solidFill>
                <a:schemeClr val="bg2">
                  <a:lumMod val="40000"/>
                  <a:lumOff val="60000"/>
                </a:schemeClr>
              </a:solidFill>
              <a:effectLst/>
              <a:uLnTx/>
              <a:uFillTx/>
              <a:latin typeface="Arial" panose="020B0604020202020204"/>
              <a:ea typeface="+mn-ea"/>
              <a:cs typeface="+mn-cs"/>
            </a:endParaRPr>
          </a:p>
        </p:txBody>
      </p:sp>
      <p:grpSp>
        <p:nvGrpSpPr>
          <p:cNvPr id="2" name="Group 1">
            <a:extLst>
              <a:ext uri="{FF2B5EF4-FFF2-40B4-BE49-F238E27FC236}">
                <a16:creationId xmlns:a16="http://schemas.microsoft.com/office/drawing/2014/main" id="{F53EC727-A6E5-4279-8134-33862EBF3897}"/>
              </a:ext>
            </a:extLst>
          </p:cNvPr>
          <p:cNvGrpSpPr/>
          <p:nvPr/>
        </p:nvGrpSpPr>
        <p:grpSpPr>
          <a:xfrm>
            <a:off x="1018664" y="1149397"/>
            <a:ext cx="5142047" cy="5181794"/>
            <a:chOff x="955003" y="990648"/>
            <a:chExt cx="5142047" cy="5181794"/>
          </a:xfrm>
        </p:grpSpPr>
        <p:sp>
          <p:nvSpPr>
            <p:cNvPr id="9" name="Rectangle 8">
              <a:extLst>
                <a:ext uri="{FF2B5EF4-FFF2-40B4-BE49-F238E27FC236}">
                  <a16:creationId xmlns:a16="http://schemas.microsoft.com/office/drawing/2014/main" id="{3AB2BA66-764E-41D7-B830-E403DE55AFE2}"/>
                </a:ext>
              </a:extLst>
            </p:cNvPr>
            <p:cNvSpPr/>
            <p:nvPr/>
          </p:nvSpPr>
          <p:spPr>
            <a:xfrm>
              <a:off x="955003" y="5218335"/>
              <a:ext cx="5142047" cy="954107"/>
            </a:xfrm>
            <a:prstGeom prst="rect">
              <a:avLst/>
            </a:prstGeom>
          </p:spPr>
          <p:txBody>
            <a:bodyPr wrap="square">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panose="020B0604020202020204"/>
                  <a:ea typeface="+mn-ea"/>
                  <a:cs typeface="+mn-cs"/>
                </a:rPr>
                <a:t>Albert Hinman, Ph.D.</a:t>
              </a: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chemeClr val="bg2">
                      <a:lumMod val="40000"/>
                      <a:lumOff val="60000"/>
                    </a:schemeClr>
                  </a:solidFill>
                  <a:effectLst/>
                  <a:uLnTx/>
                  <a:uFillTx/>
                  <a:latin typeface="Arial" panose="020B0604020202020204"/>
                  <a:ea typeface="+mn-ea"/>
                  <a:cs typeface="+mn-cs"/>
                </a:rPr>
                <a:t>Genetics &amp; Public Policy Fellow</a:t>
              </a:r>
              <a:endParaRPr kumimoji="0" lang="en-US" b="0" i="0" u="none" strike="noStrike" kern="1200" cap="none" spc="0" normalizeH="0" baseline="0" noProof="0" dirty="0">
                <a:ln>
                  <a:noFill/>
                </a:ln>
                <a:solidFill>
                  <a:schemeClr val="bg2">
                    <a:lumMod val="40000"/>
                    <a:lumOff val="60000"/>
                  </a:schemeClr>
                </a:solidFill>
                <a:effectLst/>
                <a:uLnTx/>
                <a:uFillTx/>
                <a:latin typeface="Arial" panose="020B0604020202020204"/>
                <a:ea typeface="+mn-ea"/>
                <a:cs typeface="+mn-cs"/>
              </a:endParaRPr>
            </a:p>
          </p:txBody>
        </p:sp>
        <p:pic>
          <p:nvPicPr>
            <p:cNvPr id="19" name="Picture 18">
              <a:extLst>
                <a:ext uri="{FF2B5EF4-FFF2-40B4-BE49-F238E27FC236}">
                  <a16:creationId xmlns:a16="http://schemas.microsoft.com/office/drawing/2014/main" id="{02009A9C-D5CA-2C47-980A-9A8C28AEEE56}"/>
                </a:ext>
              </a:extLst>
            </p:cNvPr>
            <p:cNvPicPr>
              <a:picLocks noChangeAspect="1"/>
            </p:cNvPicPr>
            <p:nvPr/>
          </p:nvPicPr>
          <p:blipFill>
            <a:blip r:embed="rId3">
              <a:extLst>
                <a:ext uri="{28A0092B-C50C-407E-A947-70E740481C1C}">
                  <a14:useLocalDpi xmlns:a14="http://schemas.microsoft.com/office/drawing/2010/main" val="0"/>
                </a:ext>
              </a:extLst>
            </a:blip>
            <a:srcRect l="14077" r="14077"/>
            <a:stretch/>
          </p:blipFill>
          <p:spPr>
            <a:xfrm>
              <a:off x="2019776" y="990648"/>
              <a:ext cx="3012502" cy="4192951"/>
            </a:xfrm>
            <a:prstGeom prst="roundRect">
              <a:avLst/>
            </a:prstGeom>
          </p:spPr>
        </p:pic>
      </p:grpSp>
      <p:pic>
        <p:nvPicPr>
          <p:cNvPr id="4" name="Picture 3">
            <a:extLst>
              <a:ext uri="{FF2B5EF4-FFF2-40B4-BE49-F238E27FC236}">
                <a16:creationId xmlns:a16="http://schemas.microsoft.com/office/drawing/2014/main" id="{27132E1B-E82D-762A-4142-1BF66E66CE7A}"/>
              </a:ext>
            </a:extLst>
          </p:cNvPr>
          <p:cNvPicPr>
            <a:picLocks noChangeAspect="1"/>
          </p:cNvPicPr>
          <p:nvPr/>
        </p:nvPicPr>
        <p:blipFill rotWithShape="1">
          <a:blip r:embed="rId4"/>
          <a:srcRect l="-586" r="4076"/>
          <a:stretch/>
        </p:blipFill>
        <p:spPr>
          <a:xfrm>
            <a:off x="7006846" y="1149397"/>
            <a:ext cx="3165378" cy="4192952"/>
          </a:xfrm>
          <a:prstGeom prst="roundRect">
            <a:avLst/>
          </a:prstGeom>
        </p:spPr>
      </p:pic>
    </p:spTree>
    <p:extLst>
      <p:ext uri="{BB962C8B-B14F-4D97-AF65-F5344CB8AC3E}">
        <p14:creationId xmlns:p14="http://schemas.microsoft.com/office/powerpoint/2010/main" val="95043071"/>
      </p:ext>
    </p:extLst>
  </p:cSld>
  <p:clrMapOvr>
    <a:masterClrMapping/>
  </p:clrMapOvr>
  <p:transition spd="slow">
    <p:wipe dir="d"/>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
            <a:extLst>
              <a:ext uri="{FF2B5EF4-FFF2-40B4-BE49-F238E27FC236}">
                <a16:creationId xmlns:a16="http://schemas.microsoft.com/office/drawing/2014/main" id="{12DD476B-0E43-4F85-B6CA-2DF2EEFC57BE}"/>
              </a:ext>
            </a:extLst>
          </p:cNvPr>
          <p:cNvSpPr txBox="1">
            <a:spLocks/>
          </p:cNvSpPr>
          <p:nvPr/>
        </p:nvSpPr>
        <p:spPr>
          <a:xfrm>
            <a:off x="581551" y="4808105"/>
            <a:ext cx="10976937" cy="1585069"/>
          </a:xfrm>
          <a:prstGeom prst="rect">
            <a:avLst/>
          </a:prstGeom>
        </p:spPr>
        <p:txBody>
          <a:bodyPr>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387350" lvl="2" indent="-228600" defTabSz="627063" eaLnBrk="0" hangingPunct="0">
              <a:spcBef>
                <a:spcPts val="1800"/>
              </a:spcBef>
              <a:buClr>
                <a:schemeClr val="tx1"/>
              </a:buClr>
              <a:buSzPct val="95000"/>
              <a:buFont typeface="Wingdings" pitchFamily="2" charset="2"/>
              <a:buChar char=""/>
              <a:defRPr/>
            </a:pPr>
            <a:r>
              <a:rPr lang="en-US" sz="3000" b="1" dirty="0"/>
              <a:t>An early career researcher and an established researcher</a:t>
            </a:r>
          </a:p>
          <a:p>
            <a:pPr marL="387350" lvl="2" indent="-228600" defTabSz="627063" eaLnBrk="0" hangingPunct="0">
              <a:spcBef>
                <a:spcPts val="1800"/>
              </a:spcBef>
              <a:buClr>
                <a:schemeClr val="tx1"/>
              </a:buClr>
              <a:buSzPct val="95000"/>
              <a:buFont typeface="Wingdings" pitchFamily="2" charset="2"/>
              <a:buChar char=""/>
              <a:defRPr/>
            </a:pPr>
            <a:r>
              <a:rPr lang="en-US" sz="3000" b="1" dirty="0">
                <a:latin typeface="+mj-lt"/>
              </a:rPr>
              <a:t>Topics that showcase creative ways early career 	investigators are accelerating genomics research</a:t>
            </a:r>
            <a:endParaRPr lang="en-US" sz="3000" b="1" dirty="0">
              <a:solidFill>
                <a:prstClr val="white"/>
              </a:solidFill>
              <a:latin typeface="+mj-lt"/>
            </a:endParaRPr>
          </a:p>
        </p:txBody>
      </p:sp>
      <p:sp>
        <p:nvSpPr>
          <p:cNvPr id="2" name="Rectangle 1">
            <a:extLst>
              <a:ext uri="{FF2B5EF4-FFF2-40B4-BE49-F238E27FC236}">
                <a16:creationId xmlns:a16="http://schemas.microsoft.com/office/drawing/2014/main" id="{BE8B9FA7-E65D-4A00-A529-081D35D2EB74}"/>
              </a:ext>
            </a:extLst>
          </p:cNvPr>
          <p:cNvSpPr/>
          <p:nvPr/>
        </p:nvSpPr>
        <p:spPr>
          <a:xfrm>
            <a:off x="0" y="-13916"/>
            <a:ext cx="12192000" cy="646331"/>
          </a:xfrm>
          <a:prstGeom prst="rect">
            <a:avLst/>
          </a:prstGeom>
        </p:spPr>
        <p:txBody>
          <a:bodyPr wrap="square">
            <a:spAutoFit/>
          </a:bodyPr>
          <a:lstStyle/>
          <a:p>
            <a:pPr marL="158750" lvl="2" algn="ctr" defTabSz="627063" eaLnBrk="0" hangingPunct="0">
              <a:spcBef>
                <a:spcPts val="1800"/>
              </a:spcBef>
              <a:buClr>
                <a:schemeClr val="tx1"/>
              </a:buClr>
              <a:buSzPct val="95000"/>
              <a:defRPr/>
            </a:pPr>
            <a:r>
              <a:rPr lang="en-US" sz="3600" b="1" dirty="0">
                <a:solidFill>
                  <a:srgbClr val="5FE0D4"/>
                </a:solidFill>
                <a:latin typeface="Arial" charset="0"/>
                <a:cs typeface="Arial" charset="0"/>
              </a:rPr>
              <a:t>New Seminar Series: Genomic Innovators</a:t>
            </a:r>
            <a:endParaRPr lang="en-US" sz="3600" b="1" dirty="0">
              <a:solidFill>
                <a:prstClr val="white"/>
              </a:solidFill>
              <a:latin typeface="Arial" charset="0"/>
            </a:endParaRPr>
          </a:p>
        </p:txBody>
      </p:sp>
      <p:sp>
        <p:nvSpPr>
          <p:cNvPr id="11" name="TextBox 10">
            <a:extLst>
              <a:ext uri="{FF2B5EF4-FFF2-40B4-BE49-F238E27FC236}">
                <a16:creationId xmlns:a16="http://schemas.microsoft.com/office/drawing/2014/main" id="{6391CD14-DB0B-4F90-AB95-B8BA2ED0C6E4}"/>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1</a:t>
            </a:r>
          </a:p>
        </p:txBody>
      </p:sp>
      <p:pic>
        <p:nvPicPr>
          <p:cNvPr id="3" name="Picture 2">
            <a:extLst>
              <a:ext uri="{FF2B5EF4-FFF2-40B4-BE49-F238E27FC236}">
                <a16:creationId xmlns:a16="http://schemas.microsoft.com/office/drawing/2014/main" id="{8A282FE6-8660-4FEA-8E89-1BC76553B941}"/>
              </a:ext>
            </a:extLst>
          </p:cNvPr>
          <p:cNvPicPr>
            <a:picLocks noChangeAspect="1"/>
          </p:cNvPicPr>
          <p:nvPr/>
        </p:nvPicPr>
        <p:blipFill>
          <a:blip r:embed="rId3"/>
          <a:stretch>
            <a:fillRect/>
          </a:stretch>
        </p:blipFill>
        <p:spPr>
          <a:xfrm>
            <a:off x="633510" y="983611"/>
            <a:ext cx="10924979" cy="3487214"/>
          </a:xfrm>
          <a:prstGeom prst="rect">
            <a:avLst/>
          </a:prstGeom>
          <a:effectLst>
            <a:glow rad="228600">
              <a:schemeClr val="accent3">
                <a:satMod val="175000"/>
                <a:alpha val="40000"/>
              </a:schemeClr>
            </a:glow>
          </a:effectLst>
        </p:spPr>
      </p:pic>
    </p:spTree>
    <p:extLst>
      <p:ext uri="{BB962C8B-B14F-4D97-AF65-F5344CB8AC3E}">
        <p14:creationId xmlns:p14="http://schemas.microsoft.com/office/powerpoint/2010/main" val="1100682926"/>
      </p:ext>
    </p:extLst>
  </p:cSld>
  <p:clrMapOvr>
    <a:masterClrMapping/>
  </p:clrMapOvr>
  <p:transition spd="slow">
    <p:wipe dir="d"/>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4" descr="Leadership | National Museum of African American History and Culture">
            <a:extLst>
              <a:ext uri="{FF2B5EF4-FFF2-40B4-BE49-F238E27FC236}">
                <a16:creationId xmlns:a16="http://schemas.microsoft.com/office/drawing/2014/main" id="{ABE61840-8458-4784-9903-E7ED4FE7759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33495" y="1170990"/>
            <a:ext cx="5369025" cy="3355641"/>
          </a:xfrm>
          <a:prstGeom prst="roundRect">
            <a:avLst/>
          </a:prstGeom>
          <a:noFill/>
          <a:extLst>
            <a:ext uri="{909E8E84-426E-40DD-AFC4-6F175D3DCCD1}">
              <a14:hiddenFill xmlns:a14="http://schemas.microsoft.com/office/drawing/2010/main">
                <a:solidFill>
                  <a:srgbClr val="FFFFFF"/>
                </a:solidFill>
              </a14:hiddenFill>
            </a:ext>
          </a:extLst>
        </p:spPr>
      </p:pic>
      <p:sp>
        <p:nvSpPr>
          <p:cNvPr id="9" name="Content Placeholder 1">
            <a:extLst>
              <a:ext uri="{FF2B5EF4-FFF2-40B4-BE49-F238E27FC236}">
                <a16:creationId xmlns:a16="http://schemas.microsoft.com/office/drawing/2014/main" id="{12DD476B-0E43-4F85-B6CA-2DF2EEFC57BE}"/>
              </a:ext>
            </a:extLst>
          </p:cNvPr>
          <p:cNvSpPr txBox="1">
            <a:spLocks/>
          </p:cNvSpPr>
          <p:nvPr/>
        </p:nvSpPr>
        <p:spPr>
          <a:xfrm>
            <a:off x="342900" y="4780691"/>
            <a:ext cx="11506200" cy="1677199"/>
          </a:xfrm>
          <a:prstGeom prst="rect">
            <a:avLst/>
          </a:prstGeom>
        </p:spPr>
        <p:txBody>
          <a:bodyPr>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387350" lvl="2" indent="-228600" defTabSz="627063" eaLnBrk="0" hangingPunct="0">
              <a:spcBef>
                <a:spcPts val="1800"/>
              </a:spcBef>
              <a:buClr>
                <a:schemeClr val="tx1"/>
              </a:buClr>
              <a:buSzPct val="95000"/>
              <a:buFont typeface="Wingdings" pitchFamily="2" charset="2"/>
              <a:buChar char=""/>
              <a:defRPr/>
            </a:pPr>
            <a:r>
              <a:rPr lang="en-US" sz="2800" b="1" dirty="0">
                <a:solidFill>
                  <a:prstClr val="white"/>
                </a:solidFill>
                <a:latin typeface="Arial" charset="0"/>
              </a:rPr>
              <a:t>Four-part program series focused on advances made by African 	Americans in biomedical research and genomics</a:t>
            </a:r>
          </a:p>
          <a:p>
            <a:pPr marL="387350" lvl="2" indent="-228600" defTabSz="627063" eaLnBrk="0" hangingPunct="0">
              <a:spcBef>
                <a:spcPts val="1800"/>
              </a:spcBef>
              <a:buClr>
                <a:schemeClr val="tx1"/>
              </a:buClr>
              <a:buSzPct val="95000"/>
              <a:buFont typeface="Wingdings" pitchFamily="2" charset="2"/>
              <a:buChar char=""/>
              <a:defRPr/>
            </a:pPr>
            <a:r>
              <a:rPr lang="en-US" sz="2800" b="1" dirty="0">
                <a:solidFill>
                  <a:prstClr val="white"/>
                </a:solidFill>
                <a:latin typeface="Arial" charset="0"/>
              </a:rPr>
              <a:t>Next programs: October 20, November 15, and December 6</a:t>
            </a:r>
          </a:p>
          <a:p>
            <a:pPr marL="387350" lvl="2" indent="-228600" defTabSz="627063" eaLnBrk="0" hangingPunct="0">
              <a:spcBef>
                <a:spcPts val="1800"/>
              </a:spcBef>
              <a:buClr>
                <a:schemeClr val="tx1"/>
              </a:buClr>
              <a:buSzPct val="95000"/>
              <a:buFont typeface="Wingdings" pitchFamily="2" charset="2"/>
              <a:buChar char=""/>
              <a:defRPr/>
            </a:pPr>
            <a:endParaRPr lang="en-US" sz="2800" dirty="0"/>
          </a:p>
          <a:p>
            <a:pPr lvl="1"/>
            <a:endParaRPr lang="en-US" sz="2800" dirty="0"/>
          </a:p>
          <a:p>
            <a:endParaRPr lang="en-US" sz="2800" dirty="0"/>
          </a:p>
          <a:p>
            <a:endParaRPr lang="en-US" sz="2800" dirty="0"/>
          </a:p>
          <a:p>
            <a:pPr marL="609585" lvl="1" indent="0">
              <a:buFont typeface="Arial"/>
              <a:buNone/>
            </a:pPr>
            <a:endParaRPr lang="en-US" sz="2800" dirty="0"/>
          </a:p>
        </p:txBody>
      </p:sp>
      <p:sp>
        <p:nvSpPr>
          <p:cNvPr id="10" name="TextBox 9">
            <a:extLst>
              <a:ext uri="{FF2B5EF4-FFF2-40B4-BE49-F238E27FC236}">
                <a16:creationId xmlns:a16="http://schemas.microsoft.com/office/drawing/2014/main" id="{AFFD5506-36F1-45E9-A485-2A6CD77BD582}"/>
              </a:ext>
            </a:extLst>
          </p:cNvPr>
          <p:cNvSpPr txBox="1"/>
          <p:nvPr/>
        </p:nvSpPr>
        <p:spPr>
          <a:xfrm>
            <a:off x="10379208" y="6457890"/>
            <a:ext cx="1653017" cy="400110"/>
          </a:xfrm>
          <a:prstGeom prst="rect">
            <a:avLst/>
          </a:prstGeom>
          <a:noFill/>
        </p:spPr>
        <p:txBody>
          <a:bodyPr wrap="none">
            <a:spAutoFit/>
          </a:bodyPr>
          <a:lstStyle/>
          <a:p>
            <a:pPr>
              <a:defRPr/>
            </a:pPr>
            <a:r>
              <a:rPr lang="en-US" sz="2000" b="1" dirty="0">
                <a:solidFill>
                  <a:srgbClr val="00B0F0"/>
                </a:solidFill>
                <a:latin typeface="Arial" charset="0"/>
              </a:rPr>
              <a:t>Document 2</a:t>
            </a:r>
          </a:p>
        </p:txBody>
      </p:sp>
      <p:sp>
        <p:nvSpPr>
          <p:cNvPr id="2" name="Rectangle 1">
            <a:extLst>
              <a:ext uri="{FF2B5EF4-FFF2-40B4-BE49-F238E27FC236}">
                <a16:creationId xmlns:a16="http://schemas.microsoft.com/office/drawing/2014/main" id="{BE8B9FA7-E65D-4A00-A529-081D35D2EB74}"/>
              </a:ext>
            </a:extLst>
          </p:cNvPr>
          <p:cNvSpPr/>
          <p:nvPr/>
        </p:nvSpPr>
        <p:spPr>
          <a:xfrm>
            <a:off x="0" y="-16453"/>
            <a:ext cx="12192000" cy="646331"/>
          </a:xfrm>
          <a:prstGeom prst="rect">
            <a:avLst/>
          </a:prstGeom>
        </p:spPr>
        <p:txBody>
          <a:bodyPr wrap="square">
            <a:spAutoFit/>
          </a:bodyPr>
          <a:lstStyle/>
          <a:p>
            <a:pPr marL="158750" lvl="2" algn="ctr" defTabSz="627063" eaLnBrk="0" hangingPunct="0">
              <a:spcBef>
                <a:spcPts val="1800"/>
              </a:spcBef>
              <a:buClr>
                <a:schemeClr val="tx1"/>
              </a:buClr>
              <a:buSzPct val="95000"/>
              <a:defRPr/>
            </a:pPr>
            <a:r>
              <a:rPr lang="en-US" sz="3600" b="1" dirty="0">
                <a:solidFill>
                  <a:srgbClr val="5FE0D4"/>
                </a:solidFill>
                <a:latin typeface="Arial" charset="0"/>
                <a:cs typeface="Arial" charset="0"/>
              </a:rPr>
              <a:t>Historically Speaking Program Series</a:t>
            </a:r>
            <a:endParaRPr lang="en-US" sz="3600" b="1" dirty="0">
              <a:solidFill>
                <a:prstClr val="white"/>
              </a:solidFill>
              <a:latin typeface="Arial" charset="0"/>
            </a:endParaRPr>
          </a:p>
        </p:txBody>
      </p:sp>
      <p:pic>
        <p:nvPicPr>
          <p:cNvPr id="11" name="Picture 10" descr="Shape, arrow&#10;&#10;Description automatically generated">
            <a:extLst>
              <a:ext uri="{FF2B5EF4-FFF2-40B4-BE49-F238E27FC236}">
                <a16:creationId xmlns:a16="http://schemas.microsoft.com/office/drawing/2014/main" id="{BB62E5AD-7F6A-8ED5-164F-02AC8C8040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7083" y="1491289"/>
            <a:ext cx="2241611" cy="2465772"/>
          </a:xfrm>
          <a:prstGeom prst="rect">
            <a:avLst/>
          </a:prstGeom>
        </p:spPr>
      </p:pic>
      <p:pic>
        <p:nvPicPr>
          <p:cNvPr id="13" name="Picture 12" descr="Text&#10;&#10;Description automatically generated">
            <a:extLst>
              <a:ext uri="{FF2B5EF4-FFF2-40B4-BE49-F238E27FC236}">
                <a16:creationId xmlns:a16="http://schemas.microsoft.com/office/drawing/2014/main" id="{C4383D1F-F161-BCA6-7A9E-556FF98CB85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14617" y="1491289"/>
            <a:ext cx="2465772" cy="2465772"/>
          </a:xfrm>
          <a:prstGeom prst="rect">
            <a:avLst/>
          </a:prstGeom>
        </p:spPr>
      </p:pic>
    </p:spTree>
    <p:extLst>
      <p:ext uri="{BB962C8B-B14F-4D97-AF65-F5344CB8AC3E}">
        <p14:creationId xmlns:p14="http://schemas.microsoft.com/office/powerpoint/2010/main" val="2056324809"/>
      </p:ext>
    </p:extLst>
  </p:cSld>
  <p:clrMapOvr>
    <a:masterClrMapping/>
  </p:clrMapOvr>
  <p:transition spd="slow">
    <p:wipe dir="d"/>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0" y="12756"/>
            <a:ext cx="12192000" cy="639763"/>
          </a:xfrm>
        </p:spPr>
        <p:txBody>
          <a:bodyPr/>
          <a:lstStyle/>
          <a:p>
            <a:pPr algn="ctr">
              <a:defRPr/>
            </a:pPr>
            <a:r>
              <a:rPr lang="en-US" sz="3600" dirty="0">
                <a:solidFill>
                  <a:srgbClr val="5FE0D4"/>
                </a:solidFill>
                <a:latin typeface="Arial" charset="0"/>
                <a:cs typeface="Arial" charset="0"/>
              </a:rPr>
              <a:t>NHGRI Workshops at 2022 ASHG Meeting</a:t>
            </a:r>
            <a:endParaRPr lang="en-US" sz="3600" dirty="0">
              <a:solidFill>
                <a:srgbClr val="5FE0D4"/>
              </a:solidFill>
              <a:latin typeface="Arial" pitchFamily="34" charset="0"/>
              <a:cs typeface="Arial" pitchFamily="34" charset="0"/>
            </a:endParaRPr>
          </a:p>
        </p:txBody>
      </p:sp>
      <p:sp>
        <p:nvSpPr>
          <p:cNvPr id="42" name="Rectangle 41"/>
          <p:cNvSpPr/>
          <p:nvPr/>
        </p:nvSpPr>
        <p:spPr>
          <a:xfrm>
            <a:off x="1031497" y="3259194"/>
            <a:ext cx="10365294" cy="2939266"/>
          </a:xfrm>
          <a:prstGeom prst="rect">
            <a:avLst/>
          </a:prstGeom>
        </p:spPr>
        <p:txBody>
          <a:bodyPr wrap="square">
            <a:spAutoFit/>
          </a:bodyPr>
          <a:lstStyle/>
          <a:p>
            <a:pPr marL="387350" marR="0" lvl="2" indent="-228600" algn="l" defTabSz="627063" rtl="0" eaLnBrk="0" fontAlgn="auto" latinLnBrk="0" hangingPunct="0">
              <a:lnSpc>
                <a:spcPct val="100000"/>
              </a:lnSpc>
              <a:spcBef>
                <a:spcPts val="1800"/>
              </a:spcBef>
              <a:spcAft>
                <a:spcPts val="0"/>
              </a:spcAft>
              <a:buClr>
                <a:srgbClr val="FFFFFF"/>
              </a:buClr>
              <a:buSzPct val="95000"/>
              <a:buFont typeface="Wingdings" pitchFamily="2" charset="2"/>
              <a:buChar char=""/>
              <a:tabLst/>
              <a:defRPr/>
            </a:pPr>
            <a:r>
              <a:rPr kumimoji="0" lang="en-US" sz="2800" b="1" u="none" strike="noStrike" kern="1200" cap="none" spc="0" normalizeH="0" baseline="0" noProof="0" dirty="0">
                <a:ln>
                  <a:noFill/>
                </a:ln>
                <a:effectLst/>
                <a:uLnTx/>
                <a:uFillTx/>
                <a:latin typeface="Arial" panose="020B0604020202020204"/>
                <a:ea typeface="+mn-ea"/>
                <a:cs typeface="+mn-cs"/>
              </a:rPr>
              <a:t>Applying for NIH Grants: Strategies for Success</a:t>
            </a:r>
          </a:p>
          <a:p>
            <a:pPr marL="768334" marR="0" lvl="3" indent="0" algn="l" defTabSz="627063" rtl="0" eaLnBrk="0" fontAlgn="auto" latinLnBrk="0" hangingPunct="0">
              <a:lnSpc>
                <a:spcPct val="100000"/>
              </a:lnSpc>
              <a:spcBef>
                <a:spcPts val="1800"/>
              </a:spcBef>
              <a:spcAft>
                <a:spcPts val="0"/>
              </a:spcAft>
              <a:buClr>
                <a:srgbClr val="FFFFFF"/>
              </a:buClr>
              <a:buSzPct val="95000"/>
              <a:buFontTx/>
              <a:buNone/>
              <a:tabLst/>
              <a:defRPr/>
            </a:pPr>
            <a:r>
              <a:rPr lang="en-US" sz="2800" b="1" dirty="0">
                <a:solidFill>
                  <a:schemeClr val="bg2">
                    <a:lumMod val="40000"/>
                    <a:lumOff val="60000"/>
                  </a:schemeClr>
                </a:solidFill>
                <a:latin typeface="Arial" panose="020B0604020202020204"/>
              </a:rPr>
              <a:t>	Wednesday, October 26</a:t>
            </a:r>
          </a:p>
          <a:p>
            <a:pPr marL="387350" marR="0" lvl="2" indent="-228600" algn="l" defTabSz="627063" rtl="0" eaLnBrk="0" fontAlgn="auto" latinLnBrk="0" hangingPunct="0">
              <a:lnSpc>
                <a:spcPct val="100000"/>
              </a:lnSpc>
              <a:spcBef>
                <a:spcPts val="1800"/>
              </a:spcBef>
              <a:spcAft>
                <a:spcPts val="0"/>
              </a:spcAft>
              <a:buClr>
                <a:srgbClr val="FFFFFF"/>
              </a:buClr>
              <a:buSzPct val="95000"/>
              <a:buFont typeface="Wingdings" pitchFamily="2" charset="2"/>
              <a:buChar char=""/>
              <a:tabLst/>
              <a:defRPr/>
            </a:pPr>
            <a:r>
              <a:rPr kumimoji="0" lang="en-US" sz="2800" b="1" u="none" strike="noStrike" kern="1200" cap="none" spc="0" normalizeH="0" baseline="0" noProof="0" dirty="0">
                <a:ln>
                  <a:noFill/>
                </a:ln>
                <a:effectLst/>
                <a:uLnTx/>
                <a:uFillTx/>
                <a:latin typeface="Arial" panose="020B0604020202020204"/>
                <a:ea typeface="+mn-ea"/>
                <a:cs typeface="+mn-cs"/>
              </a:rPr>
              <a:t>NHGRI Building a Diverse Workforce – Listening to the 	Voices of Trainees and Early</a:t>
            </a:r>
            <a:r>
              <a:rPr kumimoji="0" lang="en-US" sz="2800" b="1" u="none" strike="noStrike" kern="1200" cap="none" spc="0" normalizeH="0" noProof="0" dirty="0">
                <a:ln>
                  <a:noFill/>
                </a:ln>
                <a:effectLst/>
                <a:uLnTx/>
                <a:uFillTx/>
                <a:latin typeface="Arial" panose="020B0604020202020204"/>
                <a:ea typeface="+mn-ea"/>
                <a:cs typeface="+mn-cs"/>
              </a:rPr>
              <a:t> </a:t>
            </a:r>
            <a:r>
              <a:rPr kumimoji="0" lang="en-US" sz="2800" b="1" u="none" strike="noStrike" kern="1200" cap="none" spc="0" normalizeH="0" baseline="0" noProof="0" dirty="0">
                <a:ln>
                  <a:noFill/>
                </a:ln>
                <a:effectLst/>
                <a:uLnTx/>
                <a:uFillTx/>
                <a:latin typeface="Arial" panose="020B0604020202020204"/>
                <a:ea typeface="+mn-ea"/>
                <a:cs typeface="+mn-cs"/>
              </a:rPr>
              <a:t>Stage Scientists</a:t>
            </a:r>
          </a:p>
          <a:p>
            <a:pPr marL="768334" marR="0" lvl="3" indent="0" algn="l" defTabSz="627063" rtl="0" eaLnBrk="0" fontAlgn="auto" latinLnBrk="0" hangingPunct="0">
              <a:lnSpc>
                <a:spcPct val="100000"/>
              </a:lnSpc>
              <a:spcBef>
                <a:spcPts val="1800"/>
              </a:spcBef>
              <a:spcAft>
                <a:spcPts val="0"/>
              </a:spcAft>
              <a:buClr>
                <a:srgbClr val="FFFFFF"/>
              </a:buClr>
              <a:buSzPct val="95000"/>
              <a:buFontTx/>
              <a:buNone/>
              <a:tabLst/>
              <a:defRPr/>
            </a:pPr>
            <a:r>
              <a:rPr lang="en-US" sz="2800" b="1" dirty="0">
                <a:solidFill>
                  <a:schemeClr val="bg2">
                    <a:lumMod val="40000"/>
                    <a:lumOff val="60000"/>
                  </a:schemeClr>
                </a:solidFill>
                <a:latin typeface="Arial" panose="020B0604020202020204"/>
              </a:rPr>
              <a:t>	Thursday, October 27</a:t>
            </a:r>
          </a:p>
        </p:txBody>
      </p:sp>
      <p:grpSp>
        <p:nvGrpSpPr>
          <p:cNvPr id="2" name="Group 1">
            <a:extLst>
              <a:ext uri="{FF2B5EF4-FFF2-40B4-BE49-F238E27FC236}">
                <a16:creationId xmlns:a16="http://schemas.microsoft.com/office/drawing/2014/main" id="{64D1B30F-211B-1ECB-D903-A98684E3F5A1}"/>
              </a:ext>
            </a:extLst>
          </p:cNvPr>
          <p:cNvGrpSpPr/>
          <p:nvPr/>
        </p:nvGrpSpPr>
        <p:grpSpPr>
          <a:xfrm>
            <a:off x="3349360" y="1211058"/>
            <a:ext cx="5493279" cy="1729526"/>
            <a:chOff x="2531226" y="846248"/>
            <a:chExt cx="6856736" cy="2286715"/>
          </a:xfrm>
        </p:grpSpPr>
        <p:pic>
          <p:nvPicPr>
            <p:cNvPr id="19" name="Picture 18" descr="Group of people talking">
              <a:extLst>
                <a:ext uri="{FF2B5EF4-FFF2-40B4-BE49-F238E27FC236}">
                  <a16:creationId xmlns:a16="http://schemas.microsoft.com/office/drawing/2014/main" id="{77FAD8E0-1BF9-2340-E126-0E624FE3B94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61299" y="846248"/>
              <a:ext cx="3426663" cy="2286715"/>
            </a:xfrm>
            <a:prstGeom prst="rect">
              <a:avLst/>
            </a:prstGeom>
          </p:spPr>
        </p:pic>
        <p:pic>
          <p:nvPicPr>
            <p:cNvPr id="1026" name="Picture 2" descr="ASHG Annual Meeting - ASHG">
              <a:extLst>
                <a:ext uri="{FF2B5EF4-FFF2-40B4-BE49-F238E27FC236}">
                  <a16:creationId xmlns:a16="http://schemas.microsoft.com/office/drawing/2014/main" id="{4F94C514-1164-C6B5-36E6-1AD44B38BFE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31226" y="846248"/>
              <a:ext cx="3430073" cy="2286715"/>
            </a:xfrm>
            <a:prstGeom prst="rect">
              <a:avLst/>
            </a:prstGeom>
            <a:noFill/>
            <a:extLst>
              <a:ext uri="{909E8E84-426E-40DD-AFC4-6F175D3DCCD1}">
                <a14:hiddenFill xmlns:a14="http://schemas.microsoft.com/office/drawing/2010/main">
                  <a:solidFill>
                    <a:srgbClr val="FFFFFF"/>
                  </a:solidFill>
                </a14:hiddenFill>
              </a:ext>
            </a:extLst>
          </p:spPr>
        </p:pic>
      </p:grpSp>
      <p:sp>
        <p:nvSpPr>
          <p:cNvPr id="9" name="TextBox 8">
            <a:extLst>
              <a:ext uri="{FF2B5EF4-FFF2-40B4-BE49-F238E27FC236}">
                <a16:creationId xmlns:a16="http://schemas.microsoft.com/office/drawing/2014/main" id="{A32F1628-3DDF-4EF3-9AC0-645407E52A5A}"/>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3</a:t>
            </a:r>
          </a:p>
        </p:txBody>
      </p:sp>
    </p:spTree>
    <p:extLst>
      <p:ext uri="{BB962C8B-B14F-4D97-AF65-F5344CB8AC3E}">
        <p14:creationId xmlns:p14="http://schemas.microsoft.com/office/powerpoint/2010/main" val="2102302871"/>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2">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12192000" cy="669925"/>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5FE0D4"/>
                </a:solidFill>
                <a:latin typeface="Arial" pitchFamily="34" charset="0"/>
                <a:cs typeface="Arial" pitchFamily="34" charset="0"/>
              </a:rPr>
              <a:t>Director’s Report Outline</a:t>
            </a:r>
          </a:p>
        </p:txBody>
      </p:sp>
      <p:sp>
        <p:nvSpPr>
          <p:cNvPr id="4" name="Rectangle 4"/>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E57200"/>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NIH Common Fund/Trans-NIH </a:t>
            </a:r>
          </a:p>
          <a:p>
            <a:pPr marL="1016000" lvl="0" indent="-787400">
              <a:spcBef>
                <a:spcPts val="1800"/>
              </a:spcBef>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Communications, </a:t>
            </a:r>
            <a:r>
              <a:rPr lang="en-US" sz="3400" b="1" dirty="0">
                <a:solidFill>
                  <a:srgbClr val="FFFFFF">
                    <a:lumMod val="75000"/>
                  </a:srgbClr>
                </a:solidFill>
              </a:rPr>
              <a:t>Policy, and </a:t>
            </a: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Education </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2920826727"/>
      </p:ext>
    </p:extLst>
  </p:cSld>
  <p:clrMapOvr>
    <a:masterClrMapping/>
  </p:clrMapOvr>
  <p:transition spd="slow">
    <p:wipe dir="d"/>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DC319FD-DB2E-40D7-B833-6D876552CB4B}"/>
              </a:ext>
            </a:extLst>
          </p:cNvPr>
          <p:cNvSpPr txBox="1">
            <a:spLocks/>
          </p:cNvSpPr>
          <p:nvPr/>
        </p:nvSpPr>
        <p:spPr>
          <a:xfrm>
            <a:off x="743455" y="5428455"/>
            <a:ext cx="5634038"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James Anderson, M.D., Ph.D.</a:t>
            </a:r>
          </a:p>
        </p:txBody>
      </p:sp>
      <p:sp>
        <p:nvSpPr>
          <p:cNvPr id="12" name="TextBox 11">
            <a:extLst>
              <a:ext uri="{FF2B5EF4-FFF2-40B4-BE49-F238E27FC236}">
                <a16:creationId xmlns:a16="http://schemas.microsoft.com/office/drawing/2014/main" id="{BBCC733E-3B41-4CB6-8D1E-4DA6E7DB53A5}"/>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4</a:t>
            </a:r>
          </a:p>
        </p:txBody>
      </p:sp>
      <p:sp>
        <p:nvSpPr>
          <p:cNvPr id="14" name="Title 3">
            <a:extLst>
              <a:ext uri="{FF2B5EF4-FFF2-40B4-BE49-F238E27FC236}">
                <a16:creationId xmlns:a16="http://schemas.microsoft.com/office/drawing/2014/main" id="{88CD52F7-A629-4A63-8B9B-288BAAE31CD3}"/>
              </a:ext>
            </a:extLst>
          </p:cNvPr>
          <p:cNvSpPr txBox="1">
            <a:spLocks/>
          </p:cNvSpPr>
          <p:nvPr/>
        </p:nvSpPr>
        <p:spPr>
          <a:xfrm>
            <a:off x="0" y="41417"/>
            <a:ext cx="12192000" cy="1227099"/>
          </a:xfrm>
          <a:prstGeom prst="rect">
            <a:avLst/>
          </a:prstGeom>
        </p:spPr>
        <p:txBody>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dirty="0">
                <a:solidFill>
                  <a:srgbClr val="5FE0D4"/>
                </a:solidFill>
                <a:latin typeface="Arial" charset="0"/>
                <a:cs typeface="Arial" charset="0"/>
              </a:rPr>
              <a:t>Retirement of NIH Deputy Director for Program </a:t>
            </a:r>
          </a:p>
          <a:p>
            <a:pPr algn="ctr">
              <a:defRPr/>
            </a:pPr>
            <a:r>
              <a:rPr lang="en-US" sz="3600" dirty="0">
                <a:solidFill>
                  <a:srgbClr val="5FE0D4"/>
                </a:solidFill>
                <a:latin typeface="Arial" charset="0"/>
                <a:cs typeface="Arial" charset="0"/>
              </a:rPr>
              <a:t>Coordination, Planning, and Strategic Initiatives</a:t>
            </a:r>
          </a:p>
        </p:txBody>
      </p:sp>
      <p:pic>
        <p:nvPicPr>
          <p:cNvPr id="4" name="Picture 3">
            <a:extLst>
              <a:ext uri="{FF2B5EF4-FFF2-40B4-BE49-F238E27FC236}">
                <a16:creationId xmlns:a16="http://schemas.microsoft.com/office/drawing/2014/main" id="{975C0FC4-5348-4FAA-932B-41A00738550E}"/>
              </a:ext>
            </a:extLst>
          </p:cNvPr>
          <p:cNvPicPr>
            <a:picLocks noChangeAspect="1"/>
          </p:cNvPicPr>
          <p:nvPr/>
        </p:nvPicPr>
        <p:blipFill>
          <a:blip r:embed="rId3"/>
          <a:stretch>
            <a:fillRect/>
          </a:stretch>
        </p:blipFill>
        <p:spPr>
          <a:xfrm>
            <a:off x="7689185" y="2318350"/>
            <a:ext cx="2690813" cy="2690813"/>
          </a:xfrm>
          <a:prstGeom prst="rect">
            <a:avLst/>
          </a:prstGeom>
          <a:effectLst>
            <a:glow rad="228600">
              <a:schemeClr val="accent3">
                <a:satMod val="175000"/>
                <a:alpha val="40000"/>
              </a:schemeClr>
            </a:glow>
          </a:effectLst>
        </p:spPr>
      </p:pic>
      <p:grpSp>
        <p:nvGrpSpPr>
          <p:cNvPr id="9" name="Group 8">
            <a:extLst>
              <a:ext uri="{FF2B5EF4-FFF2-40B4-BE49-F238E27FC236}">
                <a16:creationId xmlns:a16="http://schemas.microsoft.com/office/drawing/2014/main" id="{B48347E3-61AB-4E23-AEF0-EC5C442ECCE9}"/>
              </a:ext>
            </a:extLst>
          </p:cNvPr>
          <p:cNvGrpSpPr/>
          <p:nvPr/>
        </p:nvGrpSpPr>
        <p:grpSpPr>
          <a:xfrm>
            <a:off x="6951000" y="1522051"/>
            <a:ext cx="4443412" cy="4529893"/>
            <a:chOff x="6812885" y="1785611"/>
            <a:chExt cx="4443412" cy="4529893"/>
          </a:xfrm>
        </p:grpSpPr>
        <p:sp>
          <p:nvSpPr>
            <p:cNvPr id="7" name="Title 1">
              <a:extLst>
                <a:ext uri="{FF2B5EF4-FFF2-40B4-BE49-F238E27FC236}">
                  <a16:creationId xmlns:a16="http://schemas.microsoft.com/office/drawing/2014/main" id="{842DB62E-7762-4102-BFE6-B60277595D3A}"/>
                </a:ext>
              </a:extLst>
            </p:cNvPr>
            <p:cNvSpPr txBox="1">
              <a:spLocks/>
            </p:cNvSpPr>
            <p:nvPr/>
          </p:nvSpPr>
          <p:spPr>
            <a:xfrm>
              <a:off x="6812885" y="5661937"/>
              <a:ext cx="4443412"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Robert </a:t>
              </a:r>
              <a:r>
                <a:rPr kumimoji="0" lang="en-US" sz="3200" b="1" i="0" u="none" strike="noStrike" kern="1200" cap="none" spc="-100" normalizeH="0" baseline="0" noProof="0" dirty="0" err="1">
                  <a:ln>
                    <a:noFill/>
                  </a:ln>
                  <a:solidFill>
                    <a:srgbClr val="FFFFFF"/>
                  </a:solidFill>
                  <a:effectLst/>
                  <a:uLnTx/>
                  <a:uFillTx/>
                  <a:latin typeface="Arial" panose="020B0604020202020204"/>
                  <a:ea typeface="+mn-ea"/>
                  <a:cs typeface="Arial" charset="0"/>
                </a:rPr>
                <a:t>Eisinger</a:t>
              </a: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 Ph.D.</a:t>
              </a:r>
            </a:p>
          </p:txBody>
        </p:sp>
        <p:pic>
          <p:nvPicPr>
            <p:cNvPr id="1028" name="Picture 4" descr="Dr. Robert W. Eisinger to serve as Acting Associate Director for AIDS  Research, NIH | National Institutes of Health (NIH)">
              <a:extLst>
                <a:ext uri="{FF2B5EF4-FFF2-40B4-BE49-F238E27FC236}">
                  <a16:creationId xmlns:a16="http://schemas.microsoft.com/office/drawing/2014/main" id="{F6849883-69AE-41A4-8DBF-7EDD73672FE6}"/>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4320" b="22015"/>
            <a:stretch/>
          </p:blipFill>
          <p:spPr bwMode="auto">
            <a:xfrm>
              <a:off x="7165178" y="1785611"/>
              <a:ext cx="3738826" cy="3855574"/>
            </a:xfrm>
            <a:prstGeom prst="roundRect">
              <a:avLst/>
            </a:prstGeom>
            <a:noFill/>
            <a:extLst>
              <a:ext uri="{909E8E84-426E-40DD-AFC4-6F175D3DCCD1}">
                <a14:hiddenFill xmlns:a14="http://schemas.microsoft.com/office/drawing/2010/main">
                  <a:solidFill>
                    <a:srgbClr val="FFFFFF"/>
                  </a:solidFill>
                </a14:hiddenFill>
              </a:ext>
            </a:extLst>
          </p:spPr>
        </p:pic>
      </p:grpSp>
      <p:pic>
        <p:nvPicPr>
          <p:cNvPr id="1030" name="Picture 6" descr="James M. Anderson (scientist) - Wikipedia">
            <a:extLst>
              <a:ext uri="{FF2B5EF4-FFF2-40B4-BE49-F238E27FC236}">
                <a16:creationId xmlns:a16="http://schemas.microsoft.com/office/drawing/2014/main" id="{6F73A9E6-3E5A-41E2-AE2C-93DF2D15F45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352550" y="1522051"/>
            <a:ext cx="3888452" cy="3888452"/>
          </a:xfrm>
          <a:prstGeom prst="round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661040"/>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8BBEBC14-941D-4037-B8B4-2AB1322B4ED7}"/>
              </a:ext>
            </a:extLst>
          </p:cNvPr>
          <p:cNvSpPr txBox="1">
            <a:spLocks/>
          </p:cNvSpPr>
          <p:nvPr/>
        </p:nvSpPr>
        <p:spPr>
          <a:xfrm>
            <a:off x="0" y="40872"/>
            <a:ext cx="12192000" cy="639763"/>
          </a:xfrm>
          <a:prstGeom prst="rect">
            <a:avLst/>
          </a:prstGeom>
        </p:spPr>
        <p:txBody>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j-ea"/>
                <a:cs typeface="Arial" charset="0"/>
              </a:rPr>
              <a:t>New President’s Chief Advisor for Science and Technology &amp; Director, White House Office of Science and Technology Policy</a:t>
            </a:r>
            <a:endParaRPr kumimoji="0" lang="en-US" sz="3600" b="1" i="0" u="none" strike="noStrike" kern="1200" cap="none" spc="0" normalizeH="0" baseline="0" noProof="0" dirty="0">
              <a:ln>
                <a:noFill/>
              </a:ln>
              <a:solidFill>
                <a:prstClr val="white"/>
              </a:solidFill>
              <a:effectLst/>
              <a:uLnTx/>
              <a:uFillTx/>
              <a:latin typeface="Arial" charset="0"/>
              <a:ea typeface="+mj-ea"/>
              <a:cs typeface="+mj-cs"/>
            </a:endParaRPr>
          </a:p>
          <a:p>
            <a:pPr marL="0" marR="0" lvl="0" indent="0" algn="ctr" defTabSz="1219170" rtl="0" eaLnBrk="1" fontAlgn="auto" latinLnBrk="0" hangingPunct="1">
              <a:lnSpc>
                <a:spcPct val="90000"/>
              </a:lnSpc>
              <a:spcBef>
                <a:spcPct val="0"/>
              </a:spcBef>
              <a:spcAft>
                <a:spcPts val="0"/>
              </a:spcAft>
              <a:buClrTx/>
              <a:buSzTx/>
              <a:buFontTx/>
              <a:buNone/>
              <a:tabLst/>
              <a:defRPr/>
            </a:pPr>
            <a:endParaRPr kumimoji="0" lang="en-US" sz="3600" b="1" i="0" u="none" strike="noStrike" kern="1200" cap="none" spc="0" normalizeH="0" baseline="0" noProof="0" dirty="0">
              <a:ln>
                <a:noFill/>
              </a:ln>
              <a:solidFill>
                <a:srgbClr val="5FE0D4"/>
              </a:solidFill>
              <a:effectLst/>
              <a:uLnTx/>
              <a:uFillTx/>
              <a:latin typeface="Arial" charset="0"/>
              <a:ea typeface="+mj-ea"/>
              <a:cs typeface="Arial" charset="0"/>
            </a:endParaRPr>
          </a:p>
        </p:txBody>
      </p:sp>
      <p:sp>
        <p:nvSpPr>
          <p:cNvPr id="6" name="Title 1">
            <a:extLst>
              <a:ext uri="{FF2B5EF4-FFF2-40B4-BE49-F238E27FC236}">
                <a16:creationId xmlns:a16="http://schemas.microsoft.com/office/drawing/2014/main" id="{3FA56F52-40BD-4959-B6E7-C5276AB6B90D}"/>
              </a:ext>
            </a:extLst>
          </p:cNvPr>
          <p:cNvSpPr txBox="1">
            <a:spLocks/>
          </p:cNvSpPr>
          <p:nvPr/>
        </p:nvSpPr>
        <p:spPr>
          <a:xfrm>
            <a:off x="1129985" y="5645573"/>
            <a:ext cx="5242555"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it-IT"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Arati Prabhakar, Ph.D.</a:t>
            </a:r>
            <a:endPar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endParaRPr>
          </a:p>
        </p:txBody>
      </p:sp>
      <p:sp>
        <p:nvSpPr>
          <p:cNvPr id="8" name="TextBox 7">
            <a:extLst>
              <a:ext uri="{FF2B5EF4-FFF2-40B4-BE49-F238E27FC236}">
                <a16:creationId xmlns:a16="http://schemas.microsoft.com/office/drawing/2014/main" id="{61F8CC35-78A2-49E4-A32B-53B9E7CAB61C}"/>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5</a:t>
            </a:r>
          </a:p>
        </p:txBody>
      </p:sp>
      <p:pic>
        <p:nvPicPr>
          <p:cNvPr id="1026" name="Picture 2">
            <a:extLst>
              <a:ext uri="{FF2B5EF4-FFF2-40B4-BE49-F238E27FC236}">
                <a16:creationId xmlns:a16="http://schemas.microsoft.com/office/drawing/2014/main" id="{71DFE8DD-FA56-4702-9D1F-FDB28180069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39" t="3691" r="-339" b="24460"/>
          <a:stretch/>
        </p:blipFill>
        <p:spPr bwMode="auto">
          <a:xfrm>
            <a:off x="1830430" y="2111080"/>
            <a:ext cx="3908828" cy="3510631"/>
          </a:xfrm>
          <a:prstGeom prst="round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D5FAF90B-E158-449E-8F2A-7A00FB27F322}"/>
              </a:ext>
            </a:extLst>
          </p:cNvPr>
          <p:cNvPicPr>
            <a:picLocks noChangeAspect="1"/>
          </p:cNvPicPr>
          <p:nvPr/>
        </p:nvPicPr>
        <p:blipFill>
          <a:blip r:embed="rId4"/>
          <a:stretch>
            <a:fillRect/>
          </a:stretch>
        </p:blipFill>
        <p:spPr>
          <a:xfrm>
            <a:off x="7673192" y="2408601"/>
            <a:ext cx="2915587" cy="2915587"/>
          </a:xfrm>
          <a:prstGeom prst="rect">
            <a:avLst/>
          </a:prstGeom>
        </p:spPr>
      </p:pic>
    </p:spTree>
    <p:extLst>
      <p:ext uri="{BB962C8B-B14F-4D97-AF65-F5344CB8AC3E}">
        <p14:creationId xmlns:p14="http://schemas.microsoft.com/office/powerpoint/2010/main" val="2592784255"/>
      </p:ext>
    </p:extLst>
  </p:cSld>
  <p:clrMapOvr>
    <a:masterClrMapping/>
  </p:clrMapOvr>
  <p:transition spd="slow">
    <p:wipe dir="d"/>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8BBEBC14-941D-4037-B8B4-2AB1322B4ED7}"/>
              </a:ext>
            </a:extLst>
          </p:cNvPr>
          <p:cNvSpPr txBox="1">
            <a:spLocks/>
          </p:cNvSpPr>
          <p:nvPr/>
        </p:nvSpPr>
        <p:spPr>
          <a:xfrm>
            <a:off x="0" y="40872"/>
            <a:ext cx="12192000" cy="639763"/>
          </a:xfrm>
          <a:prstGeom prst="rect">
            <a:avLst/>
          </a:prstGeom>
        </p:spPr>
        <p:txBody>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j-ea"/>
                <a:cs typeface="Arial" charset="0"/>
              </a:rPr>
              <a:t>New Director, Advanced Research </a:t>
            </a:r>
          </a:p>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j-ea"/>
                <a:cs typeface="Arial" charset="0"/>
              </a:rPr>
              <a:t>Projects Agency for Health (ARPA-H)</a:t>
            </a:r>
            <a:endParaRPr kumimoji="0" lang="en-US" sz="3600" b="1" i="0" u="none" strike="noStrike" kern="1200" cap="none" spc="0" normalizeH="0" baseline="0" noProof="0" dirty="0">
              <a:ln>
                <a:noFill/>
              </a:ln>
              <a:solidFill>
                <a:prstClr val="white"/>
              </a:solidFill>
              <a:effectLst/>
              <a:uLnTx/>
              <a:uFillTx/>
              <a:latin typeface="Arial" charset="0"/>
              <a:ea typeface="+mj-ea"/>
              <a:cs typeface="+mj-cs"/>
            </a:endParaRPr>
          </a:p>
          <a:p>
            <a:pPr marL="0" marR="0" lvl="0" indent="0" algn="ctr" defTabSz="1219170" rtl="0" eaLnBrk="1" fontAlgn="auto" latinLnBrk="0" hangingPunct="1">
              <a:lnSpc>
                <a:spcPct val="90000"/>
              </a:lnSpc>
              <a:spcBef>
                <a:spcPct val="0"/>
              </a:spcBef>
              <a:spcAft>
                <a:spcPts val="0"/>
              </a:spcAft>
              <a:buClrTx/>
              <a:buSzTx/>
              <a:buFontTx/>
              <a:buNone/>
              <a:tabLst/>
              <a:defRPr/>
            </a:pPr>
            <a:endParaRPr kumimoji="0" lang="en-US" sz="3600" b="1" i="0" u="none" strike="noStrike" kern="1200" cap="none" spc="0" normalizeH="0" baseline="0" noProof="0" dirty="0">
              <a:ln>
                <a:noFill/>
              </a:ln>
              <a:solidFill>
                <a:srgbClr val="5FE0D4"/>
              </a:solidFill>
              <a:effectLst/>
              <a:uLnTx/>
              <a:uFillTx/>
              <a:latin typeface="Arial" charset="0"/>
              <a:ea typeface="+mj-ea"/>
              <a:cs typeface="Arial" charset="0"/>
            </a:endParaRPr>
          </a:p>
        </p:txBody>
      </p:sp>
      <p:sp>
        <p:nvSpPr>
          <p:cNvPr id="6" name="Title 1">
            <a:extLst>
              <a:ext uri="{FF2B5EF4-FFF2-40B4-BE49-F238E27FC236}">
                <a16:creationId xmlns:a16="http://schemas.microsoft.com/office/drawing/2014/main" id="{3FA56F52-40BD-4959-B6E7-C5276AB6B90D}"/>
              </a:ext>
            </a:extLst>
          </p:cNvPr>
          <p:cNvSpPr txBox="1">
            <a:spLocks/>
          </p:cNvSpPr>
          <p:nvPr/>
        </p:nvSpPr>
        <p:spPr>
          <a:xfrm>
            <a:off x="1403035" y="5584282"/>
            <a:ext cx="5242555"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it-IT"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Renee Wegryzn, Ph.D.</a:t>
            </a:r>
            <a:endPar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endParaRPr>
          </a:p>
        </p:txBody>
      </p:sp>
      <p:sp>
        <p:nvSpPr>
          <p:cNvPr id="8" name="TextBox 7">
            <a:extLst>
              <a:ext uri="{FF2B5EF4-FFF2-40B4-BE49-F238E27FC236}">
                <a16:creationId xmlns:a16="http://schemas.microsoft.com/office/drawing/2014/main" id="{61F8CC35-78A2-49E4-A32B-53B9E7CAB61C}"/>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6</a:t>
            </a:r>
          </a:p>
        </p:txBody>
      </p:sp>
      <p:pic>
        <p:nvPicPr>
          <p:cNvPr id="1026" name="Picture 2" descr="Former government scientist appointed first leader of ARPA-H - STAT">
            <a:extLst>
              <a:ext uri="{FF2B5EF4-FFF2-40B4-BE49-F238E27FC236}">
                <a16:creationId xmlns:a16="http://schemas.microsoft.com/office/drawing/2014/main" id="{71DFE8DD-FA56-4702-9D1F-FDB28180069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72444" y="1546795"/>
            <a:ext cx="4503736" cy="4044935"/>
          </a:xfrm>
          <a:prstGeom prst="roundRect">
            <a:avLst/>
          </a:prstGeom>
          <a:noFill/>
          <a:extLst>
            <a:ext uri="{909E8E84-426E-40DD-AFC4-6F175D3DCCD1}">
              <a14:hiddenFill xmlns:a14="http://schemas.microsoft.com/office/drawing/2010/main">
                <a:solidFill>
                  <a:srgbClr val="FFFFFF"/>
                </a:solidFill>
              </a14:hiddenFill>
            </a:ext>
          </a:extLst>
        </p:spPr>
      </p:pic>
      <p:pic>
        <p:nvPicPr>
          <p:cNvPr id="1028" name="Picture 4" descr="Human eye with using the graphical user interface technology - stock photo">
            <a:extLst>
              <a:ext uri="{FF2B5EF4-FFF2-40B4-BE49-F238E27FC236}">
                <a16:creationId xmlns:a16="http://schemas.microsoft.com/office/drawing/2014/main" id="{C0930A58-6701-48A3-BA96-37C677DFF38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55536" y="2700770"/>
            <a:ext cx="3057525" cy="2038350"/>
          </a:xfrm>
          <a:prstGeom prst="rect">
            <a:avLst/>
          </a:prstGeom>
          <a:noFill/>
          <a:effectLst>
            <a:glow rad="228600">
              <a:schemeClr val="accent3">
                <a:satMod val="175000"/>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2014557"/>
      </p:ext>
    </p:extLst>
  </p:cSld>
  <p:clrMapOvr>
    <a:masterClrMapping/>
  </p:clrMapOvr>
  <p:transition spd="slow">
    <p:wipe dir="d"/>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Appointment of Dr. Monica Bertagnolli as Director of the National Cancer  Institute | National Institutes of Health (NIH)">
            <a:extLst>
              <a:ext uri="{FF2B5EF4-FFF2-40B4-BE49-F238E27FC236}">
                <a16:creationId xmlns:a16="http://schemas.microsoft.com/office/drawing/2014/main" id="{4E539433-36F0-47EA-BAE6-5C1C66DD8C5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052" t="6188" r="3052" b="33621"/>
          <a:stretch/>
        </p:blipFill>
        <p:spPr bwMode="auto">
          <a:xfrm>
            <a:off x="1748148" y="1143215"/>
            <a:ext cx="4552327" cy="4395581"/>
          </a:xfrm>
          <a:prstGeom prst="roundRect">
            <a:avLst/>
          </a:prstGeom>
          <a:noFill/>
          <a:extLst>
            <a:ext uri="{909E8E84-426E-40DD-AFC4-6F175D3DCCD1}">
              <a14:hiddenFill xmlns:a14="http://schemas.microsoft.com/office/drawing/2010/main">
                <a:solidFill>
                  <a:srgbClr val="FFFFFF"/>
                </a:solidFill>
              </a14:hiddenFill>
            </a:ext>
          </a:extLst>
        </p:spPr>
      </p:pic>
      <p:sp>
        <p:nvSpPr>
          <p:cNvPr id="2" name="Title 3">
            <a:extLst>
              <a:ext uri="{FF2B5EF4-FFF2-40B4-BE49-F238E27FC236}">
                <a16:creationId xmlns:a16="http://schemas.microsoft.com/office/drawing/2014/main" id="{8BBEBC14-941D-4037-B8B4-2AB1322B4ED7}"/>
              </a:ext>
            </a:extLst>
          </p:cNvPr>
          <p:cNvSpPr txBox="1">
            <a:spLocks/>
          </p:cNvSpPr>
          <p:nvPr/>
        </p:nvSpPr>
        <p:spPr>
          <a:xfrm>
            <a:off x="0" y="40872"/>
            <a:ext cx="12192000" cy="639763"/>
          </a:xfrm>
          <a:prstGeom prst="rect">
            <a:avLst/>
          </a:prstGeom>
        </p:spPr>
        <p:txBody>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dirty="0">
                <a:solidFill>
                  <a:srgbClr val="5FE0D4"/>
                </a:solidFill>
                <a:latin typeface="Arial" charset="0"/>
                <a:cs typeface="Arial" charset="0"/>
              </a:rPr>
              <a:t>New Director, National Cancer Institute</a:t>
            </a:r>
          </a:p>
        </p:txBody>
      </p:sp>
      <p:sp>
        <p:nvSpPr>
          <p:cNvPr id="6" name="Title 1">
            <a:extLst>
              <a:ext uri="{FF2B5EF4-FFF2-40B4-BE49-F238E27FC236}">
                <a16:creationId xmlns:a16="http://schemas.microsoft.com/office/drawing/2014/main" id="{3FA56F52-40BD-4959-B6E7-C5276AB6B90D}"/>
              </a:ext>
            </a:extLst>
          </p:cNvPr>
          <p:cNvSpPr txBox="1">
            <a:spLocks/>
          </p:cNvSpPr>
          <p:nvPr/>
        </p:nvSpPr>
        <p:spPr>
          <a:xfrm>
            <a:off x="1403035" y="5570643"/>
            <a:ext cx="5242555"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it-IT"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Monica Bertagnolli, M.D.</a:t>
            </a:r>
            <a:endPar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endParaRPr>
          </a:p>
        </p:txBody>
      </p:sp>
      <p:sp>
        <p:nvSpPr>
          <p:cNvPr id="8" name="TextBox 7">
            <a:extLst>
              <a:ext uri="{FF2B5EF4-FFF2-40B4-BE49-F238E27FC236}">
                <a16:creationId xmlns:a16="http://schemas.microsoft.com/office/drawing/2014/main" id="{61F8CC35-78A2-49E4-A32B-53B9E7CAB61C}"/>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7</a:t>
            </a:r>
          </a:p>
        </p:txBody>
      </p:sp>
      <p:pic>
        <p:nvPicPr>
          <p:cNvPr id="9" name="Picture 8">
            <a:extLst>
              <a:ext uri="{FF2B5EF4-FFF2-40B4-BE49-F238E27FC236}">
                <a16:creationId xmlns:a16="http://schemas.microsoft.com/office/drawing/2014/main" id="{4D4926E8-E769-4DE1-B678-B19E7FFB0D4E}"/>
              </a:ext>
            </a:extLst>
          </p:cNvPr>
          <p:cNvPicPr>
            <a:picLocks noChangeAspect="1"/>
          </p:cNvPicPr>
          <p:nvPr/>
        </p:nvPicPr>
        <p:blipFill rotWithShape="1">
          <a:blip r:embed="rId4"/>
          <a:srcRect l="7080" t="17162" r="6136" b="16837"/>
          <a:stretch/>
        </p:blipFill>
        <p:spPr>
          <a:xfrm>
            <a:off x="6852214" y="3085459"/>
            <a:ext cx="3736310" cy="1257301"/>
          </a:xfrm>
          <a:prstGeom prst="rect">
            <a:avLst/>
          </a:prstGeom>
          <a:solidFill>
            <a:schemeClr val="tx1"/>
          </a:solidFill>
          <a:effectLst>
            <a:glow rad="228600">
              <a:schemeClr val="accent1">
                <a:satMod val="175000"/>
                <a:alpha val="40000"/>
              </a:schemeClr>
            </a:glow>
          </a:effectLst>
        </p:spPr>
      </p:pic>
    </p:spTree>
    <p:extLst>
      <p:ext uri="{BB962C8B-B14F-4D97-AF65-F5344CB8AC3E}">
        <p14:creationId xmlns:p14="http://schemas.microsoft.com/office/powerpoint/2010/main" val="186976009"/>
      </p:ext>
    </p:extLst>
  </p:cSld>
  <p:clrMapOvr>
    <a:masterClrMapping/>
  </p:clrMapOvr>
  <p:transition spd="slow">
    <p:wipe dir="d"/>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Schor Named NINDS Deputy Director | NIH Record">
            <a:extLst>
              <a:ext uri="{FF2B5EF4-FFF2-40B4-BE49-F238E27FC236}">
                <a16:creationId xmlns:a16="http://schemas.microsoft.com/office/drawing/2014/main" id="{9817FC9F-A028-45DE-993D-B37C60072F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47297" y="1346796"/>
            <a:ext cx="3362754" cy="4316838"/>
          </a:xfrm>
          <a:prstGeom prst="roundRect">
            <a:avLst/>
          </a:prstGeom>
          <a:noFill/>
          <a:extLst>
            <a:ext uri="{909E8E84-426E-40DD-AFC4-6F175D3DCCD1}">
              <a14:hiddenFill xmlns:a14="http://schemas.microsoft.com/office/drawing/2010/main">
                <a:solidFill>
                  <a:srgbClr val="FFFFFF"/>
                </a:solidFill>
              </a14:hiddenFill>
            </a:ext>
          </a:extLst>
        </p:spPr>
      </p:pic>
      <p:sp>
        <p:nvSpPr>
          <p:cNvPr id="2" name="Title 3">
            <a:extLst>
              <a:ext uri="{FF2B5EF4-FFF2-40B4-BE49-F238E27FC236}">
                <a16:creationId xmlns:a16="http://schemas.microsoft.com/office/drawing/2014/main" id="{8BBEBC14-941D-4037-B8B4-2AB1322B4ED7}"/>
              </a:ext>
            </a:extLst>
          </p:cNvPr>
          <p:cNvSpPr txBox="1">
            <a:spLocks/>
          </p:cNvSpPr>
          <p:nvPr/>
        </p:nvSpPr>
        <p:spPr>
          <a:xfrm>
            <a:off x="0" y="39429"/>
            <a:ext cx="12192000" cy="1227099"/>
          </a:xfrm>
          <a:prstGeom prst="rect">
            <a:avLst/>
          </a:prstGeom>
        </p:spPr>
        <p:txBody>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dirty="0">
                <a:solidFill>
                  <a:srgbClr val="5FE0D4"/>
                </a:solidFill>
                <a:latin typeface="Arial" charset="0"/>
                <a:cs typeface="Arial" charset="0"/>
              </a:rPr>
              <a:t>New NIH Acting Deputy Director </a:t>
            </a:r>
          </a:p>
          <a:p>
            <a:pPr algn="ctr">
              <a:defRPr/>
            </a:pPr>
            <a:r>
              <a:rPr lang="en-US" sz="3600" dirty="0">
                <a:solidFill>
                  <a:srgbClr val="5FE0D4"/>
                </a:solidFill>
                <a:latin typeface="Arial" charset="0"/>
                <a:cs typeface="Arial" charset="0"/>
              </a:rPr>
              <a:t>for Intramural Research</a:t>
            </a:r>
          </a:p>
        </p:txBody>
      </p:sp>
      <p:sp>
        <p:nvSpPr>
          <p:cNvPr id="12" name="TextBox 11">
            <a:extLst>
              <a:ext uri="{FF2B5EF4-FFF2-40B4-BE49-F238E27FC236}">
                <a16:creationId xmlns:a16="http://schemas.microsoft.com/office/drawing/2014/main" id="{712C266C-C5BD-44D7-BFBD-B4EE5C39884F}"/>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8</a:t>
            </a:r>
          </a:p>
        </p:txBody>
      </p:sp>
      <p:pic>
        <p:nvPicPr>
          <p:cNvPr id="13" name="Picture 12">
            <a:extLst>
              <a:ext uri="{FF2B5EF4-FFF2-40B4-BE49-F238E27FC236}">
                <a16:creationId xmlns:a16="http://schemas.microsoft.com/office/drawing/2014/main" id="{B520FFD4-7FDA-4C33-9C93-BEB8C58BEEF6}"/>
              </a:ext>
            </a:extLst>
          </p:cNvPr>
          <p:cNvPicPr>
            <a:picLocks noChangeAspect="1"/>
          </p:cNvPicPr>
          <p:nvPr/>
        </p:nvPicPr>
        <p:blipFill>
          <a:blip r:embed="rId4"/>
          <a:stretch>
            <a:fillRect/>
          </a:stretch>
        </p:blipFill>
        <p:spPr>
          <a:xfrm>
            <a:off x="7839703" y="2663110"/>
            <a:ext cx="1905000" cy="1905000"/>
          </a:xfrm>
          <a:prstGeom prst="rect">
            <a:avLst/>
          </a:prstGeom>
          <a:ln w="76200">
            <a:solidFill>
              <a:schemeClr val="tx1"/>
            </a:solidFill>
          </a:ln>
          <a:effectLst>
            <a:glow rad="228600">
              <a:schemeClr val="accent3">
                <a:satMod val="175000"/>
                <a:alpha val="40000"/>
              </a:schemeClr>
            </a:glow>
          </a:effectLst>
        </p:spPr>
      </p:pic>
      <p:sp>
        <p:nvSpPr>
          <p:cNvPr id="15" name="Title 1">
            <a:extLst>
              <a:ext uri="{FF2B5EF4-FFF2-40B4-BE49-F238E27FC236}">
                <a16:creationId xmlns:a16="http://schemas.microsoft.com/office/drawing/2014/main" id="{971B9595-A10C-475B-9C66-D9A4C14C6FE6}"/>
              </a:ext>
            </a:extLst>
          </p:cNvPr>
          <p:cNvSpPr txBox="1">
            <a:spLocks/>
          </p:cNvSpPr>
          <p:nvPr/>
        </p:nvSpPr>
        <p:spPr>
          <a:xfrm>
            <a:off x="1135759" y="5663634"/>
            <a:ext cx="5985831"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Nina Schor, M.D., Ph.D., </a:t>
            </a:r>
          </a:p>
        </p:txBody>
      </p:sp>
    </p:spTree>
    <p:extLst>
      <p:ext uri="{BB962C8B-B14F-4D97-AF65-F5344CB8AC3E}">
        <p14:creationId xmlns:p14="http://schemas.microsoft.com/office/powerpoint/2010/main" val="2994768317"/>
      </p:ext>
    </p:extLst>
  </p:cSld>
  <p:clrMapOvr>
    <a:masterClrMapping/>
  </p:clrMapOvr>
  <p:transition spd="slow">
    <p:wipe dir="d"/>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8BBEBC14-941D-4037-B8B4-2AB1322B4ED7}"/>
              </a:ext>
            </a:extLst>
          </p:cNvPr>
          <p:cNvSpPr txBox="1">
            <a:spLocks/>
          </p:cNvSpPr>
          <p:nvPr/>
        </p:nvSpPr>
        <p:spPr>
          <a:xfrm>
            <a:off x="0" y="41702"/>
            <a:ext cx="12192000" cy="1278332"/>
          </a:xfrm>
          <a:prstGeom prst="rect">
            <a:avLst/>
          </a:prstGeom>
        </p:spPr>
        <p:txBody>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dirty="0">
                <a:solidFill>
                  <a:srgbClr val="5FE0D4"/>
                </a:solidFill>
                <a:latin typeface="Arial" charset="0"/>
                <a:cs typeface="Arial" charset="0"/>
              </a:rPr>
              <a:t>New Director, NIH Office of Equity, </a:t>
            </a:r>
          </a:p>
          <a:p>
            <a:pPr algn="ctr">
              <a:defRPr/>
            </a:pPr>
            <a:r>
              <a:rPr lang="en-US" sz="3600" dirty="0">
                <a:solidFill>
                  <a:srgbClr val="5FE0D4"/>
                </a:solidFill>
                <a:latin typeface="Arial" charset="0"/>
                <a:cs typeface="Arial" charset="0"/>
              </a:rPr>
              <a:t>Diversity, and Inclusion</a:t>
            </a:r>
          </a:p>
        </p:txBody>
      </p:sp>
      <p:sp>
        <p:nvSpPr>
          <p:cNvPr id="6" name="Title 1">
            <a:extLst>
              <a:ext uri="{FF2B5EF4-FFF2-40B4-BE49-F238E27FC236}">
                <a16:creationId xmlns:a16="http://schemas.microsoft.com/office/drawing/2014/main" id="{3FA56F52-40BD-4959-B6E7-C5276AB6B90D}"/>
              </a:ext>
            </a:extLst>
          </p:cNvPr>
          <p:cNvSpPr txBox="1">
            <a:spLocks/>
          </p:cNvSpPr>
          <p:nvPr/>
        </p:nvSpPr>
        <p:spPr>
          <a:xfrm>
            <a:off x="741875" y="5779873"/>
            <a:ext cx="5242555"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Kevin Williams, J.D.</a:t>
            </a:r>
          </a:p>
        </p:txBody>
      </p:sp>
      <p:sp>
        <p:nvSpPr>
          <p:cNvPr id="8" name="TextBox 7">
            <a:extLst>
              <a:ext uri="{FF2B5EF4-FFF2-40B4-BE49-F238E27FC236}">
                <a16:creationId xmlns:a16="http://schemas.microsoft.com/office/drawing/2014/main" id="{DA48B0B4-2E34-4A25-B455-829B57502DBB}"/>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9</a:t>
            </a:r>
          </a:p>
        </p:txBody>
      </p:sp>
      <p:pic>
        <p:nvPicPr>
          <p:cNvPr id="4098" name="Picture 2" descr="Image of Kevin D. Williams, J.D., Director, NIH Office of Equity, Diversity, and Inclusion">
            <a:extLst>
              <a:ext uri="{FF2B5EF4-FFF2-40B4-BE49-F238E27FC236}">
                <a16:creationId xmlns:a16="http://schemas.microsoft.com/office/drawing/2014/main" id="{C2B14715-F021-4100-A0AB-2B61B4948EA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199" t="2718" r="18613" b="16824"/>
          <a:stretch/>
        </p:blipFill>
        <p:spPr bwMode="auto">
          <a:xfrm>
            <a:off x="987756" y="1354448"/>
            <a:ext cx="4711671" cy="4395581"/>
          </a:xfrm>
          <a:prstGeom prst="roundRect">
            <a:avLst/>
          </a:prstGeom>
          <a:noFill/>
          <a:extLst>
            <a:ext uri="{909E8E84-426E-40DD-AFC4-6F175D3DCCD1}">
              <a14:hiddenFill xmlns:a14="http://schemas.microsoft.com/office/drawing/2010/main">
                <a:solidFill>
                  <a:srgbClr val="FFFFFF"/>
                </a:solidFill>
              </a14:hiddenFill>
            </a:ext>
          </a:extLst>
        </p:spPr>
      </p:pic>
      <p:grpSp>
        <p:nvGrpSpPr>
          <p:cNvPr id="13" name="Group 12">
            <a:extLst>
              <a:ext uri="{FF2B5EF4-FFF2-40B4-BE49-F238E27FC236}">
                <a16:creationId xmlns:a16="http://schemas.microsoft.com/office/drawing/2014/main" id="{F4BAA889-2C53-4BC5-8AFD-529A3762ABDC}"/>
              </a:ext>
            </a:extLst>
          </p:cNvPr>
          <p:cNvGrpSpPr/>
          <p:nvPr/>
        </p:nvGrpSpPr>
        <p:grpSpPr>
          <a:xfrm>
            <a:off x="6523670" y="2989048"/>
            <a:ext cx="5099249" cy="1126381"/>
            <a:chOff x="6730801" y="3159869"/>
            <a:chExt cx="5099249" cy="1126381"/>
          </a:xfrm>
          <a:effectLst>
            <a:glow rad="228600">
              <a:schemeClr val="accent2">
                <a:satMod val="175000"/>
                <a:alpha val="40000"/>
              </a:schemeClr>
            </a:glow>
          </a:effectLst>
        </p:grpSpPr>
        <p:sp>
          <p:nvSpPr>
            <p:cNvPr id="14" name="Rectangle 13">
              <a:extLst>
                <a:ext uri="{FF2B5EF4-FFF2-40B4-BE49-F238E27FC236}">
                  <a16:creationId xmlns:a16="http://schemas.microsoft.com/office/drawing/2014/main" id="{62DD3E1D-3F75-4B92-9BDE-141D92F04C5B}"/>
                </a:ext>
              </a:extLst>
            </p:cNvPr>
            <p:cNvSpPr/>
            <p:nvPr/>
          </p:nvSpPr>
          <p:spPr>
            <a:xfrm>
              <a:off x="6730801" y="3159869"/>
              <a:ext cx="5099249" cy="112638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6" descr="NIH Office of Equity, Diversity, and Inclusion">
              <a:extLst>
                <a:ext uri="{FF2B5EF4-FFF2-40B4-BE49-F238E27FC236}">
                  <a16:creationId xmlns:a16="http://schemas.microsoft.com/office/drawing/2014/main" id="{9C59C8C8-FEE7-4976-8C37-0C6DDFDE471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3403" y="3330690"/>
              <a:ext cx="4534043" cy="78473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258192220"/>
      </p:ext>
    </p:extLst>
  </p:cSld>
  <p:clrMapOvr>
    <a:masterClrMapping/>
  </p:clrMapOvr>
  <p:transition spd="slow">
    <p:wipe dir="d"/>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
            <a:extLst>
              <a:ext uri="{FF2B5EF4-FFF2-40B4-BE49-F238E27FC236}">
                <a16:creationId xmlns:a16="http://schemas.microsoft.com/office/drawing/2014/main" id="{12DD476B-0E43-4F85-B6CA-2DF2EEFC57BE}"/>
              </a:ext>
            </a:extLst>
          </p:cNvPr>
          <p:cNvSpPr txBox="1">
            <a:spLocks/>
          </p:cNvSpPr>
          <p:nvPr/>
        </p:nvSpPr>
        <p:spPr>
          <a:xfrm>
            <a:off x="883501" y="3874355"/>
            <a:ext cx="11506200" cy="2660521"/>
          </a:xfrm>
          <a:prstGeom prst="rect">
            <a:avLst/>
          </a:prstGeom>
        </p:spPr>
        <p:txBody>
          <a:bodyPr lIns="91440" tIns="45720" rIns="91440" bIns="45720" anchor="t">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303213" indent="-303213" defTabSz="457200">
              <a:lnSpc>
                <a:spcPct val="100000"/>
              </a:lnSpc>
              <a:spcBef>
                <a:spcPts val="0"/>
              </a:spcBef>
              <a:spcAft>
                <a:spcPts val="600"/>
              </a:spcAft>
              <a:buClr>
                <a:schemeClr val="tx1"/>
              </a:buClr>
              <a:buFont typeface="Wingdings" panose="05000000000000000000" pitchFamily="2" charset="2"/>
              <a:buChar char="§"/>
              <a:defRPr/>
            </a:pPr>
            <a:r>
              <a:rPr lang="en-US" sz="2800" b="1" dirty="0">
                <a:latin typeface="+mj-lt"/>
                <a:cs typeface="Arial"/>
              </a:rPr>
              <a:t>Effective January 25, 2023 </a:t>
            </a:r>
            <a:endParaRPr lang="en-US" sz="2800" b="1" i="1" dirty="0">
              <a:ea typeface="+mn-lt"/>
              <a:cs typeface="+mn-lt"/>
            </a:endParaRPr>
          </a:p>
          <a:p>
            <a:pPr marL="303213" indent="-303213" defTabSz="457200">
              <a:lnSpc>
                <a:spcPct val="100000"/>
              </a:lnSpc>
              <a:spcBef>
                <a:spcPts val="0"/>
              </a:spcBef>
              <a:spcAft>
                <a:spcPts val="600"/>
              </a:spcAft>
              <a:buClr>
                <a:schemeClr val="tx1"/>
              </a:buClr>
              <a:buFont typeface="Wingdings" panose="05000000000000000000" pitchFamily="2" charset="2"/>
              <a:buChar char="§"/>
              <a:defRPr/>
            </a:pPr>
            <a:r>
              <a:rPr kumimoji="0" lang="en-US" sz="2800" b="1" i="0" u="none" strike="noStrike" kern="1200" cap="none" spc="0" normalizeH="0" baseline="0" noProof="0" dirty="0">
                <a:ln>
                  <a:noFill/>
                </a:ln>
                <a:effectLst/>
                <a:uLnTx/>
                <a:uFillTx/>
                <a:latin typeface="+mj-lt"/>
              </a:rPr>
              <a:t>Policy Requirements:</a:t>
            </a:r>
            <a:endParaRPr lang="en-US" sz="2800" dirty="0">
              <a:cs typeface="Arial"/>
            </a:endParaRPr>
          </a:p>
          <a:p>
            <a:pPr marL="303213" lvl="1" indent="-303213" defTabSz="457200">
              <a:lnSpc>
                <a:spcPct val="100000"/>
              </a:lnSpc>
              <a:spcBef>
                <a:spcPts val="0"/>
              </a:spcBef>
              <a:spcAft>
                <a:spcPts val="600"/>
              </a:spcAft>
              <a:buClr>
                <a:schemeClr val="tx1"/>
              </a:buClr>
              <a:buNone/>
              <a:defRPr/>
            </a:pPr>
            <a:r>
              <a:rPr kumimoji="0" lang="en-US" sz="2800" b="1" i="0" u="none" strike="noStrike" kern="1200" cap="none" spc="0" normalizeH="0" baseline="0" noProof="0" dirty="0">
                <a:ln>
                  <a:noFill/>
                </a:ln>
                <a:solidFill>
                  <a:schemeClr val="accent3">
                    <a:lumMod val="40000"/>
                    <a:lumOff val="60000"/>
                  </a:schemeClr>
                </a:solidFill>
                <a:effectLst/>
                <a:uLnTx/>
                <a:uFillTx/>
                <a:latin typeface="+mj-lt"/>
              </a:rPr>
              <a:t>		</a:t>
            </a:r>
            <a:r>
              <a:rPr kumimoji="0" lang="en-US" sz="2800" b="1" i="0" u="none" strike="noStrike" kern="1200" cap="none" spc="0" normalizeH="0" baseline="0" noProof="0" dirty="0">
                <a:ln>
                  <a:noFill/>
                </a:ln>
                <a:solidFill>
                  <a:schemeClr val="bg2">
                    <a:lumMod val="40000"/>
                    <a:lumOff val="60000"/>
                  </a:schemeClr>
                </a:solidFill>
                <a:effectLst/>
                <a:uLnTx/>
                <a:uFillTx/>
                <a:latin typeface="+mj-lt"/>
              </a:rPr>
              <a:t>Submission of Data Management and Sharing Plan</a:t>
            </a:r>
            <a:r>
              <a:rPr lang="en-US" sz="2800" i="1" dirty="0">
                <a:solidFill>
                  <a:schemeClr val="bg2">
                    <a:lumMod val="40000"/>
                    <a:lumOff val="60000"/>
                  </a:schemeClr>
                </a:solidFill>
                <a:latin typeface="+mj-lt"/>
              </a:rPr>
              <a:t> </a:t>
            </a:r>
            <a:endParaRPr lang="en-US" sz="2800" b="0" i="1" u="none" strike="noStrike" kern="1200" cap="none" spc="0" normalizeH="0" baseline="0" noProof="0" dirty="0">
              <a:ln>
                <a:noFill/>
              </a:ln>
              <a:solidFill>
                <a:schemeClr val="bg2">
                  <a:lumMod val="40000"/>
                  <a:lumOff val="60000"/>
                </a:schemeClr>
              </a:solidFill>
              <a:effectLst/>
              <a:uLnTx/>
              <a:uFillTx/>
              <a:latin typeface="+mj-lt"/>
              <a:cs typeface="Arial"/>
            </a:endParaRPr>
          </a:p>
          <a:p>
            <a:pPr marL="303213" lvl="1" indent="-303213" defTabSz="457200">
              <a:lnSpc>
                <a:spcPct val="100000"/>
              </a:lnSpc>
              <a:spcBef>
                <a:spcPts val="0"/>
              </a:spcBef>
              <a:spcAft>
                <a:spcPts val="600"/>
              </a:spcAft>
              <a:buClr>
                <a:schemeClr val="tx1"/>
              </a:buClr>
              <a:buNone/>
              <a:defRPr/>
            </a:pPr>
            <a:r>
              <a:rPr kumimoji="0" lang="en-US" sz="2800" b="1" i="0" u="none" strike="noStrike" kern="1200" cap="none" spc="0" normalizeH="0" baseline="0" noProof="0" dirty="0">
                <a:ln>
                  <a:noFill/>
                </a:ln>
                <a:solidFill>
                  <a:schemeClr val="bg2">
                    <a:lumMod val="40000"/>
                    <a:lumOff val="60000"/>
                  </a:schemeClr>
                </a:solidFill>
                <a:effectLst/>
                <a:uLnTx/>
                <a:uFillTx/>
                <a:latin typeface="+mj-lt"/>
              </a:rPr>
              <a:t>		Compliance with any institute/center-approved </a:t>
            </a:r>
            <a:r>
              <a:rPr lang="en-US" sz="2800" b="1" dirty="0">
                <a:solidFill>
                  <a:schemeClr val="bg2">
                    <a:lumMod val="40000"/>
                    <a:lumOff val="60000"/>
                  </a:schemeClr>
                </a:solidFill>
                <a:latin typeface="+mj-lt"/>
              </a:rPr>
              <a:t>p</a:t>
            </a:r>
            <a:r>
              <a:rPr kumimoji="0" lang="en-US" sz="2800" b="1" i="0" u="none" strike="noStrike" kern="1200" cap="none" spc="0" normalizeH="0" baseline="0" noProof="0" dirty="0" err="1">
                <a:ln>
                  <a:noFill/>
                </a:ln>
                <a:solidFill>
                  <a:schemeClr val="bg2">
                    <a:lumMod val="40000"/>
                    <a:lumOff val="60000"/>
                  </a:schemeClr>
                </a:solidFill>
                <a:effectLst/>
                <a:uLnTx/>
                <a:uFillTx/>
                <a:latin typeface="+mj-lt"/>
              </a:rPr>
              <a:t>lan</a:t>
            </a:r>
            <a:r>
              <a:rPr kumimoji="0" lang="en-US" sz="2800" b="1" i="0" u="none" strike="noStrike" kern="1200" cap="none" spc="0" normalizeH="0" baseline="0" noProof="0" dirty="0">
                <a:ln>
                  <a:noFill/>
                </a:ln>
                <a:solidFill>
                  <a:schemeClr val="bg2">
                    <a:lumMod val="40000"/>
                    <a:lumOff val="60000"/>
                  </a:schemeClr>
                </a:solidFill>
                <a:effectLst/>
                <a:uLnTx/>
                <a:uFillTx/>
                <a:latin typeface="+mj-lt"/>
              </a:rPr>
              <a:t>(s)</a:t>
            </a:r>
            <a:endParaRPr lang="en-US" sz="2800" i="1" dirty="0">
              <a:solidFill>
                <a:schemeClr val="bg2">
                  <a:lumMod val="40000"/>
                  <a:lumOff val="60000"/>
                </a:schemeClr>
              </a:solidFill>
              <a:latin typeface="Arial" charset="0"/>
              <a:cs typeface="Arial" charset="0"/>
            </a:endParaRPr>
          </a:p>
          <a:p>
            <a:pPr marL="303213" indent="-303213">
              <a:lnSpc>
                <a:spcPct val="100000"/>
              </a:lnSpc>
              <a:spcBef>
                <a:spcPts val="0"/>
              </a:spcBef>
              <a:spcAft>
                <a:spcPts val="600"/>
              </a:spcAft>
              <a:buClr>
                <a:srgbClr val="FFFFFF"/>
              </a:buClr>
              <a:buFont typeface="Wingdings,Sans-Serif" panose="05000000000000000000" pitchFamily="2" charset="2"/>
              <a:buChar char="§"/>
            </a:pPr>
            <a:r>
              <a:rPr lang="en-US" sz="2800" b="1" dirty="0">
                <a:ea typeface="+mn-lt"/>
                <a:cs typeface="+mn-lt"/>
              </a:rPr>
              <a:t>NHGRI preparing for implementation of this policy</a:t>
            </a:r>
            <a:endParaRPr lang="en-US" sz="3200" dirty="0">
              <a:cs typeface="Arial" panose="020B0604020202020204"/>
            </a:endParaRPr>
          </a:p>
        </p:txBody>
      </p:sp>
      <p:sp>
        <p:nvSpPr>
          <p:cNvPr id="2" name="Rectangle 1">
            <a:extLst>
              <a:ext uri="{FF2B5EF4-FFF2-40B4-BE49-F238E27FC236}">
                <a16:creationId xmlns:a16="http://schemas.microsoft.com/office/drawing/2014/main" id="{BE8B9FA7-E65D-4A00-A529-081D35D2EB74}"/>
              </a:ext>
            </a:extLst>
          </p:cNvPr>
          <p:cNvSpPr/>
          <p:nvPr/>
        </p:nvSpPr>
        <p:spPr>
          <a:xfrm>
            <a:off x="0" y="-13916"/>
            <a:ext cx="12192000" cy="646331"/>
          </a:xfrm>
          <a:prstGeom prst="rect">
            <a:avLst/>
          </a:prstGeom>
        </p:spPr>
        <p:txBody>
          <a:bodyPr wrap="square">
            <a:spAutoFit/>
          </a:bodyPr>
          <a:lstStyle/>
          <a:p>
            <a:pPr marL="158750" lvl="2" algn="ctr" defTabSz="627063" eaLnBrk="0" hangingPunct="0">
              <a:spcBef>
                <a:spcPts val="1800"/>
              </a:spcBef>
              <a:buClr>
                <a:schemeClr val="tx1"/>
              </a:buClr>
              <a:buSzPct val="95000"/>
              <a:defRPr/>
            </a:pPr>
            <a:r>
              <a:rPr lang="en-US" sz="3600" b="1" dirty="0">
                <a:solidFill>
                  <a:srgbClr val="5FE0D4"/>
                </a:solidFill>
                <a:latin typeface="Arial" charset="0"/>
                <a:cs typeface="Arial" charset="0"/>
              </a:rPr>
              <a:t>NIH Data Management and Sharing Policy</a:t>
            </a:r>
            <a:endParaRPr lang="en-US" sz="3600" b="1" dirty="0">
              <a:solidFill>
                <a:prstClr val="white"/>
              </a:solidFill>
              <a:latin typeface="Arial" charset="0"/>
            </a:endParaRPr>
          </a:p>
        </p:txBody>
      </p:sp>
      <p:pic>
        <p:nvPicPr>
          <p:cNvPr id="7" name="Picture 6" descr="Building labeled as NATIONAL INSTITUTES OF HEALTH">
            <a:extLst>
              <a:ext uri="{FF2B5EF4-FFF2-40B4-BE49-F238E27FC236}">
                <a16:creationId xmlns:a16="http://schemas.microsoft.com/office/drawing/2014/main" id="{7FF7017C-1D36-4F6C-9635-70A3552B494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144" r="2581" b="15183"/>
          <a:stretch/>
        </p:blipFill>
        <p:spPr bwMode="auto">
          <a:xfrm>
            <a:off x="-34122" y="715810"/>
            <a:ext cx="12226121" cy="2955389"/>
          </a:xfrm>
          <a:prstGeom prst="rect">
            <a:avLst/>
          </a:prstGeom>
          <a:noFill/>
          <a:effectLst>
            <a:glow rad="63500">
              <a:schemeClr val="accent3">
                <a:satMod val="175000"/>
                <a:alpha val="40000"/>
              </a:schemeClr>
            </a:glow>
          </a:effectLst>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D01AC618-1840-4008-AC10-E560727DF629}"/>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10</a:t>
            </a:r>
          </a:p>
        </p:txBody>
      </p:sp>
    </p:spTree>
    <p:extLst>
      <p:ext uri="{BB962C8B-B14F-4D97-AF65-F5344CB8AC3E}">
        <p14:creationId xmlns:p14="http://schemas.microsoft.com/office/powerpoint/2010/main" val="2409292811"/>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1686"/>
            <a:ext cx="12192000" cy="772160"/>
          </a:xfrm>
        </p:spPr>
        <p:txBody>
          <a:bodyPr/>
          <a:lstStyle/>
          <a:p>
            <a:pPr algn="ctr"/>
            <a:r>
              <a:rPr lang="en-US" sz="3600" b="1" dirty="0">
                <a:solidFill>
                  <a:srgbClr val="5FE0D4"/>
                </a:solidFill>
                <a:latin typeface="Arial" charset="0"/>
                <a:cs typeface="Arial" charset="0"/>
              </a:rPr>
              <a:t>Fiscal Year 2023 Appropriations</a:t>
            </a:r>
            <a:endParaRPr lang="en-US" sz="3600" b="1" dirty="0"/>
          </a:p>
        </p:txBody>
      </p:sp>
      <p:sp>
        <p:nvSpPr>
          <p:cNvPr id="8" name="TextBox 7"/>
          <p:cNvSpPr txBox="1"/>
          <p:nvPr/>
        </p:nvSpPr>
        <p:spPr>
          <a:xfrm>
            <a:off x="2667000" y="1761332"/>
            <a:ext cx="6858000" cy="461665"/>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white"/>
              </a:solidFill>
              <a:effectLst/>
              <a:uLnTx/>
              <a:uFillTx/>
              <a:latin typeface="Arial" pitchFamily="34" charset="0"/>
              <a:ea typeface="+mn-ea"/>
              <a:cs typeface="+mn-cs"/>
            </a:endParaRPr>
          </a:p>
        </p:txBody>
      </p:sp>
      <p:graphicFrame>
        <p:nvGraphicFramePr>
          <p:cNvPr id="11" name="Table 10"/>
          <p:cNvGraphicFramePr>
            <a:graphicFrameLocks noGrp="1"/>
          </p:cNvGraphicFramePr>
          <p:nvPr>
            <p:extLst>
              <p:ext uri="{D42A27DB-BD31-4B8C-83A1-F6EECF244321}">
                <p14:modId xmlns:p14="http://schemas.microsoft.com/office/powerpoint/2010/main" val="475992179"/>
              </p:ext>
            </p:extLst>
          </p:nvPr>
        </p:nvGraphicFramePr>
        <p:xfrm>
          <a:off x="447676" y="1549412"/>
          <a:ext cx="11296648" cy="4388268"/>
        </p:xfrm>
        <a:graphic>
          <a:graphicData uri="http://schemas.openxmlformats.org/drawingml/2006/table">
            <a:tbl>
              <a:tblPr firstRow="1" firstCol="1" bandRow="1">
                <a:tableStyleId>{F5AB1C69-6EDB-4FF4-983F-18BD219EF322}</a:tableStyleId>
              </a:tblPr>
              <a:tblGrid>
                <a:gridCol w="1357482">
                  <a:extLst>
                    <a:ext uri="{9D8B030D-6E8A-4147-A177-3AD203B41FA5}">
                      <a16:colId xmlns:a16="http://schemas.microsoft.com/office/drawing/2014/main" val="20000"/>
                    </a:ext>
                  </a:extLst>
                </a:gridCol>
                <a:gridCol w="2539029">
                  <a:extLst>
                    <a:ext uri="{9D8B030D-6E8A-4147-A177-3AD203B41FA5}">
                      <a16:colId xmlns:a16="http://schemas.microsoft.com/office/drawing/2014/main" val="20002"/>
                    </a:ext>
                  </a:extLst>
                </a:gridCol>
                <a:gridCol w="2067553">
                  <a:extLst>
                    <a:ext uri="{9D8B030D-6E8A-4147-A177-3AD203B41FA5}">
                      <a16:colId xmlns:a16="http://schemas.microsoft.com/office/drawing/2014/main" val="20003"/>
                    </a:ext>
                  </a:extLst>
                </a:gridCol>
                <a:gridCol w="1623477">
                  <a:extLst>
                    <a:ext uri="{9D8B030D-6E8A-4147-A177-3AD203B41FA5}">
                      <a16:colId xmlns:a16="http://schemas.microsoft.com/office/drawing/2014/main" val="2599717032"/>
                    </a:ext>
                  </a:extLst>
                </a:gridCol>
                <a:gridCol w="2043411">
                  <a:extLst>
                    <a:ext uri="{9D8B030D-6E8A-4147-A177-3AD203B41FA5}">
                      <a16:colId xmlns:a16="http://schemas.microsoft.com/office/drawing/2014/main" val="2591348643"/>
                    </a:ext>
                  </a:extLst>
                </a:gridCol>
                <a:gridCol w="1665696">
                  <a:extLst>
                    <a:ext uri="{9D8B030D-6E8A-4147-A177-3AD203B41FA5}">
                      <a16:colId xmlns:a16="http://schemas.microsoft.com/office/drawing/2014/main" val="1606729607"/>
                    </a:ext>
                  </a:extLst>
                </a:gridCol>
              </a:tblGrid>
              <a:tr h="2118394">
                <a:tc>
                  <a:txBody>
                    <a:bodyPr/>
                    <a:lstStyle/>
                    <a:p>
                      <a:pPr algn="ctr"/>
                      <a:endParaRPr lang="en-US" sz="2400" b="1" dirty="0">
                        <a:solidFill>
                          <a:schemeClr val="bg1"/>
                        </a:solidFill>
                        <a:latin typeface="Arial" panose="020B0604020202020204" pitchFamily="34" charset="0"/>
                        <a:cs typeface="Arial" panose="020B0604020202020204" pitchFamily="34" charset="0"/>
                      </a:endParaRPr>
                    </a:p>
                  </a:txBody>
                  <a:tcPr marL="68580" marR="68580" marT="34290" marB="34290" anchor="ctr"/>
                </a:tc>
                <a:tc>
                  <a:txBody>
                    <a:bodyPr/>
                    <a:lstStyle/>
                    <a:p>
                      <a:pPr algn="ctr"/>
                      <a:r>
                        <a:rPr lang="en-US" sz="2400" dirty="0">
                          <a:solidFill>
                            <a:schemeClr val="bg1"/>
                          </a:solidFill>
                        </a:rPr>
                        <a:t>FY2022</a:t>
                      </a:r>
                    </a:p>
                    <a:p>
                      <a:pPr algn="ctr"/>
                      <a:r>
                        <a:rPr lang="en-US" sz="2400" b="1" dirty="0">
                          <a:solidFill>
                            <a:schemeClr val="bg1"/>
                          </a:solidFill>
                          <a:latin typeface="Arial" panose="020B0604020202020204" pitchFamily="34" charset="0"/>
                          <a:cs typeface="Arial" panose="020B0604020202020204" pitchFamily="34" charset="0"/>
                        </a:rPr>
                        <a:t>Enacted</a:t>
                      </a:r>
                    </a:p>
                    <a:p>
                      <a:pPr algn="ctr"/>
                      <a:r>
                        <a:rPr lang="en-US" sz="2400" b="1" dirty="0">
                          <a:solidFill>
                            <a:schemeClr val="bg1"/>
                          </a:solidFill>
                          <a:latin typeface="Arial" panose="020B0604020202020204" pitchFamily="34" charset="0"/>
                          <a:cs typeface="Arial" panose="020B0604020202020204" pitchFamily="34" charset="0"/>
                        </a:rPr>
                        <a:t>Labor-HHS Appropriation</a:t>
                      </a:r>
                    </a:p>
                  </a:txBody>
                  <a:tcPr marL="68580" marR="68580" marT="34290" marB="34290" anchor="ctr"/>
                </a:tc>
                <a:tc>
                  <a:txBody>
                    <a:bodyPr/>
                    <a:lstStyle/>
                    <a:p>
                      <a:pPr algn="ctr"/>
                      <a:r>
                        <a:rPr lang="en-US" sz="2400" b="1" i="0" dirty="0">
                          <a:latin typeface="Arial" panose="020B0604020202020204" pitchFamily="34" charset="0"/>
                          <a:cs typeface="Arial" panose="020B0604020202020204" pitchFamily="34" charset="0"/>
                        </a:rPr>
                        <a:t>FY2023</a:t>
                      </a:r>
                    </a:p>
                    <a:p>
                      <a:pPr algn="ctr"/>
                      <a:r>
                        <a:rPr lang="en-US" sz="2400" b="1" i="0" dirty="0">
                          <a:latin typeface="Arial" panose="020B0604020202020204" pitchFamily="34" charset="0"/>
                          <a:cs typeface="Arial" panose="020B0604020202020204" pitchFamily="34" charset="0"/>
                        </a:rPr>
                        <a:t>House Committee Passed</a:t>
                      </a:r>
                    </a:p>
                  </a:txBody>
                  <a:tcPr marL="68580" marR="68580" marT="34290" marB="34290" anchor="ctr"/>
                </a:tc>
                <a:tc>
                  <a:txBody>
                    <a:bodyPr/>
                    <a:lstStyle/>
                    <a:p>
                      <a:pPr algn="ctr"/>
                      <a:r>
                        <a:rPr lang="en-US" sz="2400" b="1" i="0" dirty="0">
                          <a:solidFill>
                            <a:schemeClr val="bg1"/>
                          </a:solidFill>
                          <a:latin typeface="Arial" panose="020B0604020202020204" pitchFamily="34" charset="0"/>
                          <a:cs typeface="Arial" panose="020B0604020202020204" pitchFamily="34" charset="0"/>
                        </a:rPr>
                        <a:t>% Increase</a:t>
                      </a:r>
                    </a:p>
                  </a:txBody>
                  <a:tcPr marL="68580" marR="68580" marT="34290" marB="34290" anchor="ctr"/>
                </a:tc>
                <a:tc>
                  <a:txBody>
                    <a:bodyPr/>
                    <a:lstStyle/>
                    <a:p>
                      <a:pPr algn="ctr"/>
                      <a:r>
                        <a:rPr lang="en-US" sz="2400" b="1" i="0" dirty="0">
                          <a:latin typeface="Arial" panose="020B0604020202020204" pitchFamily="34" charset="0"/>
                          <a:cs typeface="Arial" panose="020B0604020202020204" pitchFamily="34" charset="0"/>
                        </a:rPr>
                        <a:t>FY2023</a:t>
                      </a:r>
                    </a:p>
                    <a:p>
                      <a:pPr algn="ctr"/>
                      <a:r>
                        <a:rPr lang="en-US" sz="2400" b="1" i="0" dirty="0">
                          <a:latin typeface="Arial" panose="020B0604020202020204" pitchFamily="34" charset="0"/>
                          <a:cs typeface="Arial" panose="020B0604020202020204" pitchFamily="34" charset="0"/>
                        </a:rPr>
                        <a:t>Senate Committee Majority Draft</a:t>
                      </a:r>
                    </a:p>
                  </a:txBody>
                  <a:tcPr marL="68580" marR="68580" marT="34290" marB="34290" anchor="ctr"/>
                </a:tc>
                <a:tc>
                  <a:txBody>
                    <a:bodyPr/>
                    <a:lstStyle/>
                    <a:p>
                      <a:pPr algn="ctr"/>
                      <a:r>
                        <a:rPr lang="en-US" sz="2400" b="1" i="0" dirty="0">
                          <a:solidFill>
                            <a:schemeClr val="bg1"/>
                          </a:solidFill>
                          <a:latin typeface="Arial" panose="020B0604020202020204" pitchFamily="34" charset="0"/>
                          <a:cs typeface="Arial" panose="020B0604020202020204" pitchFamily="34" charset="0"/>
                        </a:rPr>
                        <a:t>% </a:t>
                      </a:r>
                    </a:p>
                    <a:p>
                      <a:pPr algn="ctr"/>
                      <a:r>
                        <a:rPr lang="en-US" sz="2400" b="1" i="0" dirty="0">
                          <a:solidFill>
                            <a:schemeClr val="bg1"/>
                          </a:solidFill>
                          <a:latin typeface="Arial" panose="020B0604020202020204" pitchFamily="34" charset="0"/>
                          <a:cs typeface="Arial" panose="020B0604020202020204" pitchFamily="34" charset="0"/>
                        </a:rPr>
                        <a:t>Increase</a:t>
                      </a:r>
                    </a:p>
                  </a:txBody>
                  <a:tcPr marL="68580" marR="68580" marT="34290" marB="34290" anchor="ctr"/>
                </a:tc>
                <a:extLst>
                  <a:ext uri="{0D108BD9-81ED-4DB2-BD59-A6C34878D82A}">
                    <a16:rowId xmlns:a16="http://schemas.microsoft.com/office/drawing/2014/main" val="10000"/>
                  </a:ext>
                </a:extLst>
              </a:tr>
              <a:tr h="1134937">
                <a:tc>
                  <a:txBody>
                    <a:bodyPr/>
                    <a:lstStyle/>
                    <a:p>
                      <a:pPr algn="ctr"/>
                      <a:r>
                        <a:rPr lang="en-US" sz="2400" dirty="0">
                          <a:solidFill>
                            <a:schemeClr val="bg1"/>
                          </a:solidFill>
                        </a:rPr>
                        <a:t>NIH</a:t>
                      </a:r>
                      <a:endParaRPr lang="en-US" sz="2400" b="1" dirty="0">
                        <a:solidFill>
                          <a:schemeClr val="bg1"/>
                        </a:solidFill>
                        <a:latin typeface="Arial" panose="020B0604020202020204" pitchFamily="34" charset="0"/>
                        <a:cs typeface="Arial" panose="020B0604020202020204" pitchFamily="34" charset="0"/>
                      </a:endParaRPr>
                    </a:p>
                  </a:txBody>
                  <a:tcPr marL="68580" marR="68580" marT="34290" marB="34290" anchor="ctr"/>
                </a:tc>
                <a:tc>
                  <a:txBody>
                    <a:bodyPr/>
                    <a:lstStyle/>
                    <a:p>
                      <a:pPr algn="ctr"/>
                      <a:r>
                        <a:rPr lang="en-US" sz="2400" b="0" dirty="0">
                          <a:solidFill>
                            <a:schemeClr val="bg1"/>
                          </a:solidFill>
                          <a:latin typeface="Arial" panose="020B0604020202020204" pitchFamily="34" charset="0"/>
                          <a:cs typeface="Arial" panose="020B0604020202020204" pitchFamily="34" charset="0"/>
                        </a:rPr>
                        <a:t>$45 B</a:t>
                      </a:r>
                    </a:p>
                  </a:txBody>
                  <a:tcPr marL="68580" marR="68580" marT="34290" marB="34290" anchor="ctr"/>
                </a:tc>
                <a:tc>
                  <a:txBody>
                    <a:bodyPr/>
                    <a:lstStyle/>
                    <a:p>
                      <a:pPr algn="ctr"/>
                      <a:r>
                        <a:rPr lang="en-US" sz="2400" dirty="0">
                          <a:solidFill>
                            <a:schemeClr val="bg1"/>
                          </a:solidFill>
                        </a:rPr>
                        <a:t>$47.5 B</a:t>
                      </a:r>
                      <a:endParaRPr lang="en-US" sz="2400" b="1" dirty="0">
                        <a:solidFill>
                          <a:schemeClr val="bg1"/>
                        </a:solidFill>
                        <a:latin typeface="Arial" panose="020B0604020202020204" pitchFamily="34" charset="0"/>
                        <a:cs typeface="Arial" panose="020B0604020202020204" pitchFamily="34" charset="0"/>
                      </a:endParaRPr>
                    </a:p>
                  </a:txBody>
                  <a:tcPr marL="68580" marR="68580" marT="34290" marB="34290" anchor="ctr"/>
                </a:tc>
                <a:tc>
                  <a:txBody>
                    <a:bodyPr/>
                    <a:lstStyle/>
                    <a:p>
                      <a:pPr algn="ctr"/>
                      <a:r>
                        <a:rPr lang="en-US" sz="2400" b="0" dirty="0">
                          <a:solidFill>
                            <a:schemeClr val="bg1"/>
                          </a:solidFill>
                          <a:latin typeface="Arial" panose="020B0604020202020204" pitchFamily="34" charset="0"/>
                          <a:cs typeface="Arial" panose="020B0604020202020204" pitchFamily="34" charset="0"/>
                        </a:rPr>
                        <a:t>5.56%</a:t>
                      </a:r>
                    </a:p>
                  </a:txBody>
                  <a:tcPr marL="68580" marR="68580" marT="34290" marB="34290" anchor="ctr"/>
                </a:tc>
                <a:tc>
                  <a:txBody>
                    <a:bodyPr/>
                    <a:lstStyle/>
                    <a:p>
                      <a:pPr algn="ctr"/>
                      <a:r>
                        <a:rPr lang="en-US" sz="2400" dirty="0">
                          <a:solidFill>
                            <a:schemeClr val="bg1"/>
                          </a:solidFill>
                        </a:rPr>
                        <a:t>$48.0 B</a:t>
                      </a:r>
                      <a:endParaRPr lang="en-US" sz="2400" b="1" dirty="0">
                        <a:solidFill>
                          <a:schemeClr val="bg1"/>
                        </a:solidFill>
                        <a:latin typeface="Arial" panose="020B0604020202020204" pitchFamily="34" charset="0"/>
                        <a:cs typeface="Arial" panose="020B0604020202020204" pitchFamily="34" charset="0"/>
                      </a:endParaRPr>
                    </a:p>
                  </a:txBody>
                  <a:tcPr marL="68580" marR="68580" marT="34290" marB="34290" anchor="ctr"/>
                </a:tc>
                <a:tc>
                  <a:txBody>
                    <a:bodyPr/>
                    <a:lstStyle/>
                    <a:p>
                      <a:pPr algn="ctr"/>
                      <a:r>
                        <a:rPr lang="en-US" sz="2400" b="0" dirty="0">
                          <a:solidFill>
                            <a:schemeClr val="bg1"/>
                          </a:solidFill>
                          <a:latin typeface="Arial" panose="020B0604020202020204" pitchFamily="34" charset="0"/>
                          <a:cs typeface="Arial" panose="020B0604020202020204" pitchFamily="34" charset="0"/>
                        </a:rPr>
                        <a:t>6.66%</a:t>
                      </a:r>
                    </a:p>
                  </a:txBody>
                  <a:tcPr marL="68580" marR="68580" marT="34290" marB="34290" anchor="ctr"/>
                </a:tc>
                <a:extLst>
                  <a:ext uri="{0D108BD9-81ED-4DB2-BD59-A6C34878D82A}">
                    <a16:rowId xmlns:a16="http://schemas.microsoft.com/office/drawing/2014/main" val="3935094876"/>
                  </a:ext>
                </a:extLst>
              </a:tr>
              <a:tr h="1134937">
                <a:tc>
                  <a:txBody>
                    <a:bodyPr/>
                    <a:lstStyle/>
                    <a:p>
                      <a:pPr algn="ctr"/>
                      <a:r>
                        <a:rPr lang="en-US" sz="2400" b="1" dirty="0">
                          <a:solidFill>
                            <a:schemeClr val="bg1"/>
                          </a:solidFill>
                          <a:latin typeface="Arial" panose="020B0604020202020204" pitchFamily="34" charset="0"/>
                          <a:cs typeface="Arial" panose="020B0604020202020204" pitchFamily="34" charset="0"/>
                        </a:rPr>
                        <a:t>NHGRI</a:t>
                      </a:r>
                    </a:p>
                  </a:txBody>
                  <a:tcPr marL="68580" marR="68580" marT="34290" marB="34290" anchor="ct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US" sz="2400" dirty="0">
                          <a:solidFill>
                            <a:schemeClr val="bg1"/>
                          </a:solidFill>
                        </a:rPr>
                        <a:t>$639.062 M</a:t>
                      </a:r>
                      <a:endParaRPr lang="en-US" sz="2400" b="1" dirty="0">
                        <a:solidFill>
                          <a:schemeClr val="bg1"/>
                        </a:solidFill>
                        <a:latin typeface="Arial" panose="020B0604020202020204" pitchFamily="34" charset="0"/>
                        <a:cs typeface="Arial" panose="020B0604020202020204" pitchFamily="34" charset="0"/>
                      </a:endParaRPr>
                    </a:p>
                  </a:txBody>
                  <a:tcPr marL="68580" marR="68580" marT="34290" marB="34290" anchor="ctr"/>
                </a:tc>
                <a:tc>
                  <a:txBody>
                    <a:bodyPr/>
                    <a:lstStyle/>
                    <a:p>
                      <a:pPr algn="ctr"/>
                      <a:r>
                        <a:rPr lang="en-US" sz="2400" b="0" dirty="0">
                          <a:solidFill>
                            <a:schemeClr val="bg1"/>
                          </a:solidFill>
                          <a:latin typeface="Arial" panose="020B0604020202020204" pitchFamily="34" charset="0"/>
                          <a:cs typeface="Arial" panose="020B0604020202020204" pitchFamily="34" charset="0"/>
                        </a:rPr>
                        <a:t>$659.233 M</a:t>
                      </a:r>
                    </a:p>
                  </a:txBody>
                  <a:tcPr marL="68580" marR="68580" marT="34290" marB="34290" anchor="ctr"/>
                </a:tc>
                <a:tc>
                  <a:txBody>
                    <a:bodyPr/>
                    <a:lstStyle/>
                    <a:p>
                      <a:pPr algn="ctr"/>
                      <a:r>
                        <a:rPr lang="en-US" sz="2400" b="0" dirty="0">
                          <a:solidFill>
                            <a:schemeClr val="bg1"/>
                          </a:solidFill>
                          <a:latin typeface="Arial" panose="020B0604020202020204" pitchFamily="34" charset="0"/>
                          <a:cs typeface="Arial" panose="020B0604020202020204" pitchFamily="34" charset="0"/>
                        </a:rPr>
                        <a:t>3.16%</a:t>
                      </a:r>
                    </a:p>
                  </a:txBody>
                  <a:tcPr marL="68580" marR="68580" marT="34290" marB="34290" anchor="ctr"/>
                </a:tc>
                <a:tc>
                  <a:txBody>
                    <a:bodyPr/>
                    <a:lstStyle/>
                    <a:p>
                      <a:pPr algn="ctr"/>
                      <a:r>
                        <a:rPr lang="en-US" sz="2400" b="0" dirty="0">
                          <a:solidFill>
                            <a:schemeClr val="bg1"/>
                          </a:solidFill>
                          <a:latin typeface="Arial" panose="020B0604020202020204" pitchFamily="34" charset="0"/>
                          <a:cs typeface="Arial" panose="020B0604020202020204" pitchFamily="34" charset="0"/>
                        </a:rPr>
                        <a:t>$658.873</a:t>
                      </a:r>
                    </a:p>
                  </a:txBody>
                  <a:tcPr marL="68580" marR="68580" marT="34290" marB="34290" anchor="ctr"/>
                </a:tc>
                <a:tc>
                  <a:txBody>
                    <a:bodyPr/>
                    <a:lstStyle/>
                    <a:p>
                      <a:pPr algn="ctr"/>
                      <a:r>
                        <a:rPr lang="en-US" sz="2400" b="0" dirty="0">
                          <a:solidFill>
                            <a:schemeClr val="bg1"/>
                          </a:solidFill>
                          <a:latin typeface="Arial" panose="020B0604020202020204" pitchFamily="34" charset="0"/>
                          <a:cs typeface="Arial" panose="020B0604020202020204" pitchFamily="34" charset="0"/>
                        </a:rPr>
                        <a:t>3.10%</a:t>
                      </a:r>
                    </a:p>
                  </a:txBody>
                  <a:tcPr marL="68580" marR="68580" marT="34290" marB="34290" anchor="ctr"/>
                </a:tc>
                <a:extLst>
                  <a:ext uri="{0D108BD9-81ED-4DB2-BD59-A6C34878D82A}">
                    <a16:rowId xmlns:a16="http://schemas.microsoft.com/office/drawing/2014/main" val="1964697310"/>
                  </a:ext>
                </a:extLst>
              </a:tr>
            </a:tbl>
          </a:graphicData>
        </a:graphic>
      </p:graphicFrame>
      <p:sp>
        <p:nvSpPr>
          <p:cNvPr id="7" name="TextBox 6">
            <a:extLst>
              <a:ext uri="{FF2B5EF4-FFF2-40B4-BE49-F238E27FC236}">
                <a16:creationId xmlns:a16="http://schemas.microsoft.com/office/drawing/2014/main" id="{12199062-AA3E-4C86-9071-92C3B097A6B8}"/>
              </a:ext>
            </a:extLst>
          </p:cNvPr>
          <p:cNvSpPr txBox="1"/>
          <p:nvPr/>
        </p:nvSpPr>
        <p:spPr>
          <a:xfrm>
            <a:off x="10379998" y="6457890"/>
            <a:ext cx="1781513"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11</a:t>
            </a:r>
          </a:p>
        </p:txBody>
      </p:sp>
      <p:sp>
        <p:nvSpPr>
          <p:cNvPr id="3" name="Oval 2">
            <a:extLst>
              <a:ext uri="{FF2B5EF4-FFF2-40B4-BE49-F238E27FC236}">
                <a16:creationId xmlns:a16="http://schemas.microsoft.com/office/drawing/2014/main" id="{58D32F19-B716-4C11-B64B-F24DA05B123F}"/>
              </a:ext>
            </a:extLst>
          </p:cNvPr>
          <p:cNvSpPr/>
          <p:nvPr/>
        </p:nvSpPr>
        <p:spPr>
          <a:xfrm>
            <a:off x="6591300" y="4994262"/>
            <a:ext cx="1219200" cy="701687"/>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noFill/>
            </a:endParaRPr>
          </a:p>
        </p:txBody>
      </p:sp>
      <p:sp>
        <p:nvSpPr>
          <p:cNvPr id="9" name="Oval 8">
            <a:extLst>
              <a:ext uri="{FF2B5EF4-FFF2-40B4-BE49-F238E27FC236}">
                <a16:creationId xmlns:a16="http://schemas.microsoft.com/office/drawing/2014/main" id="{B25B7741-F29C-4EFB-B0B7-42D58D633B23}"/>
              </a:ext>
            </a:extLst>
          </p:cNvPr>
          <p:cNvSpPr/>
          <p:nvPr/>
        </p:nvSpPr>
        <p:spPr>
          <a:xfrm>
            <a:off x="10267950" y="5013312"/>
            <a:ext cx="1219200" cy="701687"/>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noFill/>
            </a:endParaRPr>
          </a:p>
        </p:txBody>
      </p:sp>
    </p:spTree>
    <p:extLst>
      <p:ext uri="{BB962C8B-B14F-4D97-AF65-F5344CB8AC3E}">
        <p14:creationId xmlns:p14="http://schemas.microsoft.com/office/powerpoint/2010/main" val="2436260662"/>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12192000" cy="669925"/>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5FE0D4"/>
                </a:solidFill>
                <a:latin typeface="Arial" pitchFamily="34" charset="0"/>
                <a:cs typeface="Arial" pitchFamily="34" charset="0"/>
              </a:rPr>
              <a:t>Director’s Report Outline</a:t>
            </a:r>
          </a:p>
        </p:txBody>
      </p:sp>
      <p:sp>
        <p:nvSpPr>
          <p:cNvPr id="4" name="Rectangle 4"/>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E57200"/>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NIH Common Fund/Trans-NIH </a:t>
            </a:r>
          </a:p>
          <a:p>
            <a:pPr marL="1016000" lvl="0" indent="-787400">
              <a:spcBef>
                <a:spcPts val="1800"/>
              </a:spcBef>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Communications, </a:t>
            </a:r>
            <a:r>
              <a:rPr lang="en-US" sz="3400" b="1" dirty="0">
                <a:solidFill>
                  <a:srgbClr val="FFFFFF">
                    <a:lumMod val="75000"/>
                  </a:srgbClr>
                </a:solidFill>
              </a:rPr>
              <a:t>Policy, and </a:t>
            </a: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Education</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1044394458"/>
      </p:ext>
    </p:extLst>
  </p:cSld>
  <p:clrMapOvr>
    <a:masterClrMapping/>
  </p:clrMapOvr>
  <p:transition spd="slow">
    <p:wipe dir="d"/>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3660"/>
            <a:ext cx="12192000" cy="602673"/>
          </a:xfrm>
        </p:spPr>
        <p:txBody>
          <a:bodyPr/>
          <a:lstStyle/>
          <a:p>
            <a:pPr algn="ctr"/>
            <a:r>
              <a:rPr lang="en-US" sz="3600" dirty="0">
                <a:solidFill>
                  <a:srgbClr val="5FE0D4"/>
                </a:solidFill>
                <a:latin typeface="Arial" charset="0"/>
                <a:cs typeface="Arial" charset="0"/>
              </a:rPr>
              <a:t>Mourning the Loss of Leon Rosenberg</a:t>
            </a:r>
            <a:endParaRPr lang="en-US" sz="3600" b="1" dirty="0">
              <a:solidFill>
                <a:srgbClr val="5FE0D4"/>
              </a:solidFill>
            </a:endParaRPr>
          </a:p>
        </p:txBody>
      </p:sp>
      <p:sp>
        <p:nvSpPr>
          <p:cNvPr id="4" name="TextBox 3">
            <a:extLst>
              <a:ext uri="{FF2B5EF4-FFF2-40B4-BE49-F238E27FC236}">
                <a16:creationId xmlns:a16="http://schemas.microsoft.com/office/drawing/2014/main" id="{C140DBD0-6957-4629-8743-EB8EFC24A0D6}"/>
              </a:ext>
            </a:extLst>
          </p:cNvPr>
          <p:cNvSpPr txBox="1"/>
          <p:nvPr/>
        </p:nvSpPr>
        <p:spPr>
          <a:xfrm>
            <a:off x="10378073"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12</a:t>
            </a:r>
          </a:p>
        </p:txBody>
      </p:sp>
      <p:pic>
        <p:nvPicPr>
          <p:cNvPr id="6" name="Picture 5">
            <a:extLst>
              <a:ext uri="{FF2B5EF4-FFF2-40B4-BE49-F238E27FC236}">
                <a16:creationId xmlns:a16="http://schemas.microsoft.com/office/drawing/2014/main" id="{6C9B0A6C-095F-4F1F-B440-E9F33BDD995D}"/>
              </a:ext>
            </a:extLst>
          </p:cNvPr>
          <p:cNvPicPr>
            <a:picLocks noChangeAspect="1"/>
          </p:cNvPicPr>
          <p:nvPr/>
        </p:nvPicPr>
        <p:blipFill rotWithShape="1">
          <a:blip r:embed="rId3"/>
          <a:srcRect t="5812" b="36945"/>
          <a:stretch/>
        </p:blipFill>
        <p:spPr>
          <a:xfrm>
            <a:off x="914400" y="1123950"/>
            <a:ext cx="5772150" cy="4956225"/>
          </a:xfrm>
          <a:prstGeom prst="roundRect">
            <a:avLst/>
          </a:prstGeom>
        </p:spPr>
      </p:pic>
      <p:pic>
        <p:nvPicPr>
          <p:cNvPr id="7" name="Picture 6">
            <a:extLst>
              <a:ext uri="{FF2B5EF4-FFF2-40B4-BE49-F238E27FC236}">
                <a16:creationId xmlns:a16="http://schemas.microsoft.com/office/drawing/2014/main" id="{5F5ADD2B-F948-443D-B145-7AAEA6610F13}"/>
              </a:ext>
            </a:extLst>
          </p:cNvPr>
          <p:cNvPicPr>
            <a:picLocks noChangeAspect="1"/>
          </p:cNvPicPr>
          <p:nvPr/>
        </p:nvPicPr>
        <p:blipFill rotWithShape="1">
          <a:blip r:embed="rId4"/>
          <a:srcRect t="7148" b="18235"/>
          <a:stretch/>
        </p:blipFill>
        <p:spPr>
          <a:xfrm>
            <a:off x="7295732" y="1658345"/>
            <a:ext cx="3981868" cy="3726862"/>
          </a:xfrm>
          <a:prstGeom prst="roundRect">
            <a:avLst/>
          </a:prstGeom>
        </p:spPr>
      </p:pic>
    </p:spTree>
    <p:extLst>
      <p:ext uri="{BB962C8B-B14F-4D97-AF65-F5344CB8AC3E}">
        <p14:creationId xmlns:p14="http://schemas.microsoft.com/office/powerpoint/2010/main" val="3439462927"/>
      </p:ext>
    </p:extLst>
  </p:cSld>
  <p:clrMapOvr>
    <a:masterClrMapping/>
  </p:clrMapOvr>
  <p:transition spd="slow">
    <p:wipe dir="d"/>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3733"/>
            <a:ext cx="12192000" cy="1080655"/>
          </a:xfrm>
        </p:spPr>
        <p:txBody>
          <a:bodyPr>
            <a:noAutofit/>
          </a:bodyPr>
          <a:lstStyle/>
          <a:p>
            <a:pPr algn="ctr"/>
            <a:r>
              <a:rPr lang="en-US" sz="3600" dirty="0">
                <a:solidFill>
                  <a:srgbClr val="5FE0D4"/>
                </a:solidFill>
                <a:latin typeface="Arial" charset="0"/>
                <a:cs typeface="Arial" charset="0"/>
              </a:rPr>
              <a:t>New Leadership, </a:t>
            </a:r>
            <a:br>
              <a:rPr lang="en-US" sz="3600" dirty="0">
                <a:solidFill>
                  <a:srgbClr val="5FE0D4"/>
                </a:solidFill>
                <a:latin typeface="Arial" charset="0"/>
                <a:cs typeface="Arial" charset="0"/>
              </a:rPr>
            </a:br>
            <a:r>
              <a:rPr lang="en-US" sz="3600" dirty="0">
                <a:solidFill>
                  <a:srgbClr val="5FE0D4"/>
                </a:solidFill>
                <a:latin typeface="Arial" charset="0"/>
                <a:cs typeface="Arial" charset="0"/>
              </a:rPr>
              <a:t>American Society of Human Genetics</a:t>
            </a:r>
          </a:p>
        </p:txBody>
      </p:sp>
      <p:sp>
        <p:nvSpPr>
          <p:cNvPr id="5" name="Rectangle 4">
            <a:extLst>
              <a:ext uri="{FF2B5EF4-FFF2-40B4-BE49-F238E27FC236}">
                <a16:creationId xmlns:a16="http://schemas.microsoft.com/office/drawing/2014/main" id="{70246F00-E825-4BDA-BA8D-7001474F0266}"/>
              </a:ext>
            </a:extLst>
          </p:cNvPr>
          <p:cNvSpPr/>
          <p:nvPr/>
        </p:nvSpPr>
        <p:spPr>
          <a:xfrm>
            <a:off x="827235" y="5787819"/>
            <a:ext cx="5969266" cy="584775"/>
          </a:xfrm>
          <a:prstGeom prst="rect">
            <a:avLst/>
          </a:prstGeom>
        </p:spPr>
        <p:txBody>
          <a:bodyPr wrap="square">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panose="020B0604020202020204"/>
                <a:ea typeface="+mn-ea"/>
                <a:cs typeface="+mn-cs"/>
              </a:rPr>
              <a:t>Bruce Gelb, M.D.</a:t>
            </a:r>
          </a:p>
        </p:txBody>
      </p:sp>
      <p:pic>
        <p:nvPicPr>
          <p:cNvPr id="6" name="Picture 2" descr="Image result for ashg logo">
            <a:extLst>
              <a:ext uri="{FF2B5EF4-FFF2-40B4-BE49-F238E27FC236}">
                <a16:creationId xmlns:a16="http://schemas.microsoft.com/office/drawing/2014/main" id="{097EA39B-ACEA-413A-9F15-445BE9191948}"/>
              </a:ext>
            </a:extLst>
          </p:cNvPr>
          <p:cNvPicPr>
            <a:picLocks noChangeAspect="1" noChangeArrowheads="1"/>
          </p:cNvPicPr>
          <p:nvPr/>
        </p:nvPicPr>
        <p:blipFill>
          <a:blip r:embed="rId3" cstate="print"/>
          <a:srcRect/>
          <a:stretch>
            <a:fillRect/>
          </a:stretch>
        </p:blipFill>
        <p:spPr bwMode="auto">
          <a:xfrm>
            <a:off x="7012750" y="2571076"/>
            <a:ext cx="2508176" cy="2511655"/>
          </a:xfrm>
          <a:prstGeom prst="rect">
            <a:avLst/>
          </a:prstGeom>
          <a:noFill/>
          <a:effectLst>
            <a:glow rad="228600">
              <a:schemeClr val="accent6">
                <a:satMod val="175000"/>
                <a:alpha val="40000"/>
              </a:schemeClr>
            </a:glow>
          </a:effectLst>
        </p:spPr>
      </p:pic>
      <p:sp>
        <p:nvSpPr>
          <p:cNvPr id="7" name="TextBox 6">
            <a:extLst>
              <a:ext uri="{FF2B5EF4-FFF2-40B4-BE49-F238E27FC236}">
                <a16:creationId xmlns:a16="http://schemas.microsoft.com/office/drawing/2014/main" id="{39D7DC41-05A8-450E-A18A-6FF0992CB874}"/>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13</a:t>
            </a:r>
          </a:p>
        </p:txBody>
      </p:sp>
      <p:pic>
        <p:nvPicPr>
          <p:cNvPr id="4" name="Picture 3">
            <a:extLst>
              <a:ext uri="{FF2B5EF4-FFF2-40B4-BE49-F238E27FC236}">
                <a16:creationId xmlns:a16="http://schemas.microsoft.com/office/drawing/2014/main" id="{11FA7365-E37A-4C62-A8A2-417F197104C9}"/>
              </a:ext>
            </a:extLst>
          </p:cNvPr>
          <p:cNvPicPr>
            <a:picLocks noChangeAspect="1"/>
          </p:cNvPicPr>
          <p:nvPr/>
        </p:nvPicPr>
        <p:blipFill rotWithShape="1">
          <a:blip r:embed="rId4"/>
          <a:srcRect l="24166" r="30447" b="20770"/>
          <a:stretch/>
        </p:blipFill>
        <p:spPr>
          <a:xfrm>
            <a:off x="2039470" y="1391414"/>
            <a:ext cx="3448050" cy="4392293"/>
          </a:xfrm>
          <a:prstGeom prst="roundRect">
            <a:avLst/>
          </a:prstGeom>
        </p:spPr>
      </p:pic>
      <p:grpSp>
        <p:nvGrpSpPr>
          <p:cNvPr id="8" name="Group 7">
            <a:extLst>
              <a:ext uri="{FF2B5EF4-FFF2-40B4-BE49-F238E27FC236}">
                <a16:creationId xmlns:a16="http://schemas.microsoft.com/office/drawing/2014/main" id="{98953A39-6FC0-4FE8-A4F1-9CE2DB564253}"/>
              </a:ext>
            </a:extLst>
          </p:cNvPr>
          <p:cNvGrpSpPr/>
          <p:nvPr/>
        </p:nvGrpSpPr>
        <p:grpSpPr>
          <a:xfrm>
            <a:off x="5066681" y="1393839"/>
            <a:ext cx="5969266" cy="4977601"/>
            <a:chOff x="5510084" y="1393839"/>
            <a:chExt cx="5969266" cy="4977601"/>
          </a:xfrm>
        </p:grpSpPr>
        <p:pic>
          <p:nvPicPr>
            <p:cNvPr id="7172" name="Picture 4" descr="NHGRI appoints Dr. Chris Gunter as senior advisor to the director">
              <a:extLst>
                <a:ext uri="{FF2B5EF4-FFF2-40B4-BE49-F238E27FC236}">
                  <a16:creationId xmlns:a16="http://schemas.microsoft.com/office/drawing/2014/main" id="{C7524A6B-FB11-4CEE-BC9E-113631180B5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4218" r="24217"/>
            <a:stretch/>
          </p:blipFill>
          <p:spPr bwMode="auto">
            <a:xfrm>
              <a:off x="6756023" y="1393839"/>
              <a:ext cx="3392231" cy="4385770"/>
            </a:xfrm>
            <a:prstGeom prst="round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8006E6DD-5EC4-4A0A-A666-C1611FB5D38B}"/>
                </a:ext>
              </a:extLst>
            </p:cNvPr>
            <p:cNvSpPr/>
            <p:nvPr/>
          </p:nvSpPr>
          <p:spPr>
            <a:xfrm>
              <a:off x="5510084" y="5786665"/>
              <a:ext cx="5969266" cy="584775"/>
            </a:xfrm>
            <a:prstGeom prst="rect">
              <a:avLst/>
            </a:prstGeom>
          </p:spPr>
          <p:txBody>
            <a:bodyPr wrap="square">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panose="020B0604020202020204"/>
                  <a:ea typeface="+mn-ea"/>
                  <a:cs typeface="+mn-cs"/>
                </a:rPr>
                <a:t>Chris Gunter, </a:t>
              </a:r>
              <a:r>
                <a:rPr lang="en-US" sz="3200" b="1" dirty="0">
                  <a:solidFill>
                    <a:srgbClr val="FFFFFF"/>
                  </a:solidFill>
                  <a:latin typeface="Arial" panose="020B0604020202020204"/>
                </a:rPr>
                <a:t>Ph</a:t>
              </a:r>
              <a:r>
                <a:rPr kumimoji="0" lang="en-US" sz="3200" b="1" i="0" u="none" strike="noStrike" kern="1200" cap="none" spc="0" normalizeH="0" baseline="0" noProof="0" dirty="0">
                  <a:ln>
                    <a:noFill/>
                  </a:ln>
                  <a:solidFill>
                    <a:srgbClr val="FFFFFF"/>
                  </a:solidFill>
                  <a:effectLst/>
                  <a:uLnTx/>
                  <a:uFillTx/>
                  <a:latin typeface="Arial" panose="020B0604020202020204"/>
                  <a:ea typeface="+mn-ea"/>
                  <a:cs typeface="+mn-cs"/>
                </a:rPr>
                <a:t>.D.</a:t>
              </a:r>
            </a:p>
          </p:txBody>
        </p:sp>
      </p:grpSp>
    </p:spTree>
    <p:extLst>
      <p:ext uri="{BB962C8B-B14F-4D97-AF65-F5344CB8AC3E}">
        <p14:creationId xmlns:p14="http://schemas.microsoft.com/office/powerpoint/2010/main" val="2438207991"/>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3660"/>
            <a:ext cx="12192000" cy="602673"/>
          </a:xfrm>
        </p:spPr>
        <p:txBody>
          <a:bodyPr/>
          <a:lstStyle/>
          <a:p>
            <a:pPr algn="ctr"/>
            <a:r>
              <a:rPr lang="en-US" sz="3600" i="1" dirty="0">
                <a:solidFill>
                  <a:srgbClr val="5FE0D4"/>
                </a:solidFill>
                <a:latin typeface="Arial" charset="0"/>
                <a:cs typeface="Arial" charset="0"/>
              </a:rPr>
              <a:t>Time</a:t>
            </a:r>
            <a:r>
              <a:rPr lang="en-US" sz="3600" dirty="0">
                <a:solidFill>
                  <a:srgbClr val="5FE0D4"/>
                </a:solidFill>
                <a:latin typeface="Arial" charset="0"/>
                <a:cs typeface="Arial" charset="0"/>
              </a:rPr>
              <a:t> 100 Most Influential People of 2022</a:t>
            </a:r>
            <a:endParaRPr lang="en-US" sz="3600" b="1" dirty="0">
              <a:solidFill>
                <a:srgbClr val="5FE0D4"/>
              </a:solidFill>
            </a:endParaRPr>
          </a:p>
        </p:txBody>
      </p:sp>
      <p:sp>
        <p:nvSpPr>
          <p:cNvPr id="4" name="TextBox 3">
            <a:extLst>
              <a:ext uri="{FF2B5EF4-FFF2-40B4-BE49-F238E27FC236}">
                <a16:creationId xmlns:a16="http://schemas.microsoft.com/office/drawing/2014/main" id="{A32394E0-CC6F-4F1C-848D-8B6ABCE77624}"/>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14</a:t>
            </a:r>
          </a:p>
        </p:txBody>
      </p:sp>
      <p:grpSp>
        <p:nvGrpSpPr>
          <p:cNvPr id="5" name="Group 4">
            <a:extLst>
              <a:ext uri="{FF2B5EF4-FFF2-40B4-BE49-F238E27FC236}">
                <a16:creationId xmlns:a16="http://schemas.microsoft.com/office/drawing/2014/main" id="{1BBA87E3-4AC1-7B8B-1AA1-219B0C1442DA}"/>
              </a:ext>
            </a:extLst>
          </p:cNvPr>
          <p:cNvGrpSpPr/>
          <p:nvPr/>
        </p:nvGrpSpPr>
        <p:grpSpPr>
          <a:xfrm>
            <a:off x="618427" y="1767973"/>
            <a:ext cx="4916628" cy="3936363"/>
            <a:chOff x="7994501" y="1044268"/>
            <a:chExt cx="3657600" cy="2928357"/>
          </a:xfrm>
        </p:grpSpPr>
        <p:pic>
          <p:nvPicPr>
            <p:cNvPr id="7" name="Picture 6">
              <a:extLst>
                <a:ext uri="{FF2B5EF4-FFF2-40B4-BE49-F238E27FC236}">
                  <a16:creationId xmlns:a16="http://schemas.microsoft.com/office/drawing/2014/main" id="{02FEA5A9-A55D-2574-094A-3730C9E06753}"/>
                </a:ext>
              </a:extLst>
            </p:cNvPr>
            <p:cNvPicPr>
              <a:picLocks noChangeAspect="1"/>
            </p:cNvPicPr>
            <p:nvPr/>
          </p:nvPicPr>
          <p:blipFill>
            <a:blip r:embed="rId3"/>
            <a:stretch>
              <a:fillRect/>
            </a:stretch>
          </p:blipFill>
          <p:spPr>
            <a:xfrm>
              <a:off x="7994501" y="1044268"/>
              <a:ext cx="3657600" cy="1289453"/>
            </a:xfrm>
            <a:prstGeom prst="rect">
              <a:avLst/>
            </a:prstGeom>
          </p:spPr>
        </p:pic>
        <p:pic>
          <p:nvPicPr>
            <p:cNvPr id="8" name="Picture 7">
              <a:extLst>
                <a:ext uri="{FF2B5EF4-FFF2-40B4-BE49-F238E27FC236}">
                  <a16:creationId xmlns:a16="http://schemas.microsoft.com/office/drawing/2014/main" id="{1CDE0E5A-93BE-D825-92FE-CB32543B0882}"/>
                </a:ext>
              </a:extLst>
            </p:cNvPr>
            <p:cNvPicPr>
              <a:picLocks noChangeAspect="1"/>
            </p:cNvPicPr>
            <p:nvPr/>
          </p:nvPicPr>
          <p:blipFill>
            <a:blip r:embed="rId4"/>
            <a:stretch>
              <a:fillRect/>
            </a:stretch>
          </p:blipFill>
          <p:spPr>
            <a:xfrm>
              <a:off x="7994501" y="2324196"/>
              <a:ext cx="3657600" cy="1648429"/>
            </a:xfrm>
            <a:prstGeom prst="rect">
              <a:avLst/>
            </a:prstGeom>
          </p:spPr>
        </p:pic>
      </p:grpSp>
      <p:pic>
        <p:nvPicPr>
          <p:cNvPr id="6" name="Picture 5">
            <a:extLst>
              <a:ext uri="{FF2B5EF4-FFF2-40B4-BE49-F238E27FC236}">
                <a16:creationId xmlns:a16="http://schemas.microsoft.com/office/drawing/2014/main" id="{2052058C-DE8A-1BA1-2085-F3278C35271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79057" y="1767972"/>
            <a:ext cx="5904546" cy="3936363"/>
          </a:xfrm>
          <a:prstGeom prst="rect">
            <a:avLst/>
          </a:prstGeom>
        </p:spPr>
      </p:pic>
    </p:spTree>
    <p:extLst>
      <p:ext uri="{BB962C8B-B14F-4D97-AF65-F5344CB8AC3E}">
        <p14:creationId xmlns:p14="http://schemas.microsoft.com/office/powerpoint/2010/main" val="1956948900"/>
      </p:ext>
    </p:extLst>
  </p:cSld>
  <p:clrMapOvr>
    <a:masterClrMapping/>
  </p:clrMapOvr>
  <p:transition spd="slow">
    <p:wipe dir="d"/>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8BBEBC14-941D-4037-B8B4-2AB1322B4ED7}"/>
              </a:ext>
            </a:extLst>
          </p:cNvPr>
          <p:cNvSpPr txBox="1">
            <a:spLocks/>
          </p:cNvSpPr>
          <p:nvPr/>
        </p:nvSpPr>
        <p:spPr>
          <a:xfrm>
            <a:off x="0" y="41155"/>
            <a:ext cx="12192000" cy="639763"/>
          </a:xfrm>
          <a:prstGeom prst="rect">
            <a:avLst/>
          </a:prstGeom>
        </p:spPr>
        <p:txBody>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dirty="0" err="1">
                <a:solidFill>
                  <a:srgbClr val="5FE0D4"/>
                </a:solidFill>
                <a:latin typeface="Arial" charset="0"/>
                <a:cs typeface="Arial" charset="0"/>
              </a:rPr>
              <a:t>Kavli</a:t>
            </a:r>
            <a:r>
              <a:rPr lang="en-US" sz="3600" dirty="0">
                <a:solidFill>
                  <a:srgbClr val="5FE0D4"/>
                </a:solidFill>
                <a:latin typeface="Arial" charset="0"/>
                <a:cs typeface="Arial" charset="0"/>
              </a:rPr>
              <a:t> Prize in Neuroscience</a:t>
            </a:r>
            <a:endParaRPr lang="en-US" sz="3600" dirty="0">
              <a:solidFill>
                <a:srgbClr val="5FE0D4"/>
              </a:solidFill>
              <a:latin typeface="Arial" pitchFamily="34" charset="0"/>
              <a:cs typeface="Arial" pitchFamily="34" charset="0"/>
            </a:endParaRPr>
          </a:p>
        </p:txBody>
      </p:sp>
      <p:sp>
        <p:nvSpPr>
          <p:cNvPr id="7" name="TextBox 6">
            <a:extLst>
              <a:ext uri="{FF2B5EF4-FFF2-40B4-BE49-F238E27FC236}">
                <a16:creationId xmlns:a16="http://schemas.microsoft.com/office/drawing/2014/main" id="{A333A8EB-B2E6-4FA9-8D4D-9BEDC17191C7}"/>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15</a:t>
            </a:r>
          </a:p>
        </p:txBody>
      </p:sp>
      <p:pic>
        <p:nvPicPr>
          <p:cNvPr id="8194" name="Picture 2" descr="Image">
            <a:extLst>
              <a:ext uri="{FF2B5EF4-FFF2-40B4-BE49-F238E27FC236}">
                <a16:creationId xmlns:a16="http://schemas.microsoft.com/office/drawing/2014/main" id="{C9400B99-B420-4A28-865D-47913FC6BA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1575" y="1002505"/>
            <a:ext cx="9848850" cy="5170647"/>
          </a:xfrm>
          <a:prstGeom prst="rect">
            <a:avLst/>
          </a:prstGeom>
          <a:noFill/>
          <a:effectLst>
            <a:glow rad="228600">
              <a:schemeClr val="accent3">
                <a:satMod val="175000"/>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5264366"/>
      </p:ext>
    </p:extLst>
  </p:cSld>
  <p:clrMapOvr>
    <a:masterClrMapping/>
  </p:clrMapOvr>
  <p:transition spd="slow">
    <p:wipe dir="d"/>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00C212B-5469-4875-BF19-1025D08380AE}"/>
              </a:ext>
            </a:extLst>
          </p:cNvPr>
          <p:cNvSpPr>
            <a:spLocks noGrp="1"/>
          </p:cNvSpPr>
          <p:nvPr>
            <p:ph type="title"/>
          </p:nvPr>
        </p:nvSpPr>
        <p:spPr>
          <a:xfrm>
            <a:off x="0" y="-21868"/>
            <a:ext cx="12192000" cy="1205345"/>
          </a:xfrm>
        </p:spPr>
        <p:txBody>
          <a:bodyPr>
            <a:normAutofit/>
          </a:bodyPr>
          <a:lstStyle/>
          <a:p>
            <a:pPr algn="ctr"/>
            <a:r>
              <a:rPr lang="en-US" sz="3600" dirty="0"/>
              <a:t>New World Health Organization </a:t>
            </a:r>
            <a:br>
              <a:rPr lang="en-US" sz="3600" dirty="0"/>
            </a:br>
            <a:r>
              <a:rPr lang="en-US" sz="3600" dirty="0"/>
              <a:t>Science Council Report</a:t>
            </a:r>
          </a:p>
        </p:txBody>
      </p:sp>
      <p:pic>
        <p:nvPicPr>
          <p:cNvPr id="1026" name="Picture 2">
            <a:extLst>
              <a:ext uri="{FF2B5EF4-FFF2-40B4-BE49-F238E27FC236}">
                <a16:creationId xmlns:a16="http://schemas.microsoft.com/office/drawing/2014/main" id="{1E10227A-3322-42BE-82B9-49C606F82D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3917" y="1390149"/>
            <a:ext cx="3784165" cy="4898891"/>
          </a:xfrm>
          <a:prstGeom prst="rect">
            <a:avLst/>
          </a:prstGeom>
          <a:noFill/>
          <a:effectLst>
            <a:glow rad="228600">
              <a:schemeClr val="accent3">
                <a:satMod val="175000"/>
                <a:alpha val="40000"/>
              </a:schemeClr>
            </a:glow>
          </a:effectLst>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A693210F-67D3-4BFD-A0CA-61C6E1F1FDE6}"/>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16</a:t>
            </a:r>
          </a:p>
        </p:txBody>
      </p:sp>
    </p:spTree>
    <p:extLst>
      <p:ext uri="{BB962C8B-B14F-4D97-AF65-F5344CB8AC3E}">
        <p14:creationId xmlns:p14="http://schemas.microsoft.com/office/powerpoint/2010/main" val="798536737"/>
      </p:ext>
    </p:extLst>
  </p:cSld>
  <p:clrMapOvr>
    <a:masterClrMapping/>
  </p:clrMapOvr>
  <p:transition spd="slow">
    <p:wipe dir="d"/>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descr="Image result for stanford medicine logo">
            <a:extLst>
              <a:ext uri="{FF2B5EF4-FFF2-40B4-BE49-F238E27FC236}">
                <a16:creationId xmlns:a16="http://schemas.microsoft.com/office/drawing/2014/main" id="{5EF2C35D-4768-469F-ABB8-A6B51DDEFEF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AutoShape 6" descr="Image result for stanford medicine logo">
            <a:extLst>
              <a:ext uri="{FF2B5EF4-FFF2-40B4-BE49-F238E27FC236}">
                <a16:creationId xmlns:a16="http://schemas.microsoft.com/office/drawing/2014/main" id="{69D14FC3-09EF-42A4-9565-0665A7EF51EF}"/>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AutoShape 14" descr="Image result for massachusetts general hospital logo">
            <a:extLst>
              <a:ext uri="{FF2B5EF4-FFF2-40B4-BE49-F238E27FC236}">
                <a16:creationId xmlns:a16="http://schemas.microsoft.com/office/drawing/2014/main" id="{514408E7-224C-4159-9F12-C5A1935A1445}"/>
              </a:ext>
            </a:extLst>
          </p:cNvPr>
          <p:cNvSpPr>
            <a:spLocks noChangeAspect="1" noChangeArrowheads="1"/>
          </p:cNvSpPr>
          <p:nvPr/>
        </p:nvSpPr>
        <p:spPr bwMode="auto">
          <a:xfrm>
            <a:off x="6248400" y="3581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AutoShape 16" descr="Image result for massachusetts general hospital logo">
            <a:extLst>
              <a:ext uri="{FF2B5EF4-FFF2-40B4-BE49-F238E27FC236}">
                <a16:creationId xmlns:a16="http://schemas.microsoft.com/office/drawing/2014/main" id="{B7B1620A-6E56-46F5-B645-05D2F55C3A4C}"/>
              </a:ext>
            </a:extLst>
          </p:cNvPr>
          <p:cNvSpPr>
            <a:spLocks noChangeAspect="1" noChangeArrowheads="1"/>
          </p:cNvSpPr>
          <p:nvPr/>
        </p:nvSpPr>
        <p:spPr bwMode="auto">
          <a:xfrm>
            <a:off x="6400800" y="37338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1" name="Title 3">
            <a:extLst>
              <a:ext uri="{FF2B5EF4-FFF2-40B4-BE49-F238E27FC236}">
                <a16:creationId xmlns:a16="http://schemas.microsoft.com/office/drawing/2014/main" id="{6B4C975B-618D-4D4F-94E6-C781F7253734}"/>
              </a:ext>
            </a:extLst>
          </p:cNvPr>
          <p:cNvSpPr txBox="1">
            <a:spLocks/>
          </p:cNvSpPr>
          <p:nvPr/>
        </p:nvSpPr>
        <p:spPr>
          <a:xfrm>
            <a:off x="0" y="19659"/>
            <a:ext cx="12192000" cy="1117257"/>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EDFD3"/>
                </a:solidFill>
                <a:effectLst/>
                <a:uLnTx/>
                <a:uFillTx/>
                <a:latin typeface="Arial" charset="0"/>
                <a:ea typeface="+mj-ea"/>
                <a:cs typeface="Arial" charset="0"/>
              </a:rPr>
              <a:t>Does Life Get Any Better Than This?</a:t>
            </a:r>
          </a:p>
          <a:p>
            <a:pPr marL="0" marR="0" lvl="0" indent="0" algn="ctr" defTabSz="1219170" rtl="0" eaLnBrk="1" fontAlgn="auto" latinLnBrk="0" hangingPunct="1">
              <a:lnSpc>
                <a:spcPct val="90000"/>
              </a:lnSpc>
              <a:spcBef>
                <a:spcPct val="0"/>
              </a:spcBef>
              <a:spcAft>
                <a:spcPts val="0"/>
              </a:spcAft>
              <a:buClrTx/>
              <a:buSzTx/>
              <a:buFontTx/>
              <a:buNone/>
              <a:tabLst/>
              <a:defRPr/>
            </a:pPr>
            <a:endParaRPr kumimoji="0" lang="en-US" sz="3600" b="1" i="0" u="none" strike="noStrike" kern="1200" cap="none" spc="0" normalizeH="0" baseline="0" noProof="0" dirty="0">
              <a:ln>
                <a:noFill/>
              </a:ln>
              <a:solidFill>
                <a:srgbClr val="5EDFD3"/>
              </a:solidFill>
              <a:effectLst/>
              <a:uLnTx/>
              <a:uFillTx/>
              <a:latin typeface="Arial" charset="0"/>
              <a:ea typeface="+mj-ea"/>
              <a:cs typeface="Arial" charset="0"/>
            </a:endParaRPr>
          </a:p>
        </p:txBody>
      </p:sp>
      <p:sp>
        <p:nvSpPr>
          <p:cNvPr id="22" name="TextBox 21">
            <a:extLst>
              <a:ext uri="{FF2B5EF4-FFF2-40B4-BE49-F238E27FC236}">
                <a16:creationId xmlns:a16="http://schemas.microsoft.com/office/drawing/2014/main" id="{678E26A9-56D9-41C8-A833-C3A3F3CF079E}"/>
              </a:ext>
            </a:extLst>
          </p:cNvPr>
          <p:cNvSpPr txBox="1"/>
          <p:nvPr/>
        </p:nvSpPr>
        <p:spPr>
          <a:xfrm>
            <a:off x="591562" y="666481"/>
            <a:ext cx="11008877" cy="523220"/>
          </a:xfrm>
          <a:prstGeom prst="rect">
            <a:avLst/>
          </a:prstGeom>
          <a:noFill/>
        </p:spPr>
        <p:txBody>
          <a:bodyPr wrap="square" lIns="91440" tIns="45720" rIns="91440" bIns="45720" rtlCol="0" anchor="t">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Arial" panose="020B0604020202020204"/>
                <a:ea typeface="Helvetica Neue" charset="0"/>
                <a:cs typeface="Arial"/>
              </a:rPr>
              <a:t>Genomics + Baseball</a:t>
            </a:r>
          </a:p>
        </p:txBody>
      </p:sp>
      <p:pic>
        <p:nvPicPr>
          <p:cNvPr id="30" name="Picture 29" descr="A person wearing a mask&#10;&#10;Description automatically generated with low confidence">
            <a:extLst>
              <a:ext uri="{FF2B5EF4-FFF2-40B4-BE49-F238E27FC236}">
                <a16:creationId xmlns:a16="http://schemas.microsoft.com/office/drawing/2014/main" id="{ABA3C538-AEDD-3CEC-E54F-EDB3A41514F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857"/>
          <a:stretch/>
        </p:blipFill>
        <p:spPr>
          <a:xfrm>
            <a:off x="2998105" y="1439178"/>
            <a:ext cx="6805390" cy="5198842"/>
          </a:xfrm>
          <a:prstGeom prst="rect">
            <a:avLst/>
          </a:prstGeom>
          <a:effectLst>
            <a:softEdge rad="63500"/>
          </a:effectLst>
        </p:spPr>
      </p:pic>
      <p:pic>
        <p:nvPicPr>
          <p:cNvPr id="9" name="Picture 8">
            <a:extLst>
              <a:ext uri="{FF2B5EF4-FFF2-40B4-BE49-F238E27FC236}">
                <a16:creationId xmlns:a16="http://schemas.microsoft.com/office/drawing/2014/main" id="{E5318FAF-83FD-1839-0AD1-602CAA64AD6E}"/>
              </a:ext>
            </a:extLst>
          </p:cNvPr>
          <p:cNvPicPr>
            <a:picLocks noChangeAspect="1"/>
          </p:cNvPicPr>
          <p:nvPr/>
        </p:nvPicPr>
        <p:blipFill>
          <a:blip r:embed="rId4"/>
          <a:stretch>
            <a:fillRect/>
          </a:stretch>
        </p:blipFill>
        <p:spPr>
          <a:xfrm>
            <a:off x="825979" y="2029177"/>
            <a:ext cx="10540042" cy="4018845"/>
          </a:xfrm>
          <a:prstGeom prst="rect">
            <a:avLst/>
          </a:prstGeom>
        </p:spPr>
      </p:pic>
    </p:spTree>
    <p:extLst>
      <p:ext uri="{BB962C8B-B14F-4D97-AF65-F5344CB8AC3E}">
        <p14:creationId xmlns:p14="http://schemas.microsoft.com/office/powerpoint/2010/main" val="4249800617"/>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up)">
                                      <p:cBhvr>
                                        <p:cTn id="11" dur="500"/>
                                        <p:tgtEl>
                                          <p:spTgt spid="9"/>
                                        </p:tgtEl>
                                      </p:cBhvr>
                                    </p:animEffect>
                                  </p:childTnLst>
                                  <p:subTnLst>
                                    <p:set>
                                      <p:cBhvr override="childStyle">
                                        <p:cTn dur="1" fill="hold" display="0" masterRel="nextClick" afterEffect="1"/>
                                        <p:tgtEl>
                                          <p:spTgt spid="9"/>
                                        </p:tgtEl>
                                        <p:attrNameLst>
                                          <p:attrName>style.visibility</p:attrName>
                                        </p:attrNameLst>
                                      </p:cBhvr>
                                      <p:to>
                                        <p:strVal val="hidden"/>
                                      </p:to>
                                    </p:set>
                                  </p:sub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wipe(up)">
                                      <p:cBhvr>
                                        <p:cTn id="16"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12192000" cy="669925"/>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5FE0D4"/>
                </a:solidFill>
                <a:latin typeface="Arial" pitchFamily="34" charset="0"/>
                <a:cs typeface="Arial" pitchFamily="34" charset="0"/>
              </a:rPr>
              <a:t>Director’s Report Outline</a:t>
            </a:r>
          </a:p>
        </p:txBody>
      </p:sp>
      <p:sp>
        <p:nvSpPr>
          <p:cNvPr id="4" name="Rectangle 4"/>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E57200"/>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NIH Common Fund/Trans-NIH </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Communications, Policy, and Education</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1036671145"/>
      </p:ext>
    </p:extLst>
  </p:cSld>
  <p:clrMapOvr>
    <a:masterClrMapping/>
  </p:clrMapOvr>
  <p:transition spd="slow">
    <p:wipe dir="d"/>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C6B57489-115C-8B47-87C2-6F9C3332B7C4}"/>
              </a:ext>
            </a:extLst>
          </p:cNvPr>
          <p:cNvSpPr txBox="1">
            <a:spLocks/>
          </p:cNvSpPr>
          <p:nvPr/>
        </p:nvSpPr>
        <p:spPr>
          <a:xfrm>
            <a:off x="10072" y="14673"/>
            <a:ext cx="12192000" cy="639763"/>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j-ea"/>
                <a:cs typeface="Arial" charset="0"/>
              </a:rPr>
              <a:t>Human Genome Reference Program</a:t>
            </a:r>
            <a:endParaRPr kumimoji="0" lang="en-US" sz="3600" b="1" i="0" u="none" strike="noStrike" kern="1200" cap="none" spc="0" normalizeH="0" baseline="0" noProof="0" dirty="0">
              <a:ln>
                <a:noFill/>
              </a:ln>
              <a:solidFill>
                <a:srgbClr val="5FE0D4"/>
              </a:solidFill>
              <a:effectLst/>
              <a:uLnTx/>
              <a:uFillTx/>
              <a:latin typeface="Arial" pitchFamily="34" charset="0"/>
              <a:ea typeface="+mj-ea"/>
              <a:cs typeface="Arial" pitchFamily="34" charset="0"/>
            </a:endParaRPr>
          </a:p>
        </p:txBody>
      </p:sp>
      <p:sp>
        <p:nvSpPr>
          <p:cNvPr id="16" name="Rectangle 15">
            <a:extLst>
              <a:ext uri="{FF2B5EF4-FFF2-40B4-BE49-F238E27FC236}">
                <a16:creationId xmlns:a16="http://schemas.microsoft.com/office/drawing/2014/main" id="{432E8A4C-D12B-B341-BE58-86BFD4EBF907}"/>
              </a:ext>
            </a:extLst>
          </p:cNvPr>
          <p:cNvSpPr/>
          <p:nvPr/>
        </p:nvSpPr>
        <p:spPr>
          <a:xfrm>
            <a:off x="6254189" y="1655443"/>
            <a:ext cx="4811210" cy="620170"/>
          </a:xfrm>
          <a:prstGeom prst="rect">
            <a:avLst/>
          </a:prstGeom>
          <a:ln>
            <a:noFill/>
          </a:ln>
        </p:spPr>
        <p:txBody>
          <a:bodyPr wrap="square">
            <a:spAutoFit/>
          </a:bodyPr>
          <a:lstStyle/>
          <a:p>
            <a:pPr marL="231775" marR="0" lvl="0" indent="-231775" algn="l" defTabSz="514350" rtl="0" eaLnBrk="1" fontAlgn="auto" latinLnBrk="0" hangingPunct="1">
              <a:lnSpc>
                <a:spcPct val="90000"/>
              </a:lnSpc>
              <a:spcBef>
                <a:spcPts val="1200"/>
              </a:spcBef>
              <a:spcAft>
                <a:spcPts val="0"/>
              </a:spcAft>
              <a:buClrTx/>
              <a:buSzTx/>
              <a:buFont typeface="Wingdings" panose="05000000000000000000" pitchFamily="2" charset="2"/>
              <a:buChar char="§"/>
              <a:tabLst/>
              <a:defRPr/>
            </a:pPr>
            <a:endParaRPr kumimoji="0" lang="en-US" sz="9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a:p>
            <a:pPr marL="0" marR="0" lvl="0" indent="0" algn="l" defTabSz="514350" rtl="0" eaLnBrk="1" fontAlgn="auto" latinLnBrk="0" hangingPunct="1">
              <a:lnSpc>
                <a:spcPct val="90000"/>
              </a:lnSpc>
              <a:spcBef>
                <a:spcPts val="1200"/>
              </a:spcBef>
              <a:spcAft>
                <a:spcPts val="0"/>
              </a:spcAft>
              <a:buClrTx/>
              <a:buSzTx/>
              <a:buFontTx/>
              <a:buNone/>
              <a:tabLst/>
              <a:defRPr/>
            </a:pPr>
            <a:endParaRPr kumimoji="0" lang="en-US" sz="1800" b="1" i="0" u="none" strike="noStrike" kern="1200" cap="none" spc="0" normalizeH="0" baseline="0" noProof="0" dirty="0">
              <a:ln>
                <a:noFill/>
              </a:ln>
              <a:solidFill>
                <a:srgbClr val="5FE0D3">
                  <a:lumMod val="40000"/>
                  <a:lumOff val="60000"/>
                </a:srgbClr>
              </a:solidFill>
              <a:effectLst/>
              <a:uLnTx/>
              <a:uFillTx/>
              <a:latin typeface="Arial" panose="020B0604020202020204" pitchFamily="34" charset="0"/>
              <a:ea typeface="+mn-ea"/>
              <a:cs typeface="Arial" panose="020B0604020202020204" pitchFamily="34" charset="0"/>
            </a:endParaRPr>
          </a:p>
        </p:txBody>
      </p:sp>
      <p:pic>
        <p:nvPicPr>
          <p:cNvPr id="2" name="Picture 1">
            <a:extLst>
              <a:ext uri="{FF2B5EF4-FFF2-40B4-BE49-F238E27FC236}">
                <a16:creationId xmlns:a16="http://schemas.microsoft.com/office/drawing/2014/main" id="{60EBB9E2-0DF4-7A4A-BB63-D11F1F581859}"/>
              </a:ext>
            </a:extLst>
          </p:cNvPr>
          <p:cNvPicPr>
            <a:picLocks noChangeAspect="1"/>
          </p:cNvPicPr>
          <p:nvPr/>
        </p:nvPicPr>
        <p:blipFill rotWithShape="1">
          <a:blip r:embed="rId3"/>
          <a:srcRect l="36692" t="23966" r="28655" b="31093"/>
          <a:stretch/>
        </p:blipFill>
        <p:spPr>
          <a:xfrm>
            <a:off x="4678564" y="1424126"/>
            <a:ext cx="2855016" cy="2280447"/>
          </a:xfrm>
          <a:prstGeom prst="rect">
            <a:avLst/>
          </a:prstGeom>
        </p:spPr>
      </p:pic>
      <p:sp>
        <p:nvSpPr>
          <p:cNvPr id="11" name="Rectangle 10">
            <a:extLst>
              <a:ext uri="{FF2B5EF4-FFF2-40B4-BE49-F238E27FC236}">
                <a16:creationId xmlns:a16="http://schemas.microsoft.com/office/drawing/2014/main" id="{8C1670E4-0F7D-8E42-A740-49E9C2DFAAC5}"/>
              </a:ext>
            </a:extLst>
          </p:cNvPr>
          <p:cNvSpPr/>
          <p:nvPr/>
        </p:nvSpPr>
        <p:spPr>
          <a:xfrm>
            <a:off x="323856" y="3635612"/>
            <a:ext cx="11709159" cy="2925416"/>
          </a:xfrm>
          <a:prstGeom prst="rect">
            <a:avLst/>
          </a:prstGeom>
          <a:ln>
            <a:noFill/>
          </a:ln>
        </p:spPr>
        <p:txBody>
          <a:bodyPr wrap="square">
            <a:spAutoFit/>
          </a:bodyPr>
          <a:lstStyle/>
          <a:p>
            <a:pPr marL="231775" marR="0" lvl="0" indent="-231775" algn="l" defTabSz="514350" rtl="0" eaLnBrk="1" fontAlgn="auto" latinLnBrk="0" hangingPunct="1">
              <a:lnSpc>
                <a:spcPct val="90000"/>
              </a:lnSpc>
              <a:spcBef>
                <a:spcPts val="1200"/>
              </a:spcBef>
              <a:spcAft>
                <a:spcPts val="0"/>
              </a:spcAft>
              <a:buClrTx/>
              <a:buSzTx/>
              <a:buFont typeface="Wingdings" panose="05000000000000000000" pitchFamily="2" charset="2"/>
              <a:buChar char="§"/>
              <a:tabLst/>
              <a:defRPr/>
            </a:pPr>
            <a:endParaRPr kumimoji="0" lang="en-US" sz="9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a:p>
            <a:pPr marL="231775" marR="0" lvl="0" indent="-231775" algn="l" defTabSz="514350" rtl="0" eaLnBrk="1" fontAlgn="auto" latinLnBrk="0" hangingPunct="1">
              <a:lnSpc>
                <a:spcPct val="90000"/>
              </a:lnSpc>
              <a:spcBef>
                <a:spcPts val="1200"/>
              </a:spcBef>
              <a:spcAft>
                <a:spcPts val="0"/>
              </a:spcAft>
              <a:buClrTx/>
              <a:buSzTx/>
              <a:buFont typeface="Wingdings" panose="05000000000000000000" pitchFamily="2" charset="2"/>
              <a:buChar char="§"/>
              <a:tabLst/>
              <a:defRPr/>
            </a:pPr>
            <a:r>
              <a:rPr kumimoji="0" lang="en-US" sz="2800" b="1" i="0" u="none" strike="noStrike" kern="1200" cap="none" spc="0" normalizeH="0" baseline="0" noProof="0" dirty="0">
                <a:ln>
                  <a:noFill/>
                </a:ln>
                <a:solidFill>
                  <a:srgbClr val="FFFFFF"/>
                </a:solidFill>
                <a:effectLst/>
                <a:uLnTx/>
                <a:uFillTx/>
                <a:latin typeface="Arial" panose="020B0604020202020204"/>
                <a:ea typeface="+mn-ea"/>
                <a:cs typeface="Arial" panose="020B0604020202020204" pitchFamily="34" charset="0"/>
              </a:rPr>
              <a:t>Generating </a:t>
            </a:r>
            <a:r>
              <a:rPr kumimoji="0" lang="en-US" sz="2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350 high-quality reference human genome sequences </a:t>
            </a:r>
          </a:p>
          <a:p>
            <a:pPr marL="457200" marR="0" lvl="1" algn="l" defTabSz="514350" rtl="0" eaLnBrk="1" fontAlgn="auto" latinLnBrk="0" hangingPunct="1">
              <a:lnSpc>
                <a:spcPct val="90000"/>
              </a:lnSpc>
              <a:spcBef>
                <a:spcPts val="1200"/>
              </a:spcBef>
              <a:spcAft>
                <a:spcPts val="0"/>
              </a:spcAft>
              <a:buClrTx/>
              <a:buSzTx/>
              <a:tabLst/>
              <a:defRPr/>
            </a:pPr>
            <a:r>
              <a:rPr kumimoji="0" lang="en-US" sz="2800" b="1" i="0" u="none" strike="noStrike" kern="1200" cap="none" spc="0" normalizeH="0" baseline="0" noProof="0" dirty="0">
                <a:ln>
                  <a:noFill/>
                </a:ln>
                <a:solidFill>
                  <a:schemeClr val="bg2">
                    <a:lumMod val="40000"/>
                    <a:lumOff val="60000"/>
                  </a:schemeClr>
                </a:solidFill>
                <a:effectLst/>
                <a:uLnTx/>
                <a:uFillTx/>
                <a:latin typeface="Arial" panose="020B0604020202020204" pitchFamily="34" charset="0"/>
                <a:ea typeface="+mn-ea"/>
                <a:cs typeface="Arial" panose="020B0604020202020204" pitchFamily="34" charset="0"/>
              </a:rPr>
              <a:t>Initial 45 diploid genome sequences released</a:t>
            </a:r>
          </a:p>
          <a:p>
            <a:pPr marL="457200" marR="0" lvl="1" algn="l" defTabSz="514350" rtl="0" eaLnBrk="1" fontAlgn="auto" latinLnBrk="0" hangingPunct="1">
              <a:lnSpc>
                <a:spcPct val="90000"/>
              </a:lnSpc>
              <a:spcBef>
                <a:spcPts val="1200"/>
              </a:spcBef>
              <a:spcAft>
                <a:spcPts val="0"/>
              </a:spcAft>
              <a:buClrTx/>
              <a:buSzTx/>
              <a:tabLst/>
              <a:defRPr/>
            </a:pPr>
            <a:r>
              <a:rPr kumimoji="0" lang="en-US" sz="2800" b="1" i="0" u="none" strike="noStrike" kern="1200" cap="none" spc="0" normalizeH="0" baseline="0" noProof="0" dirty="0">
                <a:ln>
                  <a:noFill/>
                </a:ln>
                <a:solidFill>
                  <a:schemeClr val="bg2">
                    <a:lumMod val="40000"/>
                    <a:lumOff val="60000"/>
                  </a:schemeClr>
                </a:solidFill>
                <a:effectLst/>
                <a:uLnTx/>
                <a:uFillTx/>
                <a:latin typeface="Arial" panose="020B0604020202020204" pitchFamily="34" charset="0"/>
                <a:ea typeface="+mn-ea"/>
                <a:cs typeface="Arial" panose="020B0604020202020204" pitchFamily="34" charset="0"/>
              </a:rPr>
              <a:t>Pangenome representations available</a:t>
            </a:r>
          </a:p>
          <a:p>
            <a:pPr marL="231775" marR="0" lvl="0" indent="-231775" algn="l" defTabSz="514350" rtl="0" eaLnBrk="1" fontAlgn="auto" latinLnBrk="0" hangingPunct="1">
              <a:lnSpc>
                <a:spcPct val="90000"/>
              </a:lnSpc>
              <a:spcBef>
                <a:spcPts val="1200"/>
              </a:spcBef>
              <a:spcAft>
                <a:spcPts val="0"/>
              </a:spcAft>
              <a:buClrTx/>
              <a:buSzTx/>
              <a:buFont typeface="Wingdings" panose="05000000000000000000" pitchFamily="2" charset="2"/>
              <a:buChar char="§"/>
              <a:tabLst/>
              <a:defRPr/>
            </a:pPr>
            <a:r>
              <a:rPr kumimoji="0" lang="en-US" sz="2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Embedded ELSI efforts</a:t>
            </a:r>
          </a:p>
          <a:p>
            <a:pPr marL="231775" marR="0" lvl="0" indent="-231775" algn="l" defTabSz="514350" rtl="0" eaLnBrk="1" fontAlgn="auto" latinLnBrk="0" hangingPunct="1">
              <a:lnSpc>
                <a:spcPct val="90000"/>
              </a:lnSpc>
              <a:spcBef>
                <a:spcPts val="1200"/>
              </a:spcBef>
              <a:spcAft>
                <a:spcPts val="0"/>
              </a:spcAft>
              <a:buClrTx/>
              <a:buSzTx/>
              <a:buFont typeface="Wingdings" panose="05000000000000000000" pitchFamily="2" charset="2"/>
              <a:buChar char="§"/>
              <a:tabLst/>
              <a:defRPr/>
            </a:pPr>
            <a:r>
              <a:rPr kumimoji="0" lang="en-US" sz="2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International outreach: GA4GH</a:t>
            </a:r>
            <a:r>
              <a:rPr lang="en-US" sz="2800" b="1" dirty="0">
                <a:solidFill>
                  <a:srgbClr val="FFFFFF"/>
                </a:solidFill>
                <a:latin typeface="Arial" panose="020B0604020202020204" pitchFamily="34" charset="0"/>
                <a:cs typeface="Arial" panose="020B0604020202020204" pitchFamily="34" charset="0"/>
              </a:rPr>
              <a:t> &amp; </a:t>
            </a:r>
            <a:r>
              <a:rPr kumimoji="0" lang="en-US" sz="2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H3Africa</a:t>
            </a:r>
          </a:p>
        </p:txBody>
      </p:sp>
      <p:sp>
        <p:nvSpPr>
          <p:cNvPr id="8" name="TextBox 7">
            <a:extLst>
              <a:ext uri="{FF2B5EF4-FFF2-40B4-BE49-F238E27FC236}">
                <a16:creationId xmlns:a16="http://schemas.microsoft.com/office/drawing/2014/main" id="{A2126E24-C164-406E-83BD-50E9A8B3DB5B}"/>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17</a:t>
            </a:r>
          </a:p>
        </p:txBody>
      </p:sp>
      <p:sp>
        <p:nvSpPr>
          <p:cNvPr id="4" name="Rectangle 3">
            <a:extLst>
              <a:ext uri="{FF2B5EF4-FFF2-40B4-BE49-F238E27FC236}">
                <a16:creationId xmlns:a16="http://schemas.microsoft.com/office/drawing/2014/main" id="{8B07EFDE-A437-A41D-7354-513539E5B12A}"/>
              </a:ext>
            </a:extLst>
          </p:cNvPr>
          <p:cNvSpPr/>
          <p:nvPr/>
        </p:nvSpPr>
        <p:spPr>
          <a:xfrm>
            <a:off x="10072" y="685158"/>
            <a:ext cx="12181928" cy="523220"/>
          </a:xfrm>
          <a:prstGeom prst="rect">
            <a:avLst/>
          </a:prstGeom>
        </p:spPr>
        <p:txBody>
          <a:bodyPr wrap="square" lIns="91440" tIns="45720" rIns="91440" bIns="45720" anchor="t">
            <a:spAutoFit/>
          </a:bodyPr>
          <a:lstStyle/>
          <a:p>
            <a:pPr marL="158750" lvl="2" algn="ctr" defTabSz="627063" eaLnBrk="0" hangingPunct="0">
              <a:spcBef>
                <a:spcPts val="1800"/>
              </a:spcBef>
              <a:buClr>
                <a:schemeClr val="tx1"/>
              </a:buClr>
              <a:buSzPct val="95000"/>
              <a:defRPr/>
            </a:pPr>
            <a:r>
              <a:rPr lang="en-US" sz="2800" b="1" dirty="0">
                <a:cs typeface="Arial"/>
              </a:rPr>
              <a:t>Towards a Complete Reference of Human Genome Diversity</a:t>
            </a:r>
          </a:p>
        </p:txBody>
      </p:sp>
    </p:spTree>
    <p:extLst>
      <p:ext uri="{BB962C8B-B14F-4D97-AF65-F5344CB8AC3E}">
        <p14:creationId xmlns:p14="http://schemas.microsoft.com/office/powerpoint/2010/main" val="1510771076"/>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AFFD5506-36F1-45E9-A485-2A6CD77BD582}"/>
              </a:ext>
            </a:extLst>
          </p:cNvPr>
          <p:cNvSpPr txBox="1"/>
          <p:nvPr/>
        </p:nvSpPr>
        <p:spPr>
          <a:xfrm>
            <a:off x="1037920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18</a:t>
            </a:r>
          </a:p>
        </p:txBody>
      </p:sp>
      <p:sp>
        <p:nvSpPr>
          <p:cNvPr id="2" name="Rectangle 1">
            <a:extLst>
              <a:ext uri="{FF2B5EF4-FFF2-40B4-BE49-F238E27FC236}">
                <a16:creationId xmlns:a16="http://schemas.microsoft.com/office/drawing/2014/main" id="{BE8B9FA7-E65D-4A00-A529-081D35D2EB74}"/>
              </a:ext>
            </a:extLst>
          </p:cNvPr>
          <p:cNvSpPr/>
          <p:nvPr/>
        </p:nvSpPr>
        <p:spPr>
          <a:xfrm>
            <a:off x="0" y="-14081"/>
            <a:ext cx="12192000" cy="1200329"/>
          </a:xfrm>
          <a:prstGeom prst="rect">
            <a:avLst/>
          </a:prstGeom>
        </p:spPr>
        <p:txBody>
          <a:bodyPr wrap="square">
            <a:spAutoFit/>
          </a:bodyPr>
          <a:lstStyle/>
          <a:p>
            <a:pPr marL="158750" marR="0" lvl="2" indent="0" algn="ctr" defTabSz="627063" rtl="0" eaLnBrk="0" fontAlgn="auto" latinLnBrk="0" hangingPunct="0">
              <a:lnSpc>
                <a:spcPct val="100000"/>
              </a:lnSpc>
              <a:spcBef>
                <a:spcPts val="1800"/>
              </a:spcBef>
              <a:spcAft>
                <a:spcPts val="0"/>
              </a:spcAft>
              <a:buClr>
                <a:srgbClr val="FFFFFF"/>
              </a:buClr>
              <a:buSzPct val="95000"/>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n-ea"/>
                <a:cs typeface="Arial" charset="0"/>
              </a:rPr>
              <a:t>Molecular Phenotypes of Null Alleles in Cells (</a:t>
            </a:r>
            <a:r>
              <a:rPr kumimoji="0" lang="en-US" sz="3600" b="1" i="0" u="none" strike="noStrike" kern="1200" cap="none" spc="0" normalizeH="0" baseline="0" noProof="0" dirty="0" err="1">
                <a:ln>
                  <a:noFill/>
                </a:ln>
                <a:solidFill>
                  <a:srgbClr val="5FE0D4"/>
                </a:solidFill>
                <a:effectLst/>
                <a:uLnTx/>
                <a:uFillTx/>
                <a:latin typeface="Arial" charset="0"/>
                <a:ea typeface="+mn-ea"/>
                <a:cs typeface="Arial" charset="0"/>
              </a:rPr>
              <a:t>MorPhiC</a:t>
            </a:r>
            <a:r>
              <a:rPr kumimoji="0" lang="en-US" sz="3600" b="1" i="0" u="none" strike="noStrike" kern="1200" cap="none" spc="0" normalizeH="0" baseline="0" noProof="0" dirty="0">
                <a:ln>
                  <a:noFill/>
                </a:ln>
                <a:solidFill>
                  <a:srgbClr val="5FE0D4"/>
                </a:solidFill>
                <a:effectLst/>
                <a:uLnTx/>
                <a:uFillTx/>
                <a:latin typeface="Arial" charset="0"/>
                <a:ea typeface="+mn-ea"/>
                <a:cs typeface="Arial" charset="0"/>
              </a:rPr>
              <a:t>)</a:t>
            </a:r>
            <a:endParaRPr kumimoji="0" lang="en-US" sz="3600" b="1" i="0" u="none" strike="noStrike" kern="1200" cap="none" spc="0" normalizeH="0" baseline="0" noProof="0" dirty="0">
              <a:ln>
                <a:noFill/>
              </a:ln>
              <a:solidFill>
                <a:prstClr val="white"/>
              </a:solidFill>
              <a:effectLst/>
              <a:uLnTx/>
              <a:uFillTx/>
              <a:latin typeface="Arial" charset="0"/>
              <a:ea typeface="+mn-ea"/>
              <a:cs typeface="+mn-cs"/>
            </a:endParaRPr>
          </a:p>
        </p:txBody>
      </p:sp>
      <p:grpSp>
        <p:nvGrpSpPr>
          <p:cNvPr id="5" name="Group 4">
            <a:extLst>
              <a:ext uri="{FF2B5EF4-FFF2-40B4-BE49-F238E27FC236}">
                <a16:creationId xmlns:a16="http://schemas.microsoft.com/office/drawing/2014/main" id="{74CAE0DC-E0D1-941D-FDC8-6C4BC7DABF8E}"/>
              </a:ext>
            </a:extLst>
          </p:cNvPr>
          <p:cNvGrpSpPr/>
          <p:nvPr/>
        </p:nvGrpSpPr>
        <p:grpSpPr>
          <a:xfrm>
            <a:off x="457083" y="1746905"/>
            <a:ext cx="11315412" cy="4581101"/>
            <a:chOff x="457083" y="2022478"/>
            <a:chExt cx="11315412" cy="4581101"/>
          </a:xfrm>
        </p:grpSpPr>
        <p:sp>
          <p:nvSpPr>
            <p:cNvPr id="11" name="TextBox 10">
              <a:extLst>
                <a:ext uri="{FF2B5EF4-FFF2-40B4-BE49-F238E27FC236}">
                  <a16:creationId xmlns:a16="http://schemas.microsoft.com/office/drawing/2014/main" id="{EB74B7AA-ED90-8B6E-4A3E-42905637C123}"/>
                </a:ext>
              </a:extLst>
            </p:cNvPr>
            <p:cNvSpPr txBox="1"/>
            <p:nvPr/>
          </p:nvSpPr>
          <p:spPr>
            <a:xfrm>
              <a:off x="1133980" y="4356810"/>
              <a:ext cx="10079859" cy="2246769"/>
            </a:xfrm>
            <a:prstGeom prst="rect">
              <a:avLst/>
            </a:prstGeom>
            <a:noFill/>
          </p:spPr>
          <p:txBody>
            <a:bodyPr wrap="square" rtlCol="0">
              <a:spAutoFit/>
            </a:bodyPr>
            <a:lstStyle/>
            <a:p>
              <a:r>
                <a:rPr lang="en-AF" sz="3200" b="1" dirty="0">
                  <a:latin typeface="+mj-lt"/>
                  <a:ea typeface="Helvetica Neue" charset="0"/>
                  <a:cs typeface="Helvetica Neue" charset="0"/>
                </a:rPr>
                <a:t>New Funding Opportunity Announcement:</a:t>
              </a:r>
            </a:p>
            <a:p>
              <a:pPr marL="800100" lvl="1" indent="-342900">
                <a:buFont typeface="Wingdings" pitchFamily="2" charset="2"/>
                <a:buChar char="§"/>
              </a:pPr>
              <a:r>
                <a:rPr lang="en-AF" sz="2800" b="1" dirty="0">
                  <a:latin typeface="Arial" panose="020B0604020202020204" pitchFamily="34" charset="0"/>
                  <a:ea typeface="Helvetica Neue" charset="0"/>
                  <a:cs typeface="Arial" panose="020B0604020202020204" pitchFamily="34" charset="0"/>
                </a:rPr>
                <a:t>RFA-HG-22-019 Data Analysis and Validation Center</a:t>
              </a:r>
            </a:p>
            <a:p>
              <a:pPr marL="800100" lvl="1" indent="-342900">
                <a:buFont typeface="Wingdings" pitchFamily="2" charset="2"/>
                <a:buChar char="§"/>
              </a:pPr>
              <a:r>
                <a:rPr lang="en-AF" sz="2800" b="1" dirty="0">
                  <a:latin typeface="Arial" panose="020B0604020202020204" pitchFamily="34" charset="0"/>
                  <a:ea typeface="Helvetica Neue" charset="0"/>
                  <a:cs typeface="Arial" panose="020B0604020202020204" pitchFamily="34" charset="0"/>
                </a:rPr>
                <a:t>Pre-</a:t>
              </a:r>
              <a:r>
                <a:rPr lang="en-US" sz="2800" b="1" dirty="0">
                  <a:latin typeface="Arial" panose="020B0604020202020204" pitchFamily="34" charset="0"/>
                  <a:ea typeface="Helvetica Neue" charset="0"/>
                  <a:cs typeface="Arial" panose="020B0604020202020204" pitchFamily="34" charset="0"/>
                </a:rPr>
                <a:t>ap</a:t>
              </a:r>
              <a:r>
                <a:rPr lang="en-AF" sz="2800" b="1" dirty="0">
                  <a:latin typeface="Arial" panose="020B0604020202020204" pitchFamily="34" charset="0"/>
                  <a:ea typeface="Helvetica Neue" charset="0"/>
                  <a:cs typeface="Arial" panose="020B0604020202020204" pitchFamily="34" charset="0"/>
                </a:rPr>
                <a:t>plicant </a:t>
              </a:r>
              <a:r>
                <a:rPr lang="en-US" sz="2800" b="1" dirty="0">
                  <a:latin typeface="Arial" panose="020B0604020202020204" pitchFamily="34" charset="0"/>
                  <a:ea typeface="Helvetica Neue" charset="0"/>
                  <a:cs typeface="Arial" panose="020B0604020202020204" pitchFamily="34" charset="0"/>
                </a:rPr>
                <a:t>w</a:t>
              </a:r>
              <a:r>
                <a:rPr lang="en-AF" sz="2800" b="1" dirty="0">
                  <a:latin typeface="Arial" panose="020B0604020202020204" pitchFamily="34" charset="0"/>
                  <a:ea typeface="Helvetica Neue" charset="0"/>
                  <a:cs typeface="Arial" panose="020B0604020202020204" pitchFamily="34" charset="0"/>
                </a:rPr>
                <a:t>ebinar was held </a:t>
              </a:r>
              <a:r>
                <a:rPr lang="en-US" sz="2800" b="1" dirty="0">
                  <a:latin typeface="Arial" panose="020B0604020202020204" pitchFamily="34" charset="0"/>
                  <a:ea typeface="Helvetica Neue" charset="0"/>
                  <a:cs typeface="Arial" panose="020B0604020202020204" pitchFamily="34" charset="0"/>
                </a:rPr>
                <a:t>in</a:t>
              </a:r>
              <a:r>
                <a:rPr lang="en-AF" sz="2800" b="1" dirty="0">
                  <a:latin typeface="Arial" panose="020B0604020202020204" pitchFamily="34" charset="0"/>
                  <a:ea typeface="Helvetica Neue" charset="0"/>
                  <a:cs typeface="Arial" panose="020B0604020202020204" pitchFamily="34" charset="0"/>
                </a:rPr>
                <a:t> September </a:t>
              </a:r>
              <a:endParaRPr lang="en-US" sz="2800" b="1" dirty="0">
                <a:latin typeface="Arial" panose="020B0604020202020204" pitchFamily="34" charset="0"/>
                <a:ea typeface="Helvetica Neue" charset="0"/>
                <a:cs typeface="Arial" panose="020B0604020202020204" pitchFamily="34" charset="0"/>
              </a:endParaRPr>
            </a:p>
            <a:p>
              <a:pPr marL="800100" lvl="1" indent="-342900">
                <a:buFont typeface="Wingdings" pitchFamily="2" charset="2"/>
                <a:buChar char="§"/>
              </a:pPr>
              <a:r>
                <a:rPr lang="en-AF" sz="2800" b="1" dirty="0">
                  <a:latin typeface="Arial" panose="020B0604020202020204"/>
                </a:rPr>
                <a:t>Application</a:t>
              </a:r>
              <a:r>
                <a:rPr lang="en-US" sz="2800" b="1" dirty="0">
                  <a:latin typeface="Arial" panose="020B0604020202020204"/>
                </a:rPr>
                <a:t>s</a:t>
              </a:r>
              <a:r>
                <a:rPr lang="en-AF" sz="2800" b="1" dirty="0">
                  <a:latin typeface="Arial" panose="020B0604020202020204"/>
                </a:rPr>
                <a:t> </a:t>
              </a:r>
              <a:r>
                <a:rPr lang="en-US" sz="2800" b="1" dirty="0">
                  <a:latin typeface="Arial" panose="020B0604020202020204"/>
                </a:rPr>
                <a:t>d</a:t>
              </a:r>
              <a:r>
                <a:rPr lang="en-AF" sz="2800" b="1" dirty="0">
                  <a:latin typeface="Arial" panose="020B0604020202020204"/>
                </a:rPr>
                <a:t>ue November 1, 2022</a:t>
              </a:r>
            </a:p>
            <a:p>
              <a:pPr lvl="1"/>
              <a:endParaRPr lang="en-AF" sz="2400" dirty="0">
                <a:latin typeface="Arial" panose="020B0604020202020204" pitchFamily="34" charset="0"/>
                <a:ea typeface="Helvetica Neue" charset="0"/>
                <a:cs typeface="Arial" panose="020B0604020202020204" pitchFamily="34" charset="0"/>
              </a:endParaRPr>
            </a:p>
          </p:txBody>
        </p:sp>
        <p:grpSp>
          <p:nvGrpSpPr>
            <p:cNvPr id="8" name="Group 7">
              <a:extLst>
                <a:ext uri="{FF2B5EF4-FFF2-40B4-BE49-F238E27FC236}">
                  <a16:creationId xmlns:a16="http://schemas.microsoft.com/office/drawing/2014/main" id="{B9BF07C3-98F1-42C8-8020-4E9D56B1D757}"/>
                </a:ext>
              </a:extLst>
            </p:cNvPr>
            <p:cNvGrpSpPr/>
            <p:nvPr/>
          </p:nvGrpSpPr>
          <p:grpSpPr>
            <a:xfrm>
              <a:off x="457083" y="2025413"/>
              <a:ext cx="7810095" cy="1921835"/>
              <a:chOff x="194443" y="2253826"/>
              <a:chExt cx="7810095" cy="1921835"/>
            </a:xfrm>
          </p:grpSpPr>
          <p:pic>
            <p:nvPicPr>
              <p:cNvPr id="7" name="Picture 6">
                <a:extLst>
                  <a:ext uri="{FF2B5EF4-FFF2-40B4-BE49-F238E27FC236}">
                    <a16:creationId xmlns:a16="http://schemas.microsoft.com/office/drawing/2014/main" id="{5BF5D717-84F6-4A90-9F7E-392D74189E2B}"/>
                  </a:ext>
                </a:extLst>
              </p:cNvPr>
              <p:cNvPicPr>
                <a:picLocks noChangeAspect="1"/>
              </p:cNvPicPr>
              <p:nvPr/>
            </p:nvPicPr>
            <p:blipFill rotWithShape="1">
              <a:blip r:embed="rId3"/>
              <a:srcRect l="1595" t="22838" r="10938" b="42811"/>
              <a:stretch/>
            </p:blipFill>
            <p:spPr>
              <a:xfrm>
                <a:off x="194443" y="2253826"/>
                <a:ext cx="7810095" cy="1645479"/>
              </a:xfrm>
              <a:prstGeom prst="rect">
                <a:avLst/>
              </a:prstGeom>
            </p:spPr>
          </p:pic>
          <p:pic>
            <p:nvPicPr>
              <p:cNvPr id="12" name="Picture 11">
                <a:extLst>
                  <a:ext uri="{FF2B5EF4-FFF2-40B4-BE49-F238E27FC236}">
                    <a16:creationId xmlns:a16="http://schemas.microsoft.com/office/drawing/2014/main" id="{4A12503A-687B-479E-8ACD-FF89E0140432}"/>
                  </a:ext>
                </a:extLst>
              </p:cNvPr>
              <p:cNvPicPr>
                <a:picLocks noChangeAspect="1"/>
              </p:cNvPicPr>
              <p:nvPr/>
            </p:nvPicPr>
            <p:blipFill rotWithShape="1">
              <a:blip r:embed="rId3"/>
              <a:srcRect l="1595" t="69515" r="10938" b="22621"/>
              <a:stretch/>
            </p:blipFill>
            <p:spPr>
              <a:xfrm>
                <a:off x="194443" y="3798331"/>
                <a:ext cx="7810095" cy="377330"/>
              </a:xfrm>
              <a:prstGeom prst="rect">
                <a:avLst/>
              </a:prstGeom>
            </p:spPr>
          </p:pic>
        </p:grpSp>
        <p:pic>
          <p:nvPicPr>
            <p:cNvPr id="4" name="Picture 3" descr="A close-up of a sea creature&#10;&#10;Description automatically generated with low confidence">
              <a:extLst>
                <a:ext uri="{FF2B5EF4-FFF2-40B4-BE49-F238E27FC236}">
                  <a16:creationId xmlns:a16="http://schemas.microsoft.com/office/drawing/2014/main" id="{F2223CED-3C67-5588-544C-48EAE92EF4C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58687" y="2022478"/>
              <a:ext cx="3313808" cy="1924770"/>
            </a:xfrm>
            <a:prstGeom prst="rect">
              <a:avLst/>
            </a:prstGeom>
          </p:spPr>
        </p:pic>
      </p:grpSp>
    </p:spTree>
    <p:extLst>
      <p:ext uri="{BB962C8B-B14F-4D97-AF65-F5344CB8AC3E}">
        <p14:creationId xmlns:p14="http://schemas.microsoft.com/office/powerpoint/2010/main" val="1956848057"/>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E8B9FA7-E65D-4A00-A529-081D35D2EB74}"/>
              </a:ext>
            </a:extLst>
          </p:cNvPr>
          <p:cNvSpPr/>
          <p:nvPr/>
        </p:nvSpPr>
        <p:spPr>
          <a:xfrm>
            <a:off x="465513" y="-11928"/>
            <a:ext cx="11321934" cy="1200329"/>
          </a:xfrm>
          <a:prstGeom prst="rect">
            <a:avLst/>
          </a:prstGeom>
        </p:spPr>
        <p:txBody>
          <a:bodyPr wrap="square">
            <a:spAutoFit/>
          </a:bodyPr>
          <a:lstStyle/>
          <a:p>
            <a:pPr marL="158750" marR="0" lvl="2" indent="0" algn="ctr" defTabSz="627063" rtl="0" eaLnBrk="0" fontAlgn="auto" latinLnBrk="0" hangingPunct="0">
              <a:lnSpc>
                <a:spcPct val="100000"/>
              </a:lnSpc>
              <a:spcBef>
                <a:spcPts val="1200"/>
              </a:spcBef>
              <a:spcAft>
                <a:spcPts val="0"/>
              </a:spcAft>
              <a:buClr>
                <a:srgbClr val="FFFFFF"/>
              </a:buClr>
              <a:buSzPct val="95000"/>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n-ea"/>
                <a:cs typeface="Arial" charset="0"/>
              </a:rPr>
              <a:t>Non-Human Primate Developmental Genotype-Tissue Expression Project (NHP </a:t>
            </a:r>
            <a:r>
              <a:rPr kumimoji="0" lang="en-US" sz="3600" b="1" i="0" u="none" strike="noStrike" kern="1200" cap="none" spc="0" normalizeH="0" baseline="0" noProof="0" dirty="0" err="1">
                <a:ln>
                  <a:noFill/>
                </a:ln>
                <a:solidFill>
                  <a:srgbClr val="5FE0D4"/>
                </a:solidFill>
                <a:effectLst/>
                <a:uLnTx/>
                <a:uFillTx/>
                <a:latin typeface="Arial" charset="0"/>
                <a:ea typeface="+mn-ea"/>
                <a:cs typeface="Arial" charset="0"/>
              </a:rPr>
              <a:t>dGTEx</a:t>
            </a:r>
            <a:r>
              <a:rPr kumimoji="0" lang="en-US" sz="3600" b="1" i="0" u="none" strike="noStrike" kern="1200" cap="none" spc="0" normalizeH="0" baseline="0" noProof="0" dirty="0">
                <a:ln>
                  <a:noFill/>
                </a:ln>
                <a:solidFill>
                  <a:srgbClr val="5FE0D4"/>
                </a:solidFill>
                <a:effectLst/>
                <a:uLnTx/>
                <a:uFillTx/>
                <a:latin typeface="Arial" charset="0"/>
                <a:ea typeface="+mn-ea"/>
                <a:cs typeface="Arial" charset="0"/>
              </a:rPr>
              <a:t>)</a:t>
            </a:r>
            <a:endParaRPr kumimoji="0" lang="en-US" sz="3600" b="1" i="0" u="none" strike="noStrike" kern="1200" cap="none" spc="0" normalizeH="0" baseline="0" noProof="0" dirty="0">
              <a:ln>
                <a:noFill/>
              </a:ln>
              <a:solidFill>
                <a:prstClr val="white"/>
              </a:solidFill>
              <a:effectLst/>
              <a:uLnTx/>
              <a:uFillTx/>
              <a:latin typeface="Arial" charset="0"/>
              <a:ea typeface="+mn-ea"/>
              <a:cs typeface="+mn-cs"/>
            </a:endParaRPr>
          </a:p>
        </p:txBody>
      </p:sp>
      <p:sp>
        <p:nvSpPr>
          <p:cNvPr id="9" name="Content Placeholder 1">
            <a:extLst>
              <a:ext uri="{FF2B5EF4-FFF2-40B4-BE49-F238E27FC236}">
                <a16:creationId xmlns:a16="http://schemas.microsoft.com/office/drawing/2014/main" id="{12DD476B-0E43-4F85-B6CA-2DF2EEFC57BE}"/>
              </a:ext>
            </a:extLst>
          </p:cNvPr>
          <p:cNvSpPr txBox="1">
            <a:spLocks/>
          </p:cNvSpPr>
          <p:nvPr/>
        </p:nvSpPr>
        <p:spPr>
          <a:xfrm>
            <a:off x="-136862" y="2462833"/>
            <a:ext cx="4884230" cy="3924302"/>
          </a:xfrm>
          <a:prstGeom prst="rect">
            <a:avLst/>
          </a:prstGeom>
        </p:spPr>
        <p:txBody>
          <a:bodyPr>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501650" marR="0" lvl="2" indent="-268288" algn="l" defTabSz="627063" rtl="0" eaLnBrk="0" fontAlgn="auto" latinLnBrk="0" hangingPunct="0">
              <a:lnSpc>
                <a:spcPct val="90000"/>
              </a:lnSpc>
              <a:spcBef>
                <a:spcPts val="600"/>
              </a:spcBef>
              <a:spcAft>
                <a:spcPts val="0"/>
              </a:spcAft>
              <a:buClr>
                <a:srgbClr val="FFFFFF"/>
              </a:buClr>
              <a:buSzPct val="95000"/>
              <a:buFont typeface="Wingdings" panose="05000000000000000000" pitchFamily="2" charset="2"/>
              <a:buChar char="§"/>
              <a:tabLst/>
              <a:defRPr/>
            </a:pPr>
            <a:r>
              <a:rPr kumimoji="0" lang="en-US" sz="2400" b="1" i="0" u="none" strike="noStrike" kern="1200" cap="none" spc="0" normalizeH="0" baseline="0" noProof="0" dirty="0">
                <a:ln>
                  <a:noFill/>
                </a:ln>
                <a:solidFill>
                  <a:prstClr val="white"/>
                </a:solidFill>
                <a:effectLst/>
                <a:uLnTx/>
                <a:uFillTx/>
                <a:latin typeface="Arial" charset="0"/>
                <a:ea typeface="+mn-ea"/>
                <a:cs typeface="+mn-cs"/>
              </a:rPr>
              <a:t>Oregon Health and Science 	University </a:t>
            </a:r>
          </a:p>
          <a:p>
            <a:pPr marL="501650" lvl="3" indent="-268288" defTabSz="627063" eaLnBrk="0" hangingPunct="0">
              <a:spcBef>
                <a:spcPts val="600"/>
              </a:spcBef>
              <a:buClr>
                <a:srgbClr val="FFFFFF"/>
              </a:buClr>
              <a:buSzPct val="95000"/>
              <a:buNone/>
              <a:defRPr/>
            </a:pPr>
            <a:r>
              <a:rPr lang="en-US" sz="2200" b="1" dirty="0">
                <a:solidFill>
                  <a:schemeClr val="bg2">
                    <a:lumMod val="40000"/>
                    <a:lumOff val="60000"/>
                  </a:schemeClr>
                </a:solidFill>
                <a:latin typeface="Arial" charset="0"/>
                <a:cs typeface="Arial" charset="0"/>
              </a:rPr>
              <a:t>			PI: Donald Conrad</a:t>
            </a:r>
          </a:p>
          <a:p>
            <a:pPr marL="501650" marR="0" lvl="2" indent="-268288" algn="l" defTabSz="627063" rtl="0" eaLnBrk="0" fontAlgn="auto" latinLnBrk="0" hangingPunct="0">
              <a:lnSpc>
                <a:spcPct val="90000"/>
              </a:lnSpc>
              <a:spcBef>
                <a:spcPts val="600"/>
              </a:spcBef>
              <a:spcAft>
                <a:spcPts val="0"/>
              </a:spcAft>
              <a:buClr>
                <a:srgbClr val="FFFFFF"/>
              </a:buClr>
              <a:buSzPct val="95000"/>
              <a:buFont typeface="Wingdings" panose="05000000000000000000" pitchFamily="2" charset="2"/>
              <a:buChar char="§"/>
              <a:tabLst/>
              <a:defRPr/>
            </a:pPr>
            <a:r>
              <a:rPr kumimoji="0" lang="en-US" sz="2400" b="1" i="0" u="none" strike="noStrike" kern="1200" cap="none" spc="0" normalizeH="0" baseline="0" noProof="0" dirty="0">
                <a:ln>
                  <a:noFill/>
                </a:ln>
                <a:solidFill>
                  <a:prstClr val="white"/>
                </a:solidFill>
                <a:effectLst/>
                <a:uLnTx/>
                <a:uFillTx/>
                <a:latin typeface="Arial" charset="0"/>
                <a:ea typeface="+mn-ea"/>
                <a:cs typeface="+mn-cs"/>
              </a:rPr>
              <a:t>Broad Institute </a:t>
            </a:r>
            <a:endParaRPr lang="en-US" sz="2400" b="1" dirty="0">
              <a:solidFill>
                <a:prstClr val="white"/>
              </a:solidFill>
              <a:latin typeface="Arial" charset="0"/>
            </a:endParaRPr>
          </a:p>
          <a:p>
            <a:pPr marL="501650" lvl="3" indent="-268288" defTabSz="627063" eaLnBrk="0" hangingPunct="0">
              <a:spcBef>
                <a:spcPts val="600"/>
              </a:spcBef>
              <a:buClr>
                <a:srgbClr val="FFFFFF"/>
              </a:buClr>
              <a:buSzPct val="95000"/>
              <a:buNone/>
              <a:defRPr/>
            </a:pPr>
            <a:r>
              <a:rPr lang="en-US" sz="2200" b="1" dirty="0">
                <a:solidFill>
                  <a:schemeClr val="bg2">
                    <a:lumMod val="40000"/>
                    <a:lumOff val="60000"/>
                  </a:schemeClr>
                </a:solidFill>
                <a:latin typeface="Arial" charset="0"/>
                <a:cs typeface="Arial" charset="0"/>
              </a:rPr>
              <a:t>			PI: Kristin </a:t>
            </a:r>
            <a:r>
              <a:rPr lang="en-US" sz="2200" b="1" dirty="0" err="1">
                <a:solidFill>
                  <a:schemeClr val="bg2">
                    <a:lumMod val="40000"/>
                    <a:lumOff val="60000"/>
                  </a:schemeClr>
                </a:solidFill>
                <a:latin typeface="Arial" charset="0"/>
                <a:cs typeface="Arial" charset="0"/>
              </a:rPr>
              <a:t>Ardlie</a:t>
            </a:r>
            <a:endParaRPr lang="en-US" sz="2200" b="1" dirty="0">
              <a:solidFill>
                <a:schemeClr val="bg2">
                  <a:lumMod val="40000"/>
                  <a:lumOff val="60000"/>
                </a:schemeClr>
              </a:solidFill>
              <a:latin typeface="Arial" charset="0"/>
              <a:cs typeface="Arial" charset="0"/>
            </a:endParaRPr>
          </a:p>
          <a:p>
            <a:pPr marL="501650" marR="0" lvl="2" indent="-268288" algn="l" defTabSz="627063" rtl="0" eaLnBrk="0" fontAlgn="auto" latinLnBrk="0" hangingPunct="0">
              <a:lnSpc>
                <a:spcPct val="90000"/>
              </a:lnSpc>
              <a:spcBef>
                <a:spcPts val="600"/>
              </a:spcBef>
              <a:spcAft>
                <a:spcPts val="0"/>
              </a:spcAft>
              <a:buClr>
                <a:srgbClr val="FFFFFF"/>
              </a:buClr>
              <a:buSzPct val="95000"/>
              <a:buFont typeface="Wingdings" panose="05000000000000000000" pitchFamily="2" charset="2"/>
              <a:buChar char="§"/>
              <a:tabLst/>
              <a:defRPr/>
            </a:pPr>
            <a:r>
              <a:rPr kumimoji="0" lang="en-US" sz="2400" b="1" i="0" u="none" strike="noStrike" kern="1200" cap="none" spc="0" normalizeH="0" baseline="0" noProof="0" dirty="0">
                <a:ln>
                  <a:noFill/>
                </a:ln>
                <a:solidFill>
                  <a:prstClr val="white"/>
                </a:solidFill>
                <a:effectLst/>
                <a:uLnTx/>
                <a:uFillTx/>
                <a:latin typeface="Arial" charset="0"/>
                <a:ea typeface="+mn-ea"/>
                <a:cs typeface="+mn-cs"/>
              </a:rPr>
              <a:t>Yale University </a:t>
            </a:r>
            <a:r>
              <a:rPr lang="en-US" sz="2400" b="1" dirty="0">
                <a:solidFill>
                  <a:prstClr val="white"/>
                </a:solidFill>
                <a:latin typeface="Arial" charset="0"/>
              </a:rPr>
              <a:t>	</a:t>
            </a:r>
          </a:p>
          <a:p>
            <a:pPr marL="501650" lvl="3" indent="-268288" defTabSz="627063" eaLnBrk="0" hangingPunct="0">
              <a:spcBef>
                <a:spcPts val="600"/>
              </a:spcBef>
              <a:buClr>
                <a:srgbClr val="FFFFFF"/>
              </a:buClr>
              <a:buSzPct val="95000"/>
              <a:buNone/>
              <a:defRPr/>
            </a:pPr>
            <a:r>
              <a:rPr lang="en-US" sz="2200" b="1" dirty="0">
                <a:solidFill>
                  <a:schemeClr val="bg2">
                    <a:lumMod val="40000"/>
                    <a:lumOff val="60000"/>
                  </a:schemeClr>
                </a:solidFill>
                <a:latin typeface="Arial" charset="0"/>
                <a:cs typeface="Arial" charset="0"/>
              </a:rPr>
              <a:t>			PI: </a:t>
            </a:r>
            <a:r>
              <a:rPr lang="en-US" sz="2200" b="1" dirty="0" err="1">
                <a:solidFill>
                  <a:schemeClr val="bg2">
                    <a:lumMod val="40000"/>
                    <a:lumOff val="60000"/>
                  </a:schemeClr>
                </a:solidFill>
                <a:latin typeface="Arial" charset="0"/>
                <a:cs typeface="Arial" charset="0"/>
              </a:rPr>
              <a:t>Nenad</a:t>
            </a:r>
            <a:r>
              <a:rPr lang="en-US" sz="2200" b="1" dirty="0">
                <a:solidFill>
                  <a:schemeClr val="bg2">
                    <a:lumMod val="40000"/>
                    <a:lumOff val="60000"/>
                  </a:schemeClr>
                </a:solidFill>
                <a:latin typeface="Arial" charset="0"/>
                <a:cs typeface="Arial" charset="0"/>
              </a:rPr>
              <a:t> </a:t>
            </a:r>
            <a:r>
              <a:rPr lang="en-US" sz="2200" b="1" dirty="0" err="1">
                <a:solidFill>
                  <a:schemeClr val="bg2">
                    <a:lumMod val="40000"/>
                    <a:lumOff val="60000"/>
                  </a:schemeClr>
                </a:solidFill>
                <a:latin typeface="Arial" charset="0"/>
                <a:cs typeface="Arial" charset="0"/>
              </a:rPr>
              <a:t>Sestan</a:t>
            </a:r>
            <a:endParaRPr lang="en-US" sz="2200" b="1" dirty="0">
              <a:solidFill>
                <a:schemeClr val="bg2">
                  <a:lumMod val="40000"/>
                  <a:lumOff val="60000"/>
                </a:schemeClr>
              </a:solidFill>
              <a:latin typeface="Arial" charset="0"/>
              <a:cs typeface="Arial" charset="0"/>
            </a:endParaRPr>
          </a:p>
          <a:p>
            <a:pPr marL="501650" marR="0" lvl="2" indent="-268288" algn="l" defTabSz="627063" rtl="0" eaLnBrk="0" fontAlgn="auto" latinLnBrk="0" hangingPunct="0">
              <a:lnSpc>
                <a:spcPct val="90000"/>
              </a:lnSpc>
              <a:spcBef>
                <a:spcPts val="600"/>
              </a:spcBef>
              <a:spcAft>
                <a:spcPts val="0"/>
              </a:spcAft>
              <a:buClr>
                <a:srgbClr val="FFFFFF"/>
              </a:buClr>
              <a:buSzPct val="95000"/>
              <a:buFont typeface="Wingdings" panose="05000000000000000000" pitchFamily="2" charset="2"/>
              <a:buChar char="§"/>
              <a:tabLst/>
              <a:defRPr/>
            </a:pPr>
            <a:r>
              <a:rPr kumimoji="0" lang="en-US" sz="2400" b="1" i="0" u="none" strike="noStrike" kern="1200" cap="none" spc="0" normalizeH="0" baseline="0" noProof="0" dirty="0">
                <a:ln>
                  <a:noFill/>
                </a:ln>
                <a:solidFill>
                  <a:prstClr val="white"/>
                </a:solidFill>
                <a:effectLst/>
                <a:uLnTx/>
                <a:uFillTx/>
                <a:latin typeface="Arial" charset="0"/>
                <a:ea typeface="+mn-ea"/>
                <a:cs typeface="+mn-cs"/>
              </a:rPr>
              <a:t>Massachusetts Institute of 	Technology </a:t>
            </a:r>
            <a:endParaRPr lang="en-US" sz="2400" b="1" dirty="0">
              <a:solidFill>
                <a:prstClr val="white"/>
              </a:solidFill>
              <a:latin typeface="Arial" charset="0"/>
            </a:endParaRPr>
          </a:p>
          <a:p>
            <a:pPr marL="501650" lvl="3" indent="-268288" defTabSz="627063" eaLnBrk="0" hangingPunct="0">
              <a:spcBef>
                <a:spcPts val="600"/>
              </a:spcBef>
              <a:buClr>
                <a:srgbClr val="FFFFFF"/>
              </a:buClr>
              <a:buSzPct val="95000"/>
              <a:buNone/>
              <a:defRPr/>
            </a:pPr>
            <a:r>
              <a:rPr lang="en-US" sz="2200" b="1" dirty="0">
                <a:solidFill>
                  <a:schemeClr val="bg2">
                    <a:lumMod val="40000"/>
                    <a:lumOff val="60000"/>
                  </a:schemeClr>
                </a:solidFill>
                <a:latin typeface="Arial" charset="0"/>
                <a:cs typeface="Arial" charset="0"/>
              </a:rPr>
              <a:t>			PI: </a:t>
            </a:r>
            <a:r>
              <a:rPr lang="en-US" sz="2200" b="1" dirty="0" err="1">
                <a:solidFill>
                  <a:schemeClr val="bg2">
                    <a:lumMod val="40000"/>
                    <a:lumOff val="60000"/>
                  </a:schemeClr>
                </a:solidFill>
                <a:latin typeface="Arial" charset="0"/>
                <a:cs typeface="Arial" charset="0"/>
              </a:rPr>
              <a:t>Guoping</a:t>
            </a:r>
            <a:r>
              <a:rPr lang="en-US" sz="2200" b="1" dirty="0">
                <a:solidFill>
                  <a:schemeClr val="bg2">
                    <a:lumMod val="40000"/>
                    <a:lumOff val="60000"/>
                  </a:schemeClr>
                </a:solidFill>
                <a:latin typeface="Arial" charset="0"/>
                <a:cs typeface="Arial" charset="0"/>
              </a:rPr>
              <a:t> Feng</a:t>
            </a:r>
          </a:p>
          <a:p>
            <a:pPr marL="609585" marR="0" lvl="1" indent="0" algn="l" defTabSz="1219170" rtl="0" eaLnBrk="1" fontAlgn="auto" latinLnBrk="0" hangingPunct="1">
              <a:lnSpc>
                <a:spcPct val="90000"/>
              </a:lnSpc>
              <a:spcBef>
                <a:spcPts val="667"/>
              </a:spcBef>
              <a:spcAft>
                <a:spcPts val="0"/>
              </a:spcAft>
              <a:buClrTx/>
              <a:buSzTx/>
              <a:buFont typeface="Arial"/>
              <a:buNone/>
              <a:tabLst/>
              <a:defRPr/>
            </a:pPr>
            <a:endParaRPr kumimoji="0" lang="en-US" sz="28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61" name="Picture 60">
            <a:extLst>
              <a:ext uri="{FF2B5EF4-FFF2-40B4-BE49-F238E27FC236}">
                <a16:creationId xmlns:a16="http://schemas.microsoft.com/office/drawing/2014/main" id="{ABF7AE51-7BBA-47D9-A7FB-951C1E7E05F6}"/>
              </a:ext>
            </a:extLst>
          </p:cNvPr>
          <p:cNvPicPr>
            <a:picLocks noChangeAspect="1"/>
          </p:cNvPicPr>
          <p:nvPr/>
        </p:nvPicPr>
        <p:blipFill>
          <a:blip r:embed="rId3"/>
          <a:stretch>
            <a:fillRect/>
          </a:stretch>
        </p:blipFill>
        <p:spPr>
          <a:xfrm>
            <a:off x="4661958" y="2643855"/>
            <a:ext cx="7395905" cy="3565351"/>
          </a:xfrm>
          <a:prstGeom prst="rect">
            <a:avLst/>
          </a:prstGeom>
        </p:spPr>
      </p:pic>
      <p:sp>
        <p:nvSpPr>
          <p:cNvPr id="64" name="TextBox 63">
            <a:extLst>
              <a:ext uri="{FF2B5EF4-FFF2-40B4-BE49-F238E27FC236}">
                <a16:creationId xmlns:a16="http://schemas.microsoft.com/office/drawing/2014/main" id="{E6DA0EA5-7536-4761-9A59-D8650FCF5D70}"/>
              </a:ext>
            </a:extLst>
          </p:cNvPr>
          <p:cNvSpPr txBox="1"/>
          <p:nvPr/>
        </p:nvSpPr>
        <p:spPr>
          <a:xfrm>
            <a:off x="2305253" y="1407813"/>
            <a:ext cx="9886747" cy="480131"/>
          </a:xfrm>
          <a:prstGeom prst="rect">
            <a:avLst/>
          </a:prstGeom>
          <a:noFill/>
        </p:spPr>
        <p:txBody>
          <a:bodyPr wrap="square">
            <a:spAutoFit/>
          </a:bodyPr>
          <a:lstStyle/>
          <a:p>
            <a:pPr marL="158750" marR="0" lvl="2" indent="0" algn="l" defTabSz="627063" rtl="0" eaLnBrk="0" fontAlgn="auto" latinLnBrk="0" hangingPunct="0">
              <a:lnSpc>
                <a:spcPct val="90000"/>
              </a:lnSpc>
              <a:spcBef>
                <a:spcPts val="600"/>
              </a:spcBef>
              <a:spcAft>
                <a:spcPts val="0"/>
              </a:spcAft>
              <a:buClr>
                <a:srgbClr val="FFFFFF"/>
              </a:buClr>
              <a:buSzPct val="95000"/>
              <a:buFont typeface="Arial"/>
              <a:buNone/>
              <a:tabLst/>
              <a:defRPr/>
            </a:pPr>
            <a:r>
              <a:rPr kumimoji="0" lang="en-US" sz="2800" b="1" i="0" u="none" strike="noStrike" kern="1200" cap="none" spc="0" normalizeH="0" baseline="0" noProof="0" dirty="0">
                <a:ln>
                  <a:noFill/>
                </a:ln>
                <a:solidFill>
                  <a:prstClr val="white"/>
                </a:solidFill>
                <a:effectLst/>
                <a:uLnTx/>
                <a:uFillTx/>
                <a:latin typeface="Arial" charset="0"/>
                <a:ea typeface="+mn-ea"/>
                <a:cs typeface="+mn-cs"/>
              </a:rPr>
              <a:t>Multispecies NHP </a:t>
            </a:r>
            <a:r>
              <a:rPr kumimoji="0" lang="en-US" sz="2800" b="1" i="0" u="none" strike="noStrike" kern="1200" cap="none" spc="0" normalizeH="0" baseline="0" noProof="0" dirty="0" err="1">
                <a:ln>
                  <a:noFill/>
                </a:ln>
                <a:solidFill>
                  <a:prstClr val="white"/>
                </a:solidFill>
                <a:effectLst/>
                <a:uLnTx/>
                <a:uFillTx/>
                <a:latin typeface="Arial" charset="0"/>
                <a:ea typeface="+mn-ea"/>
                <a:cs typeface="+mn-cs"/>
              </a:rPr>
              <a:t>dGTEx</a:t>
            </a:r>
            <a:r>
              <a:rPr kumimoji="0" lang="en-US" sz="2800" b="1" i="0" u="none" strike="noStrike" kern="1200" cap="none" spc="0" normalizeH="0" baseline="0" noProof="0" dirty="0">
                <a:ln>
                  <a:noFill/>
                </a:ln>
                <a:solidFill>
                  <a:prstClr val="white"/>
                </a:solidFill>
                <a:effectLst/>
                <a:uLnTx/>
                <a:uFillTx/>
                <a:latin typeface="Arial" charset="0"/>
                <a:ea typeface="+mn-ea"/>
                <a:cs typeface="+mn-cs"/>
              </a:rPr>
              <a:t> Research Center</a:t>
            </a:r>
          </a:p>
        </p:txBody>
      </p:sp>
      <p:sp>
        <p:nvSpPr>
          <p:cNvPr id="11" name="TextBox 10">
            <a:extLst>
              <a:ext uri="{FF2B5EF4-FFF2-40B4-BE49-F238E27FC236}">
                <a16:creationId xmlns:a16="http://schemas.microsoft.com/office/drawing/2014/main" id="{F7BCFA66-B2CB-4509-9C44-A0F07E009DB5}"/>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19</a:t>
            </a:r>
          </a:p>
        </p:txBody>
      </p:sp>
    </p:spTree>
    <p:extLst>
      <p:ext uri="{BB962C8B-B14F-4D97-AF65-F5344CB8AC3E}">
        <p14:creationId xmlns:p14="http://schemas.microsoft.com/office/powerpoint/2010/main" val="1303790563"/>
      </p:ext>
    </p:extLst>
  </p:cSld>
  <p:clrMapOvr>
    <a:masterClrMapping/>
  </p:clrMapOvr>
  <p:transition spd="slow">
    <p:wipe dir="d"/>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1957009" y="-47712"/>
            <a:ext cx="10234991" cy="1759527"/>
          </a:xfrm>
        </p:spPr>
        <p:txBody>
          <a:bodyPr>
            <a:normAutofit/>
          </a:bodyPr>
          <a:lstStyle/>
          <a:p>
            <a:pPr algn="ctr">
              <a:defRPr/>
            </a:pPr>
            <a:r>
              <a:rPr lang="en-US" sz="3600" b="1" dirty="0">
                <a:solidFill>
                  <a:srgbClr val="5FE0D4"/>
                </a:solidFill>
                <a:latin typeface="Arial" charset="0"/>
                <a:cs typeface="Arial" charset="0"/>
              </a:rPr>
              <a:t>Capturing RNA Sequence and Transcript Diversity, from Technology Innovation to Clinical Application Workshop</a:t>
            </a:r>
          </a:p>
        </p:txBody>
      </p:sp>
      <p:sp>
        <p:nvSpPr>
          <p:cNvPr id="42" name="Rectangle 41"/>
          <p:cNvSpPr/>
          <p:nvPr/>
        </p:nvSpPr>
        <p:spPr>
          <a:xfrm>
            <a:off x="2801503" y="2410053"/>
            <a:ext cx="9019709" cy="3170099"/>
          </a:xfrm>
          <a:prstGeom prst="rect">
            <a:avLst/>
          </a:prstGeom>
        </p:spPr>
        <p:txBody>
          <a:bodyPr wrap="square" lIns="91440" tIns="45720" rIns="91440" bIns="45720" anchor="t">
            <a:spAutoFit/>
          </a:bodyPr>
          <a:lstStyle/>
          <a:p>
            <a:pPr marL="387350" marR="0" lvl="2" indent="-228600" algn="l" defTabSz="627063" rtl="0" eaLnBrk="0" fontAlgn="auto" latinLnBrk="0" hangingPunct="0">
              <a:lnSpc>
                <a:spcPct val="100000"/>
              </a:lnSpc>
              <a:spcBef>
                <a:spcPts val="600"/>
              </a:spcBef>
              <a:spcAft>
                <a:spcPts val="0"/>
              </a:spcAft>
              <a:buClr>
                <a:srgbClr val="FFFFFF"/>
              </a:buClr>
              <a:buSzPct val="95000"/>
              <a:buFont typeface="Wingdings" pitchFamily="2" charset="2"/>
              <a:buChar char=""/>
              <a:tabLst/>
              <a:defRPr/>
            </a:pPr>
            <a:r>
              <a:rPr kumimoji="0" lang="en-US" sz="3000" b="1" i="0" u="none" strike="noStrike" kern="1200" cap="none" spc="0" normalizeH="0" baseline="0" noProof="0" dirty="0">
                <a:ln>
                  <a:noFill/>
                </a:ln>
                <a:solidFill>
                  <a:srgbClr val="FFFFFF"/>
                </a:solidFill>
                <a:effectLst/>
                <a:uLnTx/>
                <a:uFillTx/>
                <a:latin typeface="Arial"/>
                <a:cs typeface="Arial"/>
              </a:rPr>
              <a:t>Comprehensive characterization of the true 	diversity of all RNAs and their modifications</a:t>
            </a:r>
          </a:p>
          <a:p>
            <a:pPr marL="387350" marR="0" lvl="2" indent="-228600" algn="l" defTabSz="627063" rtl="0" eaLnBrk="0" fontAlgn="auto" latinLnBrk="0" hangingPunct="0">
              <a:lnSpc>
                <a:spcPct val="100000"/>
              </a:lnSpc>
              <a:spcBef>
                <a:spcPts val="600"/>
              </a:spcBef>
              <a:spcAft>
                <a:spcPts val="0"/>
              </a:spcAft>
              <a:buClr>
                <a:srgbClr val="FFFFFF"/>
              </a:buClr>
              <a:buSzPct val="95000"/>
              <a:buFont typeface="Wingdings" pitchFamily="2" charset="2"/>
              <a:buChar char=""/>
              <a:tabLst/>
              <a:defRPr/>
            </a:pPr>
            <a:endParaRPr kumimoji="0" lang="en-US" sz="3000" b="1" i="0" u="none" strike="noStrike" kern="1200" cap="none" spc="0" normalizeH="0" baseline="0" noProof="0" dirty="0">
              <a:ln>
                <a:noFill/>
              </a:ln>
              <a:solidFill>
                <a:srgbClr val="FFFFFF"/>
              </a:solidFill>
              <a:effectLst/>
              <a:uLnTx/>
              <a:uFillTx/>
              <a:latin typeface="Arial"/>
              <a:cs typeface="Arial"/>
            </a:endParaRPr>
          </a:p>
          <a:p>
            <a:pPr marL="387350" marR="0" lvl="2" indent="-228600" algn="l" defTabSz="627063" rtl="0" eaLnBrk="0" fontAlgn="auto" latinLnBrk="0" hangingPunct="0">
              <a:lnSpc>
                <a:spcPct val="100000"/>
              </a:lnSpc>
              <a:spcBef>
                <a:spcPts val="600"/>
              </a:spcBef>
              <a:spcAft>
                <a:spcPts val="0"/>
              </a:spcAft>
              <a:buClr>
                <a:srgbClr val="FFFFFF"/>
              </a:buClr>
              <a:buSzPct val="95000"/>
              <a:buFont typeface="Wingdings" pitchFamily="2" charset="2"/>
              <a:buChar char=""/>
              <a:tabLst/>
              <a:defRPr/>
            </a:pPr>
            <a:r>
              <a:rPr kumimoji="0" lang="en-US" sz="3000" b="1" i="0" u="none" strike="noStrike" kern="1200" cap="none" spc="0" normalizeH="0" baseline="0" noProof="0" dirty="0">
                <a:ln>
                  <a:noFill/>
                </a:ln>
                <a:solidFill>
                  <a:srgbClr val="FFFFFF"/>
                </a:solidFill>
                <a:effectLst/>
                <a:uLnTx/>
                <a:uFillTx/>
                <a:latin typeface="Arial"/>
                <a:cs typeface="Arial"/>
              </a:rPr>
              <a:t>Recordings available </a:t>
            </a:r>
            <a:r>
              <a:rPr lang="en-US" sz="3000" b="1" dirty="0">
                <a:solidFill>
                  <a:srgbClr val="FFFFFF"/>
                </a:solidFill>
                <a:latin typeface="Arial"/>
                <a:cs typeface="Arial"/>
              </a:rPr>
              <a:t>o</a:t>
            </a:r>
            <a:r>
              <a:rPr kumimoji="0" lang="en-US" sz="3000" b="1" i="0" u="none" strike="noStrike" kern="1200" cap="none" spc="0" normalizeH="0" baseline="0" noProof="0" dirty="0" err="1">
                <a:ln>
                  <a:noFill/>
                </a:ln>
                <a:solidFill>
                  <a:srgbClr val="FFFFFF"/>
                </a:solidFill>
                <a:effectLst/>
                <a:uLnTx/>
                <a:uFillTx/>
                <a:latin typeface="Arial"/>
                <a:cs typeface="Arial"/>
              </a:rPr>
              <a:t>nline</a:t>
            </a:r>
            <a:endParaRPr kumimoji="0" lang="en-US" sz="3000" b="1" i="0" u="none" strike="noStrike" kern="1200" cap="none" spc="0" normalizeH="0" baseline="0" noProof="0" dirty="0">
              <a:ln>
                <a:noFill/>
              </a:ln>
              <a:solidFill>
                <a:srgbClr val="FFFFFF"/>
              </a:solidFill>
              <a:effectLst/>
              <a:uLnTx/>
              <a:uFillTx/>
              <a:latin typeface="Arial"/>
              <a:cs typeface="Arial"/>
            </a:endParaRPr>
          </a:p>
          <a:p>
            <a:pPr marL="387350" marR="0" lvl="2" indent="-228600" algn="l" defTabSz="627063" rtl="0" eaLnBrk="0" fontAlgn="auto" latinLnBrk="0" hangingPunct="0">
              <a:lnSpc>
                <a:spcPct val="100000"/>
              </a:lnSpc>
              <a:spcBef>
                <a:spcPts val="600"/>
              </a:spcBef>
              <a:spcAft>
                <a:spcPts val="0"/>
              </a:spcAft>
              <a:buClr>
                <a:srgbClr val="FFFFFF"/>
              </a:buClr>
              <a:buSzPct val="95000"/>
              <a:buFont typeface="Wingdings" pitchFamily="2" charset="2"/>
              <a:buChar char=""/>
              <a:tabLst/>
              <a:defRPr/>
            </a:pPr>
            <a:endParaRPr kumimoji="0" lang="en-US" sz="3000" b="1" i="0" u="none" strike="noStrike" kern="1200" cap="none" spc="0" normalizeH="0" baseline="0" noProof="0" dirty="0">
              <a:ln>
                <a:noFill/>
              </a:ln>
              <a:solidFill>
                <a:srgbClr val="FFFFFF"/>
              </a:solidFill>
              <a:effectLst/>
              <a:uLnTx/>
              <a:uFillTx/>
              <a:latin typeface="Arial"/>
              <a:cs typeface="Arial"/>
            </a:endParaRPr>
          </a:p>
          <a:p>
            <a:pPr marL="387350" marR="0" lvl="2" indent="-228600" algn="l" defTabSz="627063" rtl="0" eaLnBrk="0" fontAlgn="auto" latinLnBrk="0" hangingPunct="0">
              <a:lnSpc>
                <a:spcPct val="100000"/>
              </a:lnSpc>
              <a:spcBef>
                <a:spcPts val="600"/>
              </a:spcBef>
              <a:spcAft>
                <a:spcPts val="0"/>
              </a:spcAft>
              <a:buClr>
                <a:srgbClr val="FFFFFF"/>
              </a:buClr>
              <a:buSzPct val="95000"/>
              <a:buFont typeface="Wingdings" pitchFamily="2" charset="2"/>
              <a:buChar char=""/>
              <a:tabLst/>
              <a:defRPr/>
            </a:pPr>
            <a:r>
              <a:rPr lang="en-US" sz="3000" b="1" dirty="0">
                <a:solidFill>
                  <a:srgbClr val="FFFFFF"/>
                </a:solidFill>
                <a:latin typeface="Arial"/>
                <a:cs typeface="Arial"/>
              </a:rPr>
              <a:t>P</a:t>
            </a:r>
            <a:r>
              <a:rPr kumimoji="0" lang="en-US" sz="3000" b="1" i="0" u="none" strike="noStrike" kern="1200" cap="none" spc="0" normalizeH="0" baseline="0" noProof="0" dirty="0" err="1">
                <a:ln>
                  <a:noFill/>
                </a:ln>
                <a:solidFill>
                  <a:srgbClr val="FFFFFF"/>
                </a:solidFill>
                <a:effectLst/>
                <a:uLnTx/>
                <a:uFillTx/>
                <a:latin typeface="Arial"/>
                <a:cs typeface="Arial"/>
              </a:rPr>
              <a:t>resentation</a:t>
            </a:r>
            <a:r>
              <a:rPr kumimoji="0" lang="en-US" sz="3000" b="1" i="0" u="none" strike="noStrike" kern="1200" cap="none" spc="0" normalizeH="0" baseline="0" noProof="0" dirty="0">
                <a:ln>
                  <a:noFill/>
                </a:ln>
                <a:solidFill>
                  <a:srgbClr val="FFFFFF"/>
                </a:solidFill>
                <a:effectLst/>
                <a:uLnTx/>
                <a:uFillTx/>
                <a:latin typeface="Arial"/>
                <a:cs typeface="Arial"/>
              </a:rPr>
              <a:t> later today</a:t>
            </a:r>
            <a:endParaRPr kumimoji="0" lang="en-US" sz="3000" b="1" i="0" u="none" strike="noStrike" kern="1200" cap="none" spc="0" normalizeH="0" baseline="0" noProof="0" dirty="0">
              <a:ln>
                <a:noFill/>
              </a:ln>
              <a:solidFill>
                <a:srgbClr val="FFFFFF"/>
              </a:solidFill>
              <a:effectLst/>
              <a:uLnTx/>
              <a:uFillTx/>
              <a:latin typeface="Arial" charset="0"/>
            </a:endParaRPr>
          </a:p>
        </p:txBody>
      </p:sp>
      <p:pic>
        <p:nvPicPr>
          <p:cNvPr id="2" name="Picture 1">
            <a:extLst>
              <a:ext uri="{FF2B5EF4-FFF2-40B4-BE49-F238E27FC236}">
                <a16:creationId xmlns:a16="http://schemas.microsoft.com/office/drawing/2014/main" id="{AE0E18A0-8793-4066-A4D6-94F4E1151E52}"/>
              </a:ext>
            </a:extLst>
          </p:cNvPr>
          <p:cNvPicPr>
            <a:picLocks noChangeAspect="1"/>
          </p:cNvPicPr>
          <p:nvPr/>
        </p:nvPicPr>
        <p:blipFill>
          <a:blip r:embed="rId3"/>
          <a:stretch>
            <a:fillRect/>
          </a:stretch>
        </p:blipFill>
        <p:spPr>
          <a:xfrm rot="5400000">
            <a:off x="-2358248" y="2529988"/>
            <a:ext cx="6832488" cy="1798024"/>
          </a:xfrm>
          <a:prstGeom prst="rect">
            <a:avLst/>
          </a:prstGeom>
        </p:spPr>
      </p:pic>
      <p:sp>
        <p:nvSpPr>
          <p:cNvPr id="6" name="TextBox 5">
            <a:extLst>
              <a:ext uri="{FF2B5EF4-FFF2-40B4-BE49-F238E27FC236}">
                <a16:creationId xmlns:a16="http://schemas.microsoft.com/office/drawing/2014/main" id="{7B293A20-6DB2-4B27-B8C0-844653F93D32}"/>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20</a:t>
            </a:r>
          </a:p>
        </p:txBody>
      </p:sp>
    </p:spTree>
    <p:extLst>
      <p:ext uri="{BB962C8B-B14F-4D97-AF65-F5344CB8AC3E}">
        <p14:creationId xmlns:p14="http://schemas.microsoft.com/office/powerpoint/2010/main" val="3811299605"/>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1EB01973-5D75-F993-A07B-AA0E41AE11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971550"/>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5">
            <a:extLst>
              <a:ext uri="{FF2B5EF4-FFF2-40B4-BE49-F238E27FC236}">
                <a16:creationId xmlns:a16="http://schemas.microsoft.com/office/drawing/2014/main" id="{DD514C4C-A244-F0F5-DEE6-5E8E37B39D5F}"/>
              </a:ext>
            </a:extLst>
          </p:cNvPr>
          <p:cNvGrpSpPr/>
          <p:nvPr/>
        </p:nvGrpSpPr>
        <p:grpSpPr>
          <a:xfrm>
            <a:off x="3463431" y="1608623"/>
            <a:ext cx="2475815" cy="2484800"/>
            <a:chOff x="3222626" y="1377485"/>
            <a:chExt cx="2475815" cy="2484800"/>
          </a:xfrm>
        </p:grpSpPr>
        <p:pic>
          <p:nvPicPr>
            <p:cNvPr id="7" name="Graphic 6" descr="Woman with solid fill">
              <a:extLst>
                <a:ext uri="{FF2B5EF4-FFF2-40B4-BE49-F238E27FC236}">
                  <a16:creationId xmlns:a16="http://schemas.microsoft.com/office/drawing/2014/main" id="{E527BCE8-FFA8-30E6-DA8C-A2FC789F729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738795" y="1831371"/>
              <a:ext cx="684952" cy="741669"/>
            </a:xfrm>
            <a:prstGeom prst="rect">
              <a:avLst/>
            </a:prstGeom>
          </p:spPr>
        </p:pic>
        <p:pic>
          <p:nvPicPr>
            <p:cNvPr id="8" name="Graphic 7" descr="Woman with solid fill">
              <a:extLst>
                <a:ext uri="{FF2B5EF4-FFF2-40B4-BE49-F238E27FC236}">
                  <a16:creationId xmlns:a16="http://schemas.microsoft.com/office/drawing/2014/main" id="{6BFCF5D5-5F1F-20A0-6DA9-4FA5020A79F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392752" y="2267873"/>
              <a:ext cx="684952" cy="741669"/>
            </a:xfrm>
            <a:prstGeom prst="rect">
              <a:avLst/>
            </a:prstGeom>
          </p:spPr>
        </p:pic>
        <p:pic>
          <p:nvPicPr>
            <p:cNvPr id="9" name="Graphic 8" descr="Woman with solid fill">
              <a:extLst>
                <a:ext uri="{FF2B5EF4-FFF2-40B4-BE49-F238E27FC236}">
                  <a16:creationId xmlns:a16="http://schemas.microsoft.com/office/drawing/2014/main" id="{457570DD-7D20-5803-C56F-13DDB7E819D6}"/>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914714" y="2265942"/>
              <a:ext cx="684952" cy="741669"/>
            </a:xfrm>
            <a:prstGeom prst="rect">
              <a:avLst/>
            </a:prstGeom>
          </p:spPr>
        </p:pic>
        <p:pic>
          <p:nvPicPr>
            <p:cNvPr id="10" name="Graphic 9" descr="Man with solid fill">
              <a:extLst>
                <a:ext uri="{FF2B5EF4-FFF2-40B4-BE49-F238E27FC236}">
                  <a16:creationId xmlns:a16="http://schemas.microsoft.com/office/drawing/2014/main" id="{A93AF7D2-FC7A-1799-D8E0-99613B8E9954}"/>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338569" y="2161645"/>
              <a:ext cx="684952" cy="741669"/>
            </a:xfrm>
            <a:prstGeom prst="rect">
              <a:avLst/>
            </a:prstGeom>
          </p:spPr>
        </p:pic>
        <p:pic>
          <p:nvPicPr>
            <p:cNvPr id="11" name="Graphic 10" descr="Man with solid fill">
              <a:extLst>
                <a:ext uri="{FF2B5EF4-FFF2-40B4-BE49-F238E27FC236}">
                  <a16:creationId xmlns:a16="http://schemas.microsoft.com/office/drawing/2014/main" id="{B3447A02-3EE5-D061-294F-DC2D17A09882}"/>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3861201" y="1435428"/>
              <a:ext cx="684952" cy="741669"/>
            </a:xfrm>
            <a:prstGeom prst="rect">
              <a:avLst/>
            </a:prstGeom>
          </p:spPr>
        </p:pic>
        <p:pic>
          <p:nvPicPr>
            <p:cNvPr id="12" name="Graphic 11" descr="Man with solid fill">
              <a:extLst>
                <a:ext uri="{FF2B5EF4-FFF2-40B4-BE49-F238E27FC236}">
                  <a16:creationId xmlns:a16="http://schemas.microsoft.com/office/drawing/2014/main" id="{E67263B6-287A-E933-2BD5-0FE7A86B075B}"/>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3333218" y="1419977"/>
              <a:ext cx="684952" cy="741669"/>
            </a:xfrm>
            <a:prstGeom prst="rect">
              <a:avLst/>
            </a:prstGeom>
          </p:spPr>
        </p:pic>
        <p:pic>
          <p:nvPicPr>
            <p:cNvPr id="13" name="Graphic 12" descr="Man with solid fill">
              <a:extLst>
                <a:ext uri="{FF2B5EF4-FFF2-40B4-BE49-F238E27FC236}">
                  <a16:creationId xmlns:a16="http://schemas.microsoft.com/office/drawing/2014/main" id="{9F389969-5E80-5073-6DEB-9BD47CBFCA40}"/>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4460534" y="1377485"/>
              <a:ext cx="684952" cy="741669"/>
            </a:xfrm>
            <a:prstGeom prst="rect">
              <a:avLst/>
            </a:prstGeom>
          </p:spPr>
        </p:pic>
        <p:pic>
          <p:nvPicPr>
            <p:cNvPr id="14" name="Graphic 13" descr="Woman with solid fill">
              <a:extLst>
                <a:ext uri="{FF2B5EF4-FFF2-40B4-BE49-F238E27FC236}">
                  <a16:creationId xmlns:a16="http://schemas.microsoft.com/office/drawing/2014/main" id="{366305BA-F045-69E9-DBEE-628D6E923C2C}"/>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4192975" y="1822679"/>
              <a:ext cx="684952" cy="741669"/>
            </a:xfrm>
            <a:prstGeom prst="rect">
              <a:avLst/>
            </a:prstGeom>
          </p:spPr>
        </p:pic>
        <p:pic>
          <p:nvPicPr>
            <p:cNvPr id="15" name="Graphic 14" descr="Woman with solid fill">
              <a:extLst>
                <a:ext uri="{FF2B5EF4-FFF2-40B4-BE49-F238E27FC236}">
                  <a16:creationId xmlns:a16="http://schemas.microsoft.com/office/drawing/2014/main" id="{53969F8C-D8B7-924A-2586-4C26736A0A14}"/>
                </a:ext>
              </a:extLst>
            </p:cNvPr>
            <p:cNvPicPr>
              <a:picLocks noChangeAspect="1"/>
            </p:cNvPicPr>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3611479" y="1806263"/>
              <a:ext cx="684952" cy="741669"/>
            </a:xfrm>
            <a:prstGeom prst="rect">
              <a:avLst/>
            </a:prstGeom>
          </p:spPr>
        </p:pic>
        <p:sp>
          <p:nvSpPr>
            <p:cNvPr id="16" name="TextBox 15">
              <a:extLst>
                <a:ext uri="{FF2B5EF4-FFF2-40B4-BE49-F238E27FC236}">
                  <a16:creationId xmlns:a16="http://schemas.microsoft.com/office/drawing/2014/main" id="{56FE572C-11ED-E18B-D5FB-C1F4F1A8B97F}"/>
                </a:ext>
              </a:extLst>
            </p:cNvPr>
            <p:cNvSpPr txBox="1"/>
            <p:nvPr/>
          </p:nvSpPr>
          <p:spPr>
            <a:xfrm>
              <a:off x="3222626" y="3154399"/>
              <a:ext cx="2475815" cy="707886"/>
            </a:xfrm>
            <a:prstGeom prst="rect">
              <a:avLst/>
            </a:prstGeom>
            <a:noFill/>
          </p:spPr>
          <p:txBody>
            <a:bodyPr wrap="square" rtlCol="0">
              <a:spAutoFit/>
            </a:bodyPr>
            <a:lstStyle/>
            <a:p>
              <a:pPr algn="ctr"/>
              <a:r>
                <a:rPr lang="en-US" sz="2000" b="1" i="0" kern="1200" baseline="0" dirty="0">
                  <a:effectLst/>
                  <a:ea typeface="Helvetica Neue" charset="0"/>
                  <a:cs typeface="Helvetica Neue" charset="0"/>
                </a:rPr>
                <a:t>European</a:t>
              </a:r>
            </a:p>
            <a:p>
              <a:pPr algn="ctr"/>
              <a:r>
                <a:rPr lang="en-US" sz="2000" b="1" i="0" kern="1200" baseline="0" dirty="0">
                  <a:effectLst/>
                  <a:ea typeface="Helvetica Neue" charset="0"/>
                  <a:cs typeface="Helvetica Neue" charset="0"/>
                </a:rPr>
                <a:t>ancestry</a:t>
              </a:r>
            </a:p>
          </p:txBody>
        </p:sp>
      </p:grpSp>
      <p:sp>
        <p:nvSpPr>
          <p:cNvPr id="17" name="Content Placeholder 1">
            <a:extLst>
              <a:ext uri="{FF2B5EF4-FFF2-40B4-BE49-F238E27FC236}">
                <a16:creationId xmlns:a16="http://schemas.microsoft.com/office/drawing/2014/main" id="{1B3A74B8-8A0C-09BF-5A18-5AE18D8B5EC9}"/>
              </a:ext>
            </a:extLst>
          </p:cNvPr>
          <p:cNvSpPr txBox="1">
            <a:spLocks/>
          </p:cNvSpPr>
          <p:nvPr/>
        </p:nvSpPr>
        <p:spPr>
          <a:xfrm>
            <a:off x="132080" y="4324561"/>
            <a:ext cx="12059920" cy="1931724"/>
          </a:xfrm>
          <a:prstGeom prst="rect">
            <a:avLst/>
          </a:prstGeom>
        </p:spPr>
        <p:txBody>
          <a:bodyPr>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387350" lvl="2" indent="-228600" defTabSz="627063" eaLnBrk="0" hangingPunct="0">
              <a:spcBef>
                <a:spcPts val="1800"/>
              </a:spcBef>
              <a:buClr>
                <a:schemeClr val="tx1"/>
              </a:buClr>
              <a:buSzPct val="95000"/>
              <a:buFont typeface="Wingdings" pitchFamily="2" charset="2"/>
              <a:buChar char=""/>
              <a:defRPr/>
            </a:pPr>
            <a:r>
              <a:rPr lang="en-US" sz="2800" b="1" dirty="0">
                <a:solidFill>
                  <a:prstClr val="white"/>
                </a:solidFill>
                <a:latin typeface="Arial" charset="0"/>
              </a:rPr>
              <a:t>Lack of ancestral diversity across genomic datasets is a barrier to 	understanding and managing disease risk in diverse populations</a:t>
            </a:r>
          </a:p>
          <a:p>
            <a:pPr marL="387350" lvl="2" indent="-228600" defTabSz="627063" eaLnBrk="0" hangingPunct="0">
              <a:spcBef>
                <a:spcPts val="1800"/>
              </a:spcBef>
              <a:buClr>
                <a:schemeClr val="tx1"/>
              </a:buClr>
              <a:buSzPct val="95000"/>
              <a:buFont typeface="Wingdings" pitchFamily="2" charset="2"/>
              <a:buChar char=""/>
              <a:defRPr/>
            </a:pPr>
            <a:r>
              <a:rPr lang="en-US" sz="2800" b="1" dirty="0">
                <a:solidFill>
                  <a:prstClr val="white"/>
                </a:solidFill>
                <a:latin typeface="Arial" charset="0"/>
              </a:rPr>
              <a:t>6/10 clinical sites </a:t>
            </a:r>
            <a:r>
              <a:rPr lang="en-US" sz="2800" b="1" dirty="0">
                <a:solidFill>
                  <a:prstClr val="white"/>
                </a:solidFill>
                <a:latin typeface="Arial" charset="0"/>
                <a:sym typeface="Wingdings" pitchFamily="2" charset="2"/>
              </a:rPr>
              <a:t>recruiting enhanced diversity cohort</a:t>
            </a:r>
          </a:p>
          <a:p>
            <a:endParaRPr lang="en-US" sz="2800" dirty="0"/>
          </a:p>
          <a:p>
            <a:pPr lvl="1"/>
            <a:endParaRPr lang="en-US" sz="2800" dirty="0"/>
          </a:p>
          <a:p>
            <a:endParaRPr lang="en-US" sz="2800" dirty="0"/>
          </a:p>
          <a:p>
            <a:endParaRPr lang="en-US" sz="2800" dirty="0"/>
          </a:p>
          <a:p>
            <a:pPr marL="609585" lvl="1" indent="0">
              <a:buFont typeface="Arial"/>
              <a:buNone/>
            </a:pPr>
            <a:endParaRPr lang="en-US" sz="2800" dirty="0"/>
          </a:p>
        </p:txBody>
      </p:sp>
      <p:grpSp>
        <p:nvGrpSpPr>
          <p:cNvPr id="18" name="Group 17">
            <a:extLst>
              <a:ext uri="{FF2B5EF4-FFF2-40B4-BE49-F238E27FC236}">
                <a16:creationId xmlns:a16="http://schemas.microsoft.com/office/drawing/2014/main" id="{982C260A-7626-391B-85D4-E66B413B5766}"/>
              </a:ext>
            </a:extLst>
          </p:cNvPr>
          <p:cNvGrpSpPr/>
          <p:nvPr/>
        </p:nvGrpSpPr>
        <p:grpSpPr>
          <a:xfrm>
            <a:off x="5874343" y="1608623"/>
            <a:ext cx="3488972" cy="2484799"/>
            <a:chOff x="5505801" y="1377485"/>
            <a:chExt cx="3488972" cy="2484799"/>
          </a:xfrm>
        </p:grpSpPr>
        <p:pic>
          <p:nvPicPr>
            <p:cNvPr id="19" name="Graphic 18" descr="Woman with solid fill">
              <a:extLst>
                <a:ext uri="{FF2B5EF4-FFF2-40B4-BE49-F238E27FC236}">
                  <a16:creationId xmlns:a16="http://schemas.microsoft.com/office/drawing/2014/main" id="{C022E2D3-6971-F9C8-3B3F-50B4195DCAB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038695" y="2276565"/>
              <a:ext cx="684953" cy="741669"/>
            </a:xfrm>
            <a:prstGeom prst="rect">
              <a:avLst/>
            </a:prstGeom>
          </p:spPr>
        </p:pic>
        <p:pic>
          <p:nvPicPr>
            <p:cNvPr id="20" name="Graphic 19" descr="Man with solid fill">
              <a:extLst>
                <a:ext uri="{FF2B5EF4-FFF2-40B4-BE49-F238E27FC236}">
                  <a16:creationId xmlns:a16="http://schemas.microsoft.com/office/drawing/2014/main" id="{E79079C2-4926-9C42-757A-B649A0281821}"/>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8128115" y="1413645"/>
              <a:ext cx="684953" cy="741669"/>
            </a:xfrm>
            <a:prstGeom prst="rect">
              <a:avLst/>
            </a:prstGeom>
          </p:spPr>
        </p:pic>
        <p:pic>
          <p:nvPicPr>
            <p:cNvPr id="21" name="Graphic 20" descr="Woman with solid fill">
              <a:extLst>
                <a:ext uri="{FF2B5EF4-FFF2-40B4-BE49-F238E27FC236}">
                  <a16:creationId xmlns:a16="http://schemas.microsoft.com/office/drawing/2014/main" id="{9AFF5DC3-67FF-540B-35AE-F45E406A1B63}"/>
                </a:ext>
              </a:extLst>
            </p:cNvPr>
            <p:cNvPicPr>
              <a:picLocks noChangeAspect="1"/>
            </p:cNvPicPr>
            <p:nvPr/>
          </p:nvPicPr>
          <p:blipFill>
            <a:blip r:embed="rId22">
              <a:extLst>
                <a:ext uri="{28A0092B-C50C-407E-A947-70E740481C1C}">
                  <a14:useLocalDpi xmlns:a14="http://schemas.microsoft.com/office/drawing/2010/main" val="0"/>
                </a:ext>
                <a:ext uri="{96DAC541-7B7A-43D3-8B79-37D633B846F1}">
                  <asvg:svgBlip xmlns:asvg="http://schemas.microsoft.com/office/drawing/2016/SVG/main" r:embed="rId23"/>
                </a:ext>
              </a:extLst>
            </a:blip>
            <a:stretch>
              <a:fillRect/>
            </a:stretch>
          </p:blipFill>
          <p:spPr>
            <a:xfrm>
              <a:off x="7350175" y="1822679"/>
              <a:ext cx="684952" cy="741669"/>
            </a:xfrm>
            <a:prstGeom prst="rect">
              <a:avLst/>
            </a:prstGeom>
          </p:spPr>
        </p:pic>
        <p:pic>
          <p:nvPicPr>
            <p:cNvPr id="22" name="Graphic 21" descr="Woman with solid fill">
              <a:extLst>
                <a:ext uri="{FF2B5EF4-FFF2-40B4-BE49-F238E27FC236}">
                  <a16:creationId xmlns:a16="http://schemas.microsoft.com/office/drawing/2014/main" id="{827215DE-7248-FEBF-4D55-20A80336FF67}"/>
                </a:ext>
              </a:extLst>
            </p:cNvPr>
            <p:cNvPicPr>
              <a:picLocks noChangeAspect="1"/>
            </p:cNvPicPr>
            <p:nvPr/>
          </p:nvPicPr>
          <p:blipFill>
            <a:blip r:embed="rId24">
              <a:extLst>
                <a:ext uri="{28A0092B-C50C-407E-A947-70E740481C1C}">
                  <a14:useLocalDpi xmlns:a14="http://schemas.microsoft.com/office/drawing/2010/main" val="0"/>
                </a:ext>
                <a:ext uri="{96DAC541-7B7A-43D3-8B79-37D633B846F1}">
                  <asvg:svgBlip xmlns:asvg="http://schemas.microsoft.com/office/drawing/2016/SVG/main" r:embed="rId25"/>
                </a:ext>
              </a:extLst>
            </a:blip>
            <a:stretch>
              <a:fillRect/>
            </a:stretch>
          </p:blipFill>
          <p:spPr>
            <a:xfrm>
              <a:off x="7895995" y="1831371"/>
              <a:ext cx="684952" cy="741669"/>
            </a:xfrm>
            <a:prstGeom prst="rect">
              <a:avLst/>
            </a:prstGeom>
          </p:spPr>
        </p:pic>
        <p:pic>
          <p:nvPicPr>
            <p:cNvPr id="23" name="Graphic 22" descr="Woman with solid fill">
              <a:extLst>
                <a:ext uri="{FF2B5EF4-FFF2-40B4-BE49-F238E27FC236}">
                  <a16:creationId xmlns:a16="http://schemas.microsoft.com/office/drawing/2014/main" id="{811EC79A-50FE-7D06-F0CF-E26F3D78B4B4}"/>
                </a:ext>
              </a:extLst>
            </p:cNvPr>
            <p:cNvPicPr>
              <a:picLocks noChangeAspect="1"/>
            </p:cNvPicPr>
            <p:nvPr/>
          </p:nvPicPr>
          <p:blipFill>
            <a:blip r:embed="rId26">
              <a:extLst>
                <a:ext uri="{28A0092B-C50C-407E-A947-70E740481C1C}">
                  <a14:useLocalDpi xmlns:a14="http://schemas.microsoft.com/office/drawing/2010/main" val="0"/>
                </a:ext>
                <a:ext uri="{96DAC541-7B7A-43D3-8B79-37D633B846F1}">
                  <asvg:svgBlip xmlns:asvg="http://schemas.microsoft.com/office/drawing/2016/SVG/main" r:embed="rId27"/>
                </a:ext>
              </a:extLst>
            </a:blip>
            <a:stretch>
              <a:fillRect/>
            </a:stretch>
          </p:blipFill>
          <p:spPr>
            <a:xfrm>
              <a:off x="6768679" y="1806263"/>
              <a:ext cx="684952" cy="741669"/>
            </a:xfrm>
            <a:prstGeom prst="rect">
              <a:avLst/>
            </a:prstGeom>
          </p:spPr>
        </p:pic>
        <p:pic>
          <p:nvPicPr>
            <p:cNvPr id="24" name="Graphic 23" descr="Woman with solid fill">
              <a:extLst>
                <a:ext uri="{FF2B5EF4-FFF2-40B4-BE49-F238E27FC236}">
                  <a16:creationId xmlns:a16="http://schemas.microsoft.com/office/drawing/2014/main" id="{43A3382D-9170-8AF3-35C0-66E3B859BCF8}"/>
                </a:ext>
              </a:extLst>
            </p:cNvPr>
            <p:cNvPicPr>
              <a:picLocks noChangeAspect="1"/>
            </p:cNvPicPr>
            <p:nvPr/>
          </p:nvPicPr>
          <p:blipFill>
            <a:blip r:embed="rId28">
              <a:extLst>
                <a:ext uri="{28A0092B-C50C-407E-A947-70E740481C1C}">
                  <a14:useLocalDpi xmlns:a14="http://schemas.microsoft.com/office/drawing/2010/main" val="0"/>
                </a:ext>
                <a:ext uri="{96DAC541-7B7A-43D3-8B79-37D633B846F1}">
                  <asvg:svgBlip xmlns:asvg="http://schemas.microsoft.com/office/drawing/2016/SVG/main" r:embed="rId29"/>
                </a:ext>
              </a:extLst>
            </a:blip>
            <a:stretch>
              <a:fillRect/>
            </a:stretch>
          </p:blipFill>
          <p:spPr>
            <a:xfrm>
              <a:off x="7549952" y="2267873"/>
              <a:ext cx="684952" cy="741669"/>
            </a:xfrm>
            <a:prstGeom prst="rect">
              <a:avLst/>
            </a:prstGeom>
          </p:spPr>
        </p:pic>
        <p:pic>
          <p:nvPicPr>
            <p:cNvPr id="25" name="Graphic 24" descr="Woman with solid fill">
              <a:extLst>
                <a:ext uri="{FF2B5EF4-FFF2-40B4-BE49-F238E27FC236}">
                  <a16:creationId xmlns:a16="http://schemas.microsoft.com/office/drawing/2014/main" id="{1FC33894-2CE4-FA3F-0FD0-AE8E64418036}"/>
                </a:ext>
              </a:extLst>
            </p:cNvPr>
            <p:cNvPicPr>
              <a:picLocks noChangeAspect="1"/>
            </p:cNvPicPr>
            <p:nvPr/>
          </p:nvPicPr>
          <p:blipFill>
            <a:blip r:embed="rId30">
              <a:extLst>
                <a:ext uri="{28A0092B-C50C-407E-A947-70E740481C1C}">
                  <a14:useLocalDpi xmlns:a14="http://schemas.microsoft.com/office/drawing/2010/main" val="0"/>
                </a:ext>
                <a:ext uri="{96DAC541-7B7A-43D3-8B79-37D633B846F1}">
                  <asvg:svgBlip xmlns:asvg="http://schemas.microsoft.com/office/drawing/2016/SVG/main" r:embed="rId31"/>
                </a:ext>
              </a:extLst>
            </a:blip>
            <a:stretch>
              <a:fillRect/>
            </a:stretch>
          </p:blipFill>
          <p:spPr>
            <a:xfrm>
              <a:off x="7071914" y="2265942"/>
              <a:ext cx="684952" cy="741669"/>
            </a:xfrm>
            <a:prstGeom prst="rect">
              <a:avLst/>
            </a:prstGeom>
          </p:spPr>
        </p:pic>
        <p:pic>
          <p:nvPicPr>
            <p:cNvPr id="26" name="Graphic 25" descr="Man with solid fill">
              <a:extLst>
                <a:ext uri="{FF2B5EF4-FFF2-40B4-BE49-F238E27FC236}">
                  <a16:creationId xmlns:a16="http://schemas.microsoft.com/office/drawing/2014/main" id="{1FC68CA2-9CF0-5ECB-1F7F-42527315B6A9}"/>
                </a:ext>
              </a:extLst>
            </p:cNvPr>
            <p:cNvPicPr>
              <a:picLocks noChangeAspect="1"/>
            </p:cNvPicPr>
            <p:nvPr/>
          </p:nvPicPr>
          <p:blipFill>
            <a:blip r:embed="rId32">
              <a:extLst>
                <a:ext uri="{28A0092B-C50C-407E-A947-70E740481C1C}">
                  <a14:useLocalDpi xmlns:a14="http://schemas.microsoft.com/office/drawing/2010/main" val="0"/>
                </a:ext>
                <a:ext uri="{96DAC541-7B7A-43D3-8B79-37D633B846F1}">
                  <asvg:svgBlip xmlns:asvg="http://schemas.microsoft.com/office/drawing/2016/SVG/main" r:embed="rId33"/>
                </a:ext>
              </a:extLst>
            </a:blip>
            <a:stretch>
              <a:fillRect/>
            </a:stretch>
          </p:blipFill>
          <p:spPr>
            <a:xfrm>
              <a:off x="7018401" y="1435428"/>
              <a:ext cx="684952" cy="741669"/>
            </a:xfrm>
            <a:prstGeom prst="rect">
              <a:avLst/>
            </a:prstGeom>
          </p:spPr>
        </p:pic>
        <p:pic>
          <p:nvPicPr>
            <p:cNvPr id="27" name="Graphic 26" descr="Man with solid fill">
              <a:extLst>
                <a:ext uri="{FF2B5EF4-FFF2-40B4-BE49-F238E27FC236}">
                  <a16:creationId xmlns:a16="http://schemas.microsoft.com/office/drawing/2014/main" id="{04BD820C-D48A-9045-FD45-3027BC60AB5B}"/>
                </a:ext>
              </a:extLst>
            </p:cNvPr>
            <p:cNvPicPr>
              <a:picLocks noChangeAspect="1"/>
            </p:cNvPicPr>
            <p:nvPr/>
          </p:nvPicPr>
          <p:blipFill>
            <a:blip r:embed="rId34">
              <a:extLst>
                <a:ext uri="{28A0092B-C50C-407E-A947-70E740481C1C}">
                  <a14:useLocalDpi xmlns:a14="http://schemas.microsoft.com/office/drawing/2010/main" val="0"/>
                </a:ext>
                <a:ext uri="{96DAC541-7B7A-43D3-8B79-37D633B846F1}">
                  <asvg:svgBlip xmlns:asvg="http://schemas.microsoft.com/office/drawing/2016/SVG/main" r:embed="rId35"/>
                </a:ext>
              </a:extLst>
            </a:blip>
            <a:stretch>
              <a:fillRect/>
            </a:stretch>
          </p:blipFill>
          <p:spPr>
            <a:xfrm>
              <a:off x="6490418" y="1419977"/>
              <a:ext cx="684952" cy="741669"/>
            </a:xfrm>
            <a:prstGeom prst="rect">
              <a:avLst/>
            </a:prstGeom>
          </p:spPr>
        </p:pic>
        <p:pic>
          <p:nvPicPr>
            <p:cNvPr id="28" name="Graphic 27" descr="Man with solid fill">
              <a:extLst>
                <a:ext uri="{FF2B5EF4-FFF2-40B4-BE49-F238E27FC236}">
                  <a16:creationId xmlns:a16="http://schemas.microsoft.com/office/drawing/2014/main" id="{44BA4BF4-94D8-CF57-0E61-6EFBE4B8AA1B}"/>
                </a:ext>
              </a:extLst>
            </p:cNvPr>
            <p:cNvPicPr>
              <a:picLocks noChangeAspect="1"/>
            </p:cNvPicPr>
            <p:nvPr/>
          </p:nvPicPr>
          <p:blipFill>
            <a:blip r:embed="rId36">
              <a:extLst>
                <a:ext uri="{28A0092B-C50C-407E-A947-70E740481C1C}">
                  <a14:useLocalDpi xmlns:a14="http://schemas.microsoft.com/office/drawing/2010/main" val="0"/>
                </a:ext>
                <a:ext uri="{96DAC541-7B7A-43D3-8B79-37D633B846F1}">
                  <asvg:svgBlip xmlns:asvg="http://schemas.microsoft.com/office/drawing/2016/SVG/main" r:embed="rId37"/>
                </a:ext>
              </a:extLst>
            </a:blip>
            <a:stretch>
              <a:fillRect/>
            </a:stretch>
          </p:blipFill>
          <p:spPr>
            <a:xfrm>
              <a:off x="7617734" y="1377485"/>
              <a:ext cx="684952" cy="741669"/>
            </a:xfrm>
            <a:prstGeom prst="rect">
              <a:avLst/>
            </a:prstGeom>
          </p:spPr>
        </p:pic>
        <p:pic>
          <p:nvPicPr>
            <p:cNvPr id="29" name="Graphic 28" descr="Man with solid fill">
              <a:extLst>
                <a:ext uri="{FF2B5EF4-FFF2-40B4-BE49-F238E27FC236}">
                  <a16:creationId xmlns:a16="http://schemas.microsoft.com/office/drawing/2014/main" id="{A44F0885-CB41-02DD-B5A9-056569287D30}"/>
                </a:ext>
              </a:extLst>
            </p:cNvPr>
            <p:cNvPicPr>
              <a:picLocks noChangeAspect="1"/>
            </p:cNvPicPr>
            <p:nvPr/>
          </p:nvPicPr>
          <p:blipFill>
            <a:blip r:embed="rId38">
              <a:extLst>
                <a:ext uri="{28A0092B-C50C-407E-A947-70E740481C1C}">
                  <a14:useLocalDpi xmlns:a14="http://schemas.microsoft.com/office/drawing/2010/main" val="0"/>
                </a:ext>
                <a:ext uri="{96DAC541-7B7A-43D3-8B79-37D633B846F1}">
                  <asvg:svgBlip xmlns:asvg="http://schemas.microsoft.com/office/drawing/2016/SVG/main" r:embed="rId39"/>
                </a:ext>
              </a:extLst>
            </a:blip>
            <a:stretch>
              <a:fillRect/>
            </a:stretch>
          </p:blipFill>
          <p:spPr>
            <a:xfrm>
              <a:off x="6497554" y="2264012"/>
              <a:ext cx="684953" cy="741669"/>
            </a:xfrm>
            <a:prstGeom prst="rect">
              <a:avLst/>
            </a:prstGeom>
          </p:spPr>
        </p:pic>
        <p:sp>
          <p:nvSpPr>
            <p:cNvPr id="30" name="TextBox 29">
              <a:extLst>
                <a:ext uri="{FF2B5EF4-FFF2-40B4-BE49-F238E27FC236}">
                  <a16:creationId xmlns:a16="http://schemas.microsoft.com/office/drawing/2014/main" id="{7EA9C535-51A6-389C-AD22-48484F5AC1C5}"/>
                </a:ext>
              </a:extLst>
            </p:cNvPr>
            <p:cNvSpPr txBox="1"/>
            <p:nvPr/>
          </p:nvSpPr>
          <p:spPr>
            <a:xfrm>
              <a:off x="6518958" y="3154398"/>
              <a:ext cx="2475815" cy="707886"/>
            </a:xfrm>
            <a:prstGeom prst="rect">
              <a:avLst/>
            </a:prstGeom>
            <a:noFill/>
          </p:spPr>
          <p:txBody>
            <a:bodyPr wrap="square" rtlCol="0">
              <a:spAutoFit/>
            </a:bodyPr>
            <a:lstStyle/>
            <a:p>
              <a:pPr algn="ctr"/>
              <a:r>
                <a:rPr lang="en-US" sz="2000" b="1" i="0" kern="1200" baseline="0" dirty="0">
                  <a:effectLst/>
                  <a:ea typeface="Helvetica Neue" charset="0"/>
                  <a:cs typeface="Helvetica Neue" charset="0"/>
                </a:rPr>
                <a:t>Diverse populations</a:t>
              </a:r>
            </a:p>
          </p:txBody>
        </p:sp>
        <p:cxnSp>
          <p:nvCxnSpPr>
            <p:cNvPr id="31" name="Straight Arrow Connector 30">
              <a:extLst>
                <a:ext uri="{FF2B5EF4-FFF2-40B4-BE49-F238E27FC236}">
                  <a16:creationId xmlns:a16="http://schemas.microsoft.com/office/drawing/2014/main" id="{64F839E8-E4D7-CFAE-F904-F89F63937660}"/>
                </a:ext>
              </a:extLst>
            </p:cNvPr>
            <p:cNvCxnSpPr/>
            <p:nvPr/>
          </p:nvCxnSpPr>
          <p:spPr>
            <a:xfrm>
              <a:off x="5505801" y="2265942"/>
              <a:ext cx="895432"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grpSp>
      <p:sp>
        <p:nvSpPr>
          <p:cNvPr id="38" name="TextBox 37">
            <a:extLst>
              <a:ext uri="{FF2B5EF4-FFF2-40B4-BE49-F238E27FC236}">
                <a16:creationId xmlns:a16="http://schemas.microsoft.com/office/drawing/2014/main" id="{3E62E076-9530-4620-A928-B43584549F42}"/>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21</a:t>
            </a:r>
          </a:p>
        </p:txBody>
      </p:sp>
    </p:spTree>
    <p:extLst>
      <p:ext uri="{BB962C8B-B14F-4D97-AF65-F5344CB8AC3E}">
        <p14:creationId xmlns:p14="http://schemas.microsoft.com/office/powerpoint/2010/main" val="3381553640"/>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par>
                                <p:cTn id="8" presetID="1" presetClass="entr" presetSubtype="0" fill="hold" nodeType="withEffect">
                                  <p:stCondLst>
                                    <p:cond delay="0"/>
                                  </p:stCondLst>
                                  <p:childTnLst>
                                    <p:set>
                                      <p:cBhvr>
                                        <p:cTn id="9"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wipe(left)">
                                      <p:cBhvr>
                                        <p:cTn id="14" dur="500"/>
                                        <p:tgtEl>
                                          <p:spTgt spid="18"/>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1EB01973-5D75-F993-A07B-AA0E41AE11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971550"/>
          </a:xfrm>
          <a:prstGeom prst="rect">
            <a:avLst/>
          </a:prstGeom>
          <a:noFill/>
          <a:extLst>
            <a:ext uri="{909E8E84-426E-40DD-AFC4-6F175D3DCCD1}">
              <a14:hiddenFill xmlns:a14="http://schemas.microsoft.com/office/drawing/2010/main">
                <a:solidFill>
                  <a:srgbClr val="FFFFFF"/>
                </a:solidFill>
              </a14:hiddenFill>
            </a:ext>
          </a:extLst>
        </p:spPr>
      </p:pic>
      <p:grpSp>
        <p:nvGrpSpPr>
          <p:cNvPr id="37" name="Group 36">
            <a:extLst>
              <a:ext uri="{FF2B5EF4-FFF2-40B4-BE49-F238E27FC236}">
                <a16:creationId xmlns:a16="http://schemas.microsoft.com/office/drawing/2014/main" id="{BB76BD5D-C9AE-416D-885D-FF955EB1DD47}"/>
              </a:ext>
            </a:extLst>
          </p:cNvPr>
          <p:cNvGrpSpPr/>
          <p:nvPr/>
        </p:nvGrpSpPr>
        <p:grpSpPr>
          <a:xfrm>
            <a:off x="1294715" y="2153271"/>
            <a:ext cx="7386902" cy="3448579"/>
            <a:chOff x="-5248656" y="1435427"/>
            <a:chExt cx="8467714" cy="3953157"/>
          </a:xfrm>
        </p:grpSpPr>
        <p:sp>
          <p:nvSpPr>
            <p:cNvPr id="36" name="Rectangle 35">
              <a:extLst>
                <a:ext uri="{FF2B5EF4-FFF2-40B4-BE49-F238E27FC236}">
                  <a16:creationId xmlns:a16="http://schemas.microsoft.com/office/drawing/2014/main" id="{D6D348FE-393E-4E44-B51D-4E664F3EE3A5}"/>
                </a:ext>
              </a:extLst>
            </p:cNvPr>
            <p:cNvSpPr/>
            <p:nvPr/>
          </p:nvSpPr>
          <p:spPr>
            <a:xfrm>
              <a:off x="-5248656" y="1435427"/>
              <a:ext cx="8467714" cy="3953157"/>
            </a:xfrm>
            <a:prstGeom prst="rect">
              <a:avLst/>
            </a:prstGeom>
            <a:ln w="28575">
              <a:solidFill>
                <a:srgbClr val="5FE0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CB896255-8F34-559C-FD89-B113F1FC2387}"/>
                </a:ext>
              </a:extLst>
            </p:cNvPr>
            <p:cNvGrpSpPr/>
            <p:nvPr/>
          </p:nvGrpSpPr>
          <p:grpSpPr>
            <a:xfrm>
              <a:off x="-5219459" y="1505873"/>
              <a:ext cx="8416697" cy="3846254"/>
              <a:chOff x="2054242" y="2248495"/>
              <a:chExt cx="8416697" cy="3846254"/>
            </a:xfrm>
          </p:grpSpPr>
          <p:pic>
            <p:nvPicPr>
              <p:cNvPr id="33" name="Picture 32" descr="A picture containing text&#10;&#10;Description automatically generated">
                <a:extLst>
                  <a:ext uri="{FF2B5EF4-FFF2-40B4-BE49-F238E27FC236}">
                    <a16:creationId xmlns:a16="http://schemas.microsoft.com/office/drawing/2014/main" id="{A18B6E4A-9565-DC82-553A-EF78A1FF8F38}"/>
                  </a:ext>
                </a:extLst>
              </p:cNvPr>
              <p:cNvPicPr>
                <a:picLocks noChangeAspect="1"/>
              </p:cNvPicPr>
              <p:nvPr/>
            </p:nvPicPr>
            <p:blipFill rotWithShape="1">
              <a:blip r:embed="rId4"/>
              <a:srcRect l="1151"/>
              <a:stretch/>
            </p:blipFill>
            <p:spPr>
              <a:xfrm>
                <a:off x="2054243" y="2248495"/>
                <a:ext cx="8416696" cy="2245180"/>
              </a:xfrm>
              <a:prstGeom prst="rect">
                <a:avLst/>
              </a:prstGeom>
            </p:spPr>
          </p:pic>
          <p:pic>
            <p:nvPicPr>
              <p:cNvPr id="34" name="Picture 33" descr="Text&#10;&#10;Description automatically generated">
                <a:extLst>
                  <a:ext uri="{FF2B5EF4-FFF2-40B4-BE49-F238E27FC236}">
                    <a16:creationId xmlns:a16="http://schemas.microsoft.com/office/drawing/2014/main" id="{3B9230FD-59F9-2CFB-11E2-9904B2AE692D}"/>
                  </a:ext>
                </a:extLst>
              </p:cNvPr>
              <p:cNvPicPr>
                <a:picLocks noChangeAspect="1"/>
              </p:cNvPicPr>
              <p:nvPr/>
            </p:nvPicPr>
            <p:blipFill rotWithShape="1">
              <a:blip r:embed="rId5"/>
              <a:srcRect l="298" r="991"/>
              <a:stretch/>
            </p:blipFill>
            <p:spPr>
              <a:xfrm>
                <a:off x="2054242" y="4481026"/>
                <a:ext cx="8416697" cy="1613723"/>
              </a:xfrm>
              <a:prstGeom prst="rect">
                <a:avLst/>
              </a:prstGeom>
            </p:spPr>
          </p:pic>
        </p:grpSp>
      </p:grpSp>
      <p:pic>
        <p:nvPicPr>
          <p:cNvPr id="35" name="Content Placeholder 2" descr="A screenshot of a computer&#10;&#10;Description automatically generated with medium confidence">
            <a:extLst>
              <a:ext uri="{FF2B5EF4-FFF2-40B4-BE49-F238E27FC236}">
                <a16:creationId xmlns:a16="http://schemas.microsoft.com/office/drawing/2014/main" id="{78AE2BE0-09B8-30E7-F761-570E2560332F}"/>
              </a:ext>
            </a:extLst>
          </p:cNvPr>
          <p:cNvPicPr>
            <a:picLocks noChangeAspect="1"/>
          </p:cNvPicPr>
          <p:nvPr/>
        </p:nvPicPr>
        <p:blipFill>
          <a:blip r:embed="rId6"/>
          <a:stretch>
            <a:fillRect/>
          </a:stretch>
        </p:blipFill>
        <p:spPr>
          <a:xfrm>
            <a:off x="3803065" y="2729487"/>
            <a:ext cx="7677735" cy="3379090"/>
          </a:xfrm>
          <a:prstGeom prst="rect">
            <a:avLst/>
          </a:prstGeom>
          <a:ln w="28575">
            <a:solidFill>
              <a:srgbClr val="5FE0D4"/>
            </a:solidFill>
          </a:ln>
        </p:spPr>
      </p:pic>
      <p:sp>
        <p:nvSpPr>
          <p:cNvPr id="38" name="TextBox 37">
            <a:extLst>
              <a:ext uri="{FF2B5EF4-FFF2-40B4-BE49-F238E27FC236}">
                <a16:creationId xmlns:a16="http://schemas.microsoft.com/office/drawing/2014/main" id="{3E62E076-9530-4620-A928-B43584549F42}"/>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21</a:t>
            </a:r>
          </a:p>
        </p:txBody>
      </p:sp>
      <p:sp>
        <p:nvSpPr>
          <p:cNvPr id="39" name="TextBox 38">
            <a:extLst>
              <a:ext uri="{FF2B5EF4-FFF2-40B4-BE49-F238E27FC236}">
                <a16:creationId xmlns:a16="http://schemas.microsoft.com/office/drawing/2014/main" id="{85083401-2973-462C-921A-904E6766825B}"/>
              </a:ext>
            </a:extLst>
          </p:cNvPr>
          <p:cNvSpPr txBox="1"/>
          <p:nvPr/>
        </p:nvSpPr>
        <p:spPr>
          <a:xfrm>
            <a:off x="302030" y="1336447"/>
            <a:ext cx="11267670" cy="461665"/>
          </a:xfrm>
          <a:prstGeom prst="rect">
            <a:avLst/>
          </a:prstGeom>
          <a:noFill/>
        </p:spPr>
        <p:txBody>
          <a:bodyPr wrap="square">
            <a:spAutoFit/>
          </a:bodyPr>
          <a:lstStyle/>
          <a:p>
            <a:pPr marL="158750" lvl="2" defTabSz="627063" eaLnBrk="0" hangingPunct="0">
              <a:spcBef>
                <a:spcPts val="1800"/>
              </a:spcBef>
              <a:buClr>
                <a:schemeClr val="tx1"/>
              </a:buClr>
              <a:buSzPct val="95000"/>
              <a:defRPr/>
            </a:pPr>
            <a:r>
              <a:rPr lang="en-US" sz="2400" b="1" dirty="0">
                <a:solidFill>
                  <a:prstClr val="white"/>
                </a:solidFill>
                <a:latin typeface="Arial" charset="0"/>
                <a:sym typeface="Wingdings" pitchFamily="2" charset="2"/>
              </a:rPr>
              <a:t>Generation of polygenic risk scores for ancestrally diverse populations</a:t>
            </a:r>
            <a:endParaRPr lang="en-US" sz="2400" b="1" dirty="0">
              <a:solidFill>
                <a:prstClr val="white"/>
              </a:solidFill>
              <a:latin typeface="Arial" charset="0"/>
            </a:endParaRPr>
          </a:p>
        </p:txBody>
      </p:sp>
    </p:spTree>
    <p:extLst>
      <p:ext uri="{BB962C8B-B14F-4D97-AF65-F5344CB8AC3E}">
        <p14:creationId xmlns:p14="http://schemas.microsoft.com/office/powerpoint/2010/main" val="2773777828"/>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up)">
                                      <p:cBhvr>
                                        <p:cTn id="7" dur="500"/>
                                        <p:tgtEl>
                                          <p:spTgt spid="3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wipe(up)">
                                      <p:cBhvr>
                                        <p:cTn id="12"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0" y="14078"/>
            <a:ext cx="12192000" cy="639763"/>
          </a:xfrm>
        </p:spPr>
        <p:txBody>
          <a:bodyPr/>
          <a:lstStyle/>
          <a:p>
            <a:pPr algn="ctr">
              <a:defRPr/>
            </a:pPr>
            <a:r>
              <a:rPr lang="en-US" sz="3600" dirty="0">
                <a:solidFill>
                  <a:srgbClr val="5FE0D4"/>
                </a:solidFill>
                <a:latin typeface="Arial" charset="0"/>
                <a:cs typeface="Arial" charset="0"/>
              </a:rPr>
              <a:t>Multi-Omics for Health and Disease</a:t>
            </a:r>
            <a:endParaRPr lang="en-US" sz="3600" dirty="0">
              <a:solidFill>
                <a:srgbClr val="5FE0D4"/>
              </a:solidFill>
              <a:latin typeface="Arial" pitchFamily="34" charset="0"/>
              <a:cs typeface="Arial" pitchFamily="34" charset="0"/>
            </a:endParaRPr>
          </a:p>
        </p:txBody>
      </p:sp>
      <p:sp>
        <p:nvSpPr>
          <p:cNvPr id="42" name="Rectangle 41"/>
          <p:cNvSpPr/>
          <p:nvPr/>
        </p:nvSpPr>
        <p:spPr>
          <a:xfrm>
            <a:off x="398251" y="1015707"/>
            <a:ext cx="7936703" cy="3400931"/>
          </a:xfrm>
          <a:prstGeom prst="rect">
            <a:avLst/>
          </a:prstGeom>
        </p:spPr>
        <p:txBody>
          <a:bodyPr wrap="square">
            <a:spAutoFit/>
          </a:bodyPr>
          <a:lstStyle/>
          <a:p>
            <a:pPr defTabSz="627063" eaLnBrk="0" hangingPunct="0">
              <a:spcBef>
                <a:spcPts val="600"/>
              </a:spcBef>
              <a:buClr>
                <a:schemeClr val="tx1"/>
              </a:buClr>
              <a:buSzPct val="95000"/>
              <a:defRPr/>
            </a:pPr>
            <a:r>
              <a:rPr lang="en-US" sz="3200" b="1" dirty="0">
                <a:solidFill>
                  <a:prstClr val="white"/>
                </a:solidFill>
                <a:latin typeface="Arial" charset="0"/>
              </a:rPr>
              <a:t>Funding Opportunities:</a:t>
            </a:r>
          </a:p>
          <a:p>
            <a:pPr marL="1065213" lvl="1" indent="-320675" defTabSz="627063" eaLnBrk="0" hangingPunct="0">
              <a:spcBef>
                <a:spcPts val="600"/>
              </a:spcBef>
              <a:buClr>
                <a:schemeClr val="tx1"/>
              </a:buClr>
              <a:buSzPct val="95000"/>
              <a:buFont typeface="Wingdings" panose="05000000000000000000" pitchFamily="2" charset="2"/>
              <a:buChar char="§"/>
              <a:defRPr/>
            </a:pPr>
            <a:r>
              <a:rPr lang="en-US" sz="2600" b="1" dirty="0">
                <a:solidFill>
                  <a:schemeClr val="bg2">
                    <a:lumMod val="40000"/>
                    <a:lumOff val="60000"/>
                  </a:schemeClr>
                </a:solidFill>
                <a:latin typeface="Arial" charset="0"/>
              </a:rPr>
              <a:t>Disease Study Sites</a:t>
            </a:r>
          </a:p>
          <a:p>
            <a:pPr marL="1065213" lvl="2" indent="-320675" defTabSz="627063" eaLnBrk="0" hangingPunct="0">
              <a:spcBef>
                <a:spcPts val="600"/>
              </a:spcBef>
              <a:buClr>
                <a:schemeClr val="tx1"/>
              </a:buClr>
              <a:buSzPct val="95000"/>
              <a:defRPr/>
            </a:pPr>
            <a:r>
              <a:rPr lang="en-US" sz="2500" b="1" dirty="0">
                <a:solidFill>
                  <a:srgbClr val="FFFFFF"/>
                </a:solidFill>
                <a:latin typeface="Arial" charset="0"/>
              </a:rPr>
              <a:t>		RFA-HG-22-008</a:t>
            </a:r>
          </a:p>
          <a:p>
            <a:pPr marL="1065213" lvl="1" indent="-320675" defTabSz="627063" eaLnBrk="0" hangingPunct="0">
              <a:spcBef>
                <a:spcPts val="600"/>
              </a:spcBef>
              <a:buClr>
                <a:schemeClr val="tx1"/>
              </a:buClr>
              <a:buSzPct val="95000"/>
              <a:buFont typeface="Wingdings" panose="05000000000000000000" pitchFamily="2" charset="2"/>
              <a:buChar char="§"/>
              <a:defRPr/>
            </a:pPr>
            <a:r>
              <a:rPr lang="en-US" sz="2600" b="1" dirty="0">
                <a:solidFill>
                  <a:schemeClr val="bg2">
                    <a:lumMod val="40000"/>
                    <a:lumOff val="60000"/>
                  </a:schemeClr>
                </a:solidFill>
                <a:latin typeface="Arial" charset="0"/>
              </a:rPr>
              <a:t>Omics Productions Center(s)</a:t>
            </a:r>
          </a:p>
          <a:p>
            <a:pPr marL="1065213" lvl="2" indent="-320675" defTabSz="627063" eaLnBrk="0" hangingPunct="0">
              <a:spcBef>
                <a:spcPts val="600"/>
              </a:spcBef>
              <a:buClr>
                <a:schemeClr val="tx1"/>
              </a:buClr>
              <a:buSzPct val="95000"/>
              <a:defRPr/>
            </a:pPr>
            <a:r>
              <a:rPr lang="en-US" sz="2500" b="1" dirty="0">
                <a:solidFill>
                  <a:srgbClr val="FFFFFF"/>
                </a:solidFill>
                <a:latin typeface="Arial" charset="0"/>
              </a:rPr>
              <a:t>		RFA-HG-22-009</a:t>
            </a:r>
          </a:p>
          <a:p>
            <a:pPr marL="1065213" lvl="1" indent="-320675" defTabSz="627063" eaLnBrk="0" hangingPunct="0">
              <a:spcBef>
                <a:spcPts val="600"/>
              </a:spcBef>
              <a:buClr>
                <a:schemeClr val="tx1"/>
              </a:buClr>
              <a:buSzPct val="95000"/>
              <a:buFont typeface="Wingdings" panose="05000000000000000000" pitchFamily="2" charset="2"/>
              <a:buChar char="§"/>
              <a:defRPr/>
            </a:pPr>
            <a:r>
              <a:rPr lang="en-US" sz="2600" b="1" dirty="0">
                <a:solidFill>
                  <a:schemeClr val="bg2">
                    <a:lumMod val="40000"/>
                    <a:lumOff val="60000"/>
                  </a:schemeClr>
                </a:solidFill>
                <a:latin typeface="Arial" charset="0"/>
              </a:rPr>
              <a:t>Data Analysis and Coordination Center</a:t>
            </a:r>
          </a:p>
          <a:p>
            <a:pPr marL="1065213" lvl="2" indent="-320675" defTabSz="627063" eaLnBrk="0" hangingPunct="0">
              <a:spcBef>
                <a:spcPts val="600"/>
              </a:spcBef>
              <a:buClr>
                <a:schemeClr val="tx1"/>
              </a:buClr>
              <a:buSzPct val="95000"/>
              <a:defRPr/>
            </a:pPr>
            <a:r>
              <a:rPr lang="en-US" sz="2500" b="1" dirty="0">
                <a:solidFill>
                  <a:srgbClr val="FFFFFF"/>
                </a:solidFill>
                <a:latin typeface="Arial" charset="0"/>
              </a:rPr>
              <a:t>		RFA-HG-22-010</a:t>
            </a:r>
            <a:r>
              <a:rPr lang="en-US" sz="2500" b="1" dirty="0">
                <a:solidFill>
                  <a:srgbClr val="5FE0D4"/>
                </a:solidFill>
                <a:latin typeface="Arial" charset="0"/>
              </a:rPr>
              <a:t> </a:t>
            </a:r>
          </a:p>
        </p:txBody>
      </p:sp>
      <p:sp>
        <p:nvSpPr>
          <p:cNvPr id="7" name="TextBox 6">
            <a:extLst>
              <a:ext uri="{FF2B5EF4-FFF2-40B4-BE49-F238E27FC236}">
                <a16:creationId xmlns:a16="http://schemas.microsoft.com/office/drawing/2014/main" id="{7B5EF454-C9B2-482B-A375-73F58461964A}"/>
              </a:ext>
            </a:extLst>
          </p:cNvPr>
          <p:cNvSpPr txBox="1"/>
          <p:nvPr/>
        </p:nvSpPr>
        <p:spPr>
          <a:xfrm>
            <a:off x="10379998" y="6457890"/>
            <a:ext cx="1795684" cy="400110"/>
          </a:xfrm>
          <a:prstGeom prst="rect">
            <a:avLst/>
          </a:prstGeom>
          <a:noFill/>
        </p:spPr>
        <p:txBody>
          <a:bodyPr wrap="none">
            <a:spAutoFit/>
          </a:bodyPr>
          <a:lstStyle/>
          <a:p>
            <a:pPr>
              <a:defRPr/>
            </a:pPr>
            <a:r>
              <a:rPr lang="en-US" sz="2000" b="1" dirty="0">
                <a:solidFill>
                  <a:srgbClr val="00B0F0"/>
                </a:solidFill>
                <a:latin typeface="Arial" charset="0"/>
              </a:rPr>
              <a:t>Document 22</a:t>
            </a:r>
          </a:p>
        </p:txBody>
      </p:sp>
      <p:sp>
        <p:nvSpPr>
          <p:cNvPr id="8" name="TextBox 7">
            <a:extLst>
              <a:ext uri="{FF2B5EF4-FFF2-40B4-BE49-F238E27FC236}">
                <a16:creationId xmlns:a16="http://schemas.microsoft.com/office/drawing/2014/main" id="{00023D94-0896-458A-A8D6-DA1224108341}"/>
              </a:ext>
            </a:extLst>
          </p:cNvPr>
          <p:cNvSpPr txBox="1"/>
          <p:nvPr/>
        </p:nvSpPr>
        <p:spPr>
          <a:xfrm>
            <a:off x="398250" y="5168230"/>
            <a:ext cx="10940310" cy="1354217"/>
          </a:xfrm>
          <a:prstGeom prst="rect">
            <a:avLst/>
          </a:prstGeom>
          <a:noFill/>
        </p:spPr>
        <p:txBody>
          <a:bodyPr wrap="square">
            <a:spAutoFit/>
          </a:bodyPr>
          <a:lstStyle/>
          <a:p>
            <a:pPr marL="0" lvl="1" indent="0" algn="just" defTabSz="627063" eaLnBrk="0" hangingPunct="0">
              <a:spcBef>
                <a:spcPts val="600"/>
              </a:spcBef>
              <a:buClr>
                <a:schemeClr val="tx1"/>
              </a:buClr>
              <a:buSzPct val="95000"/>
              <a:buNone/>
              <a:defRPr/>
            </a:pPr>
            <a:r>
              <a:rPr lang="en-US" b="1" dirty="0">
                <a:solidFill>
                  <a:prstClr val="white"/>
                </a:solidFill>
                <a:latin typeface="Arial" charset="0"/>
              </a:rPr>
              <a:t>Pre-application webinar: </a:t>
            </a:r>
            <a:r>
              <a:rPr lang="en-US" b="1" dirty="0">
                <a:solidFill>
                  <a:schemeClr val="bg2">
                    <a:lumMod val="40000"/>
                    <a:lumOff val="60000"/>
                  </a:schemeClr>
                </a:solidFill>
                <a:latin typeface="Arial" charset="0"/>
              </a:rPr>
              <a:t>September 26, 2022</a:t>
            </a:r>
          </a:p>
          <a:p>
            <a:pPr marL="0" lvl="1" indent="0" algn="just" defTabSz="627063" eaLnBrk="0" hangingPunct="0">
              <a:spcBef>
                <a:spcPts val="600"/>
              </a:spcBef>
              <a:buClr>
                <a:schemeClr val="tx1"/>
              </a:buClr>
              <a:buSzPct val="95000"/>
              <a:buNone/>
              <a:defRPr/>
            </a:pPr>
            <a:r>
              <a:rPr lang="en-US" b="1" dirty="0">
                <a:solidFill>
                  <a:prstClr val="white"/>
                </a:solidFill>
                <a:latin typeface="Arial" charset="0"/>
              </a:rPr>
              <a:t>Letters of intent due: </a:t>
            </a:r>
            <a:r>
              <a:rPr lang="en-US" b="1" dirty="0">
                <a:solidFill>
                  <a:schemeClr val="bg2">
                    <a:lumMod val="40000"/>
                    <a:lumOff val="60000"/>
                  </a:schemeClr>
                </a:solidFill>
                <a:latin typeface="Arial" charset="0"/>
              </a:rPr>
              <a:t>October 18, 2022</a:t>
            </a:r>
          </a:p>
          <a:p>
            <a:pPr marL="0" lvl="1" indent="0" algn="just" defTabSz="627063" eaLnBrk="0" hangingPunct="0">
              <a:spcBef>
                <a:spcPts val="600"/>
              </a:spcBef>
              <a:buClr>
                <a:schemeClr val="tx1"/>
              </a:buClr>
              <a:buSzPct val="95000"/>
              <a:buNone/>
              <a:defRPr/>
            </a:pPr>
            <a:r>
              <a:rPr lang="en-US" b="1" dirty="0">
                <a:solidFill>
                  <a:prstClr val="white"/>
                </a:solidFill>
                <a:latin typeface="Arial" charset="0"/>
              </a:rPr>
              <a:t>Application due date: </a:t>
            </a:r>
            <a:r>
              <a:rPr lang="en-US" b="1" dirty="0">
                <a:solidFill>
                  <a:schemeClr val="bg2">
                    <a:lumMod val="40000"/>
                    <a:lumOff val="60000"/>
                  </a:schemeClr>
                </a:solidFill>
                <a:latin typeface="Arial" charset="0"/>
              </a:rPr>
              <a:t>November 19, 2022</a:t>
            </a:r>
          </a:p>
        </p:txBody>
      </p:sp>
      <p:pic>
        <p:nvPicPr>
          <p:cNvPr id="3" name="Picture 2">
            <a:extLst>
              <a:ext uri="{FF2B5EF4-FFF2-40B4-BE49-F238E27FC236}">
                <a16:creationId xmlns:a16="http://schemas.microsoft.com/office/drawing/2014/main" id="{D25067E2-B107-2993-5FA8-32C29745315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6828" r="-1" b="5429"/>
          <a:stretch/>
        </p:blipFill>
        <p:spPr>
          <a:xfrm>
            <a:off x="7992406" y="1104249"/>
            <a:ext cx="3801343" cy="3801041"/>
          </a:xfrm>
          <a:prstGeom prst="rect">
            <a:avLst/>
          </a:prstGeom>
          <a:ln w="28575">
            <a:solidFill>
              <a:schemeClr val="accent5"/>
            </a:solidFill>
          </a:ln>
          <a:effectLst>
            <a:glow rad="63500">
              <a:schemeClr val="accent3">
                <a:satMod val="175000"/>
                <a:alpha val="40000"/>
              </a:schemeClr>
            </a:glow>
            <a:softEdge rad="112500"/>
          </a:effectLst>
        </p:spPr>
      </p:pic>
    </p:spTree>
    <p:extLst>
      <p:ext uri="{BB962C8B-B14F-4D97-AF65-F5344CB8AC3E}">
        <p14:creationId xmlns:p14="http://schemas.microsoft.com/office/powerpoint/2010/main" val="1137538559"/>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2">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2">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2">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2">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8">
                                            <p:txEl>
                                              <p:pRg st="0" end="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
                                            <p:txEl>
                                              <p:pRg st="1" end="1"/>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6EA6D9C-A41F-FEEB-E33D-1CD75CDA182E}"/>
              </a:ext>
            </a:extLst>
          </p:cNvPr>
          <p:cNvPicPr>
            <a:picLocks noChangeAspect="1"/>
          </p:cNvPicPr>
          <p:nvPr/>
        </p:nvPicPr>
        <p:blipFill>
          <a:blip r:embed="rId3"/>
          <a:stretch>
            <a:fillRect/>
          </a:stretch>
        </p:blipFill>
        <p:spPr>
          <a:xfrm>
            <a:off x="216999" y="200236"/>
            <a:ext cx="1563673" cy="1036510"/>
          </a:xfrm>
          <a:prstGeom prst="rect">
            <a:avLst/>
          </a:prstGeom>
        </p:spPr>
      </p:pic>
      <p:sp>
        <p:nvSpPr>
          <p:cNvPr id="9" name="Rectangle 8">
            <a:extLst>
              <a:ext uri="{FF2B5EF4-FFF2-40B4-BE49-F238E27FC236}">
                <a16:creationId xmlns:a16="http://schemas.microsoft.com/office/drawing/2014/main" id="{55F7E06F-1C14-3D1A-1DDE-3C26932385CF}"/>
              </a:ext>
            </a:extLst>
          </p:cNvPr>
          <p:cNvSpPr/>
          <p:nvPr/>
        </p:nvSpPr>
        <p:spPr>
          <a:xfrm>
            <a:off x="1780672" y="-15904"/>
            <a:ext cx="10411328" cy="646331"/>
          </a:xfrm>
          <a:prstGeom prst="rect">
            <a:avLst/>
          </a:prstGeom>
        </p:spPr>
        <p:txBody>
          <a:bodyPr wrap="square">
            <a:spAutoFit/>
          </a:bodyPr>
          <a:lstStyle/>
          <a:p>
            <a:pPr marL="158750" lvl="2" algn="ctr" defTabSz="627063" eaLnBrk="0" hangingPunct="0">
              <a:spcBef>
                <a:spcPts val="1800"/>
              </a:spcBef>
              <a:buClr>
                <a:schemeClr val="tx1"/>
              </a:buClr>
              <a:buSzPct val="95000"/>
              <a:defRPr/>
            </a:pPr>
            <a:r>
              <a:rPr lang="en-US" sz="3600" b="1" dirty="0">
                <a:solidFill>
                  <a:srgbClr val="5FE0D4"/>
                </a:solidFill>
                <a:latin typeface="Arial" charset="0"/>
                <a:cs typeface="Arial" charset="0"/>
              </a:rPr>
              <a:t>Clinical Genome Resource (</a:t>
            </a:r>
            <a:r>
              <a:rPr lang="en-US" sz="3600" b="1" dirty="0" err="1">
                <a:solidFill>
                  <a:srgbClr val="5FE0D4"/>
                </a:solidFill>
                <a:latin typeface="Arial" charset="0"/>
                <a:cs typeface="Arial" charset="0"/>
              </a:rPr>
              <a:t>ClinGen</a:t>
            </a:r>
            <a:r>
              <a:rPr lang="en-US" sz="3600" b="1" dirty="0">
                <a:solidFill>
                  <a:srgbClr val="5FE0D4"/>
                </a:solidFill>
                <a:latin typeface="Arial" charset="0"/>
                <a:cs typeface="Arial" charset="0"/>
              </a:rPr>
              <a:t>)</a:t>
            </a:r>
            <a:endParaRPr lang="en-US" sz="3600" b="1" dirty="0">
              <a:solidFill>
                <a:prstClr val="white"/>
              </a:solidFill>
              <a:latin typeface="Arial" charset="0"/>
            </a:endParaRPr>
          </a:p>
        </p:txBody>
      </p:sp>
      <p:sp>
        <p:nvSpPr>
          <p:cNvPr id="11" name="Rectangle 10">
            <a:extLst>
              <a:ext uri="{FF2B5EF4-FFF2-40B4-BE49-F238E27FC236}">
                <a16:creationId xmlns:a16="http://schemas.microsoft.com/office/drawing/2014/main" id="{7220A5AC-3807-B08B-C29B-334ABB7FB4BD}"/>
              </a:ext>
            </a:extLst>
          </p:cNvPr>
          <p:cNvSpPr/>
          <p:nvPr/>
        </p:nvSpPr>
        <p:spPr>
          <a:xfrm>
            <a:off x="1780672" y="685158"/>
            <a:ext cx="10411328" cy="523220"/>
          </a:xfrm>
          <a:prstGeom prst="rect">
            <a:avLst/>
          </a:prstGeom>
        </p:spPr>
        <p:txBody>
          <a:bodyPr wrap="square" lIns="91440" tIns="45720" rIns="91440" bIns="45720" anchor="t">
            <a:spAutoFit/>
          </a:bodyPr>
          <a:lstStyle/>
          <a:p>
            <a:pPr marL="158750" lvl="2" algn="ctr" defTabSz="627063" eaLnBrk="0" hangingPunct="0">
              <a:spcBef>
                <a:spcPts val="1800"/>
              </a:spcBef>
              <a:buClr>
                <a:schemeClr val="tx1"/>
              </a:buClr>
              <a:buSzPct val="95000"/>
              <a:defRPr/>
            </a:pPr>
            <a:r>
              <a:rPr lang="en-US" sz="2800" b="1" dirty="0">
                <a:cs typeface="Arial"/>
              </a:rPr>
              <a:t>Gene Curation Coalition (</a:t>
            </a:r>
            <a:r>
              <a:rPr lang="en-US" sz="2800" b="1" dirty="0" err="1">
                <a:cs typeface="Arial"/>
              </a:rPr>
              <a:t>GenCC</a:t>
            </a:r>
            <a:r>
              <a:rPr lang="en-US" sz="2800" b="1" dirty="0">
                <a:cs typeface="Arial"/>
              </a:rPr>
              <a:t>)</a:t>
            </a:r>
          </a:p>
        </p:txBody>
      </p:sp>
      <p:sp>
        <p:nvSpPr>
          <p:cNvPr id="13" name="TextBox 12">
            <a:extLst>
              <a:ext uri="{FF2B5EF4-FFF2-40B4-BE49-F238E27FC236}">
                <a16:creationId xmlns:a16="http://schemas.microsoft.com/office/drawing/2014/main" id="{BE53BDC9-2B2E-2752-77C5-31061C4C1C77}"/>
              </a:ext>
            </a:extLst>
          </p:cNvPr>
          <p:cNvSpPr txBox="1"/>
          <p:nvPr/>
        </p:nvSpPr>
        <p:spPr>
          <a:xfrm>
            <a:off x="5691277" y="2602055"/>
            <a:ext cx="2049493" cy="2974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300">
                <a:solidFill>
                  <a:schemeClr val="bg1"/>
                </a:solidFill>
                <a:latin typeface="+mj-lt"/>
              </a:rPr>
              <a:t>Submitted Classifications</a:t>
            </a:r>
            <a:endParaRPr lang="en-US">
              <a:solidFill>
                <a:schemeClr val="bg1"/>
              </a:solidFill>
            </a:endParaRPr>
          </a:p>
        </p:txBody>
      </p:sp>
      <p:grpSp>
        <p:nvGrpSpPr>
          <p:cNvPr id="22" name="Group 21">
            <a:extLst>
              <a:ext uri="{FF2B5EF4-FFF2-40B4-BE49-F238E27FC236}">
                <a16:creationId xmlns:a16="http://schemas.microsoft.com/office/drawing/2014/main" id="{607AAF35-C5E3-9A8C-C571-6BFAF058ACB3}"/>
              </a:ext>
            </a:extLst>
          </p:cNvPr>
          <p:cNvGrpSpPr/>
          <p:nvPr/>
        </p:nvGrpSpPr>
        <p:grpSpPr>
          <a:xfrm>
            <a:off x="322278" y="4819723"/>
            <a:ext cx="6222216" cy="1526965"/>
            <a:chOff x="322278" y="4638096"/>
            <a:chExt cx="6222216" cy="1526965"/>
          </a:xfrm>
        </p:grpSpPr>
        <p:pic>
          <p:nvPicPr>
            <p:cNvPr id="10" name="Picture 9">
              <a:extLst>
                <a:ext uri="{FF2B5EF4-FFF2-40B4-BE49-F238E27FC236}">
                  <a16:creationId xmlns:a16="http://schemas.microsoft.com/office/drawing/2014/main" id="{558F87F3-2216-7317-89C5-48C417F85788}"/>
                </a:ext>
              </a:extLst>
            </p:cNvPr>
            <p:cNvPicPr>
              <a:picLocks noChangeAspect="1"/>
            </p:cNvPicPr>
            <p:nvPr/>
          </p:nvPicPr>
          <p:blipFill>
            <a:blip r:embed="rId4"/>
            <a:stretch>
              <a:fillRect/>
            </a:stretch>
          </p:blipFill>
          <p:spPr>
            <a:xfrm>
              <a:off x="322278" y="4638096"/>
              <a:ext cx="6222216" cy="1526965"/>
            </a:xfrm>
            <a:prstGeom prst="rect">
              <a:avLst/>
            </a:prstGeom>
            <a:effectLst>
              <a:glow rad="139700">
                <a:schemeClr val="accent3">
                  <a:alpha val="40000"/>
                </a:schemeClr>
              </a:glow>
            </a:effectLst>
          </p:spPr>
        </p:pic>
        <p:sp>
          <p:nvSpPr>
            <p:cNvPr id="19" name="Rectangle 18">
              <a:extLst>
                <a:ext uri="{FF2B5EF4-FFF2-40B4-BE49-F238E27FC236}">
                  <a16:creationId xmlns:a16="http://schemas.microsoft.com/office/drawing/2014/main" id="{B2AC83E1-DA3D-3092-8D4A-7CED2F3FF51B}"/>
                </a:ext>
              </a:extLst>
            </p:cNvPr>
            <p:cNvSpPr/>
            <p:nvPr/>
          </p:nvSpPr>
          <p:spPr>
            <a:xfrm>
              <a:off x="1219200" y="5677974"/>
              <a:ext cx="1319101" cy="263496"/>
            </a:xfrm>
            <a:prstGeom prst="rect">
              <a:avLst/>
            </a:prstGeom>
            <a:solidFill>
              <a:srgbClr val="EDF4F7"/>
            </a:solidFill>
            <a:ln>
              <a:solidFill>
                <a:srgbClr val="EDF2F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84A00658-8F68-20DF-B8E4-E532DEB64737}"/>
                </a:ext>
              </a:extLst>
            </p:cNvPr>
            <p:cNvSpPr/>
            <p:nvPr/>
          </p:nvSpPr>
          <p:spPr>
            <a:xfrm>
              <a:off x="4200831" y="5742040"/>
              <a:ext cx="1490446" cy="240717"/>
            </a:xfrm>
            <a:prstGeom prst="rect">
              <a:avLst/>
            </a:prstGeom>
            <a:solidFill>
              <a:srgbClr val="EDF4F7"/>
            </a:solidFill>
            <a:ln>
              <a:solidFill>
                <a:srgbClr val="EDF2F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8285BF6E-6C88-429C-1274-27CA4C3395DB}"/>
                </a:ext>
              </a:extLst>
            </p:cNvPr>
            <p:cNvSpPr txBox="1"/>
            <p:nvPr/>
          </p:nvSpPr>
          <p:spPr>
            <a:xfrm>
              <a:off x="1021029" y="5662343"/>
              <a:ext cx="1826141" cy="400110"/>
            </a:xfrm>
            <a:prstGeom prst="rect">
              <a:avLst/>
            </a:prstGeom>
            <a:noFill/>
          </p:spPr>
          <p:txBody>
            <a:bodyPr wrap="none" rtlCol="0">
              <a:spAutoFit/>
            </a:bodyPr>
            <a:lstStyle/>
            <a:p>
              <a:r>
                <a:rPr lang="en-US" sz="2000" b="0" i="0" kern="1200" baseline="0">
                  <a:solidFill>
                    <a:srgbClr val="2B5282"/>
                  </a:solidFill>
                  <a:effectLst/>
                  <a:latin typeface="+mj-lt"/>
                  <a:ea typeface="Helvetica Neue" charset="0"/>
                  <a:cs typeface="Helvetica Neue" charset="0"/>
                </a:rPr>
                <a:t>Classifications</a:t>
              </a:r>
            </a:p>
          </p:txBody>
        </p:sp>
        <p:sp>
          <p:nvSpPr>
            <p:cNvPr id="49" name="TextBox 48">
              <a:extLst>
                <a:ext uri="{FF2B5EF4-FFF2-40B4-BE49-F238E27FC236}">
                  <a16:creationId xmlns:a16="http://schemas.microsoft.com/office/drawing/2014/main" id="{7621A1BF-88F3-55FA-B87B-01454682D97D}"/>
                </a:ext>
              </a:extLst>
            </p:cNvPr>
            <p:cNvSpPr txBox="1"/>
            <p:nvPr/>
          </p:nvSpPr>
          <p:spPr>
            <a:xfrm>
              <a:off x="4443883" y="5662172"/>
              <a:ext cx="939681" cy="400110"/>
            </a:xfrm>
            <a:prstGeom prst="rect">
              <a:avLst/>
            </a:prstGeom>
            <a:noFill/>
          </p:spPr>
          <p:txBody>
            <a:bodyPr wrap="none" rtlCol="0">
              <a:spAutoFit/>
            </a:bodyPr>
            <a:lstStyle/>
            <a:p>
              <a:r>
                <a:rPr lang="en-US" sz="2000" b="0" i="0" kern="1200" baseline="0">
                  <a:solidFill>
                    <a:srgbClr val="2B5282"/>
                  </a:solidFill>
                  <a:effectLst/>
                  <a:latin typeface="+mj-lt"/>
                  <a:ea typeface="Helvetica Neue" charset="0"/>
                  <a:cs typeface="Helvetica Neue" charset="0"/>
                </a:rPr>
                <a:t>Genes</a:t>
              </a:r>
            </a:p>
          </p:txBody>
        </p:sp>
      </p:grpSp>
      <p:grpSp>
        <p:nvGrpSpPr>
          <p:cNvPr id="2" name="Group 1">
            <a:extLst>
              <a:ext uri="{FF2B5EF4-FFF2-40B4-BE49-F238E27FC236}">
                <a16:creationId xmlns:a16="http://schemas.microsoft.com/office/drawing/2014/main" id="{68E3A1F9-CB59-4936-B7CE-216F554167A5}"/>
              </a:ext>
            </a:extLst>
          </p:cNvPr>
          <p:cNvGrpSpPr/>
          <p:nvPr/>
        </p:nvGrpSpPr>
        <p:grpSpPr>
          <a:xfrm>
            <a:off x="312445" y="1644610"/>
            <a:ext cx="11591029" cy="4687039"/>
            <a:chOff x="312445" y="1462983"/>
            <a:chExt cx="11591029" cy="4687039"/>
          </a:xfrm>
        </p:grpSpPr>
        <p:pic>
          <p:nvPicPr>
            <p:cNvPr id="14" name="Picture 14">
              <a:extLst>
                <a:ext uri="{FF2B5EF4-FFF2-40B4-BE49-F238E27FC236}">
                  <a16:creationId xmlns:a16="http://schemas.microsoft.com/office/drawing/2014/main" id="{E79116AC-760B-8FC8-6309-7A2721397B1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12445" y="2061435"/>
              <a:ext cx="6222216" cy="2419750"/>
            </a:xfrm>
            <a:prstGeom prst="rect">
              <a:avLst/>
            </a:prstGeom>
            <a:effectLst>
              <a:glow rad="139700">
                <a:schemeClr val="bg2">
                  <a:alpha val="40000"/>
                </a:schemeClr>
              </a:glow>
            </a:effectLst>
          </p:spPr>
        </p:pic>
        <p:grpSp>
          <p:nvGrpSpPr>
            <p:cNvPr id="12" name="Group 11">
              <a:extLst>
                <a:ext uri="{FF2B5EF4-FFF2-40B4-BE49-F238E27FC236}">
                  <a16:creationId xmlns:a16="http://schemas.microsoft.com/office/drawing/2014/main" id="{92AD39DA-2D0E-33A2-1E0F-1F7D5AA47792}"/>
                </a:ext>
              </a:extLst>
            </p:cNvPr>
            <p:cNvGrpSpPr/>
            <p:nvPr/>
          </p:nvGrpSpPr>
          <p:grpSpPr>
            <a:xfrm>
              <a:off x="6773682" y="1462983"/>
              <a:ext cx="5129792" cy="4687039"/>
              <a:chOff x="6773682" y="1462983"/>
              <a:chExt cx="5129792" cy="4687039"/>
            </a:xfrm>
          </p:grpSpPr>
          <p:sp>
            <p:nvSpPr>
              <p:cNvPr id="26" name="TextBox 25">
                <a:extLst>
                  <a:ext uri="{FF2B5EF4-FFF2-40B4-BE49-F238E27FC236}">
                    <a16:creationId xmlns:a16="http://schemas.microsoft.com/office/drawing/2014/main" id="{DBEC3358-7994-AC60-80D1-88112B0FC0F6}"/>
                  </a:ext>
                </a:extLst>
              </p:cNvPr>
              <p:cNvSpPr txBox="1"/>
              <p:nvPr/>
            </p:nvSpPr>
            <p:spPr>
              <a:xfrm>
                <a:off x="8221534" y="1462983"/>
                <a:ext cx="2442607" cy="523220"/>
              </a:xfrm>
              <a:prstGeom prst="rect">
                <a:avLst/>
              </a:prstGeom>
              <a:noFill/>
              <a:ln>
                <a:noFill/>
              </a:ln>
            </p:spPr>
            <p:txBody>
              <a:bodyPr wrap="square" lIns="91440" tIns="45720" rIns="91440" bIns="45720" rtlCol="0" anchor="t">
                <a:spAutoFit/>
              </a:bodyPr>
              <a:lstStyle/>
              <a:p>
                <a:pPr algn="ctr">
                  <a:spcBef>
                    <a:spcPts val="600"/>
                  </a:spcBef>
                  <a:spcAft>
                    <a:spcPts val="600"/>
                  </a:spcAft>
                </a:pPr>
                <a:r>
                  <a:rPr lang="en-US" sz="2800" b="1" dirty="0">
                    <a:ea typeface="+mn-lt"/>
                    <a:cs typeface="+mn-lt"/>
                  </a:rPr>
                  <a:t>Members</a:t>
                </a:r>
              </a:p>
            </p:txBody>
          </p:sp>
          <p:grpSp>
            <p:nvGrpSpPr>
              <p:cNvPr id="47" name="Group 46">
                <a:extLst>
                  <a:ext uri="{FF2B5EF4-FFF2-40B4-BE49-F238E27FC236}">
                    <a16:creationId xmlns:a16="http://schemas.microsoft.com/office/drawing/2014/main" id="{1C833E7E-529E-FC0E-B35B-D9CC7319A797}"/>
                  </a:ext>
                </a:extLst>
              </p:cNvPr>
              <p:cNvGrpSpPr/>
              <p:nvPr/>
            </p:nvGrpSpPr>
            <p:grpSpPr>
              <a:xfrm>
                <a:off x="6773682" y="2071267"/>
                <a:ext cx="5129792" cy="4078755"/>
                <a:chOff x="6773682" y="2071267"/>
                <a:chExt cx="5129792" cy="4078755"/>
              </a:xfrm>
            </p:grpSpPr>
            <p:sp>
              <p:nvSpPr>
                <p:cNvPr id="48" name="Rectangle 47">
                  <a:extLst>
                    <a:ext uri="{FF2B5EF4-FFF2-40B4-BE49-F238E27FC236}">
                      <a16:creationId xmlns:a16="http://schemas.microsoft.com/office/drawing/2014/main" id="{1AFB49F2-053C-2E62-8D2F-FF0E3E411B3B}"/>
                    </a:ext>
                  </a:extLst>
                </p:cNvPr>
                <p:cNvSpPr/>
                <p:nvPr/>
              </p:nvSpPr>
              <p:spPr>
                <a:xfrm>
                  <a:off x="6805287" y="2071267"/>
                  <a:ext cx="5098187" cy="4078755"/>
                </a:xfrm>
                <a:prstGeom prst="rect">
                  <a:avLst/>
                </a:prstGeom>
                <a:solidFill>
                  <a:srgbClr val="000000"/>
                </a:solidFill>
                <a:ln>
                  <a:noFill/>
                </a:ln>
                <a:effectLst>
                  <a:glow rad="139700">
                    <a:schemeClr val="accent3">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 name="Picture 50">
                  <a:extLst>
                    <a:ext uri="{FF2B5EF4-FFF2-40B4-BE49-F238E27FC236}">
                      <a16:creationId xmlns:a16="http://schemas.microsoft.com/office/drawing/2014/main" id="{4B4D57A2-0DB3-C404-0364-CAC266AC3C2F}"/>
                    </a:ext>
                  </a:extLst>
                </p:cNvPr>
                <p:cNvPicPr>
                  <a:picLocks noChangeAspect="1"/>
                </p:cNvPicPr>
                <p:nvPr/>
              </p:nvPicPr>
              <p:blipFill>
                <a:blip r:embed="rId6"/>
                <a:stretch>
                  <a:fillRect/>
                </a:stretch>
              </p:blipFill>
              <p:spPr>
                <a:xfrm>
                  <a:off x="6848833" y="2132231"/>
                  <a:ext cx="1651311" cy="769269"/>
                </a:xfrm>
                <a:prstGeom prst="rect">
                  <a:avLst/>
                </a:prstGeom>
              </p:spPr>
            </p:pic>
            <p:pic>
              <p:nvPicPr>
                <p:cNvPr id="52" name="Picture 51">
                  <a:extLst>
                    <a:ext uri="{FF2B5EF4-FFF2-40B4-BE49-F238E27FC236}">
                      <a16:creationId xmlns:a16="http://schemas.microsoft.com/office/drawing/2014/main" id="{26FEB004-0372-2ACC-EBAA-4589C1A6C8EE}"/>
                    </a:ext>
                  </a:extLst>
                </p:cNvPr>
                <p:cNvPicPr>
                  <a:picLocks noChangeAspect="1"/>
                </p:cNvPicPr>
                <p:nvPr/>
              </p:nvPicPr>
              <p:blipFill>
                <a:blip r:embed="rId7"/>
                <a:stretch>
                  <a:fillRect/>
                </a:stretch>
              </p:blipFill>
              <p:spPr>
                <a:xfrm>
                  <a:off x="8530712" y="2132231"/>
                  <a:ext cx="1651311" cy="769269"/>
                </a:xfrm>
                <a:prstGeom prst="rect">
                  <a:avLst/>
                </a:prstGeom>
              </p:spPr>
            </p:pic>
            <p:pic>
              <p:nvPicPr>
                <p:cNvPr id="53" name="Picture 52">
                  <a:extLst>
                    <a:ext uri="{FF2B5EF4-FFF2-40B4-BE49-F238E27FC236}">
                      <a16:creationId xmlns:a16="http://schemas.microsoft.com/office/drawing/2014/main" id="{733B2545-75E2-3CB5-7E32-131A0FEC4C83}"/>
                    </a:ext>
                  </a:extLst>
                </p:cNvPr>
                <p:cNvPicPr>
                  <a:picLocks noChangeAspect="1"/>
                </p:cNvPicPr>
                <p:nvPr/>
              </p:nvPicPr>
              <p:blipFill>
                <a:blip r:embed="rId8"/>
                <a:stretch>
                  <a:fillRect/>
                </a:stretch>
              </p:blipFill>
              <p:spPr>
                <a:xfrm>
                  <a:off x="8535148" y="2927601"/>
                  <a:ext cx="1651311" cy="769269"/>
                </a:xfrm>
                <a:prstGeom prst="rect">
                  <a:avLst/>
                </a:prstGeom>
              </p:spPr>
            </p:pic>
            <p:pic>
              <p:nvPicPr>
                <p:cNvPr id="54" name="Picture 53">
                  <a:extLst>
                    <a:ext uri="{FF2B5EF4-FFF2-40B4-BE49-F238E27FC236}">
                      <a16:creationId xmlns:a16="http://schemas.microsoft.com/office/drawing/2014/main" id="{72AA6BCD-565C-0BD4-7E8F-2486AB9DBCD6}"/>
                    </a:ext>
                  </a:extLst>
                </p:cNvPr>
                <p:cNvPicPr>
                  <a:picLocks noChangeAspect="1"/>
                </p:cNvPicPr>
                <p:nvPr/>
              </p:nvPicPr>
              <p:blipFill>
                <a:blip r:embed="rId9"/>
                <a:stretch>
                  <a:fillRect/>
                </a:stretch>
              </p:blipFill>
              <p:spPr>
                <a:xfrm>
                  <a:off x="10212587" y="2924953"/>
                  <a:ext cx="1651311" cy="769269"/>
                </a:xfrm>
                <a:prstGeom prst="rect">
                  <a:avLst/>
                </a:prstGeom>
              </p:spPr>
            </p:pic>
            <p:pic>
              <p:nvPicPr>
                <p:cNvPr id="55" name="Picture 54">
                  <a:extLst>
                    <a:ext uri="{FF2B5EF4-FFF2-40B4-BE49-F238E27FC236}">
                      <a16:creationId xmlns:a16="http://schemas.microsoft.com/office/drawing/2014/main" id="{5789F2B7-EE27-5641-A035-46A43E31BCE9}"/>
                    </a:ext>
                  </a:extLst>
                </p:cNvPr>
                <p:cNvPicPr>
                  <a:picLocks noChangeAspect="1"/>
                </p:cNvPicPr>
                <p:nvPr/>
              </p:nvPicPr>
              <p:blipFill>
                <a:blip r:embed="rId10"/>
                <a:stretch>
                  <a:fillRect/>
                </a:stretch>
              </p:blipFill>
              <p:spPr>
                <a:xfrm>
                  <a:off x="8532005" y="3730895"/>
                  <a:ext cx="1651311" cy="769269"/>
                </a:xfrm>
                <a:prstGeom prst="rect">
                  <a:avLst/>
                </a:prstGeom>
              </p:spPr>
            </p:pic>
            <p:pic>
              <p:nvPicPr>
                <p:cNvPr id="56" name="Picture 55">
                  <a:extLst>
                    <a:ext uri="{FF2B5EF4-FFF2-40B4-BE49-F238E27FC236}">
                      <a16:creationId xmlns:a16="http://schemas.microsoft.com/office/drawing/2014/main" id="{569A41D4-49FF-AB7A-3DAA-F76B772FB9EF}"/>
                    </a:ext>
                  </a:extLst>
                </p:cNvPr>
                <p:cNvPicPr>
                  <a:picLocks noChangeAspect="1"/>
                </p:cNvPicPr>
                <p:nvPr/>
              </p:nvPicPr>
              <p:blipFill>
                <a:blip r:embed="rId11"/>
                <a:stretch>
                  <a:fillRect/>
                </a:stretch>
              </p:blipFill>
              <p:spPr>
                <a:xfrm>
                  <a:off x="10212586" y="3729424"/>
                  <a:ext cx="1651311" cy="769269"/>
                </a:xfrm>
                <a:prstGeom prst="rect">
                  <a:avLst/>
                </a:prstGeom>
              </p:spPr>
            </p:pic>
            <p:pic>
              <p:nvPicPr>
                <p:cNvPr id="57" name="Picture 56">
                  <a:extLst>
                    <a:ext uri="{FF2B5EF4-FFF2-40B4-BE49-F238E27FC236}">
                      <a16:creationId xmlns:a16="http://schemas.microsoft.com/office/drawing/2014/main" id="{DE8B8E35-4C8B-E57B-7577-6A078F870E1E}"/>
                    </a:ext>
                  </a:extLst>
                </p:cNvPr>
                <p:cNvPicPr>
                  <a:picLocks noChangeAspect="1"/>
                </p:cNvPicPr>
                <p:nvPr/>
              </p:nvPicPr>
              <p:blipFill>
                <a:blip r:embed="rId12"/>
                <a:stretch>
                  <a:fillRect/>
                </a:stretch>
              </p:blipFill>
              <p:spPr>
                <a:xfrm>
                  <a:off x="6841014" y="4538319"/>
                  <a:ext cx="1651311" cy="769269"/>
                </a:xfrm>
                <a:prstGeom prst="rect">
                  <a:avLst/>
                </a:prstGeom>
              </p:spPr>
            </p:pic>
            <p:pic>
              <p:nvPicPr>
                <p:cNvPr id="58" name="Picture 57">
                  <a:extLst>
                    <a:ext uri="{FF2B5EF4-FFF2-40B4-BE49-F238E27FC236}">
                      <a16:creationId xmlns:a16="http://schemas.microsoft.com/office/drawing/2014/main" id="{E824E90F-4E30-0E49-6562-BBA626217344}"/>
                    </a:ext>
                  </a:extLst>
                </p:cNvPr>
                <p:cNvPicPr>
                  <a:picLocks noChangeAspect="1"/>
                </p:cNvPicPr>
                <p:nvPr/>
              </p:nvPicPr>
              <p:blipFill>
                <a:blip r:embed="rId13"/>
                <a:stretch>
                  <a:fillRect/>
                </a:stretch>
              </p:blipFill>
              <p:spPr>
                <a:xfrm>
                  <a:off x="8535147" y="4533133"/>
                  <a:ext cx="1651311" cy="769269"/>
                </a:xfrm>
                <a:prstGeom prst="rect">
                  <a:avLst/>
                </a:prstGeom>
              </p:spPr>
            </p:pic>
            <p:pic>
              <p:nvPicPr>
                <p:cNvPr id="59" name="Picture 58">
                  <a:extLst>
                    <a:ext uri="{FF2B5EF4-FFF2-40B4-BE49-F238E27FC236}">
                      <a16:creationId xmlns:a16="http://schemas.microsoft.com/office/drawing/2014/main" id="{DC897C85-1A52-1477-F0F7-CA63B5315A3A}"/>
                    </a:ext>
                  </a:extLst>
                </p:cNvPr>
                <p:cNvPicPr>
                  <a:picLocks noChangeAspect="1"/>
                </p:cNvPicPr>
                <p:nvPr/>
              </p:nvPicPr>
              <p:blipFill>
                <a:blip r:embed="rId14"/>
                <a:stretch>
                  <a:fillRect/>
                </a:stretch>
              </p:blipFill>
              <p:spPr>
                <a:xfrm>
                  <a:off x="8532268" y="5340090"/>
                  <a:ext cx="1651311" cy="769269"/>
                </a:xfrm>
                <a:prstGeom prst="rect">
                  <a:avLst/>
                </a:prstGeom>
              </p:spPr>
            </p:pic>
            <p:pic>
              <p:nvPicPr>
                <p:cNvPr id="60" name="Picture 59">
                  <a:extLst>
                    <a:ext uri="{FF2B5EF4-FFF2-40B4-BE49-F238E27FC236}">
                      <a16:creationId xmlns:a16="http://schemas.microsoft.com/office/drawing/2014/main" id="{46248B19-0023-CF96-D6D9-2C8E6436D279}"/>
                    </a:ext>
                  </a:extLst>
                </p:cNvPr>
                <p:cNvPicPr>
                  <a:picLocks noChangeAspect="1"/>
                </p:cNvPicPr>
                <p:nvPr/>
              </p:nvPicPr>
              <p:blipFill>
                <a:blip r:embed="rId15"/>
                <a:stretch>
                  <a:fillRect/>
                </a:stretch>
              </p:blipFill>
              <p:spPr>
                <a:xfrm>
                  <a:off x="10212585" y="2129417"/>
                  <a:ext cx="1651311" cy="769269"/>
                </a:xfrm>
                <a:prstGeom prst="rect">
                  <a:avLst/>
                </a:prstGeom>
              </p:spPr>
            </p:pic>
            <p:grpSp>
              <p:nvGrpSpPr>
                <p:cNvPr id="61" name="Group 60">
                  <a:extLst>
                    <a:ext uri="{FF2B5EF4-FFF2-40B4-BE49-F238E27FC236}">
                      <a16:creationId xmlns:a16="http://schemas.microsoft.com/office/drawing/2014/main" id="{3F6EA09C-84FC-0244-53CC-6D028D464A04}"/>
                    </a:ext>
                  </a:extLst>
                </p:cNvPr>
                <p:cNvGrpSpPr/>
                <p:nvPr/>
              </p:nvGrpSpPr>
              <p:grpSpPr>
                <a:xfrm>
                  <a:off x="6811002" y="2898686"/>
                  <a:ext cx="1690883" cy="798259"/>
                  <a:chOff x="10260252" y="2023092"/>
                  <a:chExt cx="1690883" cy="798259"/>
                </a:xfrm>
              </p:grpSpPr>
              <p:pic>
                <p:nvPicPr>
                  <p:cNvPr id="68" name="Picture 67">
                    <a:extLst>
                      <a:ext uri="{FF2B5EF4-FFF2-40B4-BE49-F238E27FC236}">
                        <a16:creationId xmlns:a16="http://schemas.microsoft.com/office/drawing/2014/main" id="{3E13E073-F5B4-BCE8-416E-385163F04BEC}"/>
                      </a:ext>
                    </a:extLst>
                  </p:cNvPr>
                  <p:cNvPicPr>
                    <a:picLocks noChangeAspect="1"/>
                  </p:cNvPicPr>
                  <p:nvPr/>
                </p:nvPicPr>
                <p:blipFill>
                  <a:blip r:embed="rId16"/>
                  <a:stretch>
                    <a:fillRect/>
                  </a:stretch>
                </p:blipFill>
                <p:spPr>
                  <a:xfrm>
                    <a:off x="10299824" y="2052082"/>
                    <a:ext cx="1651311" cy="769269"/>
                  </a:xfrm>
                  <a:prstGeom prst="rect">
                    <a:avLst/>
                  </a:prstGeom>
                </p:spPr>
              </p:pic>
              <p:sp>
                <p:nvSpPr>
                  <p:cNvPr id="69" name="TextBox 68">
                    <a:extLst>
                      <a:ext uri="{FF2B5EF4-FFF2-40B4-BE49-F238E27FC236}">
                        <a16:creationId xmlns:a16="http://schemas.microsoft.com/office/drawing/2014/main" id="{6ABFB565-EDF0-59E4-CB0B-D112E829BEBE}"/>
                      </a:ext>
                    </a:extLst>
                  </p:cNvPr>
                  <p:cNvSpPr txBox="1"/>
                  <p:nvPr/>
                </p:nvSpPr>
                <p:spPr>
                  <a:xfrm>
                    <a:off x="10260252" y="2023092"/>
                    <a:ext cx="783670" cy="461665"/>
                  </a:xfrm>
                  <a:prstGeom prst="rect">
                    <a:avLst/>
                  </a:prstGeom>
                  <a:noFill/>
                </p:spPr>
                <p:txBody>
                  <a:bodyPr wrap="square" rtlCol="0">
                    <a:spAutoFit/>
                  </a:bodyPr>
                  <a:lstStyle/>
                  <a:p>
                    <a:r>
                      <a:rPr lang="en-US" sz="800" i="0" kern="1200" baseline="0">
                        <a:effectLst/>
                        <a:latin typeface="+mj-lt"/>
                        <a:ea typeface="Helvetica Neue" charset="0"/>
                        <a:cs typeface="Helvetica Neue" charset="0"/>
                      </a:rPr>
                      <a:t>Genomics England </a:t>
                    </a:r>
                  </a:p>
                  <a:p>
                    <a:r>
                      <a:rPr lang="en-US" sz="800" err="1">
                        <a:latin typeface="+mj-lt"/>
                        <a:ea typeface="Helvetica Neue" charset="0"/>
                        <a:cs typeface="Helvetica Neue" charset="0"/>
                      </a:rPr>
                      <a:t>PanelApp</a:t>
                    </a:r>
                    <a:endParaRPr lang="en-US" sz="800" i="0" kern="1200" baseline="0">
                      <a:effectLst/>
                      <a:latin typeface="+mj-lt"/>
                      <a:ea typeface="Helvetica Neue" charset="0"/>
                      <a:cs typeface="Helvetica Neue" charset="0"/>
                    </a:endParaRPr>
                  </a:p>
                </p:txBody>
              </p:sp>
            </p:grpSp>
            <p:grpSp>
              <p:nvGrpSpPr>
                <p:cNvPr id="62" name="Group 61">
                  <a:extLst>
                    <a:ext uri="{FF2B5EF4-FFF2-40B4-BE49-F238E27FC236}">
                      <a16:creationId xmlns:a16="http://schemas.microsoft.com/office/drawing/2014/main" id="{CC84028A-5886-E137-7D14-8D8CC1816524}"/>
                    </a:ext>
                  </a:extLst>
                </p:cNvPr>
                <p:cNvGrpSpPr/>
                <p:nvPr/>
              </p:nvGrpSpPr>
              <p:grpSpPr>
                <a:xfrm>
                  <a:off x="10161061" y="4533389"/>
                  <a:ext cx="1702836" cy="791721"/>
                  <a:chOff x="6884541" y="4434250"/>
                  <a:chExt cx="1702836" cy="791721"/>
                </a:xfrm>
              </p:grpSpPr>
              <p:pic>
                <p:nvPicPr>
                  <p:cNvPr id="66" name="Picture 65">
                    <a:extLst>
                      <a:ext uri="{FF2B5EF4-FFF2-40B4-BE49-F238E27FC236}">
                        <a16:creationId xmlns:a16="http://schemas.microsoft.com/office/drawing/2014/main" id="{4141A651-2048-9E11-B657-52603E432563}"/>
                      </a:ext>
                    </a:extLst>
                  </p:cNvPr>
                  <p:cNvPicPr>
                    <a:picLocks noChangeAspect="1"/>
                  </p:cNvPicPr>
                  <p:nvPr/>
                </p:nvPicPr>
                <p:blipFill>
                  <a:blip r:embed="rId17"/>
                  <a:stretch>
                    <a:fillRect/>
                  </a:stretch>
                </p:blipFill>
                <p:spPr>
                  <a:xfrm>
                    <a:off x="6936066" y="4434250"/>
                    <a:ext cx="1651311" cy="769269"/>
                  </a:xfrm>
                  <a:prstGeom prst="rect">
                    <a:avLst/>
                  </a:prstGeom>
                </p:spPr>
              </p:pic>
              <p:sp>
                <p:nvSpPr>
                  <p:cNvPr id="67" name="TextBox 66">
                    <a:extLst>
                      <a:ext uri="{FF2B5EF4-FFF2-40B4-BE49-F238E27FC236}">
                        <a16:creationId xmlns:a16="http://schemas.microsoft.com/office/drawing/2014/main" id="{BC4FA728-C7B1-7824-E7F4-F57C2E62F594}"/>
                      </a:ext>
                    </a:extLst>
                  </p:cNvPr>
                  <p:cNvSpPr txBox="1"/>
                  <p:nvPr/>
                </p:nvSpPr>
                <p:spPr>
                  <a:xfrm>
                    <a:off x="6884541" y="4887417"/>
                    <a:ext cx="743571" cy="338554"/>
                  </a:xfrm>
                  <a:prstGeom prst="rect">
                    <a:avLst/>
                  </a:prstGeom>
                  <a:noFill/>
                </p:spPr>
                <p:txBody>
                  <a:bodyPr wrap="square">
                    <a:spAutoFit/>
                  </a:bodyPr>
                  <a:lstStyle/>
                  <a:p>
                    <a:r>
                      <a:rPr lang="en-US" sz="800" b="0" i="0" kern="1200" baseline="0" err="1">
                        <a:effectLst/>
                        <a:latin typeface="+mj-lt"/>
                        <a:ea typeface="Helvetica Neue" charset="0"/>
                        <a:cs typeface="Helvetica Neue" charset="0"/>
                      </a:rPr>
                      <a:t>PanelApp</a:t>
                    </a:r>
                    <a:endParaRPr lang="en-US" sz="800" b="0" i="0" kern="1200" baseline="0">
                      <a:effectLst/>
                      <a:latin typeface="+mj-lt"/>
                      <a:ea typeface="Helvetica Neue" charset="0"/>
                      <a:cs typeface="Helvetica Neue" charset="0"/>
                    </a:endParaRPr>
                  </a:p>
                  <a:p>
                    <a:r>
                      <a:rPr lang="en-US" sz="800">
                        <a:latin typeface="+mj-lt"/>
                        <a:ea typeface="Helvetica Neue" charset="0"/>
                        <a:cs typeface="Helvetica Neue" charset="0"/>
                      </a:rPr>
                      <a:t>Australia</a:t>
                    </a:r>
                    <a:endParaRPr lang="en-US" sz="800" b="0" i="0" kern="1200" baseline="0">
                      <a:effectLst/>
                      <a:latin typeface="+mj-lt"/>
                      <a:ea typeface="Helvetica Neue" charset="0"/>
                      <a:cs typeface="Helvetica Neue" charset="0"/>
                    </a:endParaRPr>
                  </a:p>
                </p:txBody>
              </p:sp>
            </p:grpSp>
            <p:grpSp>
              <p:nvGrpSpPr>
                <p:cNvPr id="63" name="Group 62">
                  <a:extLst>
                    <a:ext uri="{FF2B5EF4-FFF2-40B4-BE49-F238E27FC236}">
                      <a16:creationId xmlns:a16="http://schemas.microsoft.com/office/drawing/2014/main" id="{AD8CECC8-1D25-564D-0F96-56536EBC5007}"/>
                    </a:ext>
                  </a:extLst>
                </p:cNvPr>
                <p:cNvGrpSpPr/>
                <p:nvPr/>
              </p:nvGrpSpPr>
              <p:grpSpPr>
                <a:xfrm>
                  <a:off x="6773682" y="3729915"/>
                  <a:ext cx="2044239" cy="793973"/>
                  <a:chOff x="8555049" y="5237944"/>
                  <a:chExt cx="2044239" cy="793973"/>
                </a:xfrm>
              </p:grpSpPr>
              <p:pic>
                <p:nvPicPr>
                  <p:cNvPr id="64" name="Picture 63">
                    <a:extLst>
                      <a:ext uri="{FF2B5EF4-FFF2-40B4-BE49-F238E27FC236}">
                        <a16:creationId xmlns:a16="http://schemas.microsoft.com/office/drawing/2014/main" id="{5A319EA8-21E9-B61F-BF8E-AA8E7A8FDBCA}"/>
                      </a:ext>
                    </a:extLst>
                  </p:cNvPr>
                  <p:cNvPicPr>
                    <a:picLocks noChangeAspect="1"/>
                  </p:cNvPicPr>
                  <p:nvPr/>
                </p:nvPicPr>
                <p:blipFill>
                  <a:blip r:embed="rId18"/>
                  <a:stretch>
                    <a:fillRect/>
                  </a:stretch>
                </p:blipFill>
                <p:spPr>
                  <a:xfrm>
                    <a:off x="8622382" y="5237944"/>
                    <a:ext cx="1651311" cy="769269"/>
                  </a:xfrm>
                  <a:prstGeom prst="rect">
                    <a:avLst/>
                  </a:prstGeom>
                </p:spPr>
              </p:pic>
              <p:sp>
                <p:nvSpPr>
                  <p:cNvPr id="65" name="TextBox 64">
                    <a:extLst>
                      <a:ext uri="{FF2B5EF4-FFF2-40B4-BE49-F238E27FC236}">
                        <a16:creationId xmlns:a16="http://schemas.microsoft.com/office/drawing/2014/main" id="{6AE75300-0FAF-DA45-9136-DBC95AC71040}"/>
                      </a:ext>
                    </a:extLst>
                  </p:cNvPr>
                  <p:cNvSpPr txBox="1"/>
                  <p:nvPr/>
                </p:nvSpPr>
                <p:spPr>
                  <a:xfrm>
                    <a:off x="8555049" y="5724140"/>
                    <a:ext cx="2044239" cy="307777"/>
                  </a:xfrm>
                  <a:prstGeom prst="rect">
                    <a:avLst/>
                  </a:prstGeom>
                  <a:noFill/>
                </p:spPr>
                <p:txBody>
                  <a:bodyPr wrap="square">
                    <a:spAutoFit/>
                  </a:bodyPr>
                  <a:lstStyle/>
                  <a:p>
                    <a:pPr algn="l"/>
                    <a:r>
                      <a:rPr lang="en-US" sz="700"/>
                      <a:t>King Faisal </a:t>
                    </a:r>
                  </a:p>
                  <a:p>
                    <a:pPr algn="l"/>
                    <a:r>
                      <a:rPr lang="en-US" sz="700"/>
                      <a:t>Specialist Hospital and Research Center</a:t>
                    </a:r>
                  </a:p>
                </p:txBody>
              </p:sp>
            </p:grpSp>
          </p:grpSp>
        </p:grpSp>
      </p:grpSp>
      <p:sp>
        <p:nvSpPr>
          <p:cNvPr id="38" name="TextBox 37">
            <a:extLst>
              <a:ext uri="{FF2B5EF4-FFF2-40B4-BE49-F238E27FC236}">
                <a16:creationId xmlns:a16="http://schemas.microsoft.com/office/drawing/2014/main" id="{3FAD4B2B-0BF2-4376-9020-17D9CBBEF908}"/>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23</a:t>
            </a:r>
          </a:p>
        </p:txBody>
      </p:sp>
      <p:pic>
        <p:nvPicPr>
          <p:cNvPr id="50" name="Picture 15">
            <a:extLst>
              <a:ext uri="{FF2B5EF4-FFF2-40B4-BE49-F238E27FC236}">
                <a16:creationId xmlns:a16="http://schemas.microsoft.com/office/drawing/2014/main" id="{AE3F40F4-8324-9362-8544-4A0858A6F6D7}"/>
              </a:ext>
            </a:extLst>
          </p:cNvPr>
          <p:cNvPicPr>
            <a:picLocks noChangeAspect="1"/>
          </p:cNvPicPr>
          <p:nvPr/>
        </p:nvPicPr>
        <p:blipFill>
          <a:blip r:embed="rId19"/>
          <a:stretch>
            <a:fillRect/>
          </a:stretch>
        </p:blipFill>
        <p:spPr>
          <a:xfrm>
            <a:off x="3255738" y="1707463"/>
            <a:ext cx="5005641" cy="2985700"/>
          </a:xfrm>
          <a:prstGeom prst="rect">
            <a:avLst/>
          </a:prstGeom>
          <a:ln w="38100">
            <a:solidFill>
              <a:schemeClr val="bg1"/>
            </a:solidFill>
          </a:ln>
          <a:effectLst>
            <a:glow rad="139700">
              <a:schemeClr val="accent3">
                <a:alpha val="40000"/>
              </a:schemeClr>
            </a:glow>
          </a:effectLst>
        </p:spPr>
      </p:pic>
    </p:spTree>
    <p:extLst>
      <p:ext uri="{BB962C8B-B14F-4D97-AF65-F5344CB8AC3E}">
        <p14:creationId xmlns:p14="http://schemas.microsoft.com/office/powerpoint/2010/main" val="3126795980"/>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up)">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50"/>
                                        </p:tgtEl>
                                        <p:attrNameLst>
                                          <p:attrName>style.visibility</p:attrName>
                                        </p:attrNameLst>
                                      </p:cBhvr>
                                      <p:to>
                                        <p:strVal val="visible"/>
                                      </p:to>
                                    </p:set>
                                    <p:animEffect transition="in" filter="wipe(up)">
                                      <p:cBhvr>
                                        <p:cTn id="17"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E8B9FA7-E65D-4A00-A529-081D35D2EB74}"/>
              </a:ext>
            </a:extLst>
          </p:cNvPr>
          <p:cNvSpPr/>
          <p:nvPr/>
        </p:nvSpPr>
        <p:spPr>
          <a:xfrm>
            <a:off x="0" y="-15904"/>
            <a:ext cx="12192000" cy="1200329"/>
          </a:xfrm>
          <a:prstGeom prst="rect">
            <a:avLst/>
          </a:prstGeom>
        </p:spPr>
        <p:txBody>
          <a:bodyPr wrap="square">
            <a:spAutoFit/>
          </a:bodyPr>
          <a:lstStyle/>
          <a:p>
            <a:pPr marL="158750" lvl="2" algn="ctr" defTabSz="627063" eaLnBrk="0" hangingPunct="0">
              <a:spcBef>
                <a:spcPts val="1800"/>
              </a:spcBef>
              <a:buClr>
                <a:schemeClr val="tx1"/>
              </a:buClr>
              <a:buSzPct val="95000"/>
              <a:defRPr/>
            </a:pPr>
            <a:r>
              <a:rPr lang="en-US" sz="3600" b="1" dirty="0">
                <a:solidFill>
                  <a:srgbClr val="5FE0D4"/>
                </a:solidFill>
                <a:latin typeface="Arial" charset="0"/>
                <a:cs typeface="Arial" charset="0"/>
              </a:rPr>
              <a:t>Genomic Medicine XIV:</a:t>
            </a:r>
          </a:p>
          <a:p>
            <a:pPr marL="158750" lvl="2" algn="ctr" defTabSz="627063" eaLnBrk="0" hangingPunct="0">
              <a:buClr>
                <a:schemeClr val="tx1"/>
              </a:buClr>
              <a:buSzPct val="95000"/>
              <a:defRPr/>
            </a:pPr>
            <a:r>
              <a:rPr lang="en-US" sz="3600" b="1" dirty="0">
                <a:solidFill>
                  <a:srgbClr val="5FE0D4"/>
                </a:solidFill>
                <a:latin typeface="Arial" charset="0"/>
                <a:cs typeface="Arial" charset="0"/>
              </a:rPr>
              <a:t>Genomic Learning Healthcare Systems (</a:t>
            </a:r>
            <a:r>
              <a:rPr lang="en-US" sz="3600" b="1" dirty="0" err="1">
                <a:solidFill>
                  <a:srgbClr val="5FE0D4"/>
                </a:solidFill>
                <a:latin typeface="Arial" charset="0"/>
                <a:cs typeface="Arial" charset="0"/>
              </a:rPr>
              <a:t>gLHS</a:t>
            </a:r>
            <a:r>
              <a:rPr lang="en-US" sz="3600" b="1" dirty="0">
                <a:solidFill>
                  <a:srgbClr val="5FE0D4"/>
                </a:solidFill>
                <a:latin typeface="Arial" charset="0"/>
                <a:cs typeface="Arial" charset="0"/>
              </a:rPr>
              <a:t>)</a:t>
            </a:r>
          </a:p>
        </p:txBody>
      </p:sp>
      <p:pic>
        <p:nvPicPr>
          <p:cNvPr id="4" name="Picture 3" descr="Graphical user interface&#10;&#10;Description automatically generated">
            <a:extLst>
              <a:ext uri="{FF2B5EF4-FFF2-40B4-BE49-F238E27FC236}">
                <a16:creationId xmlns:a16="http://schemas.microsoft.com/office/drawing/2014/main" id="{0C884097-4955-4C0F-BD66-AD926AA21DB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5727" t="58701" r="635" b="2902"/>
          <a:stretch/>
        </p:blipFill>
        <p:spPr>
          <a:xfrm>
            <a:off x="7589520" y="1883763"/>
            <a:ext cx="3867411" cy="4403429"/>
          </a:xfrm>
          <a:prstGeom prst="rect">
            <a:avLst/>
          </a:prstGeom>
        </p:spPr>
      </p:pic>
      <p:sp>
        <p:nvSpPr>
          <p:cNvPr id="17" name="TextBox 16">
            <a:extLst>
              <a:ext uri="{FF2B5EF4-FFF2-40B4-BE49-F238E27FC236}">
                <a16:creationId xmlns:a16="http://schemas.microsoft.com/office/drawing/2014/main" id="{F5301982-DB39-D24E-BE02-48937D1FB699}"/>
              </a:ext>
            </a:extLst>
          </p:cNvPr>
          <p:cNvSpPr txBox="1"/>
          <p:nvPr/>
        </p:nvSpPr>
        <p:spPr>
          <a:xfrm>
            <a:off x="367153" y="2044005"/>
            <a:ext cx="6814697" cy="3570208"/>
          </a:xfrm>
          <a:prstGeom prst="rect">
            <a:avLst/>
          </a:prstGeom>
          <a:noFill/>
        </p:spPr>
        <p:txBody>
          <a:bodyPr wrap="square" rtlCol="0">
            <a:spAutoFit/>
          </a:bodyPr>
          <a:lstStyle/>
          <a:p>
            <a:pPr marL="342900" indent="-342900">
              <a:spcBef>
                <a:spcPts val="1200"/>
              </a:spcBef>
              <a:spcAft>
                <a:spcPts val="600"/>
              </a:spcAft>
              <a:buFont typeface="Wingdings" panose="05000000000000000000" pitchFamily="2" charset="2"/>
              <a:buChar char="§"/>
            </a:pPr>
            <a:r>
              <a:rPr lang="en-US" sz="2800" b="1" dirty="0"/>
              <a:t>Explore real-world examples of </a:t>
            </a:r>
            <a:r>
              <a:rPr lang="en-US" sz="2800" b="1" dirty="0" err="1"/>
              <a:t>gLHS</a:t>
            </a:r>
            <a:endParaRPr lang="en-US" sz="2800" b="1" dirty="0"/>
          </a:p>
          <a:p>
            <a:pPr marL="342900" indent="-342900" defTabSz="630238">
              <a:spcBef>
                <a:spcPts val="1200"/>
              </a:spcBef>
              <a:spcAft>
                <a:spcPts val="600"/>
              </a:spcAft>
              <a:buFont typeface="Wingdings" panose="05000000000000000000" pitchFamily="2" charset="2"/>
              <a:buChar char="§"/>
            </a:pPr>
            <a:r>
              <a:rPr lang="en-US" sz="2800" b="1" dirty="0"/>
              <a:t>Examine barriers and identify 	potential solutions from current, 	successful </a:t>
            </a:r>
            <a:r>
              <a:rPr lang="en-US" sz="2800" b="1" dirty="0" err="1"/>
              <a:t>gLHS</a:t>
            </a:r>
            <a:endParaRPr lang="en-US" sz="2800" b="1" dirty="0"/>
          </a:p>
          <a:p>
            <a:pPr marL="342900" indent="-342900" defTabSz="630238">
              <a:spcBef>
                <a:spcPts val="1200"/>
              </a:spcBef>
              <a:spcAft>
                <a:spcPts val="600"/>
              </a:spcAft>
              <a:buFont typeface="Wingdings" panose="05000000000000000000" pitchFamily="2" charset="2"/>
              <a:buChar char="§"/>
            </a:pPr>
            <a:r>
              <a:rPr lang="en-US" sz="2800" b="1" dirty="0"/>
              <a:t>Share solutions and develop 	collaborations to facilitate </a:t>
            </a:r>
            <a:r>
              <a:rPr lang="en-US" sz="2800" b="1" dirty="0" err="1"/>
              <a:t>gLHS</a:t>
            </a:r>
            <a:r>
              <a:rPr lang="en-US" sz="2800" b="1" dirty="0"/>
              <a:t> 	implementation</a:t>
            </a:r>
          </a:p>
        </p:txBody>
      </p:sp>
      <p:sp>
        <p:nvSpPr>
          <p:cNvPr id="6" name="TextBox 5">
            <a:extLst>
              <a:ext uri="{FF2B5EF4-FFF2-40B4-BE49-F238E27FC236}">
                <a16:creationId xmlns:a16="http://schemas.microsoft.com/office/drawing/2014/main" id="{4FE9AEBF-E1D7-4029-8BE5-FD5C8CC80C2C}"/>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24</a:t>
            </a:r>
          </a:p>
        </p:txBody>
      </p:sp>
    </p:spTree>
    <p:extLst>
      <p:ext uri="{BB962C8B-B14F-4D97-AF65-F5344CB8AC3E}">
        <p14:creationId xmlns:p14="http://schemas.microsoft.com/office/powerpoint/2010/main" val="4087299147"/>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0" y="12756"/>
            <a:ext cx="12192000" cy="639763"/>
          </a:xfrm>
        </p:spPr>
        <p:txBody>
          <a:bodyPr/>
          <a:lstStyle/>
          <a:p>
            <a:pPr algn="ctr">
              <a:defRPr/>
            </a:pPr>
            <a:r>
              <a:rPr lang="en-US" sz="3600" b="1" dirty="0">
                <a:solidFill>
                  <a:srgbClr val="5FE0D4"/>
                </a:solidFill>
                <a:latin typeface="Arial" charset="0"/>
                <a:cs typeface="Arial" charset="0"/>
              </a:rPr>
              <a:t>Technology Development Program</a:t>
            </a:r>
            <a:endParaRPr lang="en-US" sz="3600" b="1" dirty="0">
              <a:solidFill>
                <a:srgbClr val="5FE0D4"/>
              </a:solidFill>
              <a:latin typeface="Arial" pitchFamily="34" charset="0"/>
              <a:cs typeface="Arial" pitchFamily="34" charset="0"/>
            </a:endParaRPr>
          </a:p>
        </p:txBody>
      </p:sp>
      <p:sp>
        <p:nvSpPr>
          <p:cNvPr id="13" name="Rectangle 12">
            <a:extLst>
              <a:ext uri="{FF2B5EF4-FFF2-40B4-BE49-F238E27FC236}">
                <a16:creationId xmlns:a16="http://schemas.microsoft.com/office/drawing/2014/main" id="{DF8B04BF-5E9D-4959-936E-B5D4FC204A80}"/>
              </a:ext>
            </a:extLst>
          </p:cNvPr>
          <p:cNvSpPr/>
          <p:nvPr/>
        </p:nvSpPr>
        <p:spPr>
          <a:xfrm>
            <a:off x="311608" y="1213218"/>
            <a:ext cx="5862917" cy="892552"/>
          </a:xfrm>
          <a:prstGeom prst="rect">
            <a:avLst/>
          </a:prstGeom>
        </p:spPr>
        <p:txBody>
          <a:bodyPr wrap="square">
            <a:spAutoFit/>
          </a:bodyPr>
          <a:lstStyle/>
          <a:p>
            <a:pPr marL="0" marR="0" lvl="0" indent="0" algn="ctr" defTabSz="1219170" rtl="0" eaLnBrk="1" fontAlgn="auto" latinLnBrk="0" hangingPunct="1">
              <a:lnSpc>
                <a:spcPct val="100000"/>
              </a:lnSpc>
              <a:spcBef>
                <a:spcPts val="0"/>
              </a:spcBef>
              <a:spcAft>
                <a:spcPts val="1200"/>
              </a:spcAft>
              <a:buClrTx/>
              <a:buSzTx/>
              <a:buFontTx/>
              <a:buNone/>
              <a:tabLst/>
              <a:defRPr/>
            </a:pPr>
            <a:r>
              <a:rPr kumimoji="0" lang="en-US" sz="2600" b="1" i="0" u="none" strike="noStrike" kern="1200" cap="none" spc="0" normalizeH="0" baseline="0" noProof="0" dirty="0">
                <a:ln>
                  <a:noFill/>
                </a:ln>
                <a:solidFill>
                  <a:srgbClr val="FFFFFF"/>
                </a:solidFill>
                <a:effectLst/>
                <a:uLnTx/>
                <a:uFillTx/>
                <a:latin typeface="Arial" panose="020B0604020202020204"/>
                <a:ea typeface="Calibri" panose="020F0502020204030204" pitchFamily="34" charset="0"/>
                <a:cs typeface="+mn-cs"/>
              </a:rPr>
              <a:t>2022 Advances in Genomic Technology Development Meeting</a:t>
            </a:r>
            <a:endParaRPr kumimoji="0" lang="en-US" sz="2600" b="1" i="0" u="none" strike="noStrike" kern="1200" cap="none" spc="0" normalizeH="0" baseline="0" noProof="0" dirty="0">
              <a:ln>
                <a:noFill/>
              </a:ln>
              <a:solidFill>
                <a:srgbClr val="5FE0D3">
                  <a:lumMod val="40000"/>
                  <a:lumOff val="60000"/>
                </a:srgbClr>
              </a:solidFill>
              <a:effectLst/>
              <a:uLnTx/>
              <a:uFillTx/>
              <a:latin typeface="Arial" panose="020B0604020202020204"/>
              <a:ea typeface="Times New Roman" panose="02020603050405020304" pitchFamily="18" charset="0"/>
              <a:cs typeface="+mn-cs"/>
            </a:endParaRPr>
          </a:p>
        </p:txBody>
      </p:sp>
      <p:pic>
        <p:nvPicPr>
          <p:cNvPr id="3" name="Picture 2" descr="A group of people posing for a photo in front of a large screen&#10;&#10;Description automatically generated with medium confidence">
            <a:extLst>
              <a:ext uri="{FF2B5EF4-FFF2-40B4-BE49-F238E27FC236}">
                <a16:creationId xmlns:a16="http://schemas.microsoft.com/office/drawing/2014/main" id="{8FB68CF4-67B8-4E1A-8268-7196B2FE9AF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757" t="6430" b="20673"/>
          <a:stretch/>
        </p:blipFill>
        <p:spPr>
          <a:xfrm>
            <a:off x="390134" y="2480655"/>
            <a:ext cx="5705866" cy="3254038"/>
          </a:xfrm>
          <a:prstGeom prst="rect">
            <a:avLst/>
          </a:prstGeom>
          <a:effectLst>
            <a:glow rad="228600">
              <a:schemeClr val="accent3">
                <a:satMod val="175000"/>
                <a:alpha val="40000"/>
              </a:schemeClr>
            </a:glow>
          </a:effectLst>
        </p:spPr>
      </p:pic>
      <p:sp>
        <p:nvSpPr>
          <p:cNvPr id="21" name="Rectangle 20">
            <a:extLst>
              <a:ext uri="{FF2B5EF4-FFF2-40B4-BE49-F238E27FC236}">
                <a16:creationId xmlns:a16="http://schemas.microsoft.com/office/drawing/2014/main" id="{887137A6-E060-4A4D-BE53-2B2052DA99DF}"/>
              </a:ext>
            </a:extLst>
          </p:cNvPr>
          <p:cNvSpPr/>
          <p:nvPr/>
        </p:nvSpPr>
        <p:spPr>
          <a:xfrm>
            <a:off x="6257260" y="1601549"/>
            <a:ext cx="5918422" cy="4508927"/>
          </a:xfrm>
          <a:prstGeom prst="rect">
            <a:avLst/>
          </a:prstGeom>
        </p:spPr>
        <p:txBody>
          <a:bodyPr wrap="square" lIns="91440" tIns="45720" rIns="91440" bIns="45720" anchor="t">
            <a:spAutoFit/>
          </a:bodyPr>
          <a:lstStyle/>
          <a:p>
            <a:pPr marL="615950" marR="0" lvl="3" indent="-385763" algn="l" defTabSz="627063" rtl="0" eaLnBrk="0" fontAlgn="auto" latinLnBrk="0" hangingPunct="0">
              <a:lnSpc>
                <a:spcPct val="100000"/>
              </a:lnSpc>
              <a:spcBef>
                <a:spcPts val="600"/>
              </a:spcBef>
              <a:spcAft>
                <a:spcPts val="0"/>
              </a:spcAft>
              <a:buClr>
                <a:srgbClr val="FFFFFF"/>
              </a:buClr>
              <a:buSzPct val="95000"/>
              <a:buFontTx/>
              <a:buNone/>
              <a:tabLst/>
              <a:defRPr/>
            </a:pPr>
            <a:r>
              <a:rPr kumimoji="0" lang="en-US" sz="2600" b="1" i="0" u="none" strike="noStrike" kern="1200" cap="none" spc="0" normalizeH="0" baseline="0" noProof="0" dirty="0">
                <a:ln>
                  <a:noFill/>
                </a:ln>
                <a:solidFill>
                  <a:srgbClr val="FFFFFF"/>
                </a:solidFill>
                <a:effectLst/>
                <a:uLnTx/>
                <a:uFillTx/>
                <a:latin typeface="Arial" charset="0"/>
                <a:ea typeface="+mn-ea"/>
                <a:cs typeface="+mn-cs"/>
              </a:rPr>
              <a:t>Meeting Topics:</a:t>
            </a:r>
          </a:p>
          <a:p>
            <a:pPr marL="800100" marR="0" lvl="3" indent="-225425" algn="l" defTabSz="627063" rtl="0" eaLnBrk="0" fontAlgn="auto" latinLnBrk="0" hangingPunct="0">
              <a:lnSpc>
                <a:spcPct val="100000"/>
              </a:lnSpc>
              <a:spcBef>
                <a:spcPts val="600"/>
              </a:spcBef>
              <a:spcAft>
                <a:spcPts val="0"/>
              </a:spcAft>
              <a:buClr>
                <a:srgbClr val="FFFFFF"/>
              </a:buClr>
              <a:buSzPct val="95000"/>
              <a:buFont typeface="Wingdings" panose="05000000000000000000" pitchFamily="2" charset="2"/>
              <a:buChar char="§"/>
              <a:tabLst/>
              <a:defRPr/>
            </a:pPr>
            <a:r>
              <a:rPr kumimoji="0" lang="en-US" sz="2400" b="1" i="0" u="none" strike="noStrike" kern="1200" cap="none" spc="0" normalizeH="0" baseline="0" noProof="0" dirty="0">
                <a:ln>
                  <a:noFill/>
                </a:ln>
                <a:solidFill>
                  <a:srgbClr val="FFFFFF"/>
                </a:solidFill>
                <a:effectLst/>
                <a:uLnTx/>
                <a:uFillTx/>
                <a:latin typeface="Arial" charset="0"/>
                <a:ea typeface="+mn-ea"/>
                <a:cs typeface="+mn-cs"/>
              </a:rPr>
              <a:t>Current Research</a:t>
            </a:r>
          </a:p>
          <a:p>
            <a:pPr marL="914400" marR="0" lvl="4" algn="l" defTabSz="627063" rtl="0" eaLnBrk="0" fontAlgn="auto" latinLnBrk="0" hangingPunct="0">
              <a:lnSpc>
                <a:spcPct val="100000"/>
              </a:lnSpc>
              <a:spcBef>
                <a:spcPts val="600"/>
              </a:spcBef>
              <a:spcAft>
                <a:spcPts val="0"/>
              </a:spcAft>
              <a:buClr>
                <a:srgbClr val="FFFFFF"/>
              </a:buClr>
              <a:buSzPct val="80000"/>
              <a:tabLst/>
              <a:defRPr/>
            </a:pPr>
            <a:r>
              <a:rPr kumimoji="0" lang="en-US" sz="2400" b="1" i="0" u="none" strike="noStrike" kern="1200" cap="none" spc="0" normalizeH="0" baseline="0" noProof="0" dirty="0">
                <a:ln>
                  <a:noFill/>
                </a:ln>
                <a:solidFill>
                  <a:schemeClr val="accent3">
                    <a:lumMod val="40000"/>
                    <a:lumOff val="60000"/>
                  </a:schemeClr>
                </a:solidFill>
                <a:effectLst/>
                <a:uLnTx/>
                <a:uFillTx/>
                <a:latin typeface="Arial" charset="0"/>
                <a:ea typeface="+mn-ea"/>
                <a:cs typeface="+mn-cs"/>
              </a:rPr>
              <a:t>   </a:t>
            </a:r>
            <a:r>
              <a:rPr kumimoji="0" lang="en-US" sz="2400" b="1" i="0" u="none" strike="noStrike" kern="1200" cap="none" spc="0" normalizeH="0" baseline="0" noProof="0" dirty="0">
                <a:ln>
                  <a:noFill/>
                </a:ln>
                <a:solidFill>
                  <a:schemeClr val="bg2">
                    <a:lumMod val="40000"/>
                    <a:lumOff val="60000"/>
                  </a:schemeClr>
                </a:solidFill>
                <a:effectLst/>
                <a:uLnTx/>
                <a:uFillTx/>
                <a:latin typeface="Arial" charset="0"/>
                <a:ea typeface="+mn-ea"/>
                <a:cs typeface="+mn-cs"/>
              </a:rPr>
              <a:t>Genome Structure &amp; Function</a:t>
            </a:r>
          </a:p>
          <a:p>
            <a:pPr marL="914400" marR="0" lvl="4" algn="l" defTabSz="627063" rtl="0" eaLnBrk="0" fontAlgn="auto" latinLnBrk="0" hangingPunct="0">
              <a:lnSpc>
                <a:spcPct val="100000"/>
              </a:lnSpc>
              <a:spcBef>
                <a:spcPts val="600"/>
              </a:spcBef>
              <a:spcAft>
                <a:spcPts val="0"/>
              </a:spcAft>
              <a:buClr>
                <a:srgbClr val="FFFFFF"/>
              </a:buClr>
              <a:buSzPct val="80000"/>
              <a:tabLst/>
              <a:defRPr/>
            </a:pPr>
            <a:r>
              <a:rPr kumimoji="0" lang="en-US" sz="2400" b="1" i="0" u="none" strike="noStrike" kern="1200" cap="none" spc="0" normalizeH="0" baseline="0" noProof="0" dirty="0">
                <a:ln>
                  <a:noFill/>
                </a:ln>
                <a:solidFill>
                  <a:schemeClr val="bg2">
                    <a:lumMod val="40000"/>
                    <a:lumOff val="60000"/>
                  </a:schemeClr>
                </a:solidFill>
                <a:effectLst/>
                <a:uLnTx/>
                <a:uFillTx/>
                <a:latin typeface="Arial" charset="0"/>
                <a:ea typeface="+mn-ea"/>
                <a:cs typeface="+mn-cs"/>
              </a:rPr>
              <a:t>   Functional Genomics</a:t>
            </a:r>
          </a:p>
          <a:p>
            <a:pPr marL="914400" marR="0" lvl="4" algn="l" defTabSz="627063" rtl="0" eaLnBrk="0" fontAlgn="auto" latinLnBrk="0" hangingPunct="0">
              <a:lnSpc>
                <a:spcPct val="100000"/>
              </a:lnSpc>
              <a:spcBef>
                <a:spcPts val="600"/>
              </a:spcBef>
              <a:spcAft>
                <a:spcPts val="0"/>
              </a:spcAft>
              <a:buClr>
                <a:srgbClr val="FFFFFF"/>
              </a:buClr>
              <a:buSzPct val="80000"/>
              <a:tabLst/>
              <a:defRPr/>
            </a:pPr>
            <a:r>
              <a:rPr kumimoji="0" lang="en-US" sz="2400" b="1" i="0" u="none" strike="noStrike" kern="1200" cap="none" spc="0" normalizeH="0" baseline="0" noProof="0" dirty="0">
                <a:ln>
                  <a:noFill/>
                </a:ln>
                <a:solidFill>
                  <a:schemeClr val="bg2">
                    <a:lumMod val="40000"/>
                    <a:lumOff val="60000"/>
                  </a:schemeClr>
                </a:solidFill>
                <a:effectLst/>
                <a:uLnTx/>
                <a:uFillTx/>
                <a:latin typeface="Arial" charset="0"/>
                <a:ea typeface="+mn-ea"/>
                <a:cs typeface="+mn-cs"/>
              </a:rPr>
              <a:t>   New Sequencing Technology</a:t>
            </a:r>
          </a:p>
          <a:p>
            <a:pPr marL="914400" marR="0" lvl="4" algn="l" defTabSz="627063" rtl="0" eaLnBrk="0" fontAlgn="auto" latinLnBrk="0" hangingPunct="0">
              <a:lnSpc>
                <a:spcPct val="100000"/>
              </a:lnSpc>
              <a:spcBef>
                <a:spcPts val="600"/>
              </a:spcBef>
              <a:spcAft>
                <a:spcPts val="0"/>
              </a:spcAft>
              <a:buClr>
                <a:srgbClr val="FFFFFF"/>
              </a:buClr>
              <a:buSzPct val="80000"/>
              <a:tabLst/>
              <a:defRPr/>
            </a:pPr>
            <a:r>
              <a:rPr kumimoji="0" lang="en-US" sz="2400" b="1" i="0" u="none" strike="noStrike" kern="1200" cap="none" spc="0" normalizeH="0" baseline="0" noProof="0" dirty="0">
                <a:ln>
                  <a:noFill/>
                </a:ln>
                <a:solidFill>
                  <a:schemeClr val="bg2">
                    <a:lumMod val="40000"/>
                    <a:lumOff val="60000"/>
                  </a:schemeClr>
                </a:solidFill>
                <a:effectLst/>
                <a:uLnTx/>
                <a:uFillTx/>
                <a:latin typeface="Arial" charset="0"/>
                <a:ea typeface="+mn-ea"/>
                <a:cs typeface="+mn-cs"/>
              </a:rPr>
              <a:t>   RNA Sequencing</a:t>
            </a:r>
          </a:p>
          <a:p>
            <a:pPr marL="914400" marR="0" lvl="4" algn="l" defTabSz="627063" rtl="0" eaLnBrk="0" fontAlgn="auto" latinLnBrk="0" hangingPunct="0">
              <a:lnSpc>
                <a:spcPct val="100000"/>
              </a:lnSpc>
              <a:spcBef>
                <a:spcPts val="600"/>
              </a:spcBef>
              <a:spcAft>
                <a:spcPts val="0"/>
              </a:spcAft>
              <a:buClr>
                <a:srgbClr val="FFFFFF"/>
              </a:buClr>
              <a:buSzPct val="80000"/>
              <a:tabLst/>
              <a:defRPr/>
            </a:pPr>
            <a:r>
              <a:rPr kumimoji="0" lang="en-US" sz="2400" b="1" i="0" u="none" strike="noStrike" kern="1200" cap="none" spc="0" normalizeH="0" baseline="0" noProof="0" dirty="0">
                <a:ln>
                  <a:noFill/>
                </a:ln>
                <a:solidFill>
                  <a:schemeClr val="bg2">
                    <a:lumMod val="40000"/>
                    <a:lumOff val="60000"/>
                  </a:schemeClr>
                </a:solidFill>
                <a:effectLst/>
                <a:uLnTx/>
                <a:uFillTx/>
                <a:latin typeface="Arial" charset="0"/>
                <a:ea typeface="+mn-ea"/>
                <a:cs typeface="+mn-cs"/>
              </a:rPr>
              <a:t>   Nanopore Sequencing</a:t>
            </a:r>
          </a:p>
          <a:p>
            <a:pPr marL="914400" marR="0" lvl="4" algn="l" defTabSz="627063" rtl="0" eaLnBrk="0" fontAlgn="auto" latinLnBrk="0" hangingPunct="0">
              <a:lnSpc>
                <a:spcPct val="100000"/>
              </a:lnSpc>
              <a:spcBef>
                <a:spcPts val="600"/>
              </a:spcBef>
              <a:spcAft>
                <a:spcPts val="0"/>
              </a:spcAft>
              <a:buClr>
                <a:srgbClr val="FFFFFF"/>
              </a:buClr>
              <a:buSzPct val="80000"/>
              <a:tabLst/>
              <a:defRPr/>
            </a:pPr>
            <a:r>
              <a:rPr kumimoji="0" lang="en-US" sz="2400" b="1" i="0" u="none" strike="noStrike" kern="1200" cap="none" spc="0" normalizeH="0" baseline="0" noProof="0" dirty="0">
                <a:ln>
                  <a:noFill/>
                </a:ln>
                <a:solidFill>
                  <a:schemeClr val="bg2">
                    <a:lumMod val="40000"/>
                    <a:lumOff val="60000"/>
                  </a:schemeClr>
                </a:solidFill>
                <a:effectLst/>
                <a:uLnTx/>
                <a:uFillTx/>
                <a:latin typeface="Arial" charset="0"/>
                <a:ea typeface="+mn-ea"/>
                <a:cs typeface="+mn-cs"/>
              </a:rPr>
              <a:t>   Nucleic Acid Synthesis</a:t>
            </a:r>
          </a:p>
          <a:p>
            <a:pPr marL="800100" marR="0" lvl="3" indent="-225425" algn="l" defTabSz="627063" rtl="0" eaLnBrk="0" fontAlgn="auto" latinLnBrk="0" hangingPunct="0">
              <a:lnSpc>
                <a:spcPct val="100000"/>
              </a:lnSpc>
              <a:spcBef>
                <a:spcPts val="600"/>
              </a:spcBef>
              <a:spcAft>
                <a:spcPts val="0"/>
              </a:spcAft>
              <a:buClr>
                <a:srgbClr val="FFFFFF"/>
              </a:buClr>
              <a:buSzPct val="95000"/>
              <a:buFont typeface="Wingdings" panose="05000000000000000000" pitchFamily="2" charset="2"/>
              <a:buChar char="§"/>
              <a:tabLst/>
              <a:defRPr/>
            </a:pPr>
            <a:r>
              <a:rPr kumimoji="0" lang="en-US" sz="2400" b="1" i="0" u="none" strike="noStrike" kern="1200" cap="none" spc="0" normalizeH="0" baseline="0" noProof="0" dirty="0">
                <a:ln>
                  <a:noFill/>
                </a:ln>
                <a:solidFill>
                  <a:srgbClr val="FFFFFF"/>
                </a:solidFill>
                <a:effectLst/>
                <a:uLnTx/>
                <a:uFillTx/>
                <a:latin typeface="Arial" charset="0"/>
                <a:ea typeface="+mn-ea"/>
                <a:cs typeface="+mn-cs"/>
              </a:rPr>
              <a:t>Strategies for Commercialization</a:t>
            </a:r>
          </a:p>
          <a:p>
            <a:pPr marL="800100" marR="0" lvl="3" indent="-225425" algn="l" defTabSz="627063" rtl="0" eaLnBrk="0" fontAlgn="auto" latinLnBrk="0" hangingPunct="0">
              <a:lnSpc>
                <a:spcPct val="100000"/>
              </a:lnSpc>
              <a:spcBef>
                <a:spcPts val="600"/>
              </a:spcBef>
              <a:spcAft>
                <a:spcPts val="0"/>
              </a:spcAft>
              <a:buClr>
                <a:srgbClr val="FFFFFF"/>
              </a:buClr>
              <a:buSzPct val="95000"/>
              <a:buFont typeface="Wingdings" panose="05000000000000000000" pitchFamily="2" charset="2"/>
              <a:buChar char="§"/>
              <a:tabLst/>
              <a:defRPr/>
            </a:pPr>
            <a:r>
              <a:rPr kumimoji="0" lang="en-US" sz="2400" b="1" i="0" u="none" strike="noStrike" kern="1200" cap="none" spc="0" normalizeH="0" baseline="0" noProof="0" dirty="0">
                <a:ln>
                  <a:noFill/>
                </a:ln>
                <a:solidFill>
                  <a:srgbClr val="FFFFFF"/>
                </a:solidFill>
                <a:effectLst/>
                <a:uLnTx/>
                <a:uFillTx/>
                <a:latin typeface="Arial" charset="0"/>
                <a:ea typeface="+mn-ea"/>
                <a:cs typeface="+mn-cs"/>
              </a:rPr>
              <a:t>Trainee Career Paths</a:t>
            </a:r>
          </a:p>
        </p:txBody>
      </p:sp>
      <p:sp>
        <p:nvSpPr>
          <p:cNvPr id="7" name="TextBox 6">
            <a:extLst>
              <a:ext uri="{FF2B5EF4-FFF2-40B4-BE49-F238E27FC236}">
                <a16:creationId xmlns:a16="http://schemas.microsoft.com/office/drawing/2014/main" id="{87813D37-EE08-4601-A7F1-6B9217983FCD}"/>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25</a:t>
            </a:r>
          </a:p>
        </p:txBody>
      </p:sp>
    </p:spTree>
    <p:extLst>
      <p:ext uri="{BB962C8B-B14F-4D97-AF65-F5344CB8AC3E}">
        <p14:creationId xmlns:p14="http://schemas.microsoft.com/office/powerpoint/2010/main" val="1240931178"/>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0" y="12756"/>
            <a:ext cx="12192000" cy="639763"/>
          </a:xfrm>
        </p:spPr>
        <p:txBody>
          <a:bodyPr/>
          <a:lstStyle/>
          <a:p>
            <a:pPr algn="ctr">
              <a:defRPr/>
            </a:pPr>
            <a:r>
              <a:rPr lang="en-US" sz="3600" b="1" dirty="0">
                <a:solidFill>
                  <a:srgbClr val="5FE0D4"/>
                </a:solidFill>
                <a:latin typeface="Arial" charset="0"/>
                <a:cs typeface="Arial" charset="0"/>
              </a:rPr>
              <a:t>Technology Development Program</a:t>
            </a:r>
            <a:endParaRPr lang="en-US" sz="3600" b="1" dirty="0">
              <a:solidFill>
                <a:srgbClr val="5FE0D4"/>
              </a:solidFill>
              <a:latin typeface="Arial" pitchFamily="34" charset="0"/>
              <a:cs typeface="Arial" pitchFamily="34" charset="0"/>
            </a:endParaRPr>
          </a:p>
        </p:txBody>
      </p:sp>
      <p:sp>
        <p:nvSpPr>
          <p:cNvPr id="42" name="Rectangle 41"/>
          <p:cNvSpPr/>
          <p:nvPr/>
        </p:nvSpPr>
        <p:spPr>
          <a:xfrm>
            <a:off x="2950058" y="1896268"/>
            <a:ext cx="8980879" cy="4570482"/>
          </a:xfrm>
          <a:prstGeom prst="rect">
            <a:avLst/>
          </a:prstGeom>
        </p:spPr>
        <p:txBody>
          <a:bodyPr wrap="square" lIns="91440" tIns="45720" rIns="91440" bIns="45720" anchor="t">
            <a:spAutoFit/>
          </a:bodyPr>
          <a:lstStyle/>
          <a:p>
            <a:pPr marL="387350" marR="0" lvl="2" indent="-228600" algn="l" defTabSz="627063" rtl="0" eaLnBrk="0" fontAlgn="auto" latinLnBrk="0" hangingPunct="0">
              <a:lnSpc>
                <a:spcPct val="100000"/>
              </a:lnSpc>
              <a:spcBef>
                <a:spcPts val="600"/>
              </a:spcBef>
              <a:spcAft>
                <a:spcPts val="0"/>
              </a:spcAft>
              <a:buClr>
                <a:srgbClr val="FFFFFF"/>
              </a:buClr>
              <a:buSzPct val="95000"/>
              <a:buFont typeface="Wingdings" pitchFamily="2" charset="2"/>
              <a:buChar char=""/>
              <a:tabLst/>
              <a:defRPr/>
            </a:pPr>
            <a:r>
              <a:rPr kumimoji="0" lang="en-US" sz="2800" b="1" i="0" u="none" strike="noStrike" kern="1200" cap="none" spc="0" normalizeH="0" baseline="0" noProof="0" dirty="0">
                <a:ln>
                  <a:noFill/>
                </a:ln>
                <a:effectLst/>
                <a:uLnTx/>
                <a:uFillTx/>
                <a:latin typeface="Arial"/>
                <a:ea typeface="+mn-ea"/>
                <a:cs typeface="Arial"/>
              </a:rPr>
              <a:t>Transformative Nucleic Acid Sequencing 	Technology Innovation and Early Development</a:t>
            </a:r>
          </a:p>
          <a:p>
            <a:pPr marL="615950" marR="0" lvl="3" algn="l" defTabSz="627063" rtl="0" eaLnBrk="0" fontAlgn="auto" latinLnBrk="0" hangingPunct="0">
              <a:lnSpc>
                <a:spcPct val="100000"/>
              </a:lnSpc>
              <a:spcBef>
                <a:spcPts val="600"/>
              </a:spcBef>
              <a:spcAft>
                <a:spcPts val="0"/>
              </a:spcAft>
              <a:buClr>
                <a:srgbClr val="FFFFFF"/>
              </a:buClr>
              <a:buSzPct val="95000"/>
              <a:tabLst/>
              <a:defRPr/>
            </a:pPr>
            <a:r>
              <a:rPr kumimoji="0" lang="en-US" sz="2400" b="1" i="0" u="none" strike="noStrike" kern="1200" cap="none" spc="0" normalizeH="0" baseline="0" noProof="0" dirty="0">
                <a:ln>
                  <a:noFill/>
                </a:ln>
                <a:solidFill>
                  <a:schemeClr val="accent3">
                    <a:lumMod val="40000"/>
                    <a:lumOff val="60000"/>
                  </a:schemeClr>
                </a:solidFill>
                <a:effectLst/>
                <a:uLnTx/>
                <a:uFillTx/>
                <a:latin typeface="Arial" charset="0"/>
                <a:ea typeface="+mn-ea"/>
                <a:cs typeface="+mn-cs"/>
              </a:rPr>
              <a:t>		</a:t>
            </a:r>
            <a:r>
              <a:rPr kumimoji="0" lang="en-US" sz="2400" b="1" i="0" u="none" strike="noStrike" kern="1200" cap="none" spc="0" normalizeH="0" baseline="0" noProof="0" dirty="0">
                <a:ln>
                  <a:noFill/>
                </a:ln>
                <a:solidFill>
                  <a:schemeClr val="bg2">
                    <a:lumMod val="40000"/>
                    <a:lumOff val="60000"/>
                  </a:schemeClr>
                </a:solidFill>
                <a:effectLst/>
                <a:uLnTx/>
                <a:uFillTx/>
                <a:latin typeface="Arial" charset="0"/>
                <a:ea typeface="+mn-ea"/>
                <a:cs typeface="+mn-cs"/>
              </a:rPr>
              <a:t>RFA-HG-21-006 (R01, also linked R21 and R43/R44)</a:t>
            </a:r>
          </a:p>
          <a:p>
            <a:pPr marL="615950" marR="0" lvl="3" algn="l" defTabSz="627063" rtl="0" eaLnBrk="0" fontAlgn="auto" latinLnBrk="0" hangingPunct="0">
              <a:lnSpc>
                <a:spcPct val="100000"/>
              </a:lnSpc>
              <a:spcBef>
                <a:spcPts val="600"/>
              </a:spcBef>
              <a:spcAft>
                <a:spcPts val="0"/>
              </a:spcAft>
              <a:buClr>
                <a:srgbClr val="FFFFFF"/>
              </a:buClr>
              <a:buSzPct val="95000"/>
              <a:tabLst/>
              <a:defRPr/>
            </a:pPr>
            <a:r>
              <a:rPr kumimoji="0" lang="en-US" sz="2400" b="1" i="0" u="none" strike="noStrike" kern="1200" cap="none" spc="0" normalizeH="0" baseline="0" noProof="0" dirty="0">
                <a:ln>
                  <a:noFill/>
                </a:ln>
                <a:solidFill>
                  <a:schemeClr val="bg2">
                    <a:lumMod val="40000"/>
                    <a:lumOff val="60000"/>
                  </a:schemeClr>
                </a:solidFill>
                <a:effectLst/>
                <a:uLnTx/>
                <a:uFillTx/>
                <a:latin typeface="Arial" charset="0"/>
                <a:ea typeface="+mn-ea"/>
                <a:cs typeface="+mn-cs"/>
              </a:rPr>
              <a:t>		Final due date: February 2, 2023</a:t>
            </a:r>
          </a:p>
          <a:p>
            <a:pPr marL="844550" marR="0" lvl="3" indent="-228600" algn="l" defTabSz="627063" rtl="0" eaLnBrk="0" fontAlgn="auto" latinLnBrk="0" hangingPunct="0">
              <a:lnSpc>
                <a:spcPct val="100000"/>
              </a:lnSpc>
              <a:spcBef>
                <a:spcPts val="600"/>
              </a:spcBef>
              <a:spcAft>
                <a:spcPts val="0"/>
              </a:spcAft>
              <a:buClr>
                <a:srgbClr val="FFFFFF"/>
              </a:buClr>
              <a:buSzPct val="95000"/>
              <a:buFont typeface="Wingdings" pitchFamily="2" charset="2"/>
              <a:buChar char=""/>
              <a:tabLst/>
              <a:defRPr/>
            </a:pPr>
            <a:endParaRPr kumimoji="0" lang="en-US" sz="2400" b="1" i="0" u="none" strike="noStrike" kern="1200" cap="none" spc="0" normalizeH="0" baseline="0" noProof="0" dirty="0">
              <a:ln>
                <a:noFill/>
              </a:ln>
              <a:solidFill>
                <a:srgbClr val="FFFFFF"/>
              </a:solidFill>
              <a:effectLst/>
              <a:uLnTx/>
              <a:uFillTx/>
              <a:latin typeface="Arial" charset="0"/>
              <a:ea typeface="+mn-ea"/>
              <a:cs typeface="+mn-cs"/>
            </a:endParaRPr>
          </a:p>
          <a:p>
            <a:pPr marL="387350" marR="0" lvl="2" indent="-228600" algn="l" defTabSz="627063" rtl="0" eaLnBrk="0" fontAlgn="auto" latinLnBrk="0" hangingPunct="0">
              <a:lnSpc>
                <a:spcPct val="100000"/>
              </a:lnSpc>
              <a:spcBef>
                <a:spcPts val="600"/>
              </a:spcBef>
              <a:spcAft>
                <a:spcPts val="0"/>
              </a:spcAft>
              <a:buClr>
                <a:srgbClr val="FFFFFF"/>
              </a:buClr>
              <a:buSzPct val="95000"/>
              <a:buFont typeface="Wingdings" pitchFamily="2" charset="2"/>
              <a:buChar char=""/>
              <a:tabLst/>
              <a:defRPr/>
            </a:pPr>
            <a:r>
              <a:rPr kumimoji="0" lang="en-US" sz="2800" b="1" i="0" u="none" strike="noStrike" kern="1200" cap="none" spc="0" normalizeH="0" baseline="0" noProof="0" dirty="0">
                <a:ln>
                  <a:noFill/>
                </a:ln>
                <a:effectLst/>
                <a:uLnTx/>
                <a:uFillTx/>
                <a:latin typeface="Arial"/>
                <a:ea typeface="+mn-ea"/>
                <a:cs typeface="Arial"/>
              </a:rPr>
              <a:t>Advancing Genomic Technology Development 	for Research and Clinical Application</a:t>
            </a:r>
          </a:p>
          <a:p>
            <a:pPr marL="615950" marR="0" lvl="3" algn="l" defTabSz="627063" rtl="0" eaLnBrk="0" fontAlgn="auto" latinLnBrk="0" hangingPunct="0">
              <a:lnSpc>
                <a:spcPct val="100000"/>
              </a:lnSpc>
              <a:spcBef>
                <a:spcPts val="600"/>
              </a:spcBef>
              <a:spcAft>
                <a:spcPts val="0"/>
              </a:spcAft>
              <a:buClr>
                <a:srgbClr val="FFFFFF"/>
              </a:buClr>
              <a:buSzPct val="95000"/>
              <a:tabLst/>
              <a:defRPr/>
            </a:pPr>
            <a:r>
              <a:rPr kumimoji="0" lang="en-US" sz="2400" b="1" i="0" u="none" strike="noStrike" kern="1200" cap="none" spc="0" normalizeH="0" baseline="0" noProof="0" dirty="0">
                <a:ln>
                  <a:noFill/>
                </a:ln>
                <a:solidFill>
                  <a:schemeClr val="accent3">
                    <a:lumMod val="40000"/>
                    <a:lumOff val="60000"/>
                  </a:schemeClr>
                </a:solidFill>
                <a:effectLst/>
                <a:uLnTx/>
                <a:uFillTx/>
                <a:latin typeface="Arial"/>
                <a:ea typeface="+mn-ea"/>
                <a:cs typeface="Arial"/>
              </a:rPr>
              <a:t>		</a:t>
            </a:r>
            <a:r>
              <a:rPr kumimoji="0" lang="en-US" sz="2400" b="1" i="0" u="none" strike="noStrike" kern="1200" cap="none" spc="0" normalizeH="0" baseline="0" noProof="0" dirty="0">
                <a:ln>
                  <a:noFill/>
                </a:ln>
                <a:solidFill>
                  <a:schemeClr val="bg2">
                    <a:lumMod val="40000"/>
                    <a:lumOff val="60000"/>
                  </a:schemeClr>
                </a:solidFill>
                <a:effectLst/>
                <a:uLnTx/>
                <a:uFillTx/>
                <a:latin typeface="Arial"/>
                <a:ea typeface="+mn-ea"/>
                <a:cs typeface="Arial"/>
              </a:rPr>
              <a:t>NOT-HG-21-018, Notice of Special Interest (NOSI)</a:t>
            </a:r>
            <a:endParaRPr kumimoji="0" lang="en-US" sz="2400" b="1" i="0" u="none" strike="noStrike" kern="1200" cap="none" spc="0" normalizeH="0" baseline="0" noProof="0" dirty="0">
              <a:ln>
                <a:noFill/>
              </a:ln>
              <a:solidFill>
                <a:schemeClr val="bg2">
                  <a:lumMod val="40000"/>
                  <a:lumOff val="60000"/>
                </a:schemeClr>
              </a:solidFill>
              <a:effectLst/>
              <a:uLnTx/>
              <a:uFillTx/>
              <a:latin typeface="Arial" charset="0"/>
              <a:ea typeface="+mn-ea"/>
              <a:cs typeface="Arial"/>
            </a:endParaRPr>
          </a:p>
          <a:p>
            <a:pPr marL="615950" marR="0" lvl="3" algn="l" defTabSz="627063" rtl="0" eaLnBrk="0" fontAlgn="auto" latinLnBrk="0" hangingPunct="0">
              <a:lnSpc>
                <a:spcPct val="100000"/>
              </a:lnSpc>
              <a:spcBef>
                <a:spcPts val="600"/>
              </a:spcBef>
              <a:spcAft>
                <a:spcPts val="0"/>
              </a:spcAft>
              <a:buClr>
                <a:srgbClr val="FFFFFF"/>
              </a:buClr>
              <a:buSzPct val="95000"/>
              <a:tabLst/>
              <a:defRPr/>
            </a:pPr>
            <a:r>
              <a:rPr kumimoji="0" lang="en-US" sz="2400" b="1" i="0" u="none" strike="noStrike" kern="1200" cap="none" spc="0" normalizeH="0" baseline="0" noProof="0" dirty="0">
                <a:ln>
                  <a:noFill/>
                </a:ln>
                <a:solidFill>
                  <a:schemeClr val="bg2">
                    <a:lumMod val="40000"/>
                    <a:lumOff val="60000"/>
                  </a:schemeClr>
                </a:solidFill>
                <a:effectLst/>
                <a:uLnTx/>
                <a:uFillTx/>
                <a:latin typeface="Arial" charset="0"/>
                <a:ea typeface="+mn-ea"/>
                <a:cs typeface="+mn-cs"/>
              </a:rPr>
              <a:t>		R01, R21, R41/R42, and R43/R44</a:t>
            </a:r>
          </a:p>
          <a:p>
            <a:pPr marL="615950" marR="0" lvl="3" algn="l" defTabSz="627063" rtl="0" eaLnBrk="0" fontAlgn="auto" latinLnBrk="0" hangingPunct="0">
              <a:lnSpc>
                <a:spcPct val="100000"/>
              </a:lnSpc>
              <a:spcBef>
                <a:spcPts val="600"/>
              </a:spcBef>
              <a:spcAft>
                <a:spcPts val="0"/>
              </a:spcAft>
              <a:buClr>
                <a:srgbClr val="FFFFFF"/>
              </a:buClr>
              <a:buSzPct val="95000"/>
              <a:tabLst/>
              <a:defRPr/>
            </a:pPr>
            <a:r>
              <a:rPr kumimoji="0" lang="en-US" sz="2400" b="1" i="0" u="none" strike="noStrike" kern="1200" cap="none" spc="0" normalizeH="0" baseline="0" noProof="0" dirty="0">
                <a:ln>
                  <a:noFill/>
                </a:ln>
                <a:solidFill>
                  <a:schemeClr val="bg2">
                    <a:lumMod val="40000"/>
                    <a:lumOff val="60000"/>
                  </a:schemeClr>
                </a:solidFill>
                <a:effectLst/>
                <a:uLnTx/>
                <a:uFillTx/>
                <a:latin typeface="Arial" charset="0"/>
                <a:ea typeface="+mn-ea"/>
                <a:cs typeface="+mn-cs"/>
              </a:rPr>
              <a:t>		Standard receipt dates</a:t>
            </a:r>
          </a:p>
        </p:txBody>
      </p:sp>
      <p:sp>
        <p:nvSpPr>
          <p:cNvPr id="9" name="TextBox 8">
            <a:extLst>
              <a:ext uri="{FF2B5EF4-FFF2-40B4-BE49-F238E27FC236}">
                <a16:creationId xmlns:a16="http://schemas.microsoft.com/office/drawing/2014/main" id="{49F842A2-1D91-49B2-9CD2-199EC5E13C9B}"/>
              </a:ext>
            </a:extLst>
          </p:cNvPr>
          <p:cNvSpPr txBox="1"/>
          <p:nvPr/>
        </p:nvSpPr>
        <p:spPr>
          <a:xfrm>
            <a:off x="10379998" y="6457890"/>
            <a:ext cx="1795684" cy="400110"/>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25</a:t>
            </a:r>
          </a:p>
        </p:txBody>
      </p:sp>
      <p:sp>
        <p:nvSpPr>
          <p:cNvPr id="13" name="Rectangle 12">
            <a:extLst>
              <a:ext uri="{FF2B5EF4-FFF2-40B4-BE49-F238E27FC236}">
                <a16:creationId xmlns:a16="http://schemas.microsoft.com/office/drawing/2014/main" id="{DF8B04BF-5E9D-4959-936E-B5D4FC204A80}"/>
              </a:ext>
            </a:extLst>
          </p:cNvPr>
          <p:cNvSpPr/>
          <p:nvPr/>
        </p:nvSpPr>
        <p:spPr>
          <a:xfrm>
            <a:off x="3354876" y="690053"/>
            <a:ext cx="5482249" cy="523220"/>
          </a:xfrm>
          <a:prstGeom prst="rect">
            <a:avLst/>
          </a:prstGeom>
        </p:spPr>
        <p:txBody>
          <a:bodyPr wrap="square">
            <a:spAutoFit/>
          </a:bodyPr>
          <a:lstStyle/>
          <a:p>
            <a:pPr marL="0" marR="0" lvl="0" indent="0" algn="ctr" defTabSz="1219170" rtl="0" eaLnBrk="1" fontAlgn="auto" latinLnBrk="0" hangingPunct="1">
              <a:lnSpc>
                <a:spcPct val="100000"/>
              </a:lnSpc>
              <a:spcBef>
                <a:spcPts val="0"/>
              </a:spcBef>
              <a:spcAft>
                <a:spcPts val="120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Arial" panose="020B0604020202020204"/>
                <a:ea typeface="Calibri" panose="020F0502020204030204" pitchFamily="34" charset="0"/>
                <a:cs typeface="+mn-cs"/>
              </a:rPr>
              <a:t>Funding Opportunities</a:t>
            </a:r>
            <a:endParaRPr kumimoji="0" lang="en-US" sz="2800" b="1" i="0" u="none" strike="noStrike" kern="1200" cap="none" spc="0" normalizeH="0" baseline="0" noProof="0" dirty="0">
              <a:ln>
                <a:noFill/>
              </a:ln>
              <a:solidFill>
                <a:srgbClr val="5FE0D3">
                  <a:lumMod val="40000"/>
                  <a:lumOff val="60000"/>
                </a:srgbClr>
              </a:solidFill>
              <a:effectLst/>
              <a:uLnTx/>
              <a:uFillTx/>
              <a:latin typeface="Arial" panose="020B0604020202020204"/>
              <a:ea typeface="Times New Roman" panose="02020603050405020304" pitchFamily="18" charset="0"/>
              <a:cs typeface="+mn-cs"/>
            </a:endParaRPr>
          </a:p>
        </p:txBody>
      </p:sp>
      <p:pic>
        <p:nvPicPr>
          <p:cNvPr id="17" name="Picture 16">
            <a:extLst>
              <a:ext uri="{FF2B5EF4-FFF2-40B4-BE49-F238E27FC236}">
                <a16:creationId xmlns:a16="http://schemas.microsoft.com/office/drawing/2014/main" id="{511BBA78-E573-4760-9303-FD658FECE92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9994" r="21071"/>
          <a:stretch/>
        </p:blipFill>
        <p:spPr>
          <a:xfrm>
            <a:off x="625582" y="1887408"/>
            <a:ext cx="2002114" cy="4570482"/>
          </a:xfrm>
          <a:prstGeom prst="roundRect">
            <a:avLst>
              <a:gd name="adj" fmla="val 8594"/>
            </a:avLst>
          </a:prstGeom>
          <a:solidFill>
            <a:srgbClr val="FFFFFF">
              <a:shade val="85000"/>
            </a:srgbClr>
          </a:solidFill>
          <a:ln>
            <a:noFill/>
          </a:ln>
          <a:effectLst>
            <a:glow rad="101600">
              <a:schemeClr val="accent1">
                <a:satMod val="175000"/>
                <a:alpha val="40000"/>
              </a:schemeClr>
            </a:glow>
          </a:effectLst>
        </p:spPr>
      </p:pic>
    </p:spTree>
    <p:extLst>
      <p:ext uri="{BB962C8B-B14F-4D97-AF65-F5344CB8AC3E}">
        <p14:creationId xmlns:p14="http://schemas.microsoft.com/office/powerpoint/2010/main" val="191070800"/>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2">
                                            <p:txEl>
                                              <p:pRg st="0" end="0"/>
                                            </p:txEl>
                                          </p:spTgt>
                                        </p:tgtEl>
                                        <p:attrNameLst>
                                          <p:attrName>style.visibility</p:attrName>
                                        </p:attrNameLst>
                                      </p:cBhvr>
                                      <p:to>
                                        <p:strVal val="visible"/>
                                      </p:to>
                                    </p:set>
                                    <p:animEffect transition="in" filter="fade">
                                      <p:cBhvr>
                                        <p:cTn id="7" dur="10"/>
                                        <p:tgtEl>
                                          <p:spTgt spid="4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2">
                                            <p:txEl>
                                              <p:pRg st="1" end="1"/>
                                            </p:txEl>
                                          </p:spTgt>
                                        </p:tgtEl>
                                        <p:attrNameLst>
                                          <p:attrName>style.visibility</p:attrName>
                                        </p:attrNameLst>
                                      </p:cBhvr>
                                      <p:to>
                                        <p:strVal val="visible"/>
                                      </p:to>
                                    </p:set>
                                    <p:animEffect transition="in" filter="fade">
                                      <p:cBhvr>
                                        <p:cTn id="10" dur="10"/>
                                        <p:tgtEl>
                                          <p:spTgt spid="42">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2">
                                            <p:txEl>
                                              <p:pRg st="2" end="2"/>
                                            </p:txEl>
                                          </p:spTgt>
                                        </p:tgtEl>
                                        <p:attrNameLst>
                                          <p:attrName>style.visibility</p:attrName>
                                        </p:attrNameLst>
                                      </p:cBhvr>
                                      <p:to>
                                        <p:strVal val="visible"/>
                                      </p:to>
                                    </p:set>
                                    <p:animEffect transition="in" filter="fade">
                                      <p:cBhvr>
                                        <p:cTn id="13" dur="10"/>
                                        <p:tgtEl>
                                          <p:spTgt spid="42">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42">
                                            <p:txEl>
                                              <p:pRg st="4" end="4"/>
                                            </p:txEl>
                                          </p:spTgt>
                                        </p:tgtEl>
                                        <p:attrNameLst>
                                          <p:attrName>style.visibility</p:attrName>
                                        </p:attrNameLst>
                                      </p:cBhvr>
                                      <p:to>
                                        <p:strVal val="visible"/>
                                      </p:to>
                                    </p:set>
                                    <p:animEffect transition="in" filter="fade">
                                      <p:cBhvr>
                                        <p:cTn id="18" dur="10"/>
                                        <p:tgtEl>
                                          <p:spTgt spid="42">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42">
                                            <p:txEl>
                                              <p:pRg st="5" end="5"/>
                                            </p:txEl>
                                          </p:spTgt>
                                        </p:tgtEl>
                                        <p:attrNameLst>
                                          <p:attrName>style.visibility</p:attrName>
                                        </p:attrNameLst>
                                      </p:cBhvr>
                                      <p:to>
                                        <p:strVal val="visible"/>
                                      </p:to>
                                    </p:set>
                                    <p:animEffect transition="in" filter="fade">
                                      <p:cBhvr>
                                        <p:cTn id="21" dur="10"/>
                                        <p:tgtEl>
                                          <p:spTgt spid="42">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42">
                                            <p:txEl>
                                              <p:pRg st="6" end="6"/>
                                            </p:txEl>
                                          </p:spTgt>
                                        </p:tgtEl>
                                        <p:attrNameLst>
                                          <p:attrName>style.visibility</p:attrName>
                                        </p:attrNameLst>
                                      </p:cBhvr>
                                      <p:to>
                                        <p:strVal val="visible"/>
                                      </p:to>
                                    </p:set>
                                    <p:animEffect transition="in" filter="fade">
                                      <p:cBhvr>
                                        <p:cTn id="24" dur="10"/>
                                        <p:tgtEl>
                                          <p:spTgt spid="42">
                                            <p:txEl>
                                              <p:pRg st="6" end="6"/>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42">
                                            <p:txEl>
                                              <p:pRg st="7" end="7"/>
                                            </p:txEl>
                                          </p:spTgt>
                                        </p:tgtEl>
                                        <p:attrNameLst>
                                          <p:attrName>style.visibility</p:attrName>
                                        </p:attrNameLst>
                                      </p:cBhvr>
                                      <p:to>
                                        <p:strVal val="visible"/>
                                      </p:to>
                                    </p:set>
                                    <p:animEffect transition="in" filter="fade">
                                      <p:cBhvr>
                                        <p:cTn id="27" dur="10"/>
                                        <p:tgtEl>
                                          <p:spTgt spid="4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0" y="12756"/>
            <a:ext cx="12192000" cy="639763"/>
          </a:xfrm>
        </p:spPr>
        <p:txBody>
          <a:bodyPr/>
          <a:lstStyle/>
          <a:p>
            <a:pPr algn="ctr">
              <a:defRPr/>
            </a:pPr>
            <a:r>
              <a:rPr lang="en-US" sz="3600" b="1" dirty="0">
                <a:solidFill>
                  <a:srgbClr val="5FE0D4"/>
                </a:solidFill>
                <a:latin typeface="Arial" charset="0"/>
                <a:cs typeface="Arial" charset="0"/>
              </a:rPr>
              <a:t>Small Business Program</a:t>
            </a:r>
            <a:endParaRPr lang="en-US" sz="3600" b="1" dirty="0">
              <a:solidFill>
                <a:srgbClr val="5FE0D4"/>
              </a:solidFill>
              <a:latin typeface="Arial" pitchFamily="34" charset="0"/>
              <a:cs typeface="Arial" pitchFamily="34" charset="0"/>
            </a:endParaRPr>
          </a:p>
        </p:txBody>
      </p:sp>
      <p:sp>
        <p:nvSpPr>
          <p:cNvPr id="9" name="TextBox 8">
            <a:extLst>
              <a:ext uri="{FF2B5EF4-FFF2-40B4-BE49-F238E27FC236}">
                <a16:creationId xmlns:a16="http://schemas.microsoft.com/office/drawing/2014/main" id="{49F842A2-1D91-49B2-9CD2-199EC5E13C9B}"/>
              </a:ext>
            </a:extLst>
          </p:cNvPr>
          <p:cNvSpPr txBox="1"/>
          <p:nvPr/>
        </p:nvSpPr>
        <p:spPr>
          <a:xfrm>
            <a:off x="10379998" y="6457890"/>
            <a:ext cx="1795684" cy="400110"/>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26</a:t>
            </a:r>
          </a:p>
        </p:txBody>
      </p:sp>
      <p:sp>
        <p:nvSpPr>
          <p:cNvPr id="7" name="Rectangle 6">
            <a:extLst>
              <a:ext uri="{FF2B5EF4-FFF2-40B4-BE49-F238E27FC236}">
                <a16:creationId xmlns:a16="http://schemas.microsoft.com/office/drawing/2014/main" id="{52F18AF3-C0B4-4D27-9F65-4AC4AC65F607}"/>
              </a:ext>
            </a:extLst>
          </p:cNvPr>
          <p:cNvSpPr/>
          <p:nvPr/>
        </p:nvSpPr>
        <p:spPr>
          <a:xfrm>
            <a:off x="170455" y="1456521"/>
            <a:ext cx="11532932" cy="4955203"/>
          </a:xfrm>
          <a:prstGeom prst="rect">
            <a:avLst/>
          </a:prstGeom>
        </p:spPr>
        <p:txBody>
          <a:bodyPr wrap="square" lIns="91440" tIns="45720" rIns="91440" bIns="45720" anchor="t">
            <a:spAutoFit/>
          </a:bodyPr>
          <a:lstStyle/>
          <a:p>
            <a:pPr marL="387350" marR="0" lvl="2" indent="-228600" algn="l" defTabSz="627063" rtl="0" eaLnBrk="0" fontAlgn="auto" latinLnBrk="0" hangingPunct="0">
              <a:lnSpc>
                <a:spcPct val="100000"/>
              </a:lnSpc>
              <a:spcBef>
                <a:spcPts val="600"/>
              </a:spcBef>
              <a:spcAft>
                <a:spcPts val="0"/>
              </a:spcAft>
              <a:buClr>
                <a:srgbClr val="FFFFFF"/>
              </a:buClr>
              <a:buSzPct val="95000"/>
              <a:buFont typeface="Wingdings" pitchFamily="2" charset="2"/>
              <a:buChar char=""/>
              <a:tabLst/>
              <a:defRPr/>
            </a:pPr>
            <a:r>
              <a:rPr kumimoji="0" lang="en-US" sz="2800" b="1"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Development of Highly Innovative Tools </a:t>
            </a:r>
            <a:br>
              <a:rPr kumimoji="0" lang="en-US" sz="2800" b="1"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br>
            <a:r>
              <a:rPr kumimoji="0" lang="en-US" sz="2800" b="1"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	and Technology for Analysis of Single Cells </a:t>
            </a:r>
          </a:p>
          <a:p>
            <a:pPr marL="615950" marR="0" lvl="3" algn="l" defTabSz="627063" rtl="0" eaLnBrk="0" fontAlgn="auto" latinLnBrk="0" hangingPunct="0">
              <a:lnSpc>
                <a:spcPct val="100000"/>
              </a:lnSpc>
              <a:spcBef>
                <a:spcPts val="600"/>
              </a:spcBef>
              <a:spcAft>
                <a:spcPts val="0"/>
              </a:spcAft>
              <a:buClr>
                <a:srgbClr val="FFFFFF"/>
              </a:buClr>
              <a:buSzPct val="95000"/>
              <a:tabLst/>
              <a:defRPr/>
            </a:pPr>
            <a:r>
              <a:rPr kumimoji="0" lang="en-US" sz="2400" b="1" i="0" u="none" strike="noStrike" kern="1200" cap="none" spc="0" normalizeH="0" baseline="0" noProof="0" dirty="0">
                <a:ln>
                  <a:noFill/>
                </a:ln>
                <a:solidFill>
                  <a:schemeClr val="bg2">
                    <a:lumMod val="40000"/>
                    <a:lumOff val="60000"/>
                  </a:schemeClr>
                </a:solidFill>
                <a:effectLst/>
                <a:uLnTx/>
                <a:uFillTx/>
                <a:latin typeface="Arial" panose="020B0604020202020204" pitchFamily="34" charset="0"/>
                <a:ea typeface="+mn-ea"/>
                <a:cs typeface="Arial" panose="020B0604020202020204" pitchFamily="34" charset="0"/>
              </a:rPr>
              <a:t>		PA-20-025 (STTR R41/R42 and linked SBIR R43/R44)</a:t>
            </a:r>
          </a:p>
          <a:p>
            <a:pPr marL="387350" marR="0" lvl="2" indent="-228600" algn="l" defTabSz="627063" rtl="0" eaLnBrk="0" fontAlgn="auto" latinLnBrk="0" hangingPunct="0">
              <a:lnSpc>
                <a:spcPct val="100000"/>
              </a:lnSpc>
              <a:spcBef>
                <a:spcPts val="600"/>
              </a:spcBef>
              <a:spcAft>
                <a:spcPts val="0"/>
              </a:spcAft>
              <a:buClr>
                <a:srgbClr val="FFFFFF"/>
              </a:buClr>
              <a:buSzPct val="95000"/>
              <a:buFont typeface="Wingdings" pitchFamily="2" charset="2"/>
              <a:buChar char=""/>
              <a:tabLst/>
              <a:defRPr/>
            </a:pPr>
            <a:r>
              <a:rPr kumimoji="0" lang="en-US" sz="2800" b="1"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Small Business Initiatives for Innovative Diagnostic 	Technology for Improving Outcomes for Maternal Health</a:t>
            </a:r>
          </a:p>
          <a:p>
            <a:pPr marL="615950" marR="0" lvl="3" algn="l" defTabSz="627063" rtl="0" eaLnBrk="0" fontAlgn="auto" latinLnBrk="0" hangingPunct="0">
              <a:lnSpc>
                <a:spcPct val="100000"/>
              </a:lnSpc>
              <a:spcBef>
                <a:spcPts val="600"/>
              </a:spcBef>
              <a:spcAft>
                <a:spcPts val="0"/>
              </a:spcAft>
              <a:buClr>
                <a:srgbClr val="FFFFFF"/>
              </a:buClr>
              <a:buSzPct val="95000"/>
              <a:tabLst/>
              <a:defRPr/>
            </a:pPr>
            <a:r>
              <a:rPr kumimoji="0" lang="en-US" sz="2400" b="1" i="0" u="none" strike="noStrike" kern="1200" cap="none" spc="0" normalizeH="0" baseline="0" noProof="0" dirty="0">
                <a:ln>
                  <a:noFill/>
                </a:ln>
                <a:solidFill>
                  <a:schemeClr val="bg2">
                    <a:lumMod val="40000"/>
                    <a:lumOff val="60000"/>
                  </a:schemeClr>
                </a:solidFill>
                <a:effectLst/>
                <a:uLnTx/>
                <a:uFillTx/>
                <a:latin typeface="Arial" panose="020B0604020202020204" pitchFamily="34" charset="0"/>
                <a:ea typeface="+mn-ea"/>
                <a:cs typeface="Arial" panose="020B0604020202020204" pitchFamily="34" charset="0"/>
              </a:rPr>
              <a:t>		NOT-EB-21-001, Notice of Special Interest (NOSI)</a:t>
            </a:r>
          </a:p>
          <a:p>
            <a:pPr marL="387350" marR="0" lvl="2" indent="-228600" algn="l" defTabSz="627063" rtl="0" eaLnBrk="0" fontAlgn="auto" latinLnBrk="0" hangingPunct="0">
              <a:lnSpc>
                <a:spcPct val="100000"/>
              </a:lnSpc>
              <a:spcBef>
                <a:spcPts val="600"/>
              </a:spcBef>
              <a:spcAft>
                <a:spcPts val="0"/>
              </a:spcAft>
              <a:buClr>
                <a:srgbClr val="FFFFFF"/>
              </a:buClr>
              <a:buSzPct val="95000"/>
              <a:buFont typeface="Wingdings" pitchFamily="2" charset="2"/>
              <a:buChar char=""/>
              <a:tabLst/>
              <a:defRPr/>
            </a:pPr>
            <a:r>
              <a:rPr kumimoji="0" lang="en-US" sz="2800" b="1"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Genomics Education Interactive Digital Media Resources 	(SBIR/STTR)</a:t>
            </a:r>
          </a:p>
          <a:p>
            <a:pPr marL="615950" marR="0" lvl="3" algn="l" defTabSz="627063" rtl="0" eaLnBrk="0" fontAlgn="auto" latinLnBrk="0" hangingPunct="0">
              <a:lnSpc>
                <a:spcPct val="100000"/>
              </a:lnSpc>
              <a:spcBef>
                <a:spcPts val="600"/>
              </a:spcBef>
              <a:spcAft>
                <a:spcPts val="0"/>
              </a:spcAft>
              <a:buClr>
                <a:srgbClr val="FFFFFF"/>
              </a:buClr>
              <a:buSzPct val="95000"/>
              <a:tabLst/>
              <a:defRPr/>
            </a:pPr>
            <a:r>
              <a:rPr kumimoji="0" lang="en-US" sz="2400" b="1" i="0" u="none" strike="noStrike" kern="1200" cap="none" spc="0" normalizeH="0" baseline="0" noProof="0" dirty="0">
                <a:ln>
                  <a:noFill/>
                </a:ln>
                <a:solidFill>
                  <a:schemeClr val="bg2">
                    <a:lumMod val="40000"/>
                    <a:lumOff val="60000"/>
                  </a:schemeClr>
                </a:solidFill>
                <a:effectLst/>
                <a:uLnTx/>
                <a:uFillTx/>
                <a:latin typeface="Arial" panose="020B0604020202020204" pitchFamily="34" charset="0"/>
                <a:ea typeface="+mn-ea"/>
                <a:cs typeface="Arial" panose="020B0604020202020204" pitchFamily="34" charset="0"/>
              </a:rPr>
              <a:t>		NOT-HG-21-038, Notice of Special Interest (NOSI)</a:t>
            </a:r>
          </a:p>
          <a:p>
            <a:pPr marL="615950" marR="0" lvl="3" algn="l" defTabSz="627063" rtl="0" eaLnBrk="0" fontAlgn="auto" latinLnBrk="0" hangingPunct="0">
              <a:lnSpc>
                <a:spcPct val="100000"/>
              </a:lnSpc>
              <a:spcBef>
                <a:spcPts val="600"/>
              </a:spcBef>
              <a:spcAft>
                <a:spcPts val="0"/>
              </a:spcAft>
              <a:buClr>
                <a:srgbClr val="FFFFFF"/>
              </a:buClr>
              <a:buSzPct val="95000"/>
              <a:tabLst/>
              <a:defRPr/>
            </a:pPr>
            <a:endParaRPr kumimoji="0" lang="en-US" sz="800" b="1" i="0" u="none" strike="noStrike" kern="1200" cap="none" spc="0" normalizeH="0" baseline="0" noProof="0" dirty="0">
              <a:ln>
                <a:noFill/>
              </a:ln>
              <a:solidFill>
                <a:schemeClr val="accent3">
                  <a:lumMod val="40000"/>
                  <a:lumOff val="60000"/>
                </a:schemeClr>
              </a:solidFill>
              <a:effectLst/>
              <a:uLnTx/>
              <a:uFillTx/>
              <a:latin typeface="Arial" panose="020B0604020202020204" pitchFamily="34" charset="0"/>
              <a:ea typeface="+mn-ea"/>
              <a:cs typeface="Arial" panose="020B0604020202020204" pitchFamily="34" charset="0"/>
            </a:endParaRPr>
          </a:p>
          <a:p>
            <a:pPr marL="400050" marR="0" lvl="2" indent="-241300" algn="l" defTabSz="627063" rtl="0" eaLnBrk="0" fontAlgn="auto" latinLnBrk="0" hangingPunct="0">
              <a:lnSpc>
                <a:spcPct val="100000"/>
              </a:lnSpc>
              <a:spcBef>
                <a:spcPts val="1200"/>
              </a:spcBef>
              <a:spcAft>
                <a:spcPts val="0"/>
              </a:spcAft>
              <a:buClr>
                <a:srgbClr val="FFFFFF"/>
              </a:buClr>
              <a:buSzPct val="95000"/>
              <a:buFont typeface="Wingdings" panose="05000000000000000000" pitchFamily="2" charset="2"/>
              <a:buChar char="§"/>
              <a:tabLst/>
              <a:defRPr/>
            </a:pPr>
            <a:r>
              <a:rPr kumimoji="0" lang="en-US" sz="2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These funding opportunities have standard due dates</a:t>
            </a:r>
            <a:endParaRPr kumimoji="0" lang="en-US"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 name="Rectangle 7">
            <a:extLst>
              <a:ext uri="{FF2B5EF4-FFF2-40B4-BE49-F238E27FC236}">
                <a16:creationId xmlns:a16="http://schemas.microsoft.com/office/drawing/2014/main" id="{18D8264D-B89C-4F0A-AAFA-2966D2EC44AC}"/>
              </a:ext>
            </a:extLst>
          </p:cNvPr>
          <p:cNvSpPr/>
          <p:nvPr/>
        </p:nvSpPr>
        <p:spPr>
          <a:xfrm>
            <a:off x="2703433" y="699642"/>
            <a:ext cx="6785135" cy="523220"/>
          </a:xfrm>
          <a:prstGeom prst="rect">
            <a:avLst/>
          </a:prstGeom>
        </p:spPr>
        <p:txBody>
          <a:bodyPr wrap="square" lIns="91440" tIns="45720" rIns="91440" bIns="45720" anchor="t">
            <a:spAutoFit/>
          </a:bodyPr>
          <a:lstStyle/>
          <a:p>
            <a:pPr marL="0" marR="0" lvl="0" indent="0" algn="ctr" defTabSz="1219170" rtl="0" eaLnBrk="1" fontAlgn="auto" latinLnBrk="0" hangingPunct="1">
              <a:lnSpc>
                <a:spcPct val="100000"/>
              </a:lnSpc>
              <a:spcBef>
                <a:spcPts val="0"/>
              </a:spcBef>
              <a:spcAft>
                <a:spcPts val="120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Arial" panose="020B0604020202020204"/>
                <a:ea typeface="Calibri" panose="020F0502020204030204" pitchFamily="34" charset="0"/>
                <a:cs typeface="+mn-cs"/>
              </a:rPr>
              <a:t>Funding Opportunities</a:t>
            </a:r>
            <a:endParaRPr kumimoji="0" lang="en-US" sz="2800" b="1" i="0" u="none" strike="noStrike" kern="1200" cap="none" spc="0" normalizeH="0" baseline="0" noProof="0" dirty="0">
              <a:ln>
                <a:noFill/>
              </a:ln>
              <a:solidFill>
                <a:srgbClr val="5FE0D3">
                  <a:lumMod val="40000"/>
                  <a:lumOff val="60000"/>
                </a:srgbClr>
              </a:solidFill>
              <a:effectLst/>
              <a:uLnTx/>
              <a:uFillTx/>
              <a:latin typeface="Arial" panose="020B0604020202020204"/>
              <a:ea typeface="Times New Roman" panose="02020603050405020304" pitchFamily="18" charset="0"/>
              <a:cs typeface="+mn-cs"/>
            </a:endParaRPr>
          </a:p>
        </p:txBody>
      </p:sp>
      <p:pic>
        <p:nvPicPr>
          <p:cNvPr id="4" name="Picture 3">
            <a:extLst>
              <a:ext uri="{FF2B5EF4-FFF2-40B4-BE49-F238E27FC236}">
                <a16:creationId xmlns:a16="http://schemas.microsoft.com/office/drawing/2014/main" id="{A5FFDED2-A7C3-44E8-A414-00FDD93C120B}"/>
              </a:ext>
            </a:extLst>
          </p:cNvPr>
          <p:cNvPicPr>
            <a:picLocks noChangeAspect="1"/>
          </p:cNvPicPr>
          <p:nvPr/>
        </p:nvPicPr>
        <p:blipFill>
          <a:blip r:embed="rId3"/>
          <a:stretch>
            <a:fillRect/>
          </a:stretch>
        </p:blipFill>
        <p:spPr>
          <a:xfrm>
            <a:off x="9655512" y="1056411"/>
            <a:ext cx="2047875" cy="1890346"/>
          </a:xfrm>
          <a:prstGeom prst="rect">
            <a:avLst/>
          </a:prstGeom>
          <a:effectLst>
            <a:softEdge rad="63500"/>
          </a:effectLst>
        </p:spPr>
      </p:pic>
    </p:spTree>
    <p:extLst>
      <p:ext uri="{BB962C8B-B14F-4D97-AF65-F5344CB8AC3E}">
        <p14:creationId xmlns:p14="http://schemas.microsoft.com/office/powerpoint/2010/main" val="238563611"/>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
                                        <p:tgtEl>
                                          <p:spTgt spid="7">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7">
                                            <p:txEl>
                                              <p:pRg st="1" end="1"/>
                                            </p:txEl>
                                          </p:spTgt>
                                        </p:tgtEl>
                                        <p:attrNameLst>
                                          <p:attrName>style.visibility</p:attrName>
                                        </p:attrNameLst>
                                      </p:cBhvr>
                                      <p:to>
                                        <p:strVal val="visible"/>
                                      </p:to>
                                    </p:set>
                                    <p:animEffect transition="in" filter="fade">
                                      <p:cBhvr>
                                        <p:cTn id="10" dur="10"/>
                                        <p:tgtEl>
                                          <p:spTgt spid="7">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animEffect transition="in" filter="fade">
                                      <p:cBhvr>
                                        <p:cTn id="15" dur="10"/>
                                        <p:tgtEl>
                                          <p:spTgt spid="7">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7">
                                            <p:txEl>
                                              <p:pRg st="3" end="3"/>
                                            </p:txEl>
                                          </p:spTgt>
                                        </p:tgtEl>
                                        <p:attrNameLst>
                                          <p:attrName>style.visibility</p:attrName>
                                        </p:attrNameLst>
                                      </p:cBhvr>
                                      <p:to>
                                        <p:strVal val="visible"/>
                                      </p:to>
                                    </p:set>
                                    <p:animEffect transition="in" filter="fade">
                                      <p:cBhvr>
                                        <p:cTn id="18" dur="10"/>
                                        <p:tgtEl>
                                          <p:spTgt spid="7">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animEffect transition="in" filter="fade">
                                      <p:cBhvr>
                                        <p:cTn id="23" dur="10"/>
                                        <p:tgtEl>
                                          <p:spTgt spid="7">
                                            <p:txEl>
                                              <p:pRg st="4" end="4"/>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7">
                                            <p:txEl>
                                              <p:pRg st="5" end="5"/>
                                            </p:txEl>
                                          </p:spTgt>
                                        </p:tgtEl>
                                        <p:attrNameLst>
                                          <p:attrName>style.visibility</p:attrName>
                                        </p:attrNameLst>
                                      </p:cBhvr>
                                      <p:to>
                                        <p:strVal val="visible"/>
                                      </p:to>
                                    </p:set>
                                    <p:animEffect transition="in" filter="fade">
                                      <p:cBhvr>
                                        <p:cTn id="26" dur="10"/>
                                        <p:tgtEl>
                                          <p:spTgt spid="7">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7">
                                            <p:txEl>
                                              <p:pRg st="7" end="7"/>
                                            </p:txEl>
                                          </p:spTgt>
                                        </p:tgtEl>
                                        <p:attrNameLst>
                                          <p:attrName>style.visibility</p:attrName>
                                        </p:attrNameLst>
                                      </p:cBhvr>
                                      <p:to>
                                        <p:strVal val="visible"/>
                                      </p:to>
                                    </p:set>
                                    <p:animEffect transition="in" filter="fade">
                                      <p:cBhvr>
                                        <p:cTn id="31" dur="10"/>
                                        <p:tgtEl>
                                          <p:spTgt spid="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
            <a:extLst>
              <a:ext uri="{FF2B5EF4-FFF2-40B4-BE49-F238E27FC236}">
                <a16:creationId xmlns:a16="http://schemas.microsoft.com/office/drawing/2014/main" id="{12DD476B-0E43-4F85-B6CA-2DF2EEFC57BE}"/>
              </a:ext>
            </a:extLst>
          </p:cNvPr>
          <p:cNvSpPr txBox="1">
            <a:spLocks/>
          </p:cNvSpPr>
          <p:nvPr/>
        </p:nvSpPr>
        <p:spPr>
          <a:xfrm>
            <a:off x="342900" y="4681271"/>
            <a:ext cx="11506200" cy="1341666"/>
          </a:xfrm>
          <a:prstGeom prst="rect">
            <a:avLst/>
          </a:prstGeom>
        </p:spPr>
        <p:txBody>
          <a:bodyPr>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304792" marR="0" lvl="0" indent="-304792" algn="l" defTabSz="1219170" rtl="0" eaLnBrk="1" fontAlgn="auto" latinLnBrk="0" hangingPunct="1">
              <a:lnSpc>
                <a:spcPct val="90000"/>
              </a:lnSpc>
              <a:spcBef>
                <a:spcPts val="1333"/>
              </a:spcBef>
              <a:spcAft>
                <a:spcPts val="0"/>
              </a:spcAft>
              <a:buClrTx/>
              <a:buSzTx/>
              <a:buFont typeface="Arial"/>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304792" marR="0" lvl="0" indent="-304792" algn="l" defTabSz="1219170" rtl="0" eaLnBrk="1" fontAlgn="auto" latinLnBrk="0" hangingPunct="1">
              <a:lnSpc>
                <a:spcPct val="90000"/>
              </a:lnSpc>
              <a:spcBef>
                <a:spcPts val="1333"/>
              </a:spcBef>
              <a:spcAft>
                <a:spcPts val="0"/>
              </a:spcAft>
              <a:buClrTx/>
              <a:buSzTx/>
              <a:buFont typeface="Arial"/>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609585" marR="0" lvl="1" indent="0" algn="l" defTabSz="1219170" rtl="0" eaLnBrk="1" fontAlgn="auto" latinLnBrk="0" hangingPunct="1">
              <a:lnSpc>
                <a:spcPct val="90000"/>
              </a:lnSpc>
              <a:spcBef>
                <a:spcPts val="667"/>
              </a:spcBef>
              <a:spcAft>
                <a:spcPts val="0"/>
              </a:spcAft>
              <a:buClrTx/>
              <a:buSzTx/>
              <a:buFont typeface="Arial"/>
              <a:buNone/>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 name="Rectangle 1">
            <a:extLst>
              <a:ext uri="{FF2B5EF4-FFF2-40B4-BE49-F238E27FC236}">
                <a16:creationId xmlns:a16="http://schemas.microsoft.com/office/drawing/2014/main" id="{BE8B9FA7-E65D-4A00-A529-081D35D2EB74}"/>
              </a:ext>
            </a:extLst>
          </p:cNvPr>
          <p:cNvSpPr/>
          <p:nvPr/>
        </p:nvSpPr>
        <p:spPr>
          <a:xfrm>
            <a:off x="2880164" y="-13916"/>
            <a:ext cx="9267825" cy="1200329"/>
          </a:xfrm>
          <a:prstGeom prst="rect">
            <a:avLst/>
          </a:prstGeom>
        </p:spPr>
        <p:txBody>
          <a:bodyPr wrap="square">
            <a:spAutoFit/>
          </a:bodyPr>
          <a:lstStyle/>
          <a:p>
            <a:pPr marL="158750" marR="0" lvl="2" indent="0" algn="ctr" defTabSz="627063" rtl="0" eaLnBrk="0" fontAlgn="auto" latinLnBrk="0" hangingPunct="0">
              <a:lnSpc>
                <a:spcPct val="100000"/>
              </a:lnSpc>
              <a:spcBef>
                <a:spcPts val="1800"/>
              </a:spcBef>
              <a:spcAft>
                <a:spcPts val="0"/>
              </a:spcAft>
              <a:buClr>
                <a:srgbClr val="FFFFFF"/>
              </a:buClr>
              <a:buSzPct val="95000"/>
              <a:buFontTx/>
              <a:buNone/>
              <a:tabLst/>
              <a:defRPr/>
            </a:pPr>
            <a:r>
              <a:rPr kumimoji="0" lang="en-US" sz="3600" b="1" i="0" u="none" strike="noStrike" kern="1200" cap="none" spc="0" normalizeH="0" baseline="0" noProof="0" dirty="0">
                <a:ln>
                  <a:noFill/>
                </a:ln>
                <a:solidFill>
                  <a:srgbClr val="5FE0D4"/>
                </a:solidFill>
                <a:effectLst/>
                <a:uLnTx/>
                <a:uFillTx/>
                <a:latin typeface="Arial" panose="020B0604020202020204"/>
                <a:ea typeface="+mn-ea"/>
                <a:cs typeface="Arial" charset="0"/>
              </a:rPr>
              <a:t>Genomics Workforce Diversity 	Funding Opportunities</a:t>
            </a:r>
            <a:endParaRPr kumimoji="0" lang="en-US" sz="3600" b="1" i="0" u="none" strike="noStrike" kern="1200" cap="none" spc="0" normalizeH="0" baseline="0" noProof="0" dirty="0">
              <a:ln>
                <a:noFill/>
              </a:ln>
              <a:solidFill>
                <a:prstClr val="white"/>
              </a:solidFill>
              <a:effectLst/>
              <a:uLnTx/>
              <a:uFillTx/>
              <a:latin typeface="Arial" panose="020B0604020202020204"/>
              <a:ea typeface="+mn-ea"/>
              <a:cs typeface="+mn-cs"/>
            </a:endParaRPr>
          </a:p>
        </p:txBody>
      </p:sp>
      <p:pic>
        <p:nvPicPr>
          <p:cNvPr id="6" name="Picture 5">
            <a:extLst>
              <a:ext uri="{FF2B5EF4-FFF2-40B4-BE49-F238E27FC236}">
                <a16:creationId xmlns:a16="http://schemas.microsoft.com/office/drawing/2014/main" id="{5B3D32FD-DF33-487A-A86B-965BA32A2538}"/>
              </a:ext>
            </a:extLst>
          </p:cNvPr>
          <p:cNvPicPr>
            <a:picLocks noChangeAspect="1"/>
          </p:cNvPicPr>
          <p:nvPr/>
        </p:nvPicPr>
        <p:blipFill rotWithShape="1">
          <a:blip r:embed="rId3">
            <a:extLst>
              <a:ext uri="{28A0092B-C50C-407E-A947-70E740481C1C}">
                <a14:useLocalDpi xmlns:a14="http://schemas.microsoft.com/office/drawing/2010/main" val="0"/>
              </a:ext>
            </a:extLst>
          </a:blip>
          <a:srcRect l="36574" t="1388" r="32661"/>
          <a:stretch/>
        </p:blipFill>
        <p:spPr>
          <a:xfrm>
            <a:off x="-15006" y="19665"/>
            <a:ext cx="2825583" cy="6838335"/>
          </a:xfrm>
          <a:prstGeom prst="rect">
            <a:avLst/>
          </a:prstGeom>
          <a:effectLst>
            <a:glow rad="228600">
              <a:schemeClr val="accent3">
                <a:satMod val="175000"/>
                <a:alpha val="40000"/>
              </a:schemeClr>
            </a:glow>
          </a:effectLst>
        </p:spPr>
      </p:pic>
      <p:sp>
        <p:nvSpPr>
          <p:cNvPr id="7" name="Content Placeholder 1">
            <a:extLst>
              <a:ext uri="{FF2B5EF4-FFF2-40B4-BE49-F238E27FC236}">
                <a16:creationId xmlns:a16="http://schemas.microsoft.com/office/drawing/2014/main" id="{01AB6C8A-A447-4476-AC02-70E67B6A82FB}"/>
              </a:ext>
            </a:extLst>
          </p:cNvPr>
          <p:cNvSpPr txBox="1">
            <a:spLocks/>
          </p:cNvSpPr>
          <p:nvPr/>
        </p:nvSpPr>
        <p:spPr>
          <a:xfrm>
            <a:off x="2946164" y="1635461"/>
            <a:ext cx="9086851" cy="4822608"/>
          </a:xfrm>
          <a:prstGeom prst="rect">
            <a:avLst/>
          </a:prstGeom>
        </p:spPr>
        <p:txBody>
          <a:bodyPr>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387350" marR="0" lvl="2" indent="-269875" algn="l" defTabSz="627063" rtl="0" eaLnBrk="0" fontAlgn="auto" latinLnBrk="0" hangingPunct="0">
              <a:lnSpc>
                <a:spcPct val="90000"/>
              </a:lnSpc>
              <a:spcBef>
                <a:spcPts val="1800"/>
              </a:spcBef>
              <a:spcAft>
                <a:spcPts val="0"/>
              </a:spcAft>
              <a:buClr>
                <a:srgbClr val="FFFFFF"/>
              </a:buClr>
              <a:buSzPct val="95000"/>
              <a:buFont typeface="Wingdings" pitchFamily="2" charset="2"/>
              <a:buChar char=""/>
              <a:tabLst/>
              <a:defRPr/>
            </a:pPr>
            <a:r>
              <a:rPr kumimoji="0" lang="en-US" sz="2800" b="1" i="0" u="none" strike="noStrike" kern="1200" cap="none" spc="0" normalizeH="0" baseline="0" noProof="0" dirty="0">
                <a:ln>
                  <a:noFill/>
                </a:ln>
                <a:solidFill>
                  <a:prstClr val="white"/>
                </a:solidFill>
                <a:effectLst/>
                <a:uLnTx/>
                <a:uFillTx/>
                <a:latin typeface="Arial" charset="0"/>
                <a:ea typeface="+mn-ea"/>
                <a:cs typeface="+mn-cs"/>
              </a:rPr>
              <a:t>PAR-21-143: NHGRI Predoctoral to Postdoctoral 	Transition Award for a Diverse Genomics 	(F99/K00) Workforce </a:t>
            </a:r>
            <a:endParaRPr lang="en-US" sz="2800" b="1" dirty="0">
              <a:solidFill>
                <a:prstClr val="white"/>
              </a:solidFill>
              <a:latin typeface="Arial" charset="0"/>
            </a:endParaRPr>
          </a:p>
          <a:p>
            <a:pPr marL="387350" marR="0" lvl="2" indent="-269875" algn="l" defTabSz="627063" rtl="0" eaLnBrk="0" fontAlgn="auto" latinLnBrk="0" hangingPunct="0">
              <a:lnSpc>
                <a:spcPct val="90000"/>
              </a:lnSpc>
              <a:spcBef>
                <a:spcPts val="1800"/>
              </a:spcBef>
              <a:spcAft>
                <a:spcPts val="0"/>
              </a:spcAft>
              <a:buClr>
                <a:srgbClr val="FFFFFF"/>
              </a:buClr>
              <a:buSzPct val="95000"/>
              <a:buNone/>
              <a:tabLst/>
              <a:defRPr/>
            </a:pPr>
            <a:r>
              <a:rPr lang="en-US" sz="2800" b="1" dirty="0">
                <a:solidFill>
                  <a:schemeClr val="bg2">
                    <a:lumMod val="40000"/>
                    <a:lumOff val="60000"/>
                  </a:schemeClr>
                </a:solidFill>
                <a:latin typeface="Arial" charset="0"/>
                <a:cs typeface="Arial" charset="0"/>
              </a:rPr>
              <a:t>			</a:t>
            </a:r>
            <a:r>
              <a:rPr lang="en-US" sz="2800" b="1" dirty="0">
                <a:solidFill>
                  <a:schemeClr val="bg2">
                    <a:lumMod val="40000"/>
                    <a:lumOff val="60000"/>
                  </a:schemeClr>
                </a:solidFill>
                <a:latin typeface="Arial" panose="020B0604020202020204"/>
                <a:cs typeface="Arial" charset="0"/>
              </a:rPr>
              <a:t>Due date: December 8</a:t>
            </a:r>
          </a:p>
          <a:p>
            <a:pPr marL="387350" marR="0" lvl="2" indent="-269875" algn="l" defTabSz="627063" rtl="0" eaLnBrk="0" fontAlgn="auto" latinLnBrk="0" hangingPunct="0">
              <a:lnSpc>
                <a:spcPct val="90000"/>
              </a:lnSpc>
              <a:spcBef>
                <a:spcPts val="1800"/>
              </a:spcBef>
              <a:spcAft>
                <a:spcPts val="0"/>
              </a:spcAft>
              <a:buClr>
                <a:srgbClr val="FFFFFF"/>
              </a:buClr>
              <a:buSzPct val="95000"/>
              <a:buFont typeface="Wingdings" pitchFamily="2" charset="2"/>
              <a:buChar char=""/>
              <a:tabLst/>
              <a:defRPr/>
            </a:pPr>
            <a:endParaRPr kumimoji="0" lang="en-US" sz="2800" b="1" i="0" u="none" strike="noStrike" kern="1200" cap="none" spc="0" normalizeH="0" baseline="0" noProof="0" dirty="0">
              <a:ln>
                <a:noFill/>
              </a:ln>
              <a:solidFill>
                <a:prstClr val="white"/>
              </a:solidFill>
              <a:effectLst/>
              <a:uLnTx/>
              <a:uFillTx/>
              <a:latin typeface="Arial" charset="0"/>
              <a:ea typeface="+mn-ea"/>
              <a:cs typeface="+mn-cs"/>
            </a:endParaRPr>
          </a:p>
          <a:p>
            <a:pPr marL="387350" marR="0" lvl="2" indent="-269875" algn="l" defTabSz="627063" rtl="0" eaLnBrk="0" fontAlgn="auto" latinLnBrk="0" hangingPunct="0">
              <a:lnSpc>
                <a:spcPct val="90000"/>
              </a:lnSpc>
              <a:spcBef>
                <a:spcPts val="1800"/>
              </a:spcBef>
              <a:spcAft>
                <a:spcPts val="0"/>
              </a:spcAft>
              <a:buClr>
                <a:srgbClr val="FFFFFF"/>
              </a:buClr>
              <a:buSzPct val="95000"/>
              <a:buFont typeface="Wingdings" pitchFamily="2" charset="2"/>
              <a:buChar char=""/>
              <a:tabLst/>
              <a:defRPr/>
            </a:pPr>
            <a:r>
              <a:rPr kumimoji="0" lang="en-US" sz="2800" b="1" i="0" u="none" strike="noStrike" kern="1200" cap="none" spc="0" normalizeH="0" baseline="0" noProof="0" dirty="0">
                <a:ln>
                  <a:noFill/>
                </a:ln>
                <a:solidFill>
                  <a:prstClr val="white"/>
                </a:solidFill>
                <a:effectLst/>
                <a:uLnTx/>
                <a:uFillTx/>
                <a:latin typeface="Arial" charset="0"/>
                <a:ea typeface="+mn-ea"/>
                <a:cs typeface="+mn-cs"/>
              </a:rPr>
              <a:t>PA-21-071: Research Supplements to Promote 	Diversity in Health-Related Research</a:t>
            </a:r>
          </a:p>
          <a:p>
            <a:pPr marL="158750" marR="0" lvl="2" indent="0" algn="l" defTabSz="627063" rtl="0" eaLnBrk="0" fontAlgn="auto" latinLnBrk="0" hangingPunct="0">
              <a:lnSpc>
                <a:spcPct val="90000"/>
              </a:lnSpc>
              <a:spcBef>
                <a:spcPts val="1800"/>
              </a:spcBef>
              <a:spcAft>
                <a:spcPts val="0"/>
              </a:spcAft>
              <a:buClr>
                <a:srgbClr val="FFFFFF"/>
              </a:buClr>
              <a:buSzPct val="95000"/>
              <a:buNone/>
              <a:tabLst/>
              <a:defRPr/>
            </a:pPr>
            <a:r>
              <a:rPr lang="en-US" sz="2800" b="1" dirty="0">
                <a:solidFill>
                  <a:schemeClr val="bg2">
                    <a:lumMod val="40000"/>
                    <a:lumOff val="60000"/>
                  </a:schemeClr>
                </a:solidFill>
                <a:latin typeface="Arial" charset="0"/>
              </a:rPr>
              <a:t>		</a:t>
            </a:r>
            <a:r>
              <a:rPr lang="en-US" sz="2800" b="1" dirty="0">
                <a:solidFill>
                  <a:schemeClr val="bg2">
                    <a:lumMod val="40000"/>
                    <a:lumOff val="60000"/>
                  </a:schemeClr>
                </a:solidFill>
                <a:latin typeface="Arial" panose="020B0604020202020204"/>
                <a:cs typeface="Arial" charset="0"/>
              </a:rPr>
              <a:t>Due date: Ongoing</a:t>
            </a:r>
          </a:p>
          <a:p>
            <a:pPr marL="0" marR="0" lvl="0" indent="0" algn="l" defTabSz="1219170" rtl="0" eaLnBrk="1" fontAlgn="auto" latinLnBrk="0" hangingPunct="1">
              <a:lnSpc>
                <a:spcPct val="90000"/>
              </a:lnSpc>
              <a:spcBef>
                <a:spcPts val="1333"/>
              </a:spcBef>
              <a:spcAft>
                <a:spcPts val="0"/>
              </a:spcAft>
              <a:buClrTx/>
              <a:buSzTx/>
              <a:buFont typeface="Arial"/>
              <a:buNone/>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304792" marR="0" lvl="0" indent="-304792" algn="l" defTabSz="1219170" rtl="0" eaLnBrk="1" fontAlgn="auto" latinLnBrk="0" hangingPunct="1">
              <a:lnSpc>
                <a:spcPct val="90000"/>
              </a:lnSpc>
              <a:spcBef>
                <a:spcPts val="1333"/>
              </a:spcBef>
              <a:spcAft>
                <a:spcPts val="0"/>
              </a:spcAft>
              <a:buClrTx/>
              <a:buSzTx/>
              <a:buFont typeface="Arial"/>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609585" marR="0" lvl="1" indent="0" algn="l" defTabSz="1219170" rtl="0" eaLnBrk="1" fontAlgn="auto" latinLnBrk="0" hangingPunct="1">
              <a:lnSpc>
                <a:spcPct val="90000"/>
              </a:lnSpc>
              <a:spcBef>
                <a:spcPts val="667"/>
              </a:spcBef>
              <a:spcAft>
                <a:spcPts val="0"/>
              </a:spcAft>
              <a:buClrTx/>
              <a:buSzTx/>
              <a:buFont typeface="Arial"/>
              <a:buNone/>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8" name="TextBox 7">
            <a:extLst>
              <a:ext uri="{FF2B5EF4-FFF2-40B4-BE49-F238E27FC236}">
                <a16:creationId xmlns:a16="http://schemas.microsoft.com/office/drawing/2014/main" id="{C1E9AB06-4EF9-4CAE-A025-7138DDBCCA70}"/>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27</a:t>
            </a:r>
          </a:p>
        </p:txBody>
      </p:sp>
    </p:spTree>
    <p:extLst>
      <p:ext uri="{BB962C8B-B14F-4D97-AF65-F5344CB8AC3E}">
        <p14:creationId xmlns:p14="http://schemas.microsoft.com/office/powerpoint/2010/main" val="208794109"/>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 ">
            <a:extLst>
              <a:ext uri="{FF2B5EF4-FFF2-40B4-BE49-F238E27FC236}">
                <a16:creationId xmlns:a16="http://schemas.microsoft.com/office/drawing/2014/main" id="{DC73C5C0-EF44-4B1F-8AD9-55850FE5557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4916"/>
          <a:stretch/>
        </p:blipFill>
        <p:spPr bwMode="auto">
          <a:xfrm>
            <a:off x="1" y="0"/>
            <a:ext cx="234315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98FFFA86-202F-4765-A11B-48E334CEAC0B}"/>
              </a:ext>
            </a:extLst>
          </p:cNvPr>
          <p:cNvSpPr>
            <a:spLocks noGrp="1"/>
          </p:cNvSpPr>
          <p:nvPr>
            <p:ph type="title"/>
          </p:nvPr>
        </p:nvSpPr>
        <p:spPr>
          <a:xfrm>
            <a:off x="2343151" y="-27831"/>
            <a:ext cx="9848849" cy="723899"/>
          </a:xfrm>
        </p:spPr>
        <p:txBody>
          <a:bodyPr>
            <a:normAutofit/>
          </a:bodyPr>
          <a:lstStyle/>
          <a:p>
            <a:pPr algn="ctr"/>
            <a:r>
              <a:rPr lang="en-US" sz="3600" dirty="0"/>
              <a:t>Diversity Centers for Genome Research</a:t>
            </a:r>
          </a:p>
        </p:txBody>
      </p:sp>
      <p:graphicFrame>
        <p:nvGraphicFramePr>
          <p:cNvPr id="8" name="Table 8">
            <a:extLst>
              <a:ext uri="{FF2B5EF4-FFF2-40B4-BE49-F238E27FC236}">
                <a16:creationId xmlns:a16="http://schemas.microsoft.com/office/drawing/2014/main" id="{8A029741-0342-4510-854A-82243CA7EEDE}"/>
              </a:ext>
            </a:extLst>
          </p:cNvPr>
          <p:cNvGraphicFramePr>
            <a:graphicFrameLocks noGrp="1"/>
          </p:cNvGraphicFramePr>
          <p:nvPr>
            <p:extLst>
              <p:ext uri="{D42A27DB-BD31-4B8C-83A1-F6EECF244321}">
                <p14:modId xmlns:p14="http://schemas.microsoft.com/office/powerpoint/2010/main" val="2767408037"/>
              </p:ext>
            </p:extLst>
          </p:nvPr>
        </p:nvGraphicFramePr>
        <p:xfrm>
          <a:off x="2935929" y="1459653"/>
          <a:ext cx="8627421" cy="3435600"/>
        </p:xfrm>
        <a:graphic>
          <a:graphicData uri="http://schemas.openxmlformats.org/drawingml/2006/table">
            <a:tbl>
              <a:tblPr firstRow="1" bandRow="1">
                <a:effectLst>
                  <a:outerShdw blurRad="50800" dist="38100" dir="10800000" algn="r" rotWithShape="0">
                    <a:schemeClr val="bg2">
                      <a:alpha val="40000"/>
                    </a:schemeClr>
                  </a:outerShdw>
                </a:effectLst>
                <a:tableStyleId>{5C22544A-7EE6-4342-B048-85BDC9FD1C3A}</a:tableStyleId>
              </a:tblPr>
              <a:tblGrid>
                <a:gridCol w="2769598">
                  <a:extLst>
                    <a:ext uri="{9D8B030D-6E8A-4147-A177-3AD203B41FA5}">
                      <a16:colId xmlns:a16="http://schemas.microsoft.com/office/drawing/2014/main" val="1409589508"/>
                    </a:ext>
                  </a:extLst>
                </a:gridCol>
                <a:gridCol w="2982016">
                  <a:extLst>
                    <a:ext uri="{9D8B030D-6E8A-4147-A177-3AD203B41FA5}">
                      <a16:colId xmlns:a16="http://schemas.microsoft.com/office/drawing/2014/main" val="3390863272"/>
                    </a:ext>
                  </a:extLst>
                </a:gridCol>
                <a:gridCol w="2875807">
                  <a:extLst>
                    <a:ext uri="{9D8B030D-6E8A-4147-A177-3AD203B41FA5}">
                      <a16:colId xmlns:a16="http://schemas.microsoft.com/office/drawing/2014/main" val="339435384"/>
                    </a:ext>
                  </a:extLst>
                </a:gridCol>
              </a:tblGrid>
              <a:tr h="1321384">
                <a:tc rowSpan="2">
                  <a:txBody>
                    <a:bodyPr/>
                    <a:lstStyle/>
                    <a:p>
                      <a:pPr algn="ctr"/>
                      <a:endParaRPr lang="en-US" sz="2800" b="1" dirty="0"/>
                    </a:p>
                    <a:p>
                      <a:pPr algn="ctr"/>
                      <a:endParaRPr lang="en-US" b="1" dirty="0"/>
                    </a:p>
                    <a:p>
                      <a:pPr algn="ctr"/>
                      <a:r>
                        <a:rPr lang="en-US" b="1" dirty="0"/>
                        <a:t>Diversity Centers for Genome Research</a:t>
                      </a:r>
                    </a:p>
                  </a:txBody>
                  <a:tc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a:endParaRPr lang="en-US" b="1" dirty="0"/>
                    </a:p>
                    <a:p>
                      <a:pPr algn="ctr"/>
                      <a:r>
                        <a:rPr lang="en-US" b="1" dirty="0"/>
                        <a:t>U54</a:t>
                      </a:r>
                    </a:p>
                  </a:txBody>
                  <a:tc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a:endParaRPr lang="en-US" b="1" dirty="0"/>
                    </a:p>
                    <a:p>
                      <a:pPr algn="ctr"/>
                      <a:r>
                        <a:rPr lang="en-US" b="1" dirty="0"/>
                        <a:t>UG3/UH3</a:t>
                      </a:r>
                    </a:p>
                  </a:txBody>
                  <a:tc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59989387"/>
                  </a:ext>
                </a:extLst>
              </a:tr>
              <a:tr h="2114216">
                <a:tc vMerge="1">
                  <a:txBody>
                    <a:bodyPr/>
                    <a:lstStyle/>
                    <a:p>
                      <a:endParaRPr lang="en-US" dirty="0"/>
                    </a:p>
                  </a:txBody>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lang="en-US" b="1" dirty="0">
                        <a:solidFill>
                          <a:schemeClr val="bg1"/>
                        </a:solidFill>
                      </a:endParaRPr>
                    </a:p>
                    <a:p>
                      <a:pPr marL="0" marR="0" lvl="0" indent="0" algn="ctr" defTabSz="1219170" rtl="0" eaLnBrk="1" fontAlgn="auto" latinLnBrk="0" hangingPunct="1">
                        <a:lnSpc>
                          <a:spcPct val="100000"/>
                        </a:lnSpc>
                        <a:spcBef>
                          <a:spcPts val="0"/>
                        </a:spcBef>
                        <a:spcAft>
                          <a:spcPts val="0"/>
                        </a:spcAft>
                        <a:buClrTx/>
                        <a:buSzTx/>
                        <a:buFontTx/>
                        <a:buNone/>
                        <a:tabLst/>
                        <a:defRPr/>
                      </a:pPr>
                      <a:endParaRPr lang="en-US" b="1" dirty="0">
                        <a:solidFill>
                          <a:schemeClr val="bg1"/>
                        </a:solidFill>
                      </a:endParaRPr>
                    </a:p>
                    <a:p>
                      <a:pPr marL="0" marR="0" lvl="0" indent="0" algn="ctr" defTabSz="1219170" rtl="0" eaLnBrk="1" fontAlgn="auto" latinLnBrk="0" hangingPunct="1">
                        <a:lnSpc>
                          <a:spcPct val="100000"/>
                        </a:lnSpc>
                        <a:spcBef>
                          <a:spcPts val="0"/>
                        </a:spcBef>
                        <a:spcAft>
                          <a:spcPts val="0"/>
                        </a:spcAft>
                        <a:buClrTx/>
                        <a:buSzTx/>
                        <a:buFontTx/>
                        <a:buNone/>
                        <a:tabLst/>
                        <a:defRPr/>
                      </a:pPr>
                      <a:r>
                        <a:rPr lang="en-US" b="1" dirty="0">
                          <a:solidFill>
                            <a:schemeClr val="bg1"/>
                          </a:solidFill>
                        </a:rPr>
                        <a:t>NOT-HG-22-030</a:t>
                      </a:r>
                    </a:p>
                    <a:p>
                      <a:pPr algn="ctr"/>
                      <a:endParaRPr lang="en-US" b="1" dirty="0"/>
                    </a:p>
                  </a:txBody>
                  <a:tc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a:endParaRPr lang="en-US" b="1" dirty="0">
                        <a:solidFill>
                          <a:schemeClr val="bg1"/>
                        </a:solidFill>
                      </a:endParaRPr>
                    </a:p>
                    <a:p>
                      <a:pPr algn="ctr"/>
                      <a:endParaRPr lang="en-US" b="1" dirty="0">
                        <a:solidFill>
                          <a:schemeClr val="bg1"/>
                        </a:solidFill>
                      </a:endParaRPr>
                    </a:p>
                    <a:p>
                      <a:pPr algn="ctr"/>
                      <a:r>
                        <a:rPr lang="en-US" b="1">
                          <a:solidFill>
                            <a:schemeClr val="bg1"/>
                          </a:solidFill>
                        </a:rPr>
                        <a:t>NOT-HG-22-031</a:t>
                      </a:r>
                      <a:endParaRPr lang="en-US" b="1" dirty="0">
                        <a:solidFill>
                          <a:schemeClr val="bg1"/>
                        </a:solidFill>
                      </a:endParaRPr>
                    </a:p>
                  </a:txBody>
                  <a:tc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225918595"/>
                  </a:ext>
                </a:extLst>
              </a:tr>
            </a:tbl>
          </a:graphicData>
        </a:graphic>
      </p:graphicFrame>
      <p:sp>
        <p:nvSpPr>
          <p:cNvPr id="10" name="TextBox 9">
            <a:extLst>
              <a:ext uri="{FF2B5EF4-FFF2-40B4-BE49-F238E27FC236}">
                <a16:creationId xmlns:a16="http://schemas.microsoft.com/office/drawing/2014/main" id="{B851EF52-8835-4138-B14A-7C282E09E3E9}"/>
              </a:ext>
            </a:extLst>
          </p:cNvPr>
          <p:cNvSpPr txBox="1"/>
          <p:nvPr/>
        </p:nvSpPr>
        <p:spPr>
          <a:xfrm>
            <a:off x="2343151" y="5547156"/>
            <a:ext cx="9848849" cy="553998"/>
          </a:xfrm>
          <a:prstGeom prst="rect">
            <a:avLst/>
          </a:prstGeom>
          <a:noFill/>
        </p:spPr>
        <p:txBody>
          <a:bodyPr wrap="square" rtlCol="0">
            <a:spAutoFit/>
          </a:bodyPr>
          <a:lstStyle/>
          <a:p>
            <a:pPr marL="0" marR="0" lvl="0" indent="0" algn="ctr" defTabSz="574675"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5FE0D3">
                    <a:lumMod val="40000"/>
                    <a:lumOff val="60000"/>
                  </a:srgbClr>
                </a:solidFill>
                <a:effectLst/>
                <a:uLnTx/>
                <a:uFillTx/>
                <a:latin typeface="Arial" panose="020B0604020202020204"/>
                <a:ea typeface="Helvetica Neue" charset="0"/>
                <a:cs typeface="Helvetica Neue" charset="0"/>
              </a:rPr>
              <a:t>Estimated due </a:t>
            </a:r>
            <a:r>
              <a:rPr lang="en-US" sz="3000" b="1" dirty="0">
                <a:solidFill>
                  <a:srgbClr val="5FE0D3">
                    <a:lumMod val="40000"/>
                    <a:lumOff val="60000"/>
                  </a:srgbClr>
                </a:solidFill>
                <a:latin typeface="Arial" panose="020B0604020202020204"/>
                <a:ea typeface="Helvetica Neue" charset="0"/>
                <a:cs typeface="Helvetica Neue" charset="0"/>
              </a:rPr>
              <a:t>d</a:t>
            </a:r>
            <a:r>
              <a:rPr kumimoji="0" lang="en-US" sz="3000" b="1" i="0" u="none" strike="noStrike" kern="1200" cap="none" spc="0" normalizeH="0" baseline="0" noProof="0" dirty="0">
                <a:ln>
                  <a:noFill/>
                </a:ln>
                <a:solidFill>
                  <a:srgbClr val="5FE0D3">
                    <a:lumMod val="40000"/>
                    <a:lumOff val="60000"/>
                  </a:srgbClr>
                </a:solidFill>
                <a:effectLst/>
                <a:uLnTx/>
                <a:uFillTx/>
                <a:latin typeface="Arial" panose="020B0604020202020204"/>
                <a:ea typeface="Helvetica Neue" charset="0"/>
                <a:cs typeface="Helvetica Neue" charset="0"/>
              </a:rPr>
              <a:t>ate: November 29, 2022</a:t>
            </a:r>
          </a:p>
        </p:txBody>
      </p:sp>
      <p:sp>
        <p:nvSpPr>
          <p:cNvPr id="9" name="TextBox 8">
            <a:extLst>
              <a:ext uri="{FF2B5EF4-FFF2-40B4-BE49-F238E27FC236}">
                <a16:creationId xmlns:a16="http://schemas.microsoft.com/office/drawing/2014/main" id="{0E9C2729-F5B8-42B9-8DC7-FD2918C5C09B}"/>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27</a:t>
            </a:r>
          </a:p>
        </p:txBody>
      </p:sp>
    </p:spTree>
    <p:extLst>
      <p:ext uri="{BB962C8B-B14F-4D97-AF65-F5344CB8AC3E}">
        <p14:creationId xmlns:p14="http://schemas.microsoft.com/office/powerpoint/2010/main" val="2206599456"/>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E8B9FA7-E65D-4A00-A529-081D35D2EB74}"/>
              </a:ext>
            </a:extLst>
          </p:cNvPr>
          <p:cNvSpPr/>
          <p:nvPr/>
        </p:nvSpPr>
        <p:spPr>
          <a:xfrm>
            <a:off x="1" y="-20322"/>
            <a:ext cx="12161842" cy="646331"/>
          </a:xfrm>
          <a:prstGeom prst="rect">
            <a:avLst/>
          </a:prstGeom>
        </p:spPr>
        <p:txBody>
          <a:bodyPr wrap="square">
            <a:spAutoFit/>
          </a:bodyPr>
          <a:lstStyle/>
          <a:p>
            <a:pPr marL="158750" marR="0" lvl="2" indent="0" algn="ctr" defTabSz="627063" rtl="0" eaLnBrk="0" fontAlgn="auto" latinLnBrk="0" hangingPunct="0">
              <a:lnSpc>
                <a:spcPct val="100000"/>
              </a:lnSpc>
              <a:spcBef>
                <a:spcPts val="1800"/>
              </a:spcBef>
              <a:spcAft>
                <a:spcPts val="0"/>
              </a:spcAft>
              <a:buClr>
                <a:srgbClr val="FFFFFF"/>
              </a:buClr>
              <a:buSzPct val="95000"/>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n-ea"/>
                <a:cs typeface="Arial" charset="0"/>
              </a:rPr>
              <a:t>GREAT Program </a:t>
            </a:r>
            <a:endParaRPr kumimoji="0" lang="en-US" sz="3600" b="1" i="0" u="none" strike="noStrike" kern="1200" cap="none" spc="0" normalizeH="0" baseline="0" noProof="0" dirty="0">
              <a:ln>
                <a:noFill/>
              </a:ln>
              <a:solidFill>
                <a:prstClr val="white"/>
              </a:solidFill>
              <a:effectLst/>
              <a:uLnTx/>
              <a:uFillTx/>
              <a:latin typeface="Arial" charset="0"/>
              <a:ea typeface="+mn-ea"/>
              <a:cs typeface="+mn-cs"/>
            </a:endParaRPr>
          </a:p>
        </p:txBody>
      </p:sp>
      <p:sp>
        <p:nvSpPr>
          <p:cNvPr id="56" name="TextBox 55">
            <a:extLst>
              <a:ext uri="{FF2B5EF4-FFF2-40B4-BE49-F238E27FC236}">
                <a16:creationId xmlns:a16="http://schemas.microsoft.com/office/drawing/2014/main" id="{7A355CD9-6583-4119-9FEA-CEC33787CCFF}"/>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27</a:t>
            </a:r>
          </a:p>
        </p:txBody>
      </p:sp>
      <p:graphicFrame>
        <p:nvGraphicFramePr>
          <p:cNvPr id="3" name="Table 3">
            <a:extLst>
              <a:ext uri="{FF2B5EF4-FFF2-40B4-BE49-F238E27FC236}">
                <a16:creationId xmlns:a16="http://schemas.microsoft.com/office/drawing/2014/main" id="{06C141E6-EC5B-4580-A6D0-25EEC3A3CD47}"/>
              </a:ext>
            </a:extLst>
          </p:cNvPr>
          <p:cNvGraphicFramePr>
            <a:graphicFrameLocks noGrp="1"/>
          </p:cNvGraphicFramePr>
          <p:nvPr>
            <p:extLst>
              <p:ext uri="{D42A27DB-BD31-4B8C-83A1-F6EECF244321}">
                <p14:modId xmlns:p14="http://schemas.microsoft.com/office/powerpoint/2010/main" val="2750256469"/>
              </p:ext>
            </p:extLst>
          </p:nvPr>
        </p:nvGraphicFramePr>
        <p:xfrm>
          <a:off x="300375" y="1286341"/>
          <a:ext cx="11591249" cy="4419600"/>
        </p:xfrm>
        <a:graphic>
          <a:graphicData uri="http://schemas.openxmlformats.org/drawingml/2006/table">
            <a:tbl>
              <a:tblPr firstRow="1" bandRow="1">
                <a:tableStyleId>{616DA210-FB5B-4158-B5E0-FEB733F419BA}</a:tableStyleId>
              </a:tblPr>
              <a:tblGrid>
                <a:gridCol w="3440352">
                  <a:extLst>
                    <a:ext uri="{9D8B030D-6E8A-4147-A177-3AD203B41FA5}">
                      <a16:colId xmlns:a16="http://schemas.microsoft.com/office/drawing/2014/main" val="1440491058"/>
                    </a:ext>
                  </a:extLst>
                </a:gridCol>
                <a:gridCol w="4172989">
                  <a:extLst>
                    <a:ext uri="{9D8B030D-6E8A-4147-A177-3AD203B41FA5}">
                      <a16:colId xmlns:a16="http://schemas.microsoft.com/office/drawing/2014/main" val="781510819"/>
                    </a:ext>
                  </a:extLst>
                </a:gridCol>
                <a:gridCol w="3977908">
                  <a:extLst>
                    <a:ext uri="{9D8B030D-6E8A-4147-A177-3AD203B41FA5}">
                      <a16:colId xmlns:a16="http://schemas.microsoft.com/office/drawing/2014/main" val="2955629628"/>
                    </a:ext>
                  </a:extLst>
                </a:gridCol>
              </a:tblGrid>
              <a:tr h="172520">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altLang="en-US" sz="2800" b="1" i="0" u="none" strike="noStrike" cap="none" normalizeH="0" baseline="0" dirty="0">
                          <a:ln>
                            <a:noFill/>
                          </a:ln>
                          <a:solidFill>
                            <a:schemeClr val="bg2">
                              <a:lumMod val="40000"/>
                              <a:lumOff val="60000"/>
                            </a:schemeClr>
                          </a:solidFill>
                          <a:effectLst/>
                          <a:latin typeface="Arial" panose="020B0604020202020204" pitchFamily="34" charset="0"/>
                        </a:rPr>
                        <a:t>Principal</a:t>
                      </a: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altLang="en-US" sz="2800" b="1" i="0" u="none" strike="noStrike" cap="none" normalizeH="0" baseline="0" dirty="0">
                          <a:ln>
                            <a:noFill/>
                          </a:ln>
                          <a:solidFill>
                            <a:schemeClr val="bg2">
                              <a:lumMod val="40000"/>
                              <a:lumOff val="60000"/>
                            </a:schemeClr>
                          </a:solidFill>
                          <a:effectLst/>
                          <a:latin typeface="Arial" panose="020B0604020202020204" pitchFamily="34" charset="0"/>
                        </a:rPr>
                        <a:t>Investigator</a:t>
                      </a:r>
                    </a:p>
                  </a:txBody>
                  <a:tcPr>
                    <a:solidFill>
                      <a:schemeClr val="tx1">
                        <a:alpha val="20000"/>
                      </a:schemeClr>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800" b="1" i="0" u="none" strike="noStrike" kern="1200" cap="none" normalizeH="0" baseline="0" dirty="0">
                          <a:ln>
                            <a:noFill/>
                          </a:ln>
                          <a:solidFill>
                            <a:schemeClr val="bg2">
                              <a:lumMod val="40000"/>
                              <a:lumOff val="60000"/>
                            </a:schemeClr>
                          </a:solidFill>
                          <a:effectLst/>
                          <a:latin typeface="Arial" panose="020B0604020202020204" pitchFamily="34" charset="0"/>
                          <a:ea typeface="+mn-ea"/>
                          <a:cs typeface="+mn-cs"/>
                        </a:rPr>
                        <a:t>MSI/Idea-Eligible </a:t>
                      </a: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800" b="1" i="0" u="none" strike="noStrike" kern="1200" cap="none" normalizeH="0" baseline="0" dirty="0">
                          <a:ln>
                            <a:noFill/>
                          </a:ln>
                          <a:solidFill>
                            <a:schemeClr val="bg2">
                              <a:lumMod val="40000"/>
                              <a:lumOff val="60000"/>
                            </a:schemeClr>
                          </a:solidFill>
                          <a:effectLst/>
                          <a:latin typeface="Arial" panose="020B0604020202020204" pitchFamily="34" charset="0"/>
                          <a:ea typeface="+mn-ea"/>
                          <a:cs typeface="+mn-cs"/>
                        </a:rPr>
                        <a:t>Institution</a:t>
                      </a:r>
                    </a:p>
                  </a:txBody>
                  <a:tcPr>
                    <a:solidFill>
                      <a:schemeClr val="tx1">
                        <a:alpha val="20000"/>
                      </a:schemeClr>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800" b="1" i="0" u="none" strike="noStrike" kern="1200" cap="none" normalizeH="0" baseline="0" dirty="0">
                          <a:ln>
                            <a:noFill/>
                          </a:ln>
                          <a:solidFill>
                            <a:schemeClr val="bg2">
                              <a:lumMod val="40000"/>
                              <a:lumOff val="60000"/>
                            </a:schemeClr>
                          </a:solidFill>
                          <a:effectLst/>
                          <a:latin typeface="Arial" panose="020B0604020202020204" pitchFamily="34" charset="0"/>
                          <a:ea typeface="+mn-ea"/>
                          <a:cs typeface="+mn-cs"/>
                        </a:rPr>
                        <a:t>Research Intensive Institutions</a:t>
                      </a:r>
                    </a:p>
                  </a:txBody>
                  <a:tcPr>
                    <a:solidFill>
                      <a:schemeClr val="tx1">
                        <a:alpha val="20000"/>
                      </a:schemeClr>
                    </a:solidFill>
                  </a:tcPr>
                </a:tc>
                <a:extLst>
                  <a:ext uri="{0D108BD9-81ED-4DB2-BD59-A6C34878D82A}">
                    <a16:rowId xmlns:a16="http://schemas.microsoft.com/office/drawing/2014/main" val="3043644221"/>
                  </a:ext>
                </a:extLst>
              </a:tr>
              <a:tr h="722566">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altLang="en-US" sz="2400" b="1" i="0" u="none" strike="noStrike" cap="none" normalizeH="0" baseline="0" dirty="0">
                        <a:ln>
                          <a:noFill/>
                        </a:ln>
                        <a:solidFill>
                          <a:srgbClr val="FFFFFF"/>
                        </a:solidFill>
                        <a:effectLst/>
                        <a:latin typeface="Arial" panose="020B0604020202020204" pitchFamily="34" charset="0"/>
                      </a:endParaRP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altLang="en-US" sz="2400" b="1" i="0" u="none" strike="noStrike" cap="none" normalizeH="0" baseline="0" dirty="0">
                          <a:ln>
                            <a:noFill/>
                          </a:ln>
                          <a:solidFill>
                            <a:srgbClr val="FFFFFF"/>
                          </a:solidFill>
                          <a:effectLst/>
                          <a:latin typeface="Arial" panose="020B0604020202020204" pitchFamily="34" charset="0"/>
                        </a:rPr>
                        <a:t>Nathaniel </a:t>
                      </a:r>
                      <a:r>
                        <a:rPr kumimoji="0" lang="en-US" altLang="en-US" sz="2400" b="1" i="0" u="none" strike="noStrike" cap="none" normalizeH="0" baseline="0" dirty="0" err="1">
                          <a:ln>
                            <a:noFill/>
                          </a:ln>
                          <a:solidFill>
                            <a:srgbClr val="FFFFFF"/>
                          </a:solidFill>
                          <a:effectLst/>
                          <a:latin typeface="Arial" panose="020B0604020202020204" pitchFamily="34" charset="0"/>
                        </a:rPr>
                        <a:t>Jue</a:t>
                      </a:r>
                      <a:endParaRPr kumimoji="0" lang="en-US" altLang="en-US" sz="2400" b="1" i="0" u="none" strike="noStrike" cap="none" normalizeH="0" baseline="0" dirty="0">
                        <a:ln>
                          <a:noFill/>
                        </a:ln>
                        <a:solidFill>
                          <a:srgbClr val="FFFFFF"/>
                        </a:solidFill>
                        <a:effectLst/>
                        <a:latin typeface="Arial" panose="020B0604020202020204" pitchFamily="34" charset="0"/>
                      </a:endParaRPr>
                    </a:p>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altLang="en-US" sz="2400" b="1" i="0" u="none" strike="noStrike" cap="none" normalizeH="0" baseline="0" dirty="0">
                        <a:ln>
                          <a:noFill/>
                        </a:ln>
                        <a:solidFill>
                          <a:schemeClr val="tx1"/>
                        </a:solidFill>
                        <a:effectLst/>
                        <a:latin typeface="Arial" panose="020B0604020202020204" pitchFamily="34" charset="0"/>
                      </a:endParaRPr>
                    </a:p>
                  </a:txBody>
                  <a:tcPr anchor="ctr">
                    <a:noFill/>
                  </a:tcPr>
                </a:tc>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altLang="en-US" sz="2400" b="1" i="0" u="none" strike="noStrike" kern="1200" cap="none" normalizeH="0" baseline="0" dirty="0">
                          <a:ln>
                            <a:noFill/>
                          </a:ln>
                          <a:solidFill>
                            <a:srgbClr val="FFFFFF"/>
                          </a:solidFill>
                          <a:effectLst/>
                          <a:latin typeface="Arial" panose="020B0604020202020204" pitchFamily="34" charset="0"/>
                          <a:ea typeface="+mn-ea"/>
                          <a:cs typeface="+mn-cs"/>
                        </a:rPr>
                        <a:t>California</a:t>
                      </a:r>
                      <a:r>
                        <a:rPr kumimoji="0" lang="en-US" altLang="en-US" sz="2400" b="1" i="0" u="none" strike="noStrike" cap="none" normalizeH="0" baseline="0" dirty="0">
                          <a:ln>
                            <a:noFill/>
                          </a:ln>
                          <a:solidFill>
                            <a:srgbClr val="FFFFFF"/>
                          </a:solidFill>
                          <a:effectLst/>
                          <a:latin typeface="Arial" panose="020B0604020202020204" pitchFamily="34" charset="0"/>
                        </a:rPr>
                        <a:t> State University, Monterey Bay</a:t>
                      </a:r>
                      <a:endParaRPr lang="en-US" sz="2400" b="1" dirty="0"/>
                    </a:p>
                  </a:txBody>
                  <a:tcPr anchor="ctr">
                    <a:noFill/>
                  </a:tcPr>
                </a:tc>
                <a:tc>
                  <a:txBody>
                    <a:bodyPr/>
                    <a:lstStyle/>
                    <a:p>
                      <a:r>
                        <a:rPr lang="en-US" sz="2400" b="1" dirty="0"/>
                        <a:t>UC Santa Cruz</a:t>
                      </a:r>
                    </a:p>
                  </a:txBody>
                  <a:tcPr anchor="ctr">
                    <a:noFill/>
                  </a:tcPr>
                </a:tc>
                <a:extLst>
                  <a:ext uri="{0D108BD9-81ED-4DB2-BD59-A6C34878D82A}">
                    <a16:rowId xmlns:a16="http://schemas.microsoft.com/office/drawing/2014/main" val="746007921"/>
                  </a:ext>
                </a:extLst>
              </a:tr>
              <a:tr h="1724839">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altLang="en-US" sz="2400" b="1" i="0" u="none" strike="noStrike" cap="none" normalizeH="0" baseline="0" dirty="0">
                          <a:ln>
                            <a:noFill/>
                          </a:ln>
                          <a:solidFill>
                            <a:schemeClr val="tx1"/>
                          </a:solidFill>
                          <a:effectLst/>
                          <a:latin typeface="Arial" panose="020B0604020202020204" pitchFamily="34" charset="0"/>
                        </a:rPr>
                        <a:t>Jose Garcia-</a:t>
                      </a:r>
                      <a:r>
                        <a:rPr kumimoji="0" lang="en-US" altLang="en-US" sz="2400" b="1" i="0" u="none" strike="noStrike" cap="none" normalizeH="0" baseline="0" dirty="0" err="1">
                          <a:ln>
                            <a:noFill/>
                          </a:ln>
                          <a:solidFill>
                            <a:schemeClr val="tx1"/>
                          </a:solidFill>
                          <a:effectLst/>
                          <a:latin typeface="Arial" panose="020B0604020202020204" pitchFamily="34" charset="0"/>
                        </a:rPr>
                        <a:t>Arraras</a:t>
                      </a:r>
                      <a:endParaRPr kumimoji="0" lang="en-US" altLang="en-US" sz="2400" b="1" i="0" u="none" strike="noStrike" cap="none" normalizeH="0" baseline="0" dirty="0">
                        <a:ln>
                          <a:noFill/>
                        </a:ln>
                        <a:solidFill>
                          <a:schemeClr val="tx1"/>
                        </a:solidFill>
                        <a:effectLst/>
                        <a:latin typeface="Arial" panose="020B0604020202020204" pitchFamily="34" charset="0"/>
                      </a:endParaRPr>
                    </a:p>
                  </a:txBody>
                  <a:tcPr anchor="ctr"/>
                </a:tc>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sz="2400" b="1" dirty="0"/>
                        <a:t>University of Puerto Rico, Rio Campus</a:t>
                      </a:r>
                    </a:p>
                  </a:txBody>
                  <a:tcPr anchor="ctr"/>
                </a:tc>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altLang="en-US" sz="2400" b="1" i="0" u="none" strike="noStrike" cap="none" normalizeH="0" baseline="0" dirty="0">
                          <a:ln>
                            <a:noFill/>
                          </a:ln>
                          <a:solidFill>
                            <a:srgbClr val="FFFFFF"/>
                          </a:solidFill>
                          <a:effectLst/>
                          <a:latin typeface="Arial" panose="020B0604020202020204" pitchFamily="34" charset="0"/>
                        </a:rPr>
                        <a:t>U. Pittsburgh</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altLang="en-US" sz="2400" b="1" i="0" u="none" strike="noStrike" cap="none" normalizeH="0" baseline="0" dirty="0">
                          <a:ln>
                            <a:noFill/>
                          </a:ln>
                          <a:solidFill>
                            <a:srgbClr val="FFFFFF"/>
                          </a:solidFill>
                          <a:effectLst/>
                          <a:latin typeface="Arial" panose="020B0604020202020204" pitchFamily="34" charset="0"/>
                        </a:rPr>
                        <a:t>U. Wisconsin</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altLang="en-US" sz="2400" b="1" i="0" u="none" strike="noStrike" cap="none" normalizeH="0" baseline="0" dirty="0">
                          <a:ln>
                            <a:noFill/>
                          </a:ln>
                          <a:solidFill>
                            <a:srgbClr val="FFFFFF"/>
                          </a:solidFill>
                          <a:effectLst/>
                          <a:latin typeface="Arial" panose="020B0604020202020204" pitchFamily="34" charset="0"/>
                        </a:rPr>
                        <a:t>UC Santa Cruz</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altLang="en-US" sz="2400" b="1" i="0" u="none" strike="noStrike" cap="none" normalizeH="0" baseline="0" dirty="0">
                          <a:ln>
                            <a:noFill/>
                          </a:ln>
                          <a:solidFill>
                            <a:srgbClr val="FFFFFF"/>
                          </a:solidFill>
                          <a:effectLst/>
                          <a:latin typeface="Arial" panose="020B0604020202020204" pitchFamily="34" charset="0"/>
                        </a:rPr>
                        <a:t>UT Southwestern</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altLang="en-US" sz="2400" b="1" i="0" u="none" strike="noStrike" cap="none" normalizeH="0" baseline="0" dirty="0">
                          <a:ln>
                            <a:noFill/>
                          </a:ln>
                          <a:solidFill>
                            <a:srgbClr val="FFFFFF"/>
                          </a:solidFill>
                          <a:effectLst/>
                          <a:latin typeface="Arial" panose="020B0604020202020204" pitchFamily="34" charset="0"/>
                        </a:rPr>
                        <a:t>UC San Francisco</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altLang="en-US" sz="2400" b="1" i="0" u="none" strike="noStrike" cap="none" normalizeH="0" baseline="0" dirty="0">
                          <a:ln>
                            <a:noFill/>
                          </a:ln>
                          <a:solidFill>
                            <a:srgbClr val="FFFFFF"/>
                          </a:solidFill>
                          <a:effectLst/>
                          <a:latin typeface="Arial" panose="020B0604020202020204" pitchFamily="34" charset="0"/>
                        </a:rPr>
                        <a:t>Harvard University</a:t>
                      </a:r>
                      <a:endParaRPr lang="en-US" sz="2400" b="1" dirty="0"/>
                    </a:p>
                  </a:txBody>
                  <a:tcPr anchor="ctr"/>
                </a:tc>
                <a:extLst>
                  <a:ext uri="{0D108BD9-81ED-4DB2-BD59-A6C34878D82A}">
                    <a16:rowId xmlns:a16="http://schemas.microsoft.com/office/drawing/2014/main" val="600374800"/>
                  </a:ext>
                </a:extLst>
              </a:tr>
            </a:tbl>
          </a:graphicData>
        </a:graphic>
      </p:graphicFrame>
      <p:sp>
        <p:nvSpPr>
          <p:cNvPr id="57" name="TextBox 56">
            <a:extLst>
              <a:ext uri="{FF2B5EF4-FFF2-40B4-BE49-F238E27FC236}">
                <a16:creationId xmlns:a16="http://schemas.microsoft.com/office/drawing/2014/main" id="{EE04A1FA-D37D-4615-9631-695E50A02B6D}"/>
              </a:ext>
            </a:extLst>
          </p:cNvPr>
          <p:cNvSpPr txBox="1"/>
          <p:nvPr/>
        </p:nvSpPr>
        <p:spPr>
          <a:xfrm>
            <a:off x="0" y="5974713"/>
            <a:ext cx="12192000" cy="584775"/>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bg2">
                    <a:lumMod val="40000"/>
                    <a:lumOff val="60000"/>
                  </a:schemeClr>
                </a:solidFill>
                <a:effectLst/>
                <a:uLnTx/>
                <a:uFillTx/>
                <a:latin typeface="Arial" charset="0"/>
                <a:ea typeface="+mn-ea"/>
                <a:cs typeface="Arial" charset="0"/>
              </a:rPr>
              <a:t>Due date: July 1, 2023</a:t>
            </a:r>
          </a:p>
        </p:txBody>
      </p:sp>
    </p:spTree>
    <p:extLst>
      <p:ext uri="{BB962C8B-B14F-4D97-AF65-F5344CB8AC3E}">
        <p14:creationId xmlns:p14="http://schemas.microsoft.com/office/powerpoint/2010/main" val="1849606106"/>
      </p:ext>
    </p:extLst>
  </p:cSld>
  <p:clrMapOvr>
    <a:masterClrMapping/>
  </p:clrMapOvr>
  <p:transition spd="slow">
    <p:wipe dir="d"/>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7839000-F6D8-298A-1F34-9F7C064AB196}"/>
              </a:ext>
            </a:extLst>
          </p:cNvPr>
          <p:cNvSpPr>
            <a:spLocks noGrp="1"/>
          </p:cNvSpPr>
          <p:nvPr>
            <p:ph type="title"/>
          </p:nvPr>
        </p:nvSpPr>
        <p:spPr>
          <a:xfrm>
            <a:off x="0" y="9940"/>
            <a:ext cx="12192000" cy="639763"/>
          </a:xfrm>
        </p:spPr>
        <p:txBody>
          <a:bodyPr>
            <a:noAutofit/>
          </a:bodyPr>
          <a:lstStyle/>
          <a:p>
            <a:pPr algn="ctr">
              <a:defRPr/>
            </a:pPr>
            <a:r>
              <a:rPr lang="en-US" sz="3600" dirty="0">
                <a:solidFill>
                  <a:srgbClr val="5FE0D4"/>
                </a:solidFill>
                <a:latin typeface="Arial" charset="0"/>
                <a:cs typeface="Arial" charset="0"/>
              </a:rPr>
              <a:t>R01 Opportunities for Early Career Researchers</a:t>
            </a:r>
            <a:endParaRPr lang="en-US" sz="3600" dirty="0">
              <a:solidFill>
                <a:srgbClr val="5FE0D4"/>
              </a:solidFill>
              <a:latin typeface="Arial" pitchFamily="34" charset="0"/>
              <a:cs typeface="Arial" pitchFamily="34" charset="0"/>
            </a:endParaRPr>
          </a:p>
        </p:txBody>
      </p:sp>
      <p:sp>
        <p:nvSpPr>
          <p:cNvPr id="21" name="Content Placeholder 1">
            <a:extLst>
              <a:ext uri="{FF2B5EF4-FFF2-40B4-BE49-F238E27FC236}">
                <a16:creationId xmlns:a16="http://schemas.microsoft.com/office/drawing/2014/main" id="{6625697D-F892-6171-1229-2C4735D5BD30}"/>
              </a:ext>
            </a:extLst>
          </p:cNvPr>
          <p:cNvSpPr txBox="1">
            <a:spLocks/>
          </p:cNvSpPr>
          <p:nvPr/>
        </p:nvSpPr>
        <p:spPr>
          <a:xfrm>
            <a:off x="192116" y="1358996"/>
            <a:ext cx="11783983" cy="5499004"/>
          </a:xfrm>
          <a:prstGeom prst="rect">
            <a:avLst/>
          </a:prstGeom>
        </p:spPr>
        <p:txBody>
          <a:bodyPr>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615950" lvl="2" indent="-220663" defTabSz="457200" eaLnBrk="0" hangingPunct="0">
              <a:spcBef>
                <a:spcPts val="1800"/>
              </a:spcBef>
              <a:buClr>
                <a:srgbClr val="FFFFFF"/>
              </a:buClr>
              <a:buSzPct val="95000"/>
              <a:buFont typeface="Wingdings" panose="05000000000000000000" pitchFamily="2" charset="2"/>
              <a:buChar char="§"/>
              <a:defRPr/>
            </a:pPr>
            <a:r>
              <a:rPr lang="en-US" sz="2800" b="1" dirty="0">
                <a:latin typeface="Arial" charset="0"/>
              </a:rPr>
              <a:t>New Investigators to Promote Workforce Diversity in Genomics, 	Bioinformatics, or Bioengineering and Biomedical Imaging 			Research </a:t>
            </a:r>
          </a:p>
          <a:p>
            <a:pPr marL="971550" lvl="3" indent="0" defTabSz="627063" eaLnBrk="0" hangingPunct="0">
              <a:spcBef>
                <a:spcPts val="1200"/>
              </a:spcBef>
              <a:buClr>
                <a:srgbClr val="FFFFFF"/>
              </a:buClr>
              <a:buSzPct val="95000"/>
              <a:buNone/>
              <a:defRPr/>
            </a:pPr>
            <a:r>
              <a:rPr lang="en-US" sz="2600" b="1" dirty="0">
                <a:solidFill>
                  <a:schemeClr val="accent3">
                    <a:lumMod val="40000"/>
                    <a:lumOff val="60000"/>
                  </a:schemeClr>
                </a:solidFill>
                <a:latin typeface="Arial" charset="0"/>
                <a:ea typeface="+mj-ea"/>
                <a:cs typeface="Arial" charset="0"/>
              </a:rPr>
              <a:t>	</a:t>
            </a:r>
            <a:r>
              <a:rPr lang="en-US" sz="2600" b="1" dirty="0">
                <a:solidFill>
                  <a:schemeClr val="bg2">
                    <a:lumMod val="40000"/>
                    <a:lumOff val="60000"/>
                  </a:schemeClr>
                </a:solidFill>
                <a:latin typeface="Arial" charset="0"/>
                <a:ea typeface="+mj-ea"/>
                <a:cs typeface="Arial" charset="0"/>
              </a:rPr>
              <a:t>RFA-HG-21-041</a:t>
            </a:r>
          </a:p>
          <a:p>
            <a:pPr marL="971550" lvl="3" indent="0" defTabSz="627063" eaLnBrk="0" hangingPunct="0">
              <a:spcBef>
                <a:spcPts val="1200"/>
              </a:spcBef>
              <a:buClr>
                <a:srgbClr val="FFFFFF"/>
              </a:buClr>
              <a:buSzPct val="95000"/>
              <a:buNone/>
              <a:defRPr/>
            </a:pPr>
            <a:r>
              <a:rPr lang="en-US" sz="2600" b="1" dirty="0">
                <a:solidFill>
                  <a:schemeClr val="bg2">
                    <a:lumMod val="40000"/>
                    <a:lumOff val="60000"/>
                  </a:schemeClr>
                </a:solidFill>
                <a:latin typeface="Arial" charset="0"/>
                <a:ea typeface="+mj-ea"/>
                <a:cs typeface="Arial" charset="0"/>
              </a:rPr>
              <a:t>	</a:t>
            </a:r>
            <a:r>
              <a:rPr lang="en-US" sz="2600" b="1" dirty="0">
                <a:solidFill>
                  <a:schemeClr val="bg2">
                    <a:lumMod val="40000"/>
                    <a:lumOff val="60000"/>
                  </a:schemeClr>
                </a:solidFill>
                <a:latin typeface="Arial" charset="0"/>
                <a:cs typeface="Arial" charset="0"/>
              </a:rPr>
              <a:t>Early Stage Investigators</a:t>
            </a:r>
            <a:r>
              <a:rPr lang="en-US" sz="2600" b="1" dirty="0">
                <a:solidFill>
                  <a:schemeClr val="bg2">
                    <a:lumMod val="40000"/>
                    <a:lumOff val="60000"/>
                  </a:schemeClr>
                </a:solidFill>
                <a:latin typeface="Arial" charset="0"/>
                <a:ea typeface="+mj-ea"/>
                <a:cs typeface="Arial" charset="0"/>
              </a:rPr>
              <a:t> and New Investigators</a:t>
            </a:r>
          </a:p>
          <a:p>
            <a:pPr marL="971550" lvl="3" indent="0" defTabSz="627063" eaLnBrk="0" hangingPunct="0">
              <a:spcBef>
                <a:spcPts val="1200"/>
              </a:spcBef>
              <a:buClr>
                <a:srgbClr val="FFFFFF"/>
              </a:buClr>
              <a:buSzPct val="95000"/>
              <a:buNone/>
              <a:defRPr/>
            </a:pPr>
            <a:r>
              <a:rPr lang="en-US" sz="2600" b="1" dirty="0">
                <a:solidFill>
                  <a:schemeClr val="bg2">
                    <a:lumMod val="40000"/>
                    <a:lumOff val="60000"/>
                  </a:schemeClr>
                </a:solidFill>
                <a:latin typeface="Arial" charset="0"/>
                <a:ea typeface="+mj-ea"/>
                <a:cs typeface="Arial" charset="0"/>
              </a:rPr>
              <a:t>	Applications due February 22, 2023</a:t>
            </a:r>
          </a:p>
          <a:p>
            <a:pPr marL="615950" lvl="2" indent="-276225" defTabSz="627063" eaLnBrk="0" hangingPunct="0">
              <a:spcBef>
                <a:spcPts val="1800"/>
              </a:spcBef>
              <a:buClr>
                <a:srgbClr val="FFFFFF"/>
              </a:buClr>
              <a:buSzPct val="95000"/>
              <a:buFont typeface="Wingdings" panose="05000000000000000000" pitchFamily="2" charset="2"/>
              <a:buChar char="§"/>
              <a:defRPr/>
            </a:pPr>
            <a:r>
              <a:rPr kumimoji="0" lang="en-US" sz="2800" b="1" i="0" u="none" strike="noStrike" kern="1200" cap="none" spc="0" normalizeH="0" baseline="0" noProof="0" dirty="0">
                <a:ln>
                  <a:noFill/>
                </a:ln>
                <a:effectLst/>
                <a:uLnTx/>
                <a:uFillTx/>
                <a:latin typeface="Arial" charset="0"/>
                <a:ea typeface="+mn-ea"/>
                <a:cs typeface="+mn-cs"/>
              </a:rPr>
              <a:t>Supporting Talented Early Career Researchers in Genomics</a:t>
            </a:r>
          </a:p>
          <a:p>
            <a:pPr marL="971550" lvl="3" indent="0" defTabSz="627063" eaLnBrk="0" hangingPunct="0">
              <a:spcBef>
                <a:spcPts val="1200"/>
              </a:spcBef>
              <a:buClr>
                <a:srgbClr val="FFFFFF"/>
              </a:buClr>
              <a:buSzPct val="95000"/>
              <a:buNone/>
              <a:defRPr/>
            </a:pPr>
            <a:r>
              <a:rPr lang="en-US" sz="2600" b="1" dirty="0">
                <a:solidFill>
                  <a:schemeClr val="accent3">
                    <a:lumMod val="40000"/>
                    <a:lumOff val="60000"/>
                  </a:schemeClr>
                </a:solidFill>
                <a:latin typeface="Arial" charset="0"/>
                <a:ea typeface="+mj-ea"/>
                <a:cs typeface="Arial" charset="0"/>
              </a:rPr>
              <a:t>	</a:t>
            </a:r>
            <a:r>
              <a:rPr lang="en-US" sz="2600" b="1" dirty="0">
                <a:solidFill>
                  <a:schemeClr val="bg2">
                    <a:lumMod val="40000"/>
                    <a:lumOff val="60000"/>
                  </a:schemeClr>
                </a:solidFill>
                <a:latin typeface="Arial" charset="0"/>
                <a:ea typeface="+mj-ea"/>
                <a:cs typeface="Arial" charset="0"/>
              </a:rPr>
              <a:t>RFA-HG-22-001</a:t>
            </a:r>
          </a:p>
          <a:p>
            <a:pPr marL="971550" lvl="3" indent="0" defTabSz="627063" eaLnBrk="0" hangingPunct="0">
              <a:spcBef>
                <a:spcPts val="1200"/>
              </a:spcBef>
              <a:buClr>
                <a:srgbClr val="FFFFFF"/>
              </a:buClr>
              <a:buSzPct val="95000"/>
              <a:buNone/>
              <a:defRPr/>
            </a:pPr>
            <a:r>
              <a:rPr lang="en-US" sz="2600" b="1" dirty="0">
                <a:solidFill>
                  <a:schemeClr val="bg2">
                    <a:lumMod val="40000"/>
                    <a:lumOff val="60000"/>
                  </a:schemeClr>
                </a:solidFill>
                <a:latin typeface="Arial" charset="0"/>
                <a:ea typeface="+mj-ea"/>
                <a:cs typeface="Arial" charset="0"/>
              </a:rPr>
              <a:t>	Early Stage Investigators</a:t>
            </a:r>
          </a:p>
          <a:p>
            <a:pPr marL="971550" lvl="3" indent="0" defTabSz="627063" eaLnBrk="0" hangingPunct="0">
              <a:spcBef>
                <a:spcPts val="1200"/>
              </a:spcBef>
              <a:buClr>
                <a:srgbClr val="FFFFFF"/>
              </a:buClr>
              <a:buSzPct val="95000"/>
              <a:buNone/>
              <a:defRPr/>
            </a:pPr>
            <a:r>
              <a:rPr lang="en-US" sz="2600" b="1" dirty="0">
                <a:solidFill>
                  <a:schemeClr val="bg2">
                    <a:lumMod val="40000"/>
                    <a:lumOff val="60000"/>
                  </a:schemeClr>
                </a:solidFill>
                <a:latin typeface="Arial" charset="0"/>
                <a:ea typeface="+mj-ea"/>
                <a:cs typeface="Arial" charset="0"/>
              </a:rPr>
              <a:t>	Applications due February 28, 2023</a:t>
            </a:r>
          </a:p>
          <a:p>
            <a:pPr marL="1225535" marR="0" lvl="3" indent="-457200" defTabSz="627063" eaLnBrk="0" fontAlgn="auto" hangingPunct="0">
              <a:spcBef>
                <a:spcPts val="1200"/>
              </a:spcBef>
              <a:spcAft>
                <a:spcPts val="0"/>
              </a:spcAft>
              <a:buClr>
                <a:srgbClr val="FFFFFF"/>
              </a:buClr>
              <a:buSzPct val="95000"/>
              <a:buFont typeface="Wingdings" panose="05000000000000000000" pitchFamily="2" charset="2"/>
              <a:buChar char="§"/>
              <a:tabLst/>
              <a:defRPr/>
            </a:pPr>
            <a:endParaRPr lang="en-US" sz="2600" b="1" dirty="0">
              <a:solidFill>
                <a:srgbClr val="5FE0D4"/>
              </a:solidFill>
              <a:latin typeface="Arial" charset="0"/>
              <a:ea typeface="+mj-ea"/>
              <a:cs typeface="Arial" charset="0"/>
            </a:endParaRPr>
          </a:p>
          <a:p>
            <a:pPr marL="304792" marR="0" lvl="0" indent="-304792" algn="l" defTabSz="1219170" rtl="0" eaLnBrk="1" fontAlgn="auto" latinLnBrk="0" hangingPunct="1">
              <a:lnSpc>
                <a:spcPct val="90000"/>
              </a:lnSpc>
              <a:spcBef>
                <a:spcPts val="1333"/>
              </a:spcBef>
              <a:spcAft>
                <a:spcPts val="0"/>
              </a:spcAft>
              <a:buClrTx/>
              <a:buSzTx/>
              <a:buFont typeface="Arial"/>
              <a:buChar char="•"/>
              <a:tabLst/>
              <a:defRPr/>
            </a:pPr>
            <a:endParaRPr kumimoji="0" lang="en-US" sz="2800" b="1" i="0" u="none" strike="noStrike" kern="1200" cap="none" spc="0" normalizeH="0" baseline="0" noProof="0" dirty="0">
              <a:ln>
                <a:noFill/>
              </a:ln>
              <a:effectLst/>
              <a:uLnTx/>
              <a:uFillTx/>
              <a:latin typeface="Arial" panose="020B0604020202020204"/>
              <a:ea typeface="+mn-ea"/>
              <a:cs typeface="+mn-cs"/>
            </a:endParaRPr>
          </a:p>
          <a:p>
            <a:pPr marL="304792" marR="0" lvl="0" indent="-304792" algn="l" defTabSz="1219170" rtl="0" eaLnBrk="1" fontAlgn="auto" latinLnBrk="0" hangingPunct="1">
              <a:lnSpc>
                <a:spcPct val="90000"/>
              </a:lnSpc>
              <a:spcBef>
                <a:spcPts val="1333"/>
              </a:spcBef>
              <a:spcAft>
                <a:spcPts val="0"/>
              </a:spcAft>
              <a:buClrTx/>
              <a:buSzTx/>
              <a:buFont typeface="Arial"/>
              <a:buChar char="•"/>
              <a:tabLst/>
              <a:defRPr/>
            </a:pPr>
            <a:endParaRPr kumimoji="0" lang="en-US" sz="2800" b="1" i="0" u="none" strike="noStrike" kern="1200" cap="none" spc="0" normalizeH="0" baseline="0" noProof="0" dirty="0">
              <a:ln>
                <a:noFill/>
              </a:ln>
              <a:effectLst/>
              <a:uLnTx/>
              <a:uFillTx/>
              <a:latin typeface="Arial" panose="020B0604020202020204"/>
              <a:ea typeface="+mn-ea"/>
              <a:cs typeface="+mn-cs"/>
            </a:endParaRPr>
          </a:p>
          <a:p>
            <a:pPr marL="609585" marR="0" lvl="1" indent="0" algn="l" defTabSz="1219170" rtl="0" eaLnBrk="1" fontAlgn="auto" latinLnBrk="0" hangingPunct="1">
              <a:lnSpc>
                <a:spcPct val="90000"/>
              </a:lnSpc>
              <a:spcBef>
                <a:spcPts val="667"/>
              </a:spcBef>
              <a:spcAft>
                <a:spcPts val="0"/>
              </a:spcAft>
              <a:buClrTx/>
              <a:buSzTx/>
              <a:buFont typeface="Arial"/>
              <a:buNone/>
              <a:tabLst/>
              <a:defRPr/>
            </a:pPr>
            <a:endParaRPr kumimoji="0" lang="en-US" sz="2800" b="1" i="0" u="none" strike="noStrike" kern="1200" cap="none" spc="0" normalizeH="0" baseline="0" noProof="0" dirty="0">
              <a:ln>
                <a:noFill/>
              </a:ln>
              <a:effectLst/>
              <a:uLnTx/>
              <a:uFillTx/>
              <a:latin typeface="Arial" panose="020B0604020202020204"/>
              <a:ea typeface="+mn-ea"/>
              <a:cs typeface="+mn-cs"/>
            </a:endParaRPr>
          </a:p>
        </p:txBody>
      </p:sp>
      <p:sp>
        <p:nvSpPr>
          <p:cNvPr id="6" name="TextBox 5">
            <a:extLst>
              <a:ext uri="{FF2B5EF4-FFF2-40B4-BE49-F238E27FC236}">
                <a16:creationId xmlns:a16="http://schemas.microsoft.com/office/drawing/2014/main" id="{F3FF420F-C1C6-4F05-85E9-F8C10855F9A8}"/>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27</a:t>
            </a:r>
          </a:p>
        </p:txBody>
      </p:sp>
    </p:spTree>
    <p:extLst>
      <p:ext uri="{BB962C8B-B14F-4D97-AF65-F5344CB8AC3E}">
        <p14:creationId xmlns:p14="http://schemas.microsoft.com/office/powerpoint/2010/main" val="1136492386"/>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1">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1">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1">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1">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1">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
            <a:extLst>
              <a:ext uri="{FF2B5EF4-FFF2-40B4-BE49-F238E27FC236}">
                <a16:creationId xmlns:a16="http://schemas.microsoft.com/office/drawing/2014/main" id="{12DD476B-0E43-4F85-B6CA-2DF2EEFC57BE}"/>
              </a:ext>
            </a:extLst>
          </p:cNvPr>
          <p:cNvSpPr txBox="1">
            <a:spLocks/>
          </p:cNvSpPr>
          <p:nvPr/>
        </p:nvSpPr>
        <p:spPr>
          <a:xfrm>
            <a:off x="6311088" y="1856510"/>
            <a:ext cx="5721927" cy="4308765"/>
          </a:xfrm>
          <a:prstGeom prst="rect">
            <a:avLst/>
          </a:prstGeom>
        </p:spPr>
        <p:txBody>
          <a:bodyPr>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387350" lvl="2" indent="-228600" defTabSz="627063" eaLnBrk="0" hangingPunct="0">
              <a:spcBef>
                <a:spcPts val="1800"/>
              </a:spcBef>
              <a:buClr>
                <a:schemeClr val="tx1"/>
              </a:buClr>
              <a:buSzPct val="95000"/>
              <a:buFont typeface="Wingdings" pitchFamily="2" charset="2"/>
              <a:buChar char=""/>
              <a:defRPr/>
            </a:pPr>
            <a:r>
              <a:rPr lang="en-US" sz="2800" b="1" dirty="0">
                <a:solidFill>
                  <a:prstClr val="white"/>
                </a:solidFill>
                <a:latin typeface="Arial" charset="0"/>
              </a:rPr>
              <a:t>&gt;600K individuals from 	representing 7 ancestry 	groups from PAGE study, UK 	Biobank, &amp; Biobank Japan</a:t>
            </a:r>
          </a:p>
          <a:p>
            <a:pPr marL="387350" lvl="2" indent="-228600" defTabSz="627063" eaLnBrk="0" hangingPunct="0">
              <a:spcBef>
                <a:spcPts val="1800"/>
              </a:spcBef>
              <a:buClr>
                <a:schemeClr val="tx1"/>
              </a:buClr>
              <a:buSzPct val="95000"/>
              <a:buFont typeface="Wingdings" pitchFamily="2" charset="2"/>
              <a:buChar char=""/>
              <a:defRPr/>
            </a:pPr>
            <a:r>
              <a:rPr lang="en-US" sz="2800" b="1" dirty="0">
                <a:solidFill>
                  <a:prstClr val="white"/>
                </a:solidFill>
                <a:latin typeface="Arial" charset="0"/>
              </a:rPr>
              <a:t>Over 1000 gene-level 	associations for 25 traits</a:t>
            </a:r>
          </a:p>
          <a:p>
            <a:pPr marL="387350" lvl="2" indent="-228600" defTabSz="627063" eaLnBrk="0" hangingPunct="0">
              <a:spcBef>
                <a:spcPts val="1800"/>
              </a:spcBef>
              <a:buClr>
                <a:schemeClr val="tx1"/>
              </a:buClr>
              <a:buSzPct val="95000"/>
              <a:buFont typeface="Wingdings" pitchFamily="2" charset="2"/>
              <a:buChar char=""/>
              <a:defRPr/>
            </a:pPr>
            <a:r>
              <a:rPr lang="en-US" sz="2800" b="1" dirty="0">
                <a:solidFill>
                  <a:prstClr val="white"/>
                </a:solidFill>
                <a:latin typeface="Arial" charset="0"/>
              </a:rPr>
              <a:t>Enrichment of mutations in 	genes associated with 	triglyceride levels</a:t>
            </a:r>
          </a:p>
          <a:p>
            <a:pPr marL="387350" lvl="2" indent="-228600" defTabSz="627063" eaLnBrk="0" hangingPunct="0">
              <a:spcBef>
                <a:spcPts val="1800"/>
              </a:spcBef>
              <a:buClr>
                <a:schemeClr val="tx1"/>
              </a:buClr>
              <a:buSzPct val="95000"/>
              <a:buFont typeface="Wingdings" pitchFamily="2" charset="2"/>
              <a:buChar char=""/>
              <a:defRPr/>
            </a:pPr>
            <a:endParaRPr lang="en-US" sz="2800" b="1" dirty="0">
              <a:solidFill>
                <a:prstClr val="white"/>
              </a:solidFill>
              <a:latin typeface="Arial" charset="0"/>
            </a:endParaRPr>
          </a:p>
          <a:p>
            <a:endParaRPr lang="en-US" sz="2800" dirty="0"/>
          </a:p>
          <a:p>
            <a:pPr lvl="1"/>
            <a:endParaRPr lang="en-US" sz="2800" dirty="0"/>
          </a:p>
          <a:p>
            <a:endParaRPr lang="en-US" sz="2800" dirty="0"/>
          </a:p>
          <a:p>
            <a:endParaRPr lang="en-US" sz="2800" dirty="0"/>
          </a:p>
          <a:p>
            <a:pPr marL="609585" lvl="1" indent="0">
              <a:buFont typeface="Arial"/>
              <a:buNone/>
            </a:pPr>
            <a:endParaRPr lang="en-US" sz="2800" dirty="0"/>
          </a:p>
        </p:txBody>
      </p:sp>
      <p:sp>
        <p:nvSpPr>
          <p:cNvPr id="2" name="Rectangle 1">
            <a:extLst>
              <a:ext uri="{FF2B5EF4-FFF2-40B4-BE49-F238E27FC236}">
                <a16:creationId xmlns:a16="http://schemas.microsoft.com/office/drawing/2014/main" id="{BE8B9FA7-E65D-4A00-A529-081D35D2EB74}"/>
              </a:ext>
            </a:extLst>
          </p:cNvPr>
          <p:cNvSpPr/>
          <p:nvPr/>
        </p:nvSpPr>
        <p:spPr>
          <a:xfrm>
            <a:off x="0" y="-15904"/>
            <a:ext cx="12192000" cy="646331"/>
          </a:xfrm>
          <a:prstGeom prst="rect">
            <a:avLst/>
          </a:prstGeom>
        </p:spPr>
        <p:txBody>
          <a:bodyPr wrap="square">
            <a:spAutoFit/>
          </a:bodyPr>
          <a:lstStyle/>
          <a:p>
            <a:pPr marL="158750" lvl="2" algn="ctr" defTabSz="627063" eaLnBrk="0" hangingPunct="0">
              <a:spcBef>
                <a:spcPts val="1800"/>
              </a:spcBef>
              <a:buClr>
                <a:schemeClr val="tx1"/>
              </a:buClr>
              <a:buSzPct val="95000"/>
              <a:defRPr/>
            </a:pPr>
            <a:r>
              <a:rPr lang="en-US" sz="3600" b="1" dirty="0">
                <a:solidFill>
                  <a:srgbClr val="5FE0D4"/>
                </a:solidFill>
                <a:latin typeface="Arial" charset="0"/>
                <a:cs typeface="Arial" charset="0"/>
              </a:rPr>
              <a:t>Extramural</a:t>
            </a:r>
            <a:r>
              <a:rPr lang="en-US" sz="3600" dirty="0"/>
              <a:t> </a:t>
            </a:r>
            <a:r>
              <a:rPr lang="en-US" sz="3600" b="1" dirty="0">
                <a:solidFill>
                  <a:srgbClr val="5FE0D4"/>
                </a:solidFill>
                <a:latin typeface="Arial" charset="0"/>
                <a:cs typeface="Arial" charset="0"/>
              </a:rPr>
              <a:t>Investigator-Initiated</a:t>
            </a:r>
            <a:r>
              <a:rPr lang="en-US" sz="3600" dirty="0"/>
              <a:t> </a:t>
            </a:r>
            <a:r>
              <a:rPr lang="en-US" sz="3600" b="1" dirty="0">
                <a:solidFill>
                  <a:srgbClr val="5FE0D4"/>
                </a:solidFill>
                <a:latin typeface="Arial" charset="0"/>
                <a:cs typeface="Arial" charset="0"/>
              </a:rPr>
              <a:t>Highlights</a:t>
            </a:r>
          </a:p>
        </p:txBody>
      </p:sp>
      <p:pic>
        <p:nvPicPr>
          <p:cNvPr id="13" name="Picture 12">
            <a:extLst>
              <a:ext uri="{FF2B5EF4-FFF2-40B4-BE49-F238E27FC236}">
                <a16:creationId xmlns:a16="http://schemas.microsoft.com/office/drawing/2014/main" id="{C351C130-2F44-4222-93FC-45FDCFA72BDA}"/>
              </a:ext>
            </a:extLst>
          </p:cNvPr>
          <p:cNvPicPr>
            <a:picLocks noChangeAspect="1"/>
          </p:cNvPicPr>
          <p:nvPr/>
        </p:nvPicPr>
        <p:blipFill rotWithShape="1">
          <a:blip r:embed="rId3"/>
          <a:srcRect l="20114" t="20161" r="35454" b="13315"/>
          <a:stretch/>
        </p:blipFill>
        <p:spPr>
          <a:xfrm>
            <a:off x="691572" y="1704110"/>
            <a:ext cx="5417128" cy="4308765"/>
          </a:xfrm>
          <a:prstGeom prst="rect">
            <a:avLst/>
          </a:prstGeom>
          <a:effectLst>
            <a:glow rad="228600">
              <a:schemeClr val="accent3">
                <a:satMod val="175000"/>
                <a:alpha val="40000"/>
              </a:schemeClr>
            </a:glow>
          </a:effectLst>
        </p:spPr>
      </p:pic>
      <p:sp>
        <p:nvSpPr>
          <p:cNvPr id="6" name="TextBox 5">
            <a:extLst>
              <a:ext uri="{FF2B5EF4-FFF2-40B4-BE49-F238E27FC236}">
                <a16:creationId xmlns:a16="http://schemas.microsoft.com/office/drawing/2014/main" id="{1E472D2D-8049-440D-9600-16E23B5F5DB0}"/>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28</a:t>
            </a:r>
          </a:p>
        </p:txBody>
      </p:sp>
    </p:spTree>
    <p:extLst>
      <p:ext uri="{BB962C8B-B14F-4D97-AF65-F5344CB8AC3E}">
        <p14:creationId xmlns:p14="http://schemas.microsoft.com/office/powerpoint/2010/main" val="199470931"/>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
            <a:extLst>
              <a:ext uri="{FF2B5EF4-FFF2-40B4-BE49-F238E27FC236}">
                <a16:creationId xmlns:a16="http://schemas.microsoft.com/office/drawing/2014/main" id="{12DD476B-0E43-4F85-B6CA-2DF2EEFC57BE}"/>
              </a:ext>
            </a:extLst>
          </p:cNvPr>
          <p:cNvSpPr txBox="1">
            <a:spLocks/>
          </p:cNvSpPr>
          <p:nvPr/>
        </p:nvSpPr>
        <p:spPr>
          <a:xfrm>
            <a:off x="355600" y="4685501"/>
            <a:ext cx="11506200" cy="1677199"/>
          </a:xfrm>
          <a:prstGeom prst="rect">
            <a:avLst/>
          </a:prstGeom>
        </p:spPr>
        <p:txBody>
          <a:bodyPr>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387350" lvl="2" indent="-228600" defTabSz="627063" eaLnBrk="0" hangingPunct="0">
              <a:spcBef>
                <a:spcPts val="1800"/>
              </a:spcBef>
              <a:buClr>
                <a:schemeClr val="tx1"/>
              </a:buClr>
              <a:buSzPct val="95000"/>
              <a:buFont typeface="Wingdings" pitchFamily="2" charset="2"/>
              <a:buChar char=""/>
              <a:defRPr/>
            </a:pPr>
            <a:endParaRPr lang="en-US" sz="2800" b="1" dirty="0">
              <a:solidFill>
                <a:prstClr val="white"/>
              </a:solidFill>
              <a:latin typeface="Arial" charset="0"/>
            </a:endParaRPr>
          </a:p>
          <a:p>
            <a:endParaRPr lang="en-US" sz="2800" dirty="0"/>
          </a:p>
          <a:p>
            <a:pPr lvl="1"/>
            <a:endParaRPr lang="en-US" sz="2800" dirty="0"/>
          </a:p>
          <a:p>
            <a:endParaRPr lang="en-US" sz="2800" dirty="0"/>
          </a:p>
          <a:p>
            <a:endParaRPr lang="en-US" sz="2800" dirty="0"/>
          </a:p>
          <a:p>
            <a:pPr marL="609585" lvl="1" indent="0">
              <a:buFont typeface="Arial"/>
              <a:buNone/>
            </a:pPr>
            <a:endParaRPr lang="en-US" sz="2800" dirty="0"/>
          </a:p>
        </p:txBody>
      </p:sp>
      <p:sp>
        <p:nvSpPr>
          <p:cNvPr id="2" name="Rectangle 1">
            <a:extLst>
              <a:ext uri="{FF2B5EF4-FFF2-40B4-BE49-F238E27FC236}">
                <a16:creationId xmlns:a16="http://schemas.microsoft.com/office/drawing/2014/main" id="{BE8B9FA7-E65D-4A00-A529-081D35D2EB74}"/>
              </a:ext>
            </a:extLst>
          </p:cNvPr>
          <p:cNvSpPr/>
          <p:nvPr/>
        </p:nvSpPr>
        <p:spPr>
          <a:xfrm>
            <a:off x="0" y="639803"/>
            <a:ext cx="12192000" cy="584775"/>
          </a:xfrm>
          <a:prstGeom prst="rect">
            <a:avLst/>
          </a:prstGeom>
        </p:spPr>
        <p:txBody>
          <a:bodyPr wrap="square">
            <a:spAutoFit/>
          </a:bodyPr>
          <a:lstStyle/>
          <a:p>
            <a:pPr marL="158750" lvl="2" algn="ctr" defTabSz="627063" eaLnBrk="0" hangingPunct="0">
              <a:spcBef>
                <a:spcPts val="1800"/>
              </a:spcBef>
              <a:buClr>
                <a:schemeClr val="tx1"/>
              </a:buClr>
              <a:buSzPct val="95000"/>
              <a:defRPr/>
            </a:pPr>
            <a:r>
              <a:rPr lang="en-US" sz="3200" b="1" dirty="0">
                <a:latin typeface="Arial" charset="0"/>
                <a:cs typeface="Arial" charset="0"/>
              </a:rPr>
              <a:t>Trainee Highlights</a:t>
            </a:r>
            <a:endParaRPr lang="en-US" sz="3200" b="1" dirty="0">
              <a:latin typeface="Arial" charset="0"/>
            </a:endParaRPr>
          </a:p>
        </p:txBody>
      </p:sp>
      <p:pic>
        <p:nvPicPr>
          <p:cNvPr id="15" name="Picture 14">
            <a:extLst>
              <a:ext uri="{FF2B5EF4-FFF2-40B4-BE49-F238E27FC236}">
                <a16:creationId xmlns:a16="http://schemas.microsoft.com/office/drawing/2014/main" id="{3022663F-A85E-4F67-BC87-2DA833DBE317}"/>
              </a:ext>
            </a:extLst>
          </p:cNvPr>
          <p:cNvPicPr>
            <a:picLocks noChangeAspect="1"/>
          </p:cNvPicPr>
          <p:nvPr/>
        </p:nvPicPr>
        <p:blipFill rotWithShape="1">
          <a:blip r:embed="rId3"/>
          <a:srcRect l="26759" t="42562" r="34142" b="45634"/>
          <a:stretch/>
        </p:blipFill>
        <p:spPr bwMode="auto">
          <a:xfrm>
            <a:off x="1585229" y="1763419"/>
            <a:ext cx="9239505" cy="1568973"/>
          </a:xfrm>
          <a:prstGeom prst="rect">
            <a:avLst/>
          </a:prstGeom>
          <a:ln w="25400">
            <a:solidFill>
              <a:schemeClr val="tx1"/>
            </a:solidFill>
          </a:ln>
          <a:extLst>
            <a:ext uri="{53640926-AAD7-44D8-BBD7-CCE9431645EC}">
              <a14:shadowObscured xmlns:a14="http://schemas.microsoft.com/office/drawing/2010/main"/>
            </a:ext>
          </a:extLst>
        </p:spPr>
      </p:pic>
      <p:pic>
        <p:nvPicPr>
          <p:cNvPr id="16" name="Picture 15">
            <a:extLst>
              <a:ext uri="{FF2B5EF4-FFF2-40B4-BE49-F238E27FC236}">
                <a16:creationId xmlns:a16="http://schemas.microsoft.com/office/drawing/2014/main" id="{3A57875F-0378-4CB3-8031-467A40895AA5}"/>
              </a:ext>
            </a:extLst>
          </p:cNvPr>
          <p:cNvPicPr>
            <a:picLocks noChangeAspect="1"/>
          </p:cNvPicPr>
          <p:nvPr/>
        </p:nvPicPr>
        <p:blipFill rotWithShape="1">
          <a:blip r:embed="rId4"/>
          <a:srcRect l="23224" t="42522" r="38982" b="41097"/>
          <a:stretch/>
        </p:blipFill>
        <p:spPr bwMode="auto">
          <a:xfrm>
            <a:off x="1585229" y="3721915"/>
            <a:ext cx="9224633" cy="2249117"/>
          </a:xfrm>
          <a:prstGeom prst="rect">
            <a:avLst/>
          </a:prstGeom>
          <a:ln w="25400">
            <a:solidFill>
              <a:schemeClr val="tx1"/>
            </a:solidFill>
          </a:ln>
          <a:extLst>
            <a:ext uri="{53640926-AAD7-44D8-BBD7-CCE9431645EC}">
              <a14:shadowObscured xmlns:a14="http://schemas.microsoft.com/office/drawing/2010/main"/>
            </a:ext>
          </a:extLst>
        </p:spPr>
      </p:pic>
      <p:sp>
        <p:nvSpPr>
          <p:cNvPr id="8" name="TextBox 7">
            <a:extLst>
              <a:ext uri="{FF2B5EF4-FFF2-40B4-BE49-F238E27FC236}">
                <a16:creationId xmlns:a16="http://schemas.microsoft.com/office/drawing/2014/main" id="{7CEC2FE6-28E5-44D2-ADCA-90CE69DEAE16}"/>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28</a:t>
            </a:r>
          </a:p>
        </p:txBody>
      </p:sp>
      <p:sp>
        <p:nvSpPr>
          <p:cNvPr id="10" name="Rectangle 9">
            <a:extLst>
              <a:ext uri="{FF2B5EF4-FFF2-40B4-BE49-F238E27FC236}">
                <a16:creationId xmlns:a16="http://schemas.microsoft.com/office/drawing/2014/main" id="{E7D6CA6F-50F2-46A9-8946-62E2A1A0362E}"/>
              </a:ext>
            </a:extLst>
          </p:cNvPr>
          <p:cNvSpPr/>
          <p:nvPr/>
        </p:nvSpPr>
        <p:spPr>
          <a:xfrm>
            <a:off x="12700" y="-10953"/>
            <a:ext cx="12192000" cy="646331"/>
          </a:xfrm>
          <a:prstGeom prst="rect">
            <a:avLst/>
          </a:prstGeom>
        </p:spPr>
        <p:txBody>
          <a:bodyPr wrap="square">
            <a:spAutoFit/>
          </a:bodyPr>
          <a:lstStyle/>
          <a:p>
            <a:pPr marL="158750" lvl="2" algn="ctr" defTabSz="627063" eaLnBrk="0" hangingPunct="0">
              <a:spcBef>
                <a:spcPts val="1800"/>
              </a:spcBef>
              <a:buClr>
                <a:schemeClr val="tx1"/>
              </a:buClr>
              <a:buSzPct val="95000"/>
              <a:defRPr/>
            </a:pPr>
            <a:r>
              <a:rPr lang="en-US" sz="3600" b="1" dirty="0">
                <a:solidFill>
                  <a:srgbClr val="5FE0D4"/>
                </a:solidFill>
                <a:latin typeface="Arial" charset="0"/>
                <a:cs typeface="Arial" charset="0"/>
              </a:rPr>
              <a:t>Extramural</a:t>
            </a:r>
            <a:r>
              <a:rPr lang="en-US" sz="3600" dirty="0"/>
              <a:t> </a:t>
            </a:r>
            <a:r>
              <a:rPr lang="en-US" sz="3600" b="1" dirty="0">
                <a:solidFill>
                  <a:srgbClr val="5FE0D4"/>
                </a:solidFill>
                <a:latin typeface="Arial" charset="0"/>
                <a:cs typeface="Arial" charset="0"/>
              </a:rPr>
              <a:t>Investigator-Initiated</a:t>
            </a:r>
            <a:r>
              <a:rPr lang="en-US" sz="3600" dirty="0"/>
              <a:t> </a:t>
            </a:r>
            <a:r>
              <a:rPr lang="en-US" sz="3600" b="1" dirty="0">
                <a:solidFill>
                  <a:srgbClr val="5FE0D4"/>
                </a:solidFill>
                <a:latin typeface="Arial" charset="0"/>
                <a:cs typeface="Arial" charset="0"/>
              </a:rPr>
              <a:t>Highlights</a:t>
            </a:r>
          </a:p>
        </p:txBody>
      </p:sp>
    </p:spTree>
    <p:extLst>
      <p:ext uri="{BB962C8B-B14F-4D97-AF65-F5344CB8AC3E}">
        <p14:creationId xmlns:p14="http://schemas.microsoft.com/office/powerpoint/2010/main" val="3889830993"/>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up)">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
            <a:extLst>
              <a:ext uri="{FF2B5EF4-FFF2-40B4-BE49-F238E27FC236}">
                <a16:creationId xmlns:a16="http://schemas.microsoft.com/office/drawing/2014/main" id="{12DD476B-0E43-4F85-B6CA-2DF2EEFC57BE}"/>
              </a:ext>
            </a:extLst>
          </p:cNvPr>
          <p:cNvSpPr txBox="1">
            <a:spLocks/>
          </p:cNvSpPr>
          <p:nvPr/>
        </p:nvSpPr>
        <p:spPr>
          <a:xfrm>
            <a:off x="0" y="4692262"/>
            <a:ext cx="12480483" cy="1677199"/>
          </a:xfrm>
          <a:prstGeom prst="rect">
            <a:avLst/>
          </a:prstGeom>
        </p:spPr>
        <p:txBody>
          <a:bodyPr>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387350" lvl="2" indent="-228600" defTabSz="627063" eaLnBrk="0" hangingPunct="0">
              <a:spcBef>
                <a:spcPts val="1800"/>
              </a:spcBef>
              <a:buClr>
                <a:schemeClr val="tx1"/>
              </a:buClr>
              <a:buSzPct val="95000"/>
              <a:buFont typeface="Wingdings" pitchFamily="2" charset="2"/>
              <a:buChar char=""/>
              <a:defRPr/>
            </a:pPr>
            <a:r>
              <a:rPr lang="en-US" sz="2800" b="1" dirty="0">
                <a:solidFill>
                  <a:prstClr val="white"/>
                </a:solidFill>
                <a:latin typeface="Arial" charset="0"/>
              </a:rPr>
              <a:t>Encourages requests be submitted at </a:t>
            </a:r>
            <a:r>
              <a:rPr lang="en-US" sz="2800" b="1" dirty="0">
                <a:latin typeface="Arial" charset="0"/>
              </a:rPr>
              <a:t>least </a:t>
            </a:r>
            <a:r>
              <a:rPr lang="en-US" sz="2800" b="1" dirty="0">
                <a:latin typeface="Arial" charset="0"/>
                <a:cs typeface="Arial" charset="0"/>
              </a:rPr>
              <a:t>eight</a:t>
            </a:r>
            <a:r>
              <a:rPr lang="en-US" sz="2800" b="1" dirty="0">
                <a:latin typeface="Arial" charset="0"/>
              </a:rPr>
              <a:t> </a:t>
            </a:r>
            <a:r>
              <a:rPr lang="en-US" sz="2800" b="1" dirty="0">
                <a:latin typeface="Arial" charset="0"/>
                <a:cs typeface="Arial" charset="0"/>
              </a:rPr>
              <a:t>weeks</a:t>
            </a:r>
            <a:r>
              <a:rPr lang="en-US" sz="2800" b="1" dirty="0">
                <a:latin typeface="Arial" charset="0"/>
              </a:rPr>
              <a:t> prior </a:t>
            </a:r>
            <a:r>
              <a:rPr lang="en-US" sz="2800" b="1" dirty="0">
                <a:solidFill>
                  <a:prstClr val="white"/>
                </a:solidFill>
                <a:latin typeface="Arial" charset="0"/>
              </a:rPr>
              <a:t>to 	anticipated submission date</a:t>
            </a:r>
          </a:p>
          <a:p>
            <a:pPr marL="387350" lvl="2" indent="-228600" defTabSz="627063" eaLnBrk="0" hangingPunct="0">
              <a:spcBef>
                <a:spcPts val="1800"/>
              </a:spcBef>
              <a:buClr>
                <a:schemeClr val="tx1"/>
              </a:buClr>
              <a:buSzPct val="95000"/>
              <a:buFont typeface="Wingdings" pitchFamily="2" charset="2"/>
              <a:buChar char=""/>
              <a:defRPr/>
            </a:pPr>
            <a:r>
              <a:rPr lang="en-US" sz="2800" b="1" dirty="0">
                <a:solidFill>
                  <a:prstClr val="white"/>
                </a:solidFill>
                <a:latin typeface="Arial" charset="0"/>
              </a:rPr>
              <a:t>Details specific items to include in the request letter</a:t>
            </a:r>
          </a:p>
          <a:p>
            <a:pPr marL="387350" lvl="2" indent="-228600" defTabSz="627063" eaLnBrk="0" hangingPunct="0">
              <a:spcBef>
                <a:spcPts val="1800"/>
              </a:spcBef>
              <a:buClr>
                <a:schemeClr val="tx1"/>
              </a:buClr>
              <a:buSzPct val="95000"/>
              <a:buFont typeface="Wingdings" pitchFamily="2" charset="2"/>
              <a:buChar char=""/>
              <a:defRPr/>
            </a:pPr>
            <a:endParaRPr lang="en-US" sz="2800" b="1" dirty="0">
              <a:solidFill>
                <a:prstClr val="white"/>
              </a:solidFill>
              <a:latin typeface="Arial" charset="0"/>
            </a:endParaRPr>
          </a:p>
          <a:p>
            <a:endParaRPr lang="en-US" sz="2800" dirty="0"/>
          </a:p>
          <a:p>
            <a:pPr lvl="1"/>
            <a:endParaRPr lang="en-US" sz="2800" dirty="0"/>
          </a:p>
          <a:p>
            <a:endParaRPr lang="en-US" sz="2800" dirty="0"/>
          </a:p>
          <a:p>
            <a:endParaRPr lang="en-US" sz="2800" dirty="0"/>
          </a:p>
          <a:p>
            <a:pPr marL="609585" lvl="1" indent="0">
              <a:buFont typeface="Arial"/>
              <a:buNone/>
            </a:pPr>
            <a:endParaRPr lang="en-US" sz="2800" dirty="0"/>
          </a:p>
        </p:txBody>
      </p:sp>
      <p:sp>
        <p:nvSpPr>
          <p:cNvPr id="2" name="Rectangle 1">
            <a:extLst>
              <a:ext uri="{FF2B5EF4-FFF2-40B4-BE49-F238E27FC236}">
                <a16:creationId xmlns:a16="http://schemas.microsoft.com/office/drawing/2014/main" id="{BE8B9FA7-E65D-4A00-A529-081D35D2EB74}"/>
              </a:ext>
            </a:extLst>
          </p:cNvPr>
          <p:cNvSpPr/>
          <p:nvPr/>
        </p:nvSpPr>
        <p:spPr>
          <a:xfrm>
            <a:off x="877824" y="-13916"/>
            <a:ext cx="10460736" cy="1200329"/>
          </a:xfrm>
          <a:prstGeom prst="rect">
            <a:avLst/>
          </a:prstGeom>
        </p:spPr>
        <p:txBody>
          <a:bodyPr wrap="square">
            <a:spAutoFit/>
          </a:bodyPr>
          <a:lstStyle/>
          <a:p>
            <a:pPr marL="158750" lvl="2" algn="ctr" defTabSz="627063" eaLnBrk="0" hangingPunct="0">
              <a:spcBef>
                <a:spcPts val="1800"/>
              </a:spcBef>
              <a:buClr>
                <a:schemeClr val="tx1"/>
              </a:buClr>
              <a:buSzPct val="95000"/>
              <a:defRPr/>
            </a:pPr>
            <a:r>
              <a:rPr lang="en-US" sz="3600" b="1" dirty="0">
                <a:solidFill>
                  <a:srgbClr val="5FE0D4"/>
                </a:solidFill>
                <a:latin typeface="Arial" charset="0"/>
                <a:cs typeface="Arial" charset="0"/>
              </a:rPr>
              <a:t>NHGRI Review of Requests for Applications with &gt;$500K Direct Costs</a:t>
            </a:r>
            <a:endParaRPr lang="en-US" sz="3600" b="1" dirty="0">
              <a:solidFill>
                <a:prstClr val="white"/>
              </a:solidFill>
              <a:latin typeface="Arial" charset="0"/>
            </a:endParaRPr>
          </a:p>
        </p:txBody>
      </p:sp>
      <p:pic>
        <p:nvPicPr>
          <p:cNvPr id="12" name="Picture 11" descr="Graphical user interface, text, application, website&#10;&#10;Description automatically generated">
            <a:extLst>
              <a:ext uri="{FF2B5EF4-FFF2-40B4-BE49-F238E27FC236}">
                <a16:creationId xmlns:a16="http://schemas.microsoft.com/office/drawing/2014/main" id="{97261A5F-FC11-2186-730B-E7B0E2C1BF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01090" y="1327138"/>
            <a:ext cx="5989820" cy="3053443"/>
          </a:xfrm>
          <a:prstGeom prst="rect">
            <a:avLst/>
          </a:prstGeom>
          <a:solidFill>
            <a:srgbClr val="FFFFFF">
              <a:shade val="85000"/>
            </a:srgbClr>
          </a:solidFill>
          <a:ln w="127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TextBox 5">
            <a:extLst>
              <a:ext uri="{FF2B5EF4-FFF2-40B4-BE49-F238E27FC236}">
                <a16:creationId xmlns:a16="http://schemas.microsoft.com/office/drawing/2014/main" id="{72747DC5-3AA3-4089-8F5C-3DD198986F5E}"/>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29</a:t>
            </a:r>
          </a:p>
        </p:txBody>
      </p:sp>
    </p:spTree>
    <p:extLst>
      <p:ext uri="{BB962C8B-B14F-4D97-AF65-F5344CB8AC3E}">
        <p14:creationId xmlns:p14="http://schemas.microsoft.com/office/powerpoint/2010/main" val="3623682140"/>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E8B9FA7-E65D-4A00-A529-081D35D2EB74}"/>
              </a:ext>
            </a:extLst>
          </p:cNvPr>
          <p:cNvSpPr/>
          <p:nvPr/>
        </p:nvSpPr>
        <p:spPr>
          <a:xfrm>
            <a:off x="961776" y="-12936"/>
            <a:ext cx="10228736" cy="1200329"/>
          </a:xfrm>
          <a:prstGeom prst="rect">
            <a:avLst/>
          </a:prstGeom>
        </p:spPr>
        <p:txBody>
          <a:bodyPr wrap="square">
            <a:spAutoFit/>
          </a:bodyPr>
          <a:lstStyle/>
          <a:p>
            <a:pPr marL="158750" marR="0" lvl="2" indent="0" algn="ctr" defTabSz="627063" rtl="0" eaLnBrk="0" fontAlgn="auto" latinLnBrk="0" hangingPunct="0">
              <a:lnSpc>
                <a:spcPct val="100000"/>
              </a:lnSpc>
              <a:spcBef>
                <a:spcPts val="1200"/>
              </a:spcBef>
              <a:spcAft>
                <a:spcPts val="0"/>
              </a:spcAft>
              <a:buClr>
                <a:srgbClr val="FFFFFF"/>
              </a:buClr>
              <a:buSzPct val="95000"/>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n-ea"/>
                <a:cs typeface="Arial" charset="0"/>
              </a:rPr>
              <a:t>Scientific Areas of Emphasis and Extramural Research Program Contacts Webpage</a:t>
            </a:r>
            <a:endParaRPr kumimoji="0" lang="en-US" sz="3600" b="1" i="0" u="none" strike="noStrike" kern="1200" cap="none" spc="0" normalizeH="0" baseline="0" noProof="0" dirty="0">
              <a:ln>
                <a:noFill/>
              </a:ln>
              <a:solidFill>
                <a:prstClr val="white"/>
              </a:solidFill>
              <a:effectLst/>
              <a:uLnTx/>
              <a:uFillTx/>
              <a:latin typeface="Arial" charset="0"/>
              <a:ea typeface="+mn-ea"/>
              <a:cs typeface="+mn-cs"/>
            </a:endParaRPr>
          </a:p>
        </p:txBody>
      </p:sp>
      <p:pic>
        <p:nvPicPr>
          <p:cNvPr id="5" name="Picture 4">
            <a:extLst>
              <a:ext uri="{FF2B5EF4-FFF2-40B4-BE49-F238E27FC236}">
                <a16:creationId xmlns:a16="http://schemas.microsoft.com/office/drawing/2014/main" id="{BA83B4AD-72E7-4E6C-8B55-BABA7106F98B}"/>
              </a:ext>
            </a:extLst>
          </p:cNvPr>
          <p:cNvPicPr>
            <a:picLocks noChangeAspect="1"/>
          </p:cNvPicPr>
          <p:nvPr/>
        </p:nvPicPr>
        <p:blipFill>
          <a:blip r:embed="rId3"/>
          <a:stretch>
            <a:fillRect/>
          </a:stretch>
        </p:blipFill>
        <p:spPr>
          <a:xfrm>
            <a:off x="526350" y="1302284"/>
            <a:ext cx="4880821" cy="1731904"/>
          </a:xfrm>
          <a:prstGeom prst="rect">
            <a:avLst/>
          </a:prstGeom>
        </p:spPr>
      </p:pic>
      <p:pic>
        <p:nvPicPr>
          <p:cNvPr id="7" name="Picture 6">
            <a:extLst>
              <a:ext uri="{FF2B5EF4-FFF2-40B4-BE49-F238E27FC236}">
                <a16:creationId xmlns:a16="http://schemas.microsoft.com/office/drawing/2014/main" id="{6468DDBD-C790-43D7-813F-A527B5511C76}"/>
              </a:ext>
            </a:extLst>
          </p:cNvPr>
          <p:cNvPicPr>
            <a:picLocks noChangeAspect="1"/>
          </p:cNvPicPr>
          <p:nvPr/>
        </p:nvPicPr>
        <p:blipFill>
          <a:blip r:embed="rId4"/>
          <a:stretch>
            <a:fillRect/>
          </a:stretch>
        </p:blipFill>
        <p:spPr>
          <a:xfrm>
            <a:off x="1299229" y="3143057"/>
            <a:ext cx="3413887" cy="3551443"/>
          </a:xfrm>
          <a:prstGeom prst="rect">
            <a:avLst/>
          </a:prstGeom>
        </p:spPr>
      </p:pic>
      <p:pic>
        <p:nvPicPr>
          <p:cNvPr id="13" name="Picture 12">
            <a:extLst>
              <a:ext uri="{FF2B5EF4-FFF2-40B4-BE49-F238E27FC236}">
                <a16:creationId xmlns:a16="http://schemas.microsoft.com/office/drawing/2014/main" id="{93151DA6-682C-4F81-BF60-6558AD12E92B}"/>
              </a:ext>
            </a:extLst>
          </p:cNvPr>
          <p:cNvPicPr>
            <a:picLocks noChangeAspect="1"/>
          </p:cNvPicPr>
          <p:nvPr/>
        </p:nvPicPr>
        <p:blipFill>
          <a:blip r:embed="rId5"/>
          <a:stretch>
            <a:fillRect/>
          </a:stretch>
        </p:blipFill>
        <p:spPr>
          <a:xfrm>
            <a:off x="6528311" y="1405750"/>
            <a:ext cx="4624017" cy="173190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8">
            <a:extLst>
              <a:ext uri="{FF2B5EF4-FFF2-40B4-BE49-F238E27FC236}">
                <a16:creationId xmlns:a16="http://schemas.microsoft.com/office/drawing/2014/main" id="{152F6E62-C32F-488F-97CC-DB347244A1F0}"/>
              </a:ext>
            </a:extLst>
          </p:cNvPr>
          <p:cNvPicPr>
            <a:picLocks noChangeAspect="1"/>
          </p:cNvPicPr>
          <p:nvPr/>
        </p:nvPicPr>
        <p:blipFill>
          <a:blip r:embed="rId6"/>
          <a:stretch>
            <a:fillRect/>
          </a:stretch>
        </p:blipFill>
        <p:spPr>
          <a:xfrm>
            <a:off x="6482423" y="3429000"/>
            <a:ext cx="4724083" cy="2979718"/>
          </a:xfrm>
          <a:prstGeom prst="rect">
            <a:avLst/>
          </a:prstGeom>
        </p:spPr>
      </p:pic>
      <p:sp>
        <p:nvSpPr>
          <p:cNvPr id="11" name="Arrow: Right 10">
            <a:extLst>
              <a:ext uri="{FF2B5EF4-FFF2-40B4-BE49-F238E27FC236}">
                <a16:creationId xmlns:a16="http://schemas.microsoft.com/office/drawing/2014/main" id="{2837F30E-FE22-48C0-A4CC-BE44B738F0EA}"/>
              </a:ext>
            </a:extLst>
          </p:cNvPr>
          <p:cNvSpPr/>
          <p:nvPr/>
        </p:nvSpPr>
        <p:spPr>
          <a:xfrm flipH="1">
            <a:off x="11334511" y="2696647"/>
            <a:ext cx="706582" cy="540737"/>
          </a:xfrm>
          <a:prstGeom prst="rightArrow">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927B332A-7023-4B20-A984-C67113BED8AE}"/>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30</a:t>
            </a:r>
          </a:p>
        </p:txBody>
      </p:sp>
    </p:spTree>
    <p:extLst>
      <p:ext uri="{BB962C8B-B14F-4D97-AF65-F5344CB8AC3E}">
        <p14:creationId xmlns:p14="http://schemas.microsoft.com/office/powerpoint/2010/main" val="1701509652"/>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12192000" cy="669925"/>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5FE0D4"/>
                </a:solidFill>
                <a:latin typeface="Arial" pitchFamily="34" charset="0"/>
                <a:cs typeface="Arial" pitchFamily="34" charset="0"/>
              </a:rPr>
              <a:t>Director’s Report Outline</a:t>
            </a:r>
          </a:p>
        </p:txBody>
      </p:sp>
      <p:sp>
        <p:nvSpPr>
          <p:cNvPr id="4" name="Rectangle 4"/>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E57200"/>
                </a:solidFill>
                <a:effectLst/>
                <a:uLnTx/>
                <a:uFillTx/>
                <a:latin typeface="Arial" panose="020B0604020202020204"/>
                <a:ea typeface="+mn-ea"/>
                <a:cs typeface="+mn-cs"/>
              </a:rPr>
              <a:t>NIH Common Fund/Trans-NIH </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Communications, Policy, and Education</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2795184886"/>
      </p:ext>
    </p:extLst>
  </p:cSld>
  <p:clrMapOvr>
    <a:masterClrMapping/>
  </p:clrMapOvr>
  <p:transition spd="slow">
    <p:wipe dir="d"/>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0" y="9084"/>
            <a:ext cx="12192000" cy="639763"/>
          </a:xfrm>
        </p:spPr>
        <p:txBody>
          <a:bodyPr/>
          <a:lstStyle/>
          <a:p>
            <a:pPr algn="ctr">
              <a:defRPr/>
            </a:pPr>
            <a:r>
              <a:rPr lang="en-US" sz="3600" dirty="0">
                <a:solidFill>
                  <a:srgbClr val="5FE0D4"/>
                </a:solidFill>
                <a:latin typeface="Arial" charset="0"/>
                <a:cs typeface="Arial" charset="0"/>
              </a:rPr>
              <a:t>Knockout Mouse Phenotyping Project (KOMP2)</a:t>
            </a:r>
            <a:endParaRPr lang="en-US" sz="3600" dirty="0">
              <a:solidFill>
                <a:srgbClr val="5FE0D4"/>
              </a:solidFill>
              <a:latin typeface="Arial" pitchFamily="34" charset="0"/>
              <a:cs typeface="Arial" pitchFamily="34" charset="0"/>
            </a:endParaRPr>
          </a:p>
        </p:txBody>
      </p:sp>
      <p:sp>
        <p:nvSpPr>
          <p:cNvPr id="42" name="Rectangle 41"/>
          <p:cNvSpPr/>
          <p:nvPr/>
        </p:nvSpPr>
        <p:spPr>
          <a:xfrm>
            <a:off x="392144" y="2051283"/>
            <a:ext cx="11592038" cy="5078313"/>
          </a:xfrm>
          <a:prstGeom prst="rect">
            <a:avLst/>
          </a:prstGeom>
        </p:spPr>
        <p:txBody>
          <a:bodyPr wrap="square">
            <a:spAutoFit/>
          </a:bodyPr>
          <a:lstStyle/>
          <a:p>
            <a:pPr marL="457200" marR="0" lvl="0" indent="-225425" algn="l" defTabSz="627063" rtl="0" eaLnBrk="0" fontAlgn="auto" latinLnBrk="0" hangingPunct="0">
              <a:lnSpc>
                <a:spcPct val="150000"/>
              </a:lnSpc>
              <a:spcBef>
                <a:spcPts val="600"/>
              </a:spcBef>
              <a:spcAft>
                <a:spcPts val="0"/>
              </a:spcAft>
              <a:buClr>
                <a:srgbClr val="FFFFFF"/>
              </a:buClr>
              <a:buSzPct val="95000"/>
              <a:buFont typeface="Wingdings" panose="05000000000000000000" pitchFamily="2" charset="2"/>
              <a:buChar char="§"/>
              <a:tabLst/>
              <a:defRPr/>
            </a:pPr>
            <a:r>
              <a:rPr kumimoji="0" lang="en-US" sz="3000" b="1" i="0" u="none" strike="noStrike" kern="1200" cap="none" spc="0" normalizeH="0" baseline="0" noProof="0" dirty="0">
                <a:ln>
                  <a:noFill/>
                </a:ln>
                <a:solidFill>
                  <a:prstClr val="white"/>
                </a:solidFill>
                <a:effectLst/>
                <a:uLnTx/>
                <a:uFillTx/>
                <a:latin typeface="Arial" charset="0"/>
                <a:ea typeface="+mn-ea"/>
                <a:cs typeface="+mn-cs"/>
              </a:rPr>
              <a:t>Trans-NIH program supported by 18 institutes/centers</a:t>
            </a:r>
          </a:p>
          <a:p>
            <a:pPr lvl="1" defTabSz="627063" eaLnBrk="0" hangingPunct="0">
              <a:lnSpc>
                <a:spcPct val="150000"/>
              </a:lnSpc>
              <a:spcBef>
                <a:spcPts val="600"/>
              </a:spcBef>
              <a:buClr>
                <a:srgbClr val="FFFFFF"/>
              </a:buClr>
              <a:buSzPct val="95000"/>
              <a:defRPr/>
            </a:pPr>
            <a:r>
              <a:rPr kumimoji="0" lang="en-US" sz="2000" b="1" i="1" u="none" strike="noStrike" kern="1200" cap="none" spc="0" normalizeH="0" baseline="0" noProof="0" dirty="0">
                <a:ln>
                  <a:noFill/>
                </a:ln>
                <a:solidFill>
                  <a:schemeClr val="accent3">
                    <a:lumMod val="40000"/>
                    <a:lumOff val="60000"/>
                  </a:schemeClr>
                </a:solidFill>
                <a:effectLst/>
                <a:uLnTx/>
                <a:uFillTx/>
                <a:latin typeface="Arial" charset="0"/>
                <a:ea typeface="+mn-ea"/>
                <a:cs typeface="+mn-cs"/>
              </a:rPr>
              <a:t>		</a:t>
            </a:r>
            <a:r>
              <a:rPr kumimoji="0" lang="en-US" sz="2000" b="1" u="none" strike="noStrike" kern="1200" cap="none" spc="0" normalizeH="0" baseline="0" noProof="0" dirty="0">
                <a:ln>
                  <a:noFill/>
                </a:ln>
                <a:solidFill>
                  <a:schemeClr val="bg2">
                    <a:lumMod val="40000"/>
                    <a:lumOff val="60000"/>
                  </a:schemeClr>
                </a:solidFill>
                <a:effectLst/>
                <a:uLnTx/>
                <a:uFillTx/>
                <a:latin typeface="Arial" charset="0"/>
                <a:ea typeface="+mn-ea"/>
                <a:cs typeface="+mn-cs"/>
              </a:rPr>
              <a:t>NCI, NEI, NHGRI, NHLBI, NIA, NIAAA, NIAID, NIAMS, NICHD, NIDA, 						NIDCD, NIDCR, NIDDK, NIEHS, NINDS, NCCIH, ORIP, &amp; ORWH</a:t>
            </a:r>
          </a:p>
          <a:p>
            <a:pPr marL="1676370" marR="0" lvl="2" indent="-457200" algn="l" defTabSz="627063" rtl="0" eaLnBrk="0" fontAlgn="auto" latinLnBrk="0" hangingPunct="0">
              <a:lnSpc>
                <a:spcPct val="100000"/>
              </a:lnSpc>
              <a:spcBef>
                <a:spcPts val="600"/>
              </a:spcBef>
              <a:spcAft>
                <a:spcPts val="0"/>
              </a:spcAft>
              <a:buClr>
                <a:srgbClr val="FFFFFF"/>
              </a:buClr>
              <a:buSzPct val="95000"/>
              <a:buFont typeface="Arial" panose="020B0604020202020204" pitchFamily="34" charset="0"/>
              <a:buChar char="•"/>
              <a:tabLst/>
              <a:defRPr/>
            </a:pPr>
            <a:endParaRPr kumimoji="0" lang="en-US" sz="2400" b="1" i="1" u="none" strike="noStrike" kern="1200" cap="none" spc="0" normalizeH="0" baseline="0" noProof="0" dirty="0">
              <a:ln>
                <a:noFill/>
              </a:ln>
              <a:solidFill>
                <a:prstClr val="white"/>
              </a:solidFill>
              <a:effectLst/>
              <a:uLnTx/>
              <a:uFillTx/>
              <a:latin typeface="Arial" charset="0"/>
              <a:ea typeface="+mn-ea"/>
              <a:cs typeface="+mn-cs"/>
            </a:endParaRPr>
          </a:p>
          <a:p>
            <a:pPr marL="457200" marR="0" lvl="0" indent="-225425" algn="l" defTabSz="627063" rtl="0" eaLnBrk="0" fontAlgn="auto" latinLnBrk="0" hangingPunct="0">
              <a:lnSpc>
                <a:spcPct val="100000"/>
              </a:lnSpc>
              <a:spcBef>
                <a:spcPts val="600"/>
              </a:spcBef>
              <a:spcAft>
                <a:spcPts val="0"/>
              </a:spcAft>
              <a:buClr>
                <a:srgbClr val="FFFFFF"/>
              </a:buClr>
              <a:buSzPct val="95000"/>
              <a:buFont typeface="Wingdings" panose="05000000000000000000" pitchFamily="2" charset="2"/>
              <a:buChar char="§"/>
              <a:tabLst/>
              <a:defRPr/>
            </a:pPr>
            <a:r>
              <a:rPr kumimoji="0" lang="en-US" sz="3000" b="1" i="0" u="none" strike="noStrike" kern="1200" cap="none" spc="0" normalizeH="0" baseline="0" noProof="0" dirty="0">
                <a:ln>
                  <a:noFill/>
                </a:ln>
                <a:solidFill>
                  <a:prstClr val="white"/>
                </a:solidFill>
                <a:effectLst/>
                <a:uLnTx/>
                <a:uFillTx/>
                <a:latin typeface="Arial" charset="0"/>
                <a:ea typeface="+mn-ea"/>
                <a:cs typeface="+mn-cs"/>
              </a:rPr>
              <a:t>Awards funded for a final five-year project period</a:t>
            </a:r>
          </a:p>
          <a:p>
            <a:pPr marL="0" marR="0" lvl="0" indent="0" algn="l" defTabSz="627063" rtl="0" eaLnBrk="0" fontAlgn="auto" latinLnBrk="0" hangingPunct="0">
              <a:lnSpc>
                <a:spcPct val="100000"/>
              </a:lnSpc>
              <a:spcBef>
                <a:spcPts val="600"/>
              </a:spcBef>
              <a:spcAft>
                <a:spcPts val="0"/>
              </a:spcAft>
              <a:buClr>
                <a:srgbClr val="FFFFFF"/>
              </a:buClr>
              <a:buSzPct val="95000"/>
              <a:buFontTx/>
              <a:buNone/>
              <a:tabLst/>
              <a:defRPr/>
            </a:pPr>
            <a:endParaRPr kumimoji="0" lang="en-US" sz="2500" b="1" i="0" u="none" strike="noStrike" kern="1200" cap="none" spc="0" normalizeH="0" baseline="0" noProof="0" dirty="0">
              <a:ln>
                <a:noFill/>
              </a:ln>
              <a:solidFill>
                <a:prstClr val="white"/>
              </a:solidFill>
              <a:effectLst/>
              <a:uLnTx/>
              <a:uFillTx/>
              <a:latin typeface="Arial" charset="0"/>
              <a:ea typeface="+mn-ea"/>
              <a:cs typeface="+mn-cs"/>
            </a:endParaRPr>
          </a:p>
          <a:p>
            <a:pPr marL="0" marR="0" lvl="0" indent="0" algn="l" defTabSz="627063" rtl="0" eaLnBrk="0" fontAlgn="auto" latinLnBrk="0" hangingPunct="0">
              <a:lnSpc>
                <a:spcPct val="100000"/>
              </a:lnSpc>
              <a:spcBef>
                <a:spcPts val="600"/>
              </a:spcBef>
              <a:spcAft>
                <a:spcPts val="0"/>
              </a:spcAft>
              <a:buClr>
                <a:srgbClr val="FFFFFF"/>
              </a:buClr>
              <a:buSzPct val="95000"/>
              <a:buFontTx/>
              <a:buNone/>
              <a:tabLst/>
              <a:defRPr/>
            </a:pPr>
            <a:endParaRPr kumimoji="0" lang="en-US" sz="2500" b="1" i="0" u="none" strike="noStrike" kern="1200" cap="none" spc="0" normalizeH="0" baseline="0" noProof="0" dirty="0">
              <a:ln>
                <a:noFill/>
              </a:ln>
              <a:solidFill>
                <a:prstClr val="white"/>
              </a:solidFill>
              <a:effectLst/>
              <a:uLnTx/>
              <a:uFillTx/>
              <a:latin typeface="Arial" charset="0"/>
              <a:ea typeface="+mn-ea"/>
              <a:cs typeface="+mn-cs"/>
            </a:endParaRPr>
          </a:p>
          <a:p>
            <a:pPr marL="0" marR="0" lvl="0" indent="0" algn="l" defTabSz="627063" rtl="0" eaLnBrk="0" fontAlgn="auto" latinLnBrk="0" hangingPunct="0">
              <a:lnSpc>
                <a:spcPct val="100000"/>
              </a:lnSpc>
              <a:spcBef>
                <a:spcPts val="600"/>
              </a:spcBef>
              <a:spcAft>
                <a:spcPts val="0"/>
              </a:spcAft>
              <a:buClr>
                <a:srgbClr val="FFFFFF"/>
              </a:buClr>
              <a:buSzPct val="95000"/>
              <a:buFontTx/>
              <a:buNone/>
              <a:tabLst/>
              <a:defRPr/>
            </a:pPr>
            <a:endParaRPr kumimoji="0" lang="en-US" sz="2500" b="1" i="0" u="none" strike="noStrike" kern="1200" cap="none" spc="0" normalizeH="0" baseline="0" noProof="0" dirty="0">
              <a:ln>
                <a:noFill/>
              </a:ln>
              <a:solidFill>
                <a:prstClr val="white"/>
              </a:solidFill>
              <a:effectLst/>
              <a:uLnTx/>
              <a:uFillTx/>
              <a:latin typeface="Arial" charset="0"/>
              <a:ea typeface="+mn-ea"/>
              <a:cs typeface="+mn-cs"/>
            </a:endParaRPr>
          </a:p>
          <a:p>
            <a:pPr marL="0" marR="0" lvl="0" indent="0" algn="l" defTabSz="627063" rtl="0" eaLnBrk="0" fontAlgn="auto" latinLnBrk="0" hangingPunct="0">
              <a:lnSpc>
                <a:spcPct val="100000"/>
              </a:lnSpc>
              <a:spcBef>
                <a:spcPts val="600"/>
              </a:spcBef>
              <a:spcAft>
                <a:spcPts val="0"/>
              </a:spcAft>
              <a:buClr>
                <a:srgbClr val="FFFFFF"/>
              </a:buClr>
              <a:buSzPct val="95000"/>
              <a:buFontTx/>
              <a:buNone/>
              <a:tabLst/>
              <a:defRPr/>
            </a:pPr>
            <a:endParaRPr kumimoji="0" lang="en-US" sz="2500" b="1" i="0" u="none" strike="noStrike" kern="1200" cap="none" spc="0" normalizeH="0" baseline="0" noProof="0" dirty="0">
              <a:ln>
                <a:noFill/>
              </a:ln>
              <a:solidFill>
                <a:prstClr val="white"/>
              </a:solidFill>
              <a:effectLst/>
              <a:uLnTx/>
              <a:uFillTx/>
              <a:latin typeface="Arial" charset="0"/>
              <a:ea typeface="+mn-ea"/>
              <a:cs typeface="+mn-cs"/>
            </a:endParaRPr>
          </a:p>
          <a:p>
            <a:pPr marL="0" marR="0" lvl="0" indent="0" algn="l" defTabSz="627063" rtl="0" eaLnBrk="0" fontAlgn="auto" latinLnBrk="0" hangingPunct="0">
              <a:lnSpc>
                <a:spcPct val="100000"/>
              </a:lnSpc>
              <a:spcBef>
                <a:spcPts val="600"/>
              </a:spcBef>
              <a:spcAft>
                <a:spcPts val="0"/>
              </a:spcAft>
              <a:buClr>
                <a:srgbClr val="FFFFFF"/>
              </a:buClr>
              <a:buSzPct val="95000"/>
              <a:buFontTx/>
              <a:buNone/>
              <a:tabLst/>
              <a:defRPr/>
            </a:pPr>
            <a:endParaRPr kumimoji="0" lang="en-US" sz="2500" b="1" i="0" u="none" strike="noStrike" kern="1200" cap="none" spc="0" normalizeH="0" baseline="0" noProof="0" dirty="0">
              <a:ln>
                <a:noFill/>
              </a:ln>
              <a:solidFill>
                <a:prstClr val="white"/>
              </a:solidFill>
              <a:effectLst/>
              <a:uLnTx/>
              <a:uFillTx/>
              <a:latin typeface="Arial" charset="0"/>
              <a:ea typeface="+mn-ea"/>
              <a:cs typeface="+mn-cs"/>
            </a:endParaRPr>
          </a:p>
        </p:txBody>
      </p:sp>
      <p:pic>
        <p:nvPicPr>
          <p:cNvPr id="9" name="Picture 7" descr="S:\CENTERS\Kris\Presos&amp;Posters&amp;Pictures\Graphics\KOMP logo.jpeg">
            <a:extLst>
              <a:ext uri="{FF2B5EF4-FFF2-40B4-BE49-F238E27FC236}">
                <a16:creationId xmlns:a16="http://schemas.microsoft.com/office/drawing/2014/main" id="{E824236F-6347-4276-91CD-F2482ADA85FD}"/>
              </a:ext>
            </a:extLst>
          </p:cNvPr>
          <p:cNvPicPr>
            <a:picLocks noChangeAspect="1" noChangeArrowheads="1"/>
          </p:cNvPicPr>
          <p:nvPr/>
        </p:nvPicPr>
        <p:blipFill>
          <a:blip r:embed="rId3" cstate="print"/>
          <a:stretch>
            <a:fillRect/>
          </a:stretch>
        </p:blipFill>
        <p:spPr bwMode="auto">
          <a:xfrm>
            <a:off x="2408945" y="736912"/>
            <a:ext cx="2263750" cy="1339430"/>
          </a:xfrm>
          <a:prstGeom prst="rect">
            <a:avLst/>
          </a:prstGeom>
          <a:ln>
            <a:noFill/>
          </a:ln>
          <a:effectLst>
            <a:glow rad="101600">
              <a:schemeClr val="accent3">
                <a:satMod val="175000"/>
                <a:alpha val="40000"/>
              </a:schemeClr>
            </a:glow>
            <a:outerShdw blurRad="292100" dist="139700" dir="2700000" algn="tl" rotWithShape="0">
              <a:srgbClr val="333333">
                <a:alpha val="65000"/>
              </a:srgbClr>
            </a:outerShdw>
          </a:effectLst>
        </p:spPr>
      </p:pic>
      <p:pic>
        <p:nvPicPr>
          <p:cNvPr id="10" name="Picture 3">
            <a:extLst>
              <a:ext uri="{FF2B5EF4-FFF2-40B4-BE49-F238E27FC236}">
                <a16:creationId xmlns:a16="http://schemas.microsoft.com/office/drawing/2014/main" id="{B5E0AD45-5079-4E78-852E-AFDD255F4E5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88163" y="736912"/>
            <a:ext cx="3945640" cy="1339430"/>
          </a:xfrm>
          <a:prstGeom prst="rect">
            <a:avLst/>
          </a:prstGeom>
          <a:ln>
            <a:noFill/>
          </a:ln>
          <a:effectLst>
            <a:glow rad="101600">
              <a:schemeClr val="accent3">
                <a:satMod val="175000"/>
                <a:alpha val="40000"/>
              </a:schemeClr>
            </a:glow>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5">
            <a:extLst>
              <a:ext uri="{FF2B5EF4-FFF2-40B4-BE49-F238E27FC236}">
                <a16:creationId xmlns:a16="http://schemas.microsoft.com/office/drawing/2014/main" id="{CCFD06BD-6DB0-48D2-AFC6-D1B80AFBD7F7}"/>
              </a:ext>
            </a:extLst>
          </p:cNvPr>
          <p:cNvPicPr>
            <a:picLocks noChangeAspect="1"/>
          </p:cNvPicPr>
          <p:nvPr/>
        </p:nvPicPr>
        <p:blipFill>
          <a:blip r:embed="rId5"/>
          <a:stretch>
            <a:fillRect/>
          </a:stretch>
        </p:blipFill>
        <p:spPr>
          <a:xfrm>
            <a:off x="207819" y="5503657"/>
            <a:ext cx="3106882" cy="524718"/>
          </a:xfrm>
          <a:prstGeom prst="rect">
            <a:avLst/>
          </a:prstGeom>
        </p:spPr>
      </p:pic>
      <p:pic>
        <p:nvPicPr>
          <p:cNvPr id="11" name="Picture 10">
            <a:extLst>
              <a:ext uri="{FF2B5EF4-FFF2-40B4-BE49-F238E27FC236}">
                <a16:creationId xmlns:a16="http://schemas.microsoft.com/office/drawing/2014/main" id="{ECD30FF1-F2AC-4B43-A8F4-02812041F782}"/>
              </a:ext>
            </a:extLst>
          </p:cNvPr>
          <p:cNvPicPr>
            <a:picLocks noChangeAspect="1"/>
          </p:cNvPicPr>
          <p:nvPr/>
        </p:nvPicPr>
        <p:blipFill>
          <a:blip r:embed="rId6"/>
          <a:stretch>
            <a:fillRect/>
          </a:stretch>
        </p:blipFill>
        <p:spPr>
          <a:xfrm>
            <a:off x="3683353" y="4970114"/>
            <a:ext cx="2925805" cy="1623287"/>
          </a:xfrm>
          <a:prstGeom prst="rect">
            <a:avLst/>
          </a:prstGeom>
        </p:spPr>
      </p:pic>
      <p:pic>
        <p:nvPicPr>
          <p:cNvPr id="1032" name="Picture 8" descr="Baylor College of Medicine - Wikipedia">
            <a:extLst>
              <a:ext uri="{FF2B5EF4-FFF2-40B4-BE49-F238E27FC236}">
                <a16:creationId xmlns:a16="http://schemas.microsoft.com/office/drawing/2014/main" id="{F0A9BB5B-17FB-4115-BBF0-62B7990FA43E}"/>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007347" y="4946231"/>
            <a:ext cx="1671052" cy="1671052"/>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EMBL's European Bioinformatics Institute – WGC">
            <a:extLst>
              <a:ext uri="{FF2B5EF4-FFF2-40B4-BE49-F238E27FC236}">
                <a16:creationId xmlns:a16="http://schemas.microsoft.com/office/drawing/2014/main" id="{C7D287B8-4DAD-415A-B76A-93F2BD56852C}"/>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8464" t="32675" r="8208" b="32930"/>
          <a:stretch/>
        </p:blipFill>
        <p:spPr bwMode="auto">
          <a:xfrm>
            <a:off x="9076588" y="5334360"/>
            <a:ext cx="2907593" cy="904435"/>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B013B6FB-1461-4BE5-B8B9-4005D48C96DB}"/>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31</a:t>
            </a:r>
          </a:p>
        </p:txBody>
      </p:sp>
    </p:spTree>
    <p:extLst>
      <p:ext uri="{BB962C8B-B14F-4D97-AF65-F5344CB8AC3E}">
        <p14:creationId xmlns:p14="http://schemas.microsoft.com/office/powerpoint/2010/main" val="2430057461"/>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up)">
                                      <p:cBhvr>
                                        <p:cTn id="19" dur="500"/>
                                        <p:tgtEl>
                                          <p:spTgt spid="6"/>
                                        </p:tgtEl>
                                      </p:cBhvr>
                                    </p:animEffect>
                                  </p:childTnLst>
                                </p:cTn>
                              </p:par>
                              <p:par>
                                <p:cTn id="20" presetID="22" presetClass="entr" presetSubtype="1"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up)">
                                      <p:cBhvr>
                                        <p:cTn id="22" dur="500"/>
                                        <p:tgtEl>
                                          <p:spTgt spid="11"/>
                                        </p:tgtEl>
                                      </p:cBhvr>
                                    </p:animEffect>
                                  </p:childTnLst>
                                </p:cTn>
                              </p:par>
                              <p:par>
                                <p:cTn id="23" presetID="22" presetClass="entr" presetSubtype="1" fill="hold" nodeType="withEffect">
                                  <p:stCondLst>
                                    <p:cond delay="0"/>
                                  </p:stCondLst>
                                  <p:childTnLst>
                                    <p:set>
                                      <p:cBhvr>
                                        <p:cTn id="24" dur="1" fill="hold">
                                          <p:stCondLst>
                                            <p:cond delay="0"/>
                                          </p:stCondLst>
                                        </p:cTn>
                                        <p:tgtEl>
                                          <p:spTgt spid="1032"/>
                                        </p:tgtEl>
                                        <p:attrNameLst>
                                          <p:attrName>style.visibility</p:attrName>
                                        </p:attrNameLst>
                                      </p:cBhvr>
                                      <p:to>
                                        <p:strVal val="visible"/>
                                      </p:to>
                                    </p:set>
                                    <p:animEffect transition="in" filter="wipe(up)">
                                      <p:cBhvr>
                                        <p:cTn id="25" dur="500"/>
                                        <p:tgtEl>
                                          <p:spTgt spid="1032"/>
                                        </p:tgtEl>
                                      </p:cBhvr>
                                    </p:animEffect>
                                  </p:childTnLst>
                                </p:cTn>
                              </p:par>
                              <p:par>
                                <p:cTn id="26" presetID="22" presetClass="entr" presetSubtype="1" fill="hold" nodeType="withEffect">
                                  <p:stCondLst>
                                    <p:cond delay="0"/>
                                  </p:stCondLst>
                                  <p:childTnLst>
                                    <p:set>
                                      <p:cBhvr>
                                        <p:cTn id="27" dur="1" fill="hold">
                                          <p:stCondLst>
                                            <p:cond delay="0"/>
                                          </p:stCondLst>
                                        </p:cTn>
                                        <p:tgtEl>
                                          <p:spTgt spid="1026"/>
                                        </p:tgtEl>
                                        <p:attrNameLst>
                                          <p:attrName>style.visibility</p:attrName>
                                        </p:attrNameLst>
                                      </p:cBhvr>
                                      <p:to>
                                        <p:strVal val="visible"/>
                                      </p:to>
                                    </p:set>
                                    <p:animEffect transition="in" filter="wipe(up)">
                                      <p:cBhvr>
                                        <p:cTn id="28"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A014789-2242-EF50-F9B9-2BD14748D0FA}"/>
              </a:ext>
            </a:extLst>
          </p:cNvPr>
          <p:cNvSpPr>
            <a:spLocks noGrp="1"/>
          </p:cNvSpPr>
          <p:nvPr>
            <p:ph type="title"/>
          </p:nvPr>
        </p:nvSpPr>
        <p:spPr>
          <a:xfrm>
            <a:off x="0" y="-123059"/>
            <a:ext cx="10652759" cy="911665"/>
          </a:xfrm>
        </p:spPr>
        <p:txBody>
          <a:bodyPr>
            <a:normAutofit/>
          </a:bodyPr>
          <a:lstStyle/>
          <a:p>
            <a:pPr algn="ctr"/>
            <a:r>
              <a:rPr lang="en-US" sz="3600" dirty="0">
                <a:solidFill>
                  <a:srgbClr val="5FE0D4"/>
                </a:solidFill>
                <a:latin typeface="Arial" charset="0"/>
                <a:cs typeface="Arial" charset="0"/>
              </a:rPr>
              <a:t>Human Heredity &amp; Health in Africa (H3Africa) </a:t>
            </a:r>
            <a:endParaRPr lang="en-US" sz="3600" dirty="0"/>
          </a:p>
        </p:txBody>
      </p:sp>
      <p:pic>
        <p:nvPicPr>
          <p:cNvPr id="4098" name="Picture 2" descr="Third H3Africa Consortium Meeting – H3Africa">
            <a:extLst>
              <a:ext uri="{FF2B5EF4-FFF2-40B4-BE49-F238E27FC236}">
                <a16:creationId xmlns:a16="http://schemas.microsoft.com/office/drawing/2014/main" id="{0B00AA0D-F1AA-5A90-2802-2454185DC691}"/>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878" b="97653" l="0" r="96569">
                        <a14:foregroundMark x1="48039" y1="88263" x2="65196" y2="95305"/>
                        <a14:foregroundMark x1="65196" y1="95305" x2="71078" y2="88263"/>
                        <a14:foregroundMark x1="93137" y1="41784" x2="93137" y2="41784"/>
                        <a14:foregroundMark x1="96569" y1="38028" x2="96569" y2="38028"/>
                        <a14:foregroundMark x1="15196" y1="36150" x2="15196" y2="36150"/>
                        <a14:foregroundMark x1="5882" y1="28638" x2="5882" y2="28638"/>
                        <a14:foregroundMark x1="21569" y1="7042" x2="21569" y2="7042"/>
                        <a14:foregroundMark x1="31373" y1="2347" x2="31373" y2="2347"/>
                        <a14:foregroundMark x1="1471" y1="34272" x2="490" y2="31925"/>
                        <a14:foregroundMark x1="55882" y1="97653" x2="52451" y2="96244"/>
                        <a14:foregroundMark x1="43627" y1="17371" x2="43627" y2="17371"/>
                        <a14:foregroundMark x1="45588" y1="17840" x2="45588" y2="17840"/>
                        <a14:foregroundMark x1="46078" y1="18310" x2="46078" y2="18310"/>
                        <a14:foregroundMark x1="39706" y1="17371" x2="38235" y2="30047"/>
                        <a14:foregroundMark x1="37745" y1="30986" x2="40686" y2="17371"/>
                        <a14:foregroundMark x1="41667" y1="16432" x2="41667" y2="16432"/>
                        <a14:foregroundMark x1="42157" y1="22066" x2="42157" y2="22066"/>
                        <a14:foregroundMark x1="45098" y1="24413" x2="45098" y2="24413"/>
                        <a14:foregroundMark x1="46078" y1="26761" x2="46078" y2="26761"/>
                        <a14:foregroundMark x1="58333" y1="29108" x2="58333" y2="29108"/>
                      </a14:backgroundRemoval>
                    </a14:imgEffect>
                    <a14:imgEffect>
                      <a14:colorTemperature colorTemp="470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10472069" y="48065"/>
            <a:ext cx="1527814" cy="1595218"/>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a:extLst>
              <a:ext uri="{FF2B5EF4-FFF2-40B4-BE49-F238E27FC236}">
                <a16:creationId xmlns:a16="http://schemas.microsoft.com/office/drawing/2014/main" id="{F5728464-743C-43FF-AE88-A2ABAD2DBF80}"/>
              </a:ext>
            </a:extLst>
          </p:cNvPr>
          <p:cNvGrpSpPr/>
          <p:nvPr/>
        </p:nvGrpSpPr>
        <p:grpSpPr>
          <a:xfrm>
            <a:off x="-228922" y="1216674"/>
            <a:ext cx="11901685" cy="1953276"/>
            <a:chOff x="-228922" y="886055"/>
            <a:chExt cx="11901685" cy="1953276"/>
          </a:xfrm>
        </p:grpSpPr>
        <p:sp>
          <p:nvSpPr>
            <p:cNvPr id="4" name="TextBox 3">
              <a:extLst>
                <a:ext uri="{FF2B5EF4-FFF2-40B4-BE49-F238E27FC236}">
                  <a16:creationId xmlns:a16="http://schemas.microsoft.com/office/drawing/2014/main" id="{150F42D8-99DA-0A4B-472A-3F669126378E}"/>
                </a:ext>
              </a:extLst>
            </p:cNvPr>
            <p:cNvSpPr txBox="1"/>
            <p:nvPr/>
          </p:nvSpPr>
          <p:spPr>
            <a:xfrm>
              <a:off x="-228922" y="1020201"/>
              <a:ext cx="7276341" cy="954107"/>
            </a:xfrm>
            <a:prstGeom prst="rect">
              <a:avLst/>
            </a:prstGeom>
            <a:noFill/>
          </p:spPr>
          <p:txBody>
            <a:bodyPr wrap="square" rtlCol="0">
              <a:spAutoFit/>
            </a:bodyPr>
            <a:lstStyle/>
            <a:p>
              <a:pPr marL="914400" marR="0" lvl="1" indent="-290513"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2800" b="1" dirty="0">
                  <a:solidFill>
                    <a:srgbClr val="FFFFFF"/>
                  </a:solidFill>
                  <a:latin typeface="Arial" panose="020B0604020202020204"/>
                  <a:ea typeface="Helvetica Neue" charset="0"/>
                  <a:cs typeface="Helvetica Neue" charset="0"/>
                </a:rPr>
                <a:t>&gt;</a:t>
              </a:r>
              <a:r>
                <a:rPr kumimoji="0" lang="en-US" sz="28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rPr>
                <a:t>700 publications</a:t>
              </a:r>
            </a:p>
            <a:p>
              <a:pPr marL="914400" marR="0" lvl="1" indent="-290513"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8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rPr>
                <a:t>&gt;50 in 2022</a:t>
              </a:r>
            </a:p>
          </p:txBody>
        </p:sp>
        <p:pic>
          <p:nvPicPr>
            <p:cNvPr id="5" name="Picture 4" descr="Graphical user interface, text, application&#10;&#10;Description automatically generated">
              <a:extLst>
                <a:ext uri="{FF2B5EF4-FFF2-40B4-BE49-F238E27FC236}">
                  <a16:creationId xmlns:a16="http://schemas.microsoft.com/office/drawing/2014/main" id="{D512BE38-ADFC-E7DD-822D-C4768B9E97AB}"/>
                </a:ext>
              </a:extLst>
            </p:cNvPr>
            <p:cNvPicPr>
              <a:picLocks noChangeAspect="1"/>
            </p:cNvPicPr>
            <p:nvPr/>
          </p:nvPicPr>
          <p:blipFill rotWithShape="1">
            <a:blip r:embed="rId5"/>
            <a:srcRect r="6093"/>
            <a:stretch/>
          </p:blipFill>
          <p:spPr>
            <a:xfrm>
              <a:off x="3948171" y="886055"/>
              <a:ext cx="3984451" cy="1193018"/>
            </a:xfrm>
            <a:prstGeom prst="rect">
              <a:avLst/>
            </a:prstGeom>
          </p:spPr>
        </p:pic>
        <p:pic>
          <p:nvPicPr>
            <p:cNvPr id="39" name="Picture 38" descr="Graphical user interface, text, application&#10;&#10;Description automatically generated">
              <a:extLst>
                <a:ext uri="{FF2B5EF4-FFF2-40B4-BE49-F238E27FC236}">
                  <a16:creationId xmlns:a16="http://schemas.microsoft.com/office/drawing/2014/main" id="{72934317-5C77-AB41-716F-B689E3912464}"/>
                </a:ext>
              </a:extLst>
            </p:cNvPr>
            <p:cNvPicPr>
              <a:picLocks noChangeAspect="1"/>
            </p:cNvPicPr>
            <p:nvPr/>
          </p:nvPicPr>
          <p:blipFill rotWithShape="1">
            <a:blip r:embed="rId6"/>
            <a:srcRect r="4798" b="16391"/>
            <a:stretch/>
          </p:blipFill>
          <p:spPr>
            <a:xfrm>
              <a:off x="5566587" y="1257217"/>
              <a:ext cx="3846867" cy="1201985"/>
            </a:xfrm>
            <a:prstGeom prst="rect">
              <a:avLst/>
            </a:prstGeom>
          </p:spPr>
        </p:pic>
        <p:pic>
          <p:nvPicPr>
            <p:cNvPr id="7" name="Picture 6" descr="Text, application&#10;&#10;Description automatically generated">
              <a:extLst>
                <a:ext uri="{FF2B5EF4-FFF2-40B4-BE49-F238E27FC236}">
                  <a16:creationId xmlns:a16="http://schemas.microsoft.com/office/drawing/2014/main" id="{F2054BC5-B65B-4B96-9026-460C9A4FA394}"/>
                </a:ext>
              </a:extLst>
            </p:cNvPr>
            <p:cNvPicPr>
              <a:picLocks noChangeAspect="1"/>
            </p:cNvPicPr>
            <p:nvPr/>
          </p:nvPicPr>
          <p:blipFill rotWithShape="1">
            <a:blip r:embed="rId7"/>
            <a:srcRect b="35332"/>
            <a:stretch/>
          </p:blipFill>
          <p:spPr>
            <a:xfrm>
              <a:off x="7248247" y="1783926"/>
              <a:ext cx="4424516" cy="1055405"/>
            </a:xfrm>
            <a:prstGeom prst="rect">
              <a:avLst/>
            </a:prstGeom>
          </p:spPr>
        </p:pic>
      </p:grpSp>
      <p:sp>
        <p:nvSpPr>
          <p:cNvPr id="12" name="TextBox 11">
            <a:extLst>
              <a:ext uri="{FF2B5EF4-FFF2-40B4-BE49-F238E27FC236}">
                <a16:creationId xmlns:a16="http://schemas.microsoft.com/office/drawing/2014/main" id="{44C303DE-9392-EE78-85C7-ECE21783163C}"/>
              </a:ext>
            </a:extLst>
          </p:cNvPr>
          <p:cNvSpPr txBox="1"/>
          <p:nvPr/>
        </p:nvSpPr>
        <p:spPr>
          <a:xfrm>
            <a:off x="292100" y="6092617"/>
            <a:ext cx="14640752" cy="523220"/>
          </a:xfrm>
          <a:prstGeom prst="rect">
            <a:avLst/>
          </a:prstGeom>
          <a:noFill/>
        </p:spPr>
        <p:txBody>
          <a:bodyPr wrap="square">
            <a:spAutoFit/>
          </a:bodyPr>
          <a:lstStyle/>
          <a:p>
            <a:pPr marL="457200" marR="0" lvl="0" indent="-341313"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8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rPr>
              <a:t>ASHG Presidential Symposium on African Genomics</a:t>
            </a:r>
          </a:p>
        </p:txBody>
      </p:sp>
      <p:sp>
        <p:nvSpPr>
          <p:cNvPr id="15" name="TextBox 14">
            <a:extLst>
              <a:ext uri="{FF2B5EF4-FFF2-40B4-BE49-F238E27FC236}">
                <a16:creationId xmlns:a16="http://schemas.microsoft.com/office/drawing/2014/main" id="{D4993420-E4FF-4639-BFA0-7307C52C4F2B}"/>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32</a:t>
            </a:r>
          </a:p>
        </p:txBody>
      </p:sp>
      <p:grpSp>
        <p:nvGrpSpPr>
          <p:cNvPr id="8" name="Group 7">
            <a:extLst>
              <a:ext uri="{FF2B5EF4-FFF2-40B4-BE49-F238E27FC236}">
                <a16:creationId xmlns:a16="http://schemas.microsoft.com/office/drawing/2014/main" id="{71C9EF9B-C53D-4C31-9198-F5A33D92A03A}"/>
              </a:ext>
            </a:extLst>
          </p:cNvPr>
          <p:cNvGrpSpPr/>
          <p:nvPr/>
        </p:nvGrpSpPr>
        <p:grpSpPr>
          <a:xfrm>
            <a:off x="-228922" y="3296206"/>
            <a:ext cx="11674527" cy="2525541"/>
            <a:chOff x="-228922" y="3138259"/>
            <a:chExt cx="11674527" cy="2525541"/>
          </a:xfrm>
        </p:grpSpPr>
        <p:grpSp>
          <p:nvGrpSpPr>
            <p:cNvPr id="6" name="Group 5">
              <a:extLst>
                <a:ext uri="{FF2B5EF4-FFF2-40B4-BE49-F238E27FC236}">
                  <a16:creationId xmlns:a16="http://schemas.microsoft.com/office/drawing/2014/main" id="{EDB276B5-AFAE-4295-835D-54C4DA58EC67}"/>
                </a:ext>
              </a:extLst>
            </p:cNvPr>
            <p:cNvGrpSpPr/>
            <p:nvPr/>
          </p:nvGrpSpPr>
          <p:grpSpPr>
            <a:xfrm>
              <a:off x="435186" y="4143776"/>
              <a:ext cx="11010419" cy="1520024"/>
              <a:chOff x="662344" y="3378078"/>
              <a:chExt cx="11010419" cy="1520024"/>
            </a:xfrm>
          </p:grpSpPr>
          <p:pic>
            <p:nvPicPr>
              <p:cNvPr id="9" name="Picture 2">
                <a:extLst>
                  <a:ext uri="{FF2B5EF4-FFF2-40B4-BE49-F238E27FC236}">
                    <a16:creationId xmlns:a16="http://schemas.microsoft.com/office/drawing/2014/main" id="{8B660AD4-A3BD-9484-F330-BB7802609440}"/>
                  </a:ext>
                </a:extLst>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737" t="28623" r="1323" b="28052"/>
              <a:stretch/>
            </p:blipFill>
            <p:spPr bwMode="auto">
              <a:xfrm>
                <a:off x="6544188" y="3378078"/>
                <a:ext cx="5128575" cy="152002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 name="Picture 4">
                <a:extLst>
                  <a:ext uri="{FF2B5EF4-FFF2-40B4-BE49-F238E27FC236}">
                    <a16:creationId xmlns:a16="http://schemas.microsoft.com/office/drawing/2014/main" id="{0AFDD2A9-520C-AA04-867C-4D9F6C64F39F}"/>
                  </a:ext>
                </a:extLst>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12347" t="15269" r="4002" b="16053"/>
              <a:stretch/>
            </p:blipFill>
            <p:spPr bwMode="auto">
              <a:xfrm>
                <a:off x="3948172" y="3378078"/>
                <a:ext cx="2468542" cy="152002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3" name="Picture 6">
                <a:extLst>
                  <a:ext uri="{FF2B5EF4-FFF2-40B4-BE49-F238E27FC236}">
                    <a16:creationId xmlns:a16="http://schemas.microsoft.com/office/drawing/2014/main" id="{322F3C45-FA3F-468C-2964-C9F3BD40CEB1}"/>
                  </a:ext>
                </a:extLst>
              </p:cNvPr>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2878" t="19385" r="6220" b="10451"/>
              <a:stretch/>
            </p:blipFill>
            <p:spPr bwMode="auto">
              <a:xfrm>
                <a:off x="662344" y="3378078"/>
                <a:ext cx="3150925" cy="152002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grpSp>
        <p:sp>
          <p:nvSpPr>
            <p:cNvPr id="14" name="TextBox 13">
              <a:extLst>
                <a:ext uri="{FF2B5EF4-FFF2-40B4-BE49-F238E27FC236}">
                  <a16:creationId xmlns:a16="http://schemas.microsoft.com/office/drawing/2014/main" id="{C88B292A-EB7A-4441-A1BD-8D334ED492B3}"/>
                </a:ext>
              </a:extLst>
            </p:cNvPr>
            <p:cNvSpPr txBox="1"/>
            <p:nvPr/>
          </p:nvSpPr>
          <p:spPr>
            <a:xfrm>
              <a:off x="-228922" y="3138259"/>
              <a:ext cx="11165521" cy="892552"/>
            </a:xfrm>
            <a:prstGeom prst="rect">
              <a:avLst/>
            </a:prstGeom>
            <a:noFill/>
          </p:spPr>
          <p:txBody>
            <a:bodyPr wrap="square" rtlCol="0">
              <a:spAutoFit/>
            </a:bodyPr>
            <a:lstStyle/>
            <a:p>
              <a:pPr marL="914400" marR="0" lvl="1" indent="-290513"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2800" b="1" dirty="0">
                  <a:solidFill>
                    <a:srgbClr val="FFFFFF"/>
                  </a:solidFill>
                  <a:latin typeface="Arial" panose="020B0604020202020204"/>
                </a:rPr>
                <a:t>Consortium meeting - Celebration of 10 Years </a:t>
              </a:r>
            </a:p>
            <a:p>
              <a:pPr marL="1066785" lvl="2" defTabSz="914400">
                <a:defRPr/>
              </a:pPr>
              <a:r>
                <a:rPr lang="en-US" b="1" dirty="0">
                  <a:solidFill>
                    <a:schemeClr val="bg2">
                      <a:lumMod val="40000"/>
                      <a:lumOff val="60000"/>
                    </a:schemeClr>
                  </a:solidFill>
                  <a:latin typeface="Arial" panose="020B0604020202020204"/>
                </a:rPr>
                <a:t>Session on African population descriptors </a:t>
              </a:r>
            </a:p>
          </p:txBody>
        </p:sp>
      </p:grpSp>
    </p:spTree>
    <p:extLst>
      <p:ext uri="{BB962C8B-B14F-4D97-AF65-F5344CB8AC3E}">
        <p14:creationId xmlns:p14="http://schemas.microsoft.com/office/powerpoint/2010/main" val="3615098181"/>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153DB8F-35CA-92AF-5B50-898727C2A843}"/>
              </a:ext>
            </a:extLst>
          </p:cNvPr>
          <p:cNvSpPr>
            <a:spLocks noGrp="1"/>
          </p:cNvSpPr>
          <p:nvPr>
            <p:ph type="title"/>
          </p:nvPr>
        </p:nvSpPr>
        <p:spPr>
          <a:xfrm>
            <a:off x="0" y="97408"/>
            <a:ext cx="12192000" cy="966391"/>
          </a:xfrm>
        </p:spPr>
        <p:txBody>
          <a:bodyPr>
            <a:noAutofit/>
          </a:bodyPr>
          <a:lstStyle/>
          <a:p>
            <a:pPr algn="ctr"/>
            <a:r>
              <a:rPr lang="en-US" sz="3600" dirty="0">
                <a:latin typeface="+mn-lt"/>
              </a:rPr>
              <a:t>Harnessing Data Science for Health Discovery </a:t>
            </a:r>
            <a:br>
              <a:rPr lang="en-US" sz="3600" dirty="0">
                <a:latin typeface="+mn-lt"/>
              </a:rPr>
            </a:br>
            <a:r>
              <a:rPr lang="en-US" sz="3600" dirty="0">
                <a:latin typeface="+mn-lt"/>
              </a:rPr>
              <a:t>and Innovation in Africa (DS-I Africa)</a:t>
            </a:r>
          </a:p>
        </p:txBody>
      </p:sp>
      <p:pic>
        <p:nvPicPr>
          <p:cNvPr id="1026" name="Picture 2" descr="Harnessing Data Science for Health Discovery and Innovation in Africa (DS-I  Africa)">
            <a:extLst>
              <a:ext uri="{FF2B5EF4-FFF2-40B4-BE49-F238E27FC236}">
                <a16:creationId xmlns:a16="http://schemas.microsoft.com/office/drawing/2014/main" id="{56101A8A-5ED4-632E-2427-90BFACE88C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5246" y="1649301"/>
            <a:ext cx="5729176" cy="229167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arnessing Data Science for Health Discovery and Innovation in Africa (DS-I  Africa)">
            <a:extLst>
              <a:ext uri="{FF2B5EF4-FFF2-40B4-BE49-F238E27FC236}">
                <a16:creationId xmlns:a16="http://schemas.microsoft.com/office/drawing/2014/main" id="{B6FD5777-1B0B-9524-87B7-76041EDB483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6070" y="1295399"/>
            <a:ext cx="5729176" cy="286458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CBB18E6-E867-09B7-E8B3-FC4E2957DF3A}"/>
              </a:ext>
            </a:extLst>
          </p:cNvPr>
          <p:cNvSpPr txBox="1"/>
          <p:nvPr/>
        </p:nvSpPr>
        <p:spPr>
          <a:xfrm>
            <a:off x="-4" y="4623882"/>
            <a:ext cx="12192000" cy="1815882"/>
          </a:xfrm>
          <a:prstGeom prst="rect">
            <a:avLst/>
          </a:prstGeom>
          <a:noFill/>
        </p:spPr>
        <p:txBody>
          <a:bodyPr wrap="square" rtlCol="0">
            <a:spAutoFit/>
          </a:bodyPr>
          <a:lstStyle/>
          <a:p>
            <a:pPr marL="457200" marR="0" lvl="0" indent="-282575" algn="l" defTabSz="739775"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800" b="1" i="0" u="none" strike="noStrike" kern="1200" cap="none" spc="0" normalizeH="0" baseline="0" noProof="0" dirty="0">
                <a:ln>
                  <a:noFill/>
                </a:ln>
                <a:solidFill>
                  <a:srgbClr val="FFFFFF"/>
                </a:solidFill>
                <a:effectLst/>
                <a:uLnTx/>
                <a:uFillTx/>
                <a:latin typeface="Arial" panose="020B0604020202020204"/>
                <a:ea typeface="+mn-ea"/>
                <a:cs typeface="+mn-cs"/>
              </a:rPr>
              <a:t>RFA-RM-22-023: Harnessing DS-I Africa: Partnership for 	Innovation Research Projects (U01) </a:t>
            </a:r>
            <a:r>
              <a:rPr lang="en-US" sz="2800" b="1" dirty="0">
                <a:solidFill>
                  <a:schemeClr val="bg2">
                    <a:lumMod val="40000"/>
                    <a:lumOff val="60000"/>
                  </a:schemeClr>
                </a:solidFill>
                <a:ea typeface="+mj-ea"/>
                <a:cs typeface="+mj-cs"/>
              </a:rPr>
              <a:t>Due date:</a:t>
            </a:r>
            <a:r>
              <a:rPr kumimoji="0" lang="en-US" sz="2800" b="1" i="0" u="none" strike="noStrike" kern="1200" cap="none" spc="0" normalizeH="0" baseline="0" noProof="0" dirty="0">
                <a:ln>
                  <a:noFill/>
                </a:ln>
                <a:solidFill>
                  <a:schemeClr val="bg2">
                    <a:lumMod val="40000"/>
                    <a:lumOff val="60000"/>
                  </a:schemeClr>
                </a:solidFill>
                <a:effectLst/>
                <a:uLnTx/>
                <a:uFillTx/>
                <a:latin typeface="Arial" panose="020B0604020202020204"/>
                <a:ea typeface="+mn-ea"/>
                <a:cs typeface="+mn-cs"/>
              </a:rPr>
              <a:t> </a:t>
            </a:r>
            <a:r>
              <a:rPr lang="en-US" sz="2800" b="1" dirty="0">
                <a:solidFill>
                  <a:schemeClr val="bg2">
                    <a:lumMod val="40000"/>
                    <a:lumOff val="60000"/>
                  </a:schemeClr>
                </a:solidFill>
                <a:ea typeface="+mj-ea"/>
                <a:cs typeface="+mj-cs"/>
              </a:rPr>
              <a:t>September</a:t>
            </a:r>
            <a:r>
              <a:rPr kumimoji="0" lang="en-US" sz="2800" b="1" i="0" u="none" strike="noStrike" kern="1200" cap="none" spc="0" normalizeH="0" baseline="0" noProof="0" dirty="0">
                <a:ln>
                  <a:noFill/>
                </a:ln>
                <a:solidFill>
                  <a:schemeClr val="bg2">
                    <a:lumMod val="40000"/>
                    <a:lumOff val="60000"/>
                  </a:schemeClr>
                </a:solidFill>
                <a:effectLst/>
                <a:uLnTx/>
                <a:uFillTx/>
                <a:latin typeface="Arial" panose="020B0604020202020204"/>
                <a:ea typeface="+mn-ea"/>
                <a:cs typeface="+mn-cs"/>
              </a:rPr>
              <a:t> </a:t>
            </a:r>
            <a:r>
              <a:rPr lang="en-US" sz="2800" b="1" dirty="0">
                <a:solidFill>
                  <a:schemeClr val="bg2">
                    <a:lumMod val="40000"/>
                    <a:lumOff val="60000"/>
                  </a:schemeClr>
                </a:solidFill>
                <a:ea typeface="+mj-ea"/>
                <a:cs typeface="+mj-cs"/>
              </a:rPr>
              <a:t>28, 2022</a:t>
            </a:r>
          </a:p>
          <a:p>
            <a:pPr marL="457200" marR="0" lvl="0" indent="-282575" algn="l" defTabSz="739775"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800" b="1" i="0" u="none" strike="noStrike" kern="1200" cap="none" spc="0" normalizeH="0" baseline="0" noProof="0" dirty="0">
                <a:ln>
                  <a:noFill/>
                </a:ln>
                <a:solidFill>
                  <a:srgbClr val="FFFFFF"/>
                </a:solidFill>
                <a:effectLst/>
                <a:uLnTx/>
                <a:uFillTx/>
                <a:latin typeface="Arial" panose="020B0604020202020204"/>
                <a:ea typeface="+mn-ea"/>
                <a:cs typeface="+mn-cs"/>
              </a:rPr>
              <a:t>RFA-RM-22-022: Harnessing DS-I Africa: Research Education 	Program (UE5) </a:t>
            </a:r>
            <a:r>
              <a:rPr lang="en-US" sz="2800" b="1" dirty="0">
                <a:solidFill>
                  <a:schemeClr val="bg2">
                    <a:lumMod val="40000"/>
                    <a:lumOff val="60000"/>
                  </a:schemeClr>
                </a:solidFill>
                <a:ea typeface="+mj-ea"/>
                <a:cs typeface="+mj-cs"/>
              </a:rPr>
              <a:t>Due</a:t>
            </a:r>
            <a:r>
              <a:rPr kumimoji="0" lang="en-US" sz="2800" b="1" i="0" u="none" strike="noStrike" kern="1200" cap="none" spc="0" normalizeH="0" baseline="0" noProof="0" dirty="0">
                <a:ln>
                  <a:noFill/>
                </a:ln>
                <a:solidFill>
                  <a:schemeClr val="bg2">
                    <a:lumMod val="40000"/>
                    <a:lumOff val="60000"/>
                  </a:schemeClr>
                </a:solidFill>
                <a:effectLst/>
                <a:uLnTx/>
                <a:uFillTx/>
                <a:latin typeface="Arial" panose="020B0604020202020204"/>
                <a:ea typeface="+mn-ea"/>
                <a:cs typeface="+mn-cs"/>
              </a:rPr>
              <a:t> date: </a:t>
            </a:r>
            <a:r>
              <a:rPr lang="en-US" sz="2800" b="1" dirty="0">
                <a:solidFill>
                  <a:schemeClr val="bg2">
                    <a:lumMod val="40000"/>
                    <a:lumOff val="60000"/>
                  </a:schemeClr>
                </a:solidFill>
                <a:ea typeface="+mj-ea"/>
                <a:cs typeface="+mj-cs"/>
              </a:rPr>
              <a:t>September</a:t>
            </a:r>
            <a:r>
              <a:rPr kumimoji="0" lang="en-US" sz="2800" b="1" i="0" u="none" strike="noStrike" kern="1200" cap="none" spc="0" normalizeH="0" baseline="0" noProof="0" dirty="0">
                <a:ln>
                  <a:noFill/>
                </a:ln>
                <a:solidFill>
                  <a:schemeClr val="bg2">
                    <a:lumMod val="40000"/>
                    <a:lumOff val="60000"/>
                  </a:schemeClr>
                </a:solidFill>
                <a:effectLst/>
                <a:uLnTx/>
                <a:uFillTx/>
                <a:latin typeface="Arial" panose="020B0604020202020204"/>
                <a:ea typeface="+mn-ea"/>
                <a:cs typeface="+mn-cs"/>
              </a:rPr>
              <a:t> </a:t>
            </a:r>
            <a:r>
              <a:rPr lang="en-US" sz="2800" b="1" dirty="0">
                <a:solidFill>
                  <a:schemeClr val="bg2">
                    <a:lumMod val="40000"/>
                    <a:lumOff val="60000"/>
                  </a:schemeClr>
                </a:solidFill>
                <a:ea typeface="+mj-ea"/>
                <a:cs typeface="+mj-cs"/>
              </a:rPr>
              <a:t>28, 2022</a:t>
            </a:r>
            <a:endParaRPr kumimoji="0" lang="en-US" sz="2800" b="1" i="0" u="none" strike="noStrike" kern="1200" cap="none" spc="0" normalizeH="0" baseline="0" noProof="0" dirty="0">
              <a:ln>
                <a:noFill/>
              </a:ln>
              <a:solidFill>
                <a:schemeClr val="bg2">
                  <a:lumMod val="40000"/>
                  <a:lumOff val="60000"/>
                </a:schemeClr>
              </a:solidFill>
              <a:effectLst/>
              <a:uLnTx/>
              <a:uFillTx/>
              <a:latin typeface="Arial" panose="020B0604020202020204"/>
              <a:ea typeface="Helvetica Neue" charset="0"/>
              <a:cs typeface="Helvetica Neue" charset="0"/>
            </a:endParaRPr>
          </a:p>
        </p:txBody>
      </p:sp>
      <p:sp>
        <p:nvSpPr>
          <p:cNvPr id="8" name="TextBox 7">
            <a:extLst>
              <a:ext uri="{FF2B5EF4-FFF2-40B4-BE49-F238E27FC236}">
                <a16:creationId xmlns:a16="http://schemas.microsoft.com/office/drawing/2014/main" id="{295FA42C-1E3B-473A-9F05-9E818432C26A}"/>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33</a:t>
            </a:r>
          </a:p>
        </p:txBody>
      </p:sp>
    </p:spTree>
    <p:extLst>
      <p:ext uri="{BB962C8B-B14F-4D97-AF65-F5344CB8AC3E}">
        <p14:creationId xmlns:p14="http://schemas.microsoft.com/office/powerpoint/2010/main" val="2373613830"/>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2892D7E-9011-4A98-8A92-DA6B540BE400}"/>
              </a:ext>
            </a:extLst>
          </p:cNvPr>
          <p:cNvSpPr/>
          <p:nvPr/>
        </p:nvSpPr>
        <p:spPr>
          <a:xfrm>
            <a:off x="239937" y="2078915"/>
            <a:ext cx="3837260" cy="3930393"/>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BE8B9FA7-E65D-4A00-A529-081D35D2EB74}"/>
              </a:ext>
            </a:extLst>
          </p:cNvPr>
          <p:cNvSpPr/>
          <p:nvPr/>
        </p:nvSpPr>
        <p:spPr>
          <a:xfrm>
            <a:off x="0" y="-13368"/>
            <a:ext cx="9951720" cy="646331"/>
          </a:xfrm>
          <a:prstGeom prst="rect">
            <a:avLst/>
          </a:prstGeom>
        </p:spPr>
        <p:txBody>
          <a:bodyPr wrap="square">
            <a:spAutoFit/>
          </a:bodyPr>
          <a:lstStyle/>
          <a:p>
            <a:pPr marL="158750" lvl="2" algn="ctr" defTabSz="627063" eaLnBrk="0" hangingPunct="0">
              <a:spcBef>
                <a:spcPts val="1800"/>
              </a:spcBef>
              <a:buClr>
                <a:schemeClr val="tx1"/>
              </a:buClr>
              <a:buSzPct val="95000"/>
              <a:defRPr/>
            </a:pPr>
            <a:r>
              <a:rPr lang="en-US" sz="3600" b="1" dirty="0">
                <a:solidFill>
                  <a:srgbClr val="5FE0D4"/>
                </a:solidFill>
                <a:latin typeface="Arial" charset="0"/>
                <a:cs typeface="Arial" charset="0"/>
              </a:rPr>
              <a:t>Bridge to Artificial Intelligence (Bridge2AI)</a:t>
            </a:r>
            <a:endParaRPr lang="en-US" sz="3600" b="1" dirty="0">
              <a:solidFill>
                <a:prstClr val="white"/>
              </a:solidFill>
              <a:latin typeface="Arial" charset="0"/>
            </a:endParaRPr>
          </a:p>
        </p:txBody>
      </p:sp>
      <p:pic>
        <p:nvPicPr>
          <p:cNvPr id="5" name="Picture 4">
            <a:extLst>
              <a:ext uri="{FF2B5EF4-FFF2-40B4-BE49-F238E27FC236}">
                <a16:creationId xmlns:a16="http://schemas.microsoft.com/office/drawing/2014/main" id="{193CC0A9-0F87-DECA-273B-14EA7A2AFE1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91343" y="136102"/>
            <a:ext cx="2400657" cy="1200329"/>
          </a:xfrm>
          <a:prstGeom prst="rect">
            <a:avLst/>
          </a:prstGeom>
        </p:spPr>
      </p:pic>
      <p:sp>
        <p:nvSpPr>
          <p:cNvPr id="6" name="Content Placeholder 7">
            <a:extLst>
              <a:ext uri="{FF2B5EF4-FFF2-40B4-BE49-F238E27FC236}">
                <a16:creationId xmlns:a16="http://schemas.microsoft.com/office/drawing/2014/main" id="{5DA4B8A8-D8A4-49B2-A790-5F126B0C667B}"/>
              </a:ext>
            </a:extLst>
          </p:cNvPr>
          <p:cNvSpPr txBox="1">
            <a:spLocks/>
          </p:cNvSpPr>
          <p:nvPr/>
        </p:nvSpPr>
        <p:spPr>
          <a:xfrm>
            <a:off x="321745" y="2312659"/>
            <a:ext cx="3495512" cy="346290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600"/>
              </a:spcBef>
              <a:buNone/>
            </a:pPr>
            <a:r>
              <a:rPr lang="en-US" sz="2000" b="1" u="sng" dirty="0"/>
              <a:t>Goals of Bridge2AI</a:t>
            </a:r>
          </a:p>
          <a:p>
            <a:pPr marL="387350" lvl="2" indent="-228600" defTabSz="508000" eaLnBrk="0" hangingPunct="0">
              <a:spcBef>
                <a:spcPts val="1800"/>
              </a:spcBef>
              <a:buClr>
                <a:schemeClr val="tx1"/>
              </a:buClr>
              <a:buSzPct val="95000"/>
              <a:buFont typeface="Wingdings" pitchFamily="2" charset="2"/>
              <a:buChar char=""/>
              <a:defRPr/>
            </a:pPr>
            <a:r>
              <a:rPr lang="en-US" sz="2000" b="1" dirty="0">
                <a:solidFill>
                  <a:prstClr val="white"/>
                </a:solidFill>
                <a:latin typeface="Arial" charset="0"/>
              </a:rPr>
              <a:t>Use biomedical grand 	challenges to generate 	flagship AI-ready data 	sets </a:t>
            </a:r>
          </a:p>
          <a:p>
            <a:pPr marL="387350" lvl="2" indent="-228600" defTabSz="508000" eaLnBrk="0" hangingPunct="0">
              <a:spcBef>
                <a:spcPts val="1800"/>
              </a:spcBef>
              <a:buClr>
                <a:schemeClr val="tx1"/>
              </a:buClr>
              <a:buSzPct val="95000"/>
              <a:buFont typeface="Wingdings" pitchFamily="2" charset="2"/>
              <a:buChar char=""/>
              <a:defRPr/>
            </a:pPr>
            <a:r>
              <a:rPr lang="en-US" sz="2000" b="1" dirty="0">
                <a:solidFill>
                  <a:prstClr val="white"/>
                </a:solidFill>
                <a:latin typeface="Arial" charset="0"/>
              </a:rPr>
              <a:t>Emphasize ethical AI 	best practices for 	biomedicine</a:t>
            </a:r>
          </a:p>
          <a:p>
            <a:pPr marL="387350" lvl="2" indent="-228600" defTabSz="627063" eaLnBrk="0" hangingPunct="0">
              <a:spcBef>
                <a:spcPts val="1800"/>
              </a:spcBef>
              <a:buClr>
                <a:schemeClr val="tx1"/>
              </a:buClr>
              <a:buSzPct val="95000"/>
              <a:buFont typeface="Wingdings" pitchFamily="2" charset="2"/>
              <a:buChar char=""/>
              <a:defRPr/>
            </a:pPr>
            <a:r>
              <a:rPr lang="en-US" sz="2000" b="1" dirty="0">
                <a:solidFill>
                  <a:prstClr val="white"/>
                </a:solidFill>
                <a:latin typeface="Arial" charset="0"/>
              </a:rPr>
              <a:t>Promote diverse teams</a:t>
            </a:r>
          </a:p>
        </p:txBody>
      </p:sp>
      <p:sp>
        <p:nvSpPr>
          <p:cNvPr id="8" name="Content Placeholder 7">
            <a:extLst>
              <a:ext uri="{FF2B5EF4-FFF2-40B4-BE49-F238E27FC236}">
                <a16:creationId xmlns:a16="http://schemas.microsoft.com/office/drawing/2014/main" id="{1AE1F07D-99E2-429A-B1F6-278BAD7C91A3}"/>
              </a:ext>
            </a:extLst>
          </p:cNvPr>
          <p:cNvSpPr txBox="1">
            <a:spLocks/>
          </p:cNvSpPr>
          <p:nvPr/>
        </p:nvSpPr>
        <p:spPr>
          <a:xfrm>
            <a:off x="4304145" y="1915284"/>
            <a:ext cx="7504554" cy="222061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231775">
              <a:lnSpc>
                <a:spcPct val="120000"/>
              </a:lnSpc>
              <a:spcBef>
                <a:spcPts val="800"/>
              </a:spcBef>
              <a:buNone/>
            </a:pPr>
            <a:r>
              <a:rPr lang="en-US" sz="2400" b="1" dirty="0"/>
              <a:t>Data Generation Project Awards (OT2):</a:t>
            </a:r>
          </a:p>
          <a:p>
            <a:pPr marL="0" indent="0" defTabSz="231775">
              <a:lnSpc>
                <a:spcPct val="120000"/>
              </a:lnSpc>
              <a:spcBef>
                <a:spcPts val="600"/>
              </a:spcBef>
              <a:buFont typeface="Arial" panose="020B0604020202020204" pitchFamily="34" charset="0"/>
              <a:buNone/>
            </a:pPr>
            <a:r>
              <a:rPr lang="en-US" sz="1800" b="1" dirty="0">
                <a:solidFill>
                  <a:schemeClr val="accent3">
                    <a:lumMod val="40000"/>
                    <a:lumOff val="60000"/>
                  </a:schemeClr>
                </a:solidFill>
              </a:rPr>
              <a:t>	</a:t>
            </a:r>
            <a:r>
              <a:rPr lang="en-US" sz="1800" b="1" dirty="0">
                <a:solidFill>
                  <a:schemeClr val="bg2">
                    <a:lumMod val="40000"/>
                    <a:lumOff val="60000"/>
                  </a:schemeClr>
                </a:solidFill>
              </a:rPr>
              <a:t>Precision Public Health: Yael Bensoussan, USF</a:t>
            </a:r>
          </a:p>
          <a:p>
            <a:pPr marL="0" indent="0" defTabSz="231775">
              <a:lnSpc>
                <a:spcPct val="120000"/>
              </a:lnSpc>
              <a:spcBef>
                <a:spcPts val="600"/>
              </a:spcBef>
              <a:buFont typeface="Arial" panose="020B0604020202020204" pitchFamily="34" charset="0"/>
              <a:buNone/>
            </a:pPr>
            <a:r>
              <a:rPr lang="en-US" sz="1800" b="1" dirty="0">
                <a:solidFill>
                  <a:schemeClr val="bg2">
                    <a:lumMod val="40000"/>
                    <a:lumOff val="60000"/>
                  </a:schemeClr>
                </a:solidFill>
              </a:rPr>
              <a:t>	AI/ML in Clinical Care: Eric Rosenthal, Massachusetts General </a:t>
            </a:r>
          </a:p>
          <a:p>
            <a:pPr marL="0" indent="0" defTabSz="231775">
              <a:lnSpc>
                <a:spcPct val="120000"/>
              </a:lnSpc>
              <a:spcBef>
                <a:spcPts val="600"/>
              </a:spcBef>
              <a:buFont typeface="Arial" panose="020B0604020202020204" pitchFamily="34" charset="0"/>
              <a:buNone/>
            </a:pPr>
            <a:r>
              <a:rPr lang="en-US" sz="1800" b="1" dirty="0">
                <a:solidFill>
                  <a:schemeClr val="bg2">
                    <a:lumMod val="40000"/>
                    <a:lumOff val="60000"/>
                  </a:schemeClr>
                </a:solidFill>
              </a:rPr>
              <a:t>	Functional Genomics: Trey Ideker, UCSD</a:t>
            </a:r>
          </a:p>
          <a:p>
            <a:pPr marL="0" indent="0" defTabSz="231775">
              <a:lnSpc>
                <a:spcPct val="120000"/>
              </a:lnSpc>
              <a:spcBef>
                <a:spcPts val="600"/>
              </a:spcBef>
              <a:buFont typeface="Arial" panose="020B0604020202020204" pitchFamily="34" charset="0"/>
              <a:buNone/>
            </a:pPr>
            <a:r>
              <a:rPr lang="en-US" sz="1800" b="1" dirty="0">
                <a:solidFill>
                  <a:schemeClr val="bg2">
                    <a:lumMod val="40000"/>
                    <a:lumOff val="60000"/>
                  </a:schemeClr>
                </a:solidFill>
              </a:rPr>
              <a:t>	</a:t>
            </a:r>
            <a:r>
              <a:rPr lang="en-US" sz="1800" b="1" dirty="0" err="1">
                <a:solidFill>
                  <a:schemeClr val="bg2">
                    <a:lumMod val="40000"/>
                    <a:lumOff val="60000"/>
                  </a:schemeClr>
                </a:solidFill>
              </a:rPr>
              <a:t>Salutogenesis</a:t>
            </a:r>
            <a:r>
              <a:rPr lang="en-US" sz="1800" b="1" dirty="0">
                <a:solidFill>
                  <a:schemeClr val="bg2">
                    <a:lumMod val="40000"/>
                    <a:lumOff val="60000"/>
                  </a:schemeClr>
                </a:solidFill>
              </a:rPr>
              <a:t>: Aaron Lee, University of Washington</a:t>
            </a:r>
          </a:p>
        </p:txBody>
      </p:sp>
      <p:sp>
        <p:nvSpPr>
          <p:cNvPr id="9" name="Content Placeholder 7">
            <a:extLst>
              <a:ext uri="{FF2B5EF4-FFF2-40B4-BE49-F238E27FC236}">
                <a16:creationId xmlns:a16="http://schemas.microsoft.com/office/drawing/2014/main" id="{0B7C23A6-8F06-48AA-ABE9-5BB2DEA470DE}"/>
              </a:ext>
            </a:extLst>
          </p:cNvPr>
          <p:cNvSpPr txBox="1">
            <a:spLocks/>
          </p:cNvSpPr>
          <p:nvPr/>
        </p:nvSpPr>
        <p:spPr>
          <a:xfrm>
            <a:off x="4304145" y="4261824"/>
            <a:ext cx="7887855" cy="244523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800"/>
              </a:spcBef>
              <a:buNone/>
            </a:pPr>
            <a:r>
              <a:rPr lang="en-US" sz="2400" b="1" dirty="0"/>
              <a:t>Bridge Center Awards (U54):</a:t>
            </a:r>
          </a:p>
          <a:p>
            <a:pPr marL="0" indent="0" defTabSz="290513">
              <a:lnSpc>
                <a:spcPct val="120000"/>
              </a:lnSpc>
              <a:spcBef>
                <a:spcPts val="600"/>
              </a:spcBef>
              <a:buFont typeface="Arial" panose="020B0604020202020204" pitchFamily="34" charset="0"/>
              <a:buNone/>
            </a:pPr>
            <a:r>
              <a:rPr lang="en-US" sz="1800" b="1" dirty="0">
                <a:solidFill>
                  <a:schemeClr val="accent3">
                    <a:lumMod val="40000"/>
                    <a:lumOff val="60000"/>
                  </a:schemeClr>
                </a:solidFill>
              </a:rPr>
              <a:t>	</a:t>
            </a:r>
            <a:r>
              <a:rPr lang="en-US" sz="1800" b="1" dirty="0">
                <a:solidFill>
                  <a:schemeClr val="bg2">
                    <a:lumMod val="40000"/>
                    <a:lumOff val="60000"/>
                  </a:schemeClr>
                </a:solidFill>
              </a:rPr>
              <a:t>Administration/Ethics Cores: Lucila Ohno-Machado, UCSD</a:t>
            </a:r>
          </a:p>
          <a:p>
            <a:pPr marL="0" indent="0" defTabSz="290513">
              <a:lnSpc>
                <a:spcPct val="120000"/>
              </a:lnSpc>
              <a:spcBef>
                <a:spcPts val="600"/>
              </a:spcBef>
              <a:buFont typeface="Arial" panose="020B0604020202020204" pitchFamily="34" charset="0"/>
              <a:buNone/>
            </a:pPr>
            <a:r>
              <a:rPr lang="en-US" sz="1800" b="1" dirty="0">
                <a:solidFill>
                  <a:schemeClr val="bg2">
                    <a:lumMod val="40000"/>
                    <a:lumOff val="60000"/>
                  </a:schemeClr>
                </a:solidFill>
              </a:rPr>
              <a:t>	Tool Optimization and Skills/Workforce Dev. Cores: Alex Bui, UCLA</a:t>
            </a:r>
          </a:p>
          <a:p>
            <a:pPr marL="0" indent="0" defTabSz="290513">
              <a:lnSpc>
                <a:spcPct val="120000"/>
              </a:lnSpc>
              <a:spcBef>
                <a:spcPts val="600"/>
              </a:spcBef>
              <a:buFont typeface="Arial" panose="020B0604020202020204" pitchFamily="34" charset="0"/>
              <a:buNone/>
            </a:pPr>
            <a:r>
              <a:rPr lang="en-US" sz="1800" b="1" dirty="0">
                <a:solidFill>
                  <a:schemeClr val="bg2">
                    <a:lumMod val="40000"/>
                    <a:lumOff val="60000"/>
                  </a:schemeClr>
                </a:solidFill>
              </a:rPr>
              <a:t>	Teaming and Standards Cores: Monica Munoz-Torres, UC-Anschutz</a:t>
            </a:r>
          </a:p>
        </p:txBody>
      </p:sp>
      <p:sp>
        <p:nvSpPr>
          <p:cNvPr id="11" name="TextBox 10">
            <a:extLst>
              <a:ext uri="{FF2B5EF4-FFF2-40B4-BE49-F238E27FC236}">
                <a16:creationId xmlns:a16="http://schemas.microsoft.com/office/drawing/2014/main" id="{3728BC89-A38D-4B44-A054-D8E611DCB9E2}"/>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34</a:t>
            </a:r>
          </a:p>
        </p:txBody>
      </p:sp>
    </p:spTree>
    <p:extLst>
      <p:ext uri="{BB962C8B-B14F-4D97-AF65-F5344CB8AC3E}">
        <p14:creationId xmlns:p14="http://schemas.microsoft.com/office/powerpoint/2010/main" val="4008987886"/>
      </p:ext>
    </p:extLst>
  </p:cSld>
  <p:clrMapOvr>
    <a:masterClrMapping/>
  </p:clrMapOvr>
  <p:transition spd="slow">
    <p:wipe dir="d"/>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
            <a:extLst>
              <a:ext uri="{FF2B5EF4-FFF2-40B4-BE49-F238E27FC236}">
                <a16:creationId xmlns:a16="http://schemas.microsoft.com/office/drawing/2014/main" id="{12DD476B-0E43-4F85-B6CA-2DF2EEFC57BE}"/>
              </a:ext>
            </a:extLst>
          </p:cNvPr>
          <p:cNvSpPr txBox="1">
            <a:spLocks/>
          </p:cNvSpPr>
          <p:nvPr/>
        </p:nvSpPr>
        <p:spPr>
          <a:xfrm>
            <a:off x="342900" y="4980746"/>
            <a:ext cx="11506200" cy="1677199"/>
          </a:xfrm>
          <a:prstGeom prst="rect">
            <a:avLst/>
          </a:prstGeom>
        </p:spPr>
        <p:txBody>
          <a:bodyPr lIns="91440" tIns="45720" rIns="91440" bIns="45720" anchor="t">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387350" lvl="2" indent="-228600" defTabSz="627063" eaLnBrk="0" hangingPunct="0">
              <a:spcBef>
                <a:spcPts val="1800"/>
              </a:spcBef>
              <a:buClr>
                <a:schemeClr val="tx1"/>
              </a:buClr>
              <a:buSzPct val="95000"/>
              <a:buFont typeface="Wingdings" pitchFamily="2" charset="2"/>
              <a:buChar char=""/>
              <a:defRPr/>
            </a:pPr>
            <a:r>
              <a:rPr lang="en-US" sz="2800" b="1" dirty="0">
                <a:latin typeface="Arial"/>
                <a:cs typeface="Arial"/>
              </a:rPr>
              <a:t>Establish a trans-NIH, cloud-based federated data ecosystem</a:t>
            </a:r>
            <a:endParaRPr lang="en-US" sz="2800" dirty="0">
              <a:latin typeface="Arial"/>
              <a:cs typeface="Arial"/>
            </a:endParaRPr>
          </a:p>
          <a:p>
            <a:pPr marL="387350" lvl="2" indent="-228600" defTabSz="627063" eaLnBrk="0" hangingPunct="0">
              <a:spcBef>
                <a:spcPts val="1800"/>
              </a:spcBef>
              <a:buClr>
                <a:schemeClr val="tx1"/>
              </a:buClr>
              <a:buSzPct val="95000"/>
              <a:buFont typeface="Wingdings" pitchFamily="2" charset="2"/>
              <a:buChar char=""/>
              <a:defRPr/>
            </a:pPr>
            <a:r>
              <a:rPr lang="en-US" sz="2800" b="1" dirty="0">
                <a:latin typeface="Arial"/>
                <a:cs typeface="Arial"/>
              </a:rPr>
              <a:t>Coming soon: NCPI Administrative Coordination Center award 	funded by the NIH Office of Data Science Strategy</a:t>
            </a:r>
          </a:p>
          <a:p>
            <a:pPr marL="387350" lvl="2" indent="-228600" defTabSz="627063" eaLnBrk="0" hangingPunct="0">
              <a:spcBef>
                <a:spcPts val="1800"/>
              </a:spcBef>
              <a:buClr>
                <a:schemeClr val="tx1"/>
              </a:buClr>
              <a:buSzPct val="95000"/>
              <a:buFont typeface="Wingdings" pitchFamily="2" charset="2"/>
              <a:buChar char=""/>
              <a:defRPr/>
            </a:pPr>
            <a:endParaRPr lang="en-US" sz="2800" b="1" dirty="0">
              <a:solidFill>
                <a:prstClr val="white"/>
              </a:solidFill>
              <a:latin typeface="Arial"/>
              <a:cs typeface="Arial"/>
            </a:endParaRPr>
          </a:p>
          <a:p>
            <a:pPr marL="304165" indent="-304165"/>
            <a:endParaRPr lang="en-US" sz="2800" dirty="0">
              <a:latin typeface="Arial"/>
              <a:cs typeface="Arial"/>
            </a:endParaRPr>
          </a:p>
          <a:p>
            <a:pPr marL="913765" lvl="1" indent="-304165"/>
            <a:endParaRPr lang="en-US" sz="2800" dirty="0">
              <a:latin typeface="Arial"/>
              <a:cs typeface="Arial"/>
            </a:endParaRPr>
          </a:p>
          <a:p>
            <a:pPr marL="304165" indent="-304165"/>
            <a:endParaRPr lang="en-US" sz="2800" dirty="0">
              <a:latin typeface="Arial"/>
              <a:cs typeface="Arial"/>
            </a:endParaRPr>
          </a:p>
          <a:p>
            <a:pPr marL="304165" indent="-304165"/>
            <a:endParaRPr lang="en-US" sz="2800" dirty="0">
              <a:latin typeface="Arial"/>
              <a:cs typeface="Arial"/>
            </a:endParaRPr>
          </a:p>
          <a:p>
            <a:pPr marL="608965" lvl="1" indent="0">
              <a:buFont typeface="Arial"/>
              <a:buNone/>
            </a:pPr>
            <a:endParaRPr lang="en-US" sz="2800" dirty="0">
              <a:latin typeface="Arial"/>
              <a:cs typeface="Arial"/>
            </a:endParaRPr>
          </a:p>
        </p:txBody>
      </p:sp>
      <p:sp>
        <p:nvSpPr>
          <p:cNvPr id="2" name="Rectangle 1">
            <a:extLst>
              <a:ext uri="{FF2B5EF4-FFF2-40B4-BE49-F238E27FC236}">
                <a16:creationId xmlns:a16="http://schemas.microsoft.com/office/drawing/2014/main" id="{BE8B9FA7-E65D-4A00-A529-081D35D2EB74}"/>
              </a:ext>
            </a:extLst>
          </p:cNvPr>
          <p:cNvSpPr/>
          <p:nvPr/>
        </p:nvSpPr>
        <p:spPr>
          <a:xfrm>
            <a:off x="0" y="-13916"/>
            <a:ext cx="12192000" cy="646331"/>
          </a:xfrm>
          <a:prstGeom prst="rect">
            <a:avLst/>
          </a:prstGeom>
        </p:spPr>
        <p:txBody>
          <a:bodyPr wrap="square" lIns="91440" tIns="45720" rIns="91440" bIns="45720" anchor="t">
            <a:spAutoFit/>
          </a:bodyPr>
          <a:lstStyle/>
          <a:p>
            <a:pPr marL="158750" lvl="2" algn="ctr" defTabSz="627063" eaLnBrk="0" hangingPunct="0">
              <a:spcBef>
                <a:spcPts val="1800"/>
              </a:spcBef>
              <a:buClr>
                <a:schemeClr val="tx1"/>
              </a:buClr>
              <a:buSzPct val="95000"/>
              <a:defRPr/>
            </a:pPr>
            <a:r>
              <a:rPr lang="en-US" sz="3600" b="1" dirty="0">
                <a:solidFill>
                  <a:srgbClr val="5FE0D4"/>
                </a:solidFill>
                <a:latin typeface="Arial"/>
                <a:cs typeface="Arial"/>
              </a:rPr>
              <a:t>NIH Cloud Platform Interoperability (NCPI) </a:t>
            </a:r>
            <a:endParaRPr lang="en-US" sz="3600" b="1" dirty="0">
              <a:solidFill>
                <a:prstClr val="white"/>
              </a:solidFill>
              <a:latin typeface="Arial"/>
              <a:cs typeface="Arial"/>
            </a:endParaRPr>
          </a:p>
        </p:txBody>
      </p:sp>
      <p:pic>
        <p:nvPicPr>
          <p:cNvPr id="7" name="Picture 6" descr="Diagram&#10;&#10;Description automatically generated">
            <a:extLst>
              <a:ext uri="{FF2B5EF4-FFF2-40B4-BE49-F238E27FC236}">
                <a16:creationId xmlns:a16="http://schemas.microsoft.com/office/drawing/2014/main" id="{894BD095-542A-466E-A702-16E68E9924C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24141" y="877429"/>
            <a:ext cx="6143717" cy="3872218"/>
          </a:xfrm>
          <a:prstGeom prst="rect">
            <a:avLst/>
          </a:prstGeom>
          <a:effectLst>
            <a:glow rad="228600">
              <a:schemeClr val="accent3">
                <a:satMod val="175000"/>
                <a:alpha val="40000"/>
              </a:schemeClr>
            </a:glow>
          </a:effectLst>
        </p:spPr>
      </p:pic>
      <p:sp>
        <p:nvSpPr>
          <p:cNvPr id="6" name="TextBox 5">
            <a:extLst>
              <a:ext uri="{FF2B5EF4-FFF2-40B4-BE49-F238E27FC236}">
                <a16:creationId xmlns:a16="http://schemas.microsoft.com/office/drawing/2014/main" id="{4516D882-3305-4863-A4EA-3A4E3D2D6A1C}"/>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35</a:t>
            </a:r>
          </a:p>
        </p:txBody>
      </p:sp>
    </p:spTree>
    <p:extLst>
      <p:ext uri="{BB962C8B-B14F-4D97-AF65-F5344CB8AC3E}">
        <p14:creationId xmlns:p14="http://schemas.microsoft.com/office/powerpoint/2010/main" val="149201953"/>
      </p:ext>
    </p:extLst>
  </p:cSld>
  <p:clrMapOvr>
    <a:masterClrMapping/>
  </p:clrMapOvr>
  <p:transition spd="slow">
    <p:wipe dir="d"/>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ommon Fund Staff Biographies | NIH Common Fund">
            <a:extLst>
              <a:ext uri="{FF2B5EF4-FFF2-40B4-BE49-F238E27FC236}">
                <a16:creationId xmlns:a16="http://schemas.microsoft.com/office/drawing/2014/main" id="{98A389E2-C01B-E565-0B3D-BAECAE04C1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0616" y="3643486"/>
            <a:ext cx="1986721" cy="2013448"/>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98026E98-2D47-DF4D-C41C-C744412A69AF}"/>
              </a:ext>
            </a:extLst>
          </p:cNvPr>
          <p:cNvSpPr txBox="1"/>
          <p:nvPr/>
        </p:nvSpPr>
        <p:spPr>
          <a:xfrm>
            <a:off x="-1717201" y="5710317"/>
            <a:ext cx="707136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2">
                    <a:lumMod val="40000"/>
                    <a:lumOff val="60000"/>
                  </a:schemeClr>
                </a:solidFill>
                <a:effectLst/>
                <a:uLnTx/>
                <a:uFillTx/>
                <a:latin typeface="Arial" panose="020B0604020202020204"/>
                <a:ea typeface="Helvetica Neue" charset="0"/>
                <a:cs typeface="Helvetica Neue" charset="0"/>
              </a:rPr>
              <a:t>Cheryl Anne Boyce, Ph.D.</a:t>
            </a:r>
          </a:p>
        </p:txBody>
      </p:sp>
      <p:sp>
        <p:nvSpPr>
          <p:cNvPr id="16" name="TextBox 15">
            <a:extLst>
              <a:ext uri="{FF2B5EF4-FFF2-40B4-BE49-F238E27FC236}">
                <a16:creationId xmlns:a16="http://schemas.microsoft.com/office/drawing/2014/main" id="{E18E2D44-3233-7D0B-9059-BE14F4220955}"/>
              </a:ext>
            </a:extLst>
          </p:cNvPr>
          <p:cNvSpPr txBox="1"/>
          <p:nvPr/>
        </p:nvSpPr>
        <p:spPr>
          <a:xfrm>
            <a:off x="-2079660" y="5957964"/>
            <a:ext cx="7505700"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rPr>
              <a:t>Assistant Director</a:t>
            </a:r>
          </a:p>
        </p:txBody>
      </p:sp>
      <p:pic>
        <p:nvPicPr>
          <p:cNvPr id="3076" name="Picture 4">
            <a:extLst>
              <a:ext uri="{FF2B5EF4-FFF2-40B4-BE49-F238E27FC236}">
                <a16:creationId xmlns:a16="http://schemas.microsoft.com/office/drawing/2014/main" id="{7B7D95F3-2E71-625A-FF52-0899F1C2B3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78495" y="3634722"/>
            <a:ext cx="2111238" cy="2111238"/>
          </a:xfrm>
          <a:prstGeom prst="ellipse">
            <a:avLst/>
          </a:prstGeom>
          <a:ln w="63500" cap="rnd">
            <a:noFill/>
          </a:ln>
          <a:effectLst>
            <a:outerShdw blurRad="381000" dist="292100" dir="5400000" sx="-80000" sy="-18000" rotWithShape="0">
              <a:srgbClr val="000000">
                <a:alpha val="22000"/>
              </a:srgbClr>
            </a:outerShdw>
          </a:effectLst>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4F225865-784E-0F71-BABC-A218DB548213}"/>
              </a:ext>
            </a:extLst>
          </p:cNvPr>
          <p:cNvSpPr txBox="1"/>
          <p:nvPr/>
        </p:nvSpPr>
        <p:spPr>
          <a:xfrm>
            <a:off x="3948156" y="5725418"/>
            <a:ext cx="4538829"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2">
                    <a:lumMod val="40000"/>
                    <a:lumOff val="60000"/>
                  </a:schemeClr>
                </a:solidFill>
                <a:effectLst/>
                <a:uLnTx/>
                <a:uFillTx/>
                <a:latin typeface="Arial" panose="020B0604020202020204"/>
                <a:ea typeface="Helvetica Neue" charset="0"/>
                <a:cs typeface="Helvetica Neue" charset="0"/>
              </a:rPr>
              <a:t>Chris Kinsinger, Ph.D.</a:t>
            </a:r>
          </a:p>
        </p:txBody>
      </p:sp>
      <p:sp>
        <p:nvSpPr>
          <p:cNvPr id="19" name="TextBox 18">
            <a:extLst>
              <a:ext uri="{FF2B5EF4-FFF2-40B4-BE49-F238E27FC236}">
                <a16:creationId xmlns:a16="http://schemas.microsoft.com/office/drawing/2014/main" id="{8CD6DB61-8C75-E71B-9C17-4251D4306D09}"/>
              </a:ext>
            </a:extLst>
          </p:cNvPr>
          <p:cNvSpPr txBox="1"/>
          <p:nvPr/>
        </p:nvSpPr>
        <p:spPr>
          <a:xfrm>
            <a:off x="4447723" y="5984009"/>
            <a:ext cx="3723640"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rPr>
              <a:t>Assistant Director</a:t>
            </a:r>
          </a:p>
        </p:txBody>
      </p:sp>
      <p:pic>
        <p:nvPicPr>
          <p:cNvPr id="3078" name="Picture 6" descr="Ananda Roy">
            <a:extLst>
              <a:ext uri="{FF2B5EF4-FFF2-40B4-BE49-F238E27FC236}">
                <a16:creationId xmlns:a16="http://schemas.microsoft.com/office/drawing/2014/main" id="{065318EC-D862-C506-B0D2-14B0DB2E26E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5165" r="3881" b="26179"/>
          <a:stretch/>
        </p:blipFill>
        <p:spPr bwMode="auto">
          <a:xfrm>
            <a:off x="9143763" y="3708223"/>
            <a:ext cx="2030044" cy="2030044"/>
          </a:xfrm>
          <a:prstGeom prst="ellipse">
            <a:avLst/>
          </a:prstGeom>
          <a:ln w="63500" cap="rnd">
            <a:noFill/>
          </a:ln>
          <a:effectLst>
            <a:outerShdw blurRad="381000" dist="292100" dir="5400000" sx="-80000" sy="-18000" rotWithShape="0">
              <a:srgbClr val="000000">
                <a:alpha val="22000"/>
              </a:srgbClr>
            </a:outerShdw>
          </a:effectLst>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F85EAF1A-E104-4080-1ED6-24FFBB643D3E}"/>
              </a:ext>
            </a:extLst>
          </p:cNvPr>
          <p:cNvSpPr txBox="1"/>
          <p:nvPr/>
        </p:nvSpPr>
        <p:spPr>
          <a:xfrm>
            <a:off x="8297694" y="5778801"/>
            <a:ext cx="3967604"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2">
                    <a:lumMod val="40000"/>
                    <a:lumOff val="60000"/>
                  </a:schemeClr>
                </a:solidFill>
                <a:effectLst/>
                <a:uLnTx/>
                <a:uFillTx/>
                <a:latin typeface="Arial" panose="020B0604020202020204"/>
                <a:ea typeface="Helvetica Neue" charset="0"/>
                <a:cs typeface="Helvetica Neue" charset="0"/>
              </a:rPr>
              <a:t>Ananda Roy, Ph.D.</a:t>
            </a:r>
          </a:p>
        </p:txBody>
      </p:sp>
      <p:sp>
        <p:nvSpPr>
          <p:cNvPr id="22" name="TextBox 21">
            <a:extLst>
              <a:ext uri="{FF2B5EF4-FFF2-40B4-BE49-F238E27FC236}">
                <a16:creationId xmlns:a16="http://schemas.microsoft.com/office/drawing/2014/main" id="{87BF4610-C829-6747-BA32-93A1505752AC}"/>
              </a:ext>
            </a:extLst>
          </p:cNvPr>
          <p:cNvSpPr txBox="1"/>
          <p:nvPr/>
        </p:nvSpPr>
        <p:spPr>
          <a:xfrm>
            <a:off x="7906806" y="6121768"/>
            <a:ext cx="4418202"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rPr>
              <a:t>Assistant Director</a:t>
            </a:r>
          </a:p>
        </p:txBody>
      </p:sp>
      <p:sp>
        <p:nvSpPr>
          <p:cNvPr id="41" name="Title 2">
            <a:extLst>
              <a:ext uri="{FF2B5EF4-FFF2-40B4-BE49-F238E27FC236}">
                <a16:creationId xmlns:a16="http://schemas.microsoft.com/office/drawing/2014/main" id="{AE58824B-01A2-529E-C5FE-7CEFBBFF1ABD}"/>
              </a:ext>
            </a:extLst>
          </p:cNvPr>
          <p:cNvSpPr txBox="1">
            <a:spLocks/>
          </p:cNvSpPr>
          <p:nvPr/>
        </p:nvSpPr>
        <p:spPr>
          <a:xfrm>
            <a:off x="284952" y="2986335"/>
            <a:ext cx="3383280" cy="546945"/>
          </a:xfrm>
          <a:prstGeom prst="rect">
            <a:avLst/>
          </a:prstGeom>
          <a:ln w="12700" cap="flat" cmpd="sng" algn="ctr">
            <a:solidFill>
              <a:schemeClr val="tx1"/>
            </a:solidFill>
            <a:prstDash val="solid"/>
            <a:miter lim="800000"/>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dk1"/>
          </a:lnRef>
          <a:fillRef idx="1">
            <a:schemeClr val="lt1"/>
          </a:fillRef>
          <a:effectRef idx="0">
            <a:schemeClr val="dk1"/>
          </a:effectRef>
          <a:fontRef idx="minor">
            <a:schemeClr val="dk1"/>
          </a:fontRef>
        </p:style>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Re-engineering the </a:t>
            </a:r>
          </a:p>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Research Enterprise (RRE)</a:t>
            </a:r>
          </a:p>
        </p:txBody>
      </p:sp>
      <p:sp>
        <p:nvSpPr>
          <p:cNvPr id="42" name="Title 2">
            <a:extLst>
              <a:ext uri="{FF2B5EF4-FFF2-40B4-BE49-F238E27FC236}">
                <a16:creationId xmlns:a16="http://schemas.microsoft.com/office/drawing/2014/main" id="{76E1002E-19D0-8DF1-4CF4-565CFB8ABDDC}"/>
              </a:ext>
            </a:extLst>
          </p:cNvPr>
          <p:cNvSpPr txBox="1">
            <a:spLocks/>
          </p:cNvSpPr>
          <p:nvPr/>
        </p:nvSpPr>
        <p:spPr>
          <a:xfrm>
            <a:off x="4523526" y="3010241"/>
            <a:ext cx="3383280" cy="550785"/>
          </a:xfrm>
          <a:prstGeom prst="rect">
            <a:avLst/>
          </a:prstGeom>
          <a:ln w="12700" cap="flat" cmpd="sng" algn="ctr">
            <a:solidFill>
              <a:schemeClr val="tx1"/>
            </a:solidFill>
            <a:prstDash val="solid"/>
            <a:miter lim="800000"/>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dk1"/>
          </a:lnRef>
          <a:fillRef idx="1">
            <a:schemeClr val="lt1"/>
          </a:fillRef>
          <a:effectRef idx="0">
            <a:schemeClr val="dk1"/>
          </a:effectRef>
          <a:fontRef idx="minor">
            <a:schemeClr val="dk1"/>
          </a:fontRef>
        </p:style>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Catalytic Data Resources (CDR)</a:t>
            </a:r>
          </a:p>
        </p:txBody>
      </p:sp>
      <p:sp>
        <p:nvSpPr>
          <p:cNvPr id="43" name="Title 2">
            <a:extLst>
              <a:ext uri="{FF2B5EF4-FFF2-40B4-BE49-F238E27FC236}">
                <a16:creationId xmlns:a16="http://schemas.microsoft.com/office/drawing/2014/main" id="{C24C7373-835E-4740-7060-173F9293EC4C}"/>
              </a:ext>
            </a:extLst>
          </p:cNvPr>
          <p:cNvSpPr txBox="1">
            <a:spLocks/>
          </p:cNvSpPr>
          <p:nvPr/>
        </p:nvSpPr>
        <p:spPr>
          <a:xfrm>
            <a:off x="8467145" y="3057406"/>
            <a:ext cx="3383280" cy="525579"/>
          </a:xfrm>
          <a:prstGeom prst="rect">
            <a:avLst/>
          </a:prstGeom>
          <a:ln w="12700" cap="flat" cmpd="sng" algn="ctr">
            <a:solidFill>
              <a:schemeClr val="tx1"/>
            </a:solidFill>
            <a:prstDash val="solid"/>
            <a:miter lim="800000"/>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dk1"/>
          </a:lnRef>
          <a:fillRef idx="1">
            <a:schemeClr val="lt1"/>
          </a:fillRef>
          <a:effectRef idx="0">
            <a:schemeClr val="dk1"/>
          </a:effectRef>
          <a:fontRef idx="minor">
            <a:schemeClr val="dk1"/>
          </a:fontRef>
        </p:style>
        <p:txBody>
          <a:bodyPr vert="horz" lIns="0" tIns="45720" rIns="91440" bIns="45720" rtlCol="0" anchor="ctr" anchorCtr="0">
            <a:normAutofit lnSpcReduction="10000"/>
          </a:bodyPr>
          <a:lstStyle>
            <a:lvl1pPr algn="l" defTabSz="1219170" rtl="0" eaLnBrk="1" latinLnBrk="0" hangingPunct="1">
              <a:lnSpc>
                <a:spcPct val="90000"/>
              </a:lnSpc>
              <a:spcBef>
                <a:spcPct val="0"/>
              </a:spcBef>
              <a:buNone/>
              <a:defRPr sz="4400" b="1"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Transformational Science and Discovery (TSD)</a:t>
            </a:r>
          </a:p>
        </p:txBody>
      </p:sp>
      <p:pic>
        <p:nvPicPr>
          <p:cNvPr id="28" name="Picture 2" descr="Tonya Scott">
            <a:extLst>
              <a:ext uri="{FF2B5EF4-FFF2-40B4-BE49-F238E27FC236}">
                <a16:creationId xmlns:a16="http://schemas.microsoft.com/office/drawing/2014/main" id="{5B29167F-ED78-7F11-1770-790368413F64}"/>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2917" b="27753"/>
          <a:stretch/>
        </p:blipFill>
        <p:spPr bwMode="auto">
          <a:xfrm>
            <a:off x="2923227" y="732359"/>
            <a:ext cx="2200741" cy="2136577"/>
          </a:xfrm>
          <a:prstGeom prst="ellipse">
            <a:avLst/>
          </a:prstGeom>
          <a:ln w="63500" cap="rnd">
            <a:noFill/>
          </a:ln>
          <a:effectLst>
            <a:outerShdw blurRad="381000" dist="292100" dir="5400000" sx="-80000" sy="-18000" rotWithShape="0">
              <a:srgbClr val="000000">
                <a:alpha val="22000"/>
              </a:srgbClr>
            </a:outerShdw>
          </a:effectLst>
          <a:extLst>
            <a:ext uri="{909E8E84-426E-40DD-AFC4-6F175D3DCCD1}">
              <a14:hiddenFill xmlns:a14="http://schemas.microsoft.com/office/drawing/2010/main">
                <a:solidFill>
                  <a:srgbClr val="FFFFFF"/>
                </a:solidFill>
              </a14:hiddenFill>
            </a:ext>
          </a:extLst>
        </p:spPr>
      </p:pic>
      <p:sp>
        <p:nvSpPr>
          <p:cNvPr id="39" name="TextBox 38">
            <a:extLst>
              <a:ext uri="{FF2B5EF4-FFF2-40B4-BE49-F238E27FC236}">
                <a16:creationId xmlns:a16="http://schemas.microsoft.com/office/drawing/2014/main" id="{6EF5917D-5CB6-04C4-FB53-A22058CCCAFD}"/>
              </a:ext>
            </a:extLst>
          </p:cNvPr>
          <p:cNvSpPr txBox="1"/>
          <p:nvPr/>
        </p:nvSpPr>
        <p:spPr>
          <a:xfrm>
            <a:off x="3678759" y="1852793"/>
            <a:ext cx="70104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2">
                    <a:lumMod val="40000"/>
                    <a:lumOff val="60000"/>
                  </a:schemeClr>
                </a:solidFill>
                <a:effectLst/>
                <a:uLnTx/>
                <a:uFillTx/>
                <a:latin typeface="Arial" panose="020B0604020202020204"/>
                <a:ea typeface="Helvetica Neue" charset="0"/>
                <a:cs typeface="Helvetica Neue" charset="0"/>
              </a:rPr>
              <a:t>Douglas Sheeley, Sc.D.</a:t>
            </a:r>
          </a:p>
        </p:txBody>
      </p:sp>
      <p:sp>
        <p:nvSpPr>
          <p:cNvPr id="40" name="TextBox 39">
            <a:extLst>
              <a:ext uri="{FF2B5EF4-FFF2-40B4-BE49-F238E27FC236}">
                <a16:creationId xmlns:a16="http://schemas.microsoft.com/office/drawing/2014/main" id="{D0D0E946-5A9B-371C-76EF-422C628DC9E4}"/>
              </a:ext>
            </a:extLst>
          </p:cNvPr>
          <p:cNvSpPr txBox="1"/>
          <p:nvPr/>
        </p:nvSpPr>
        <p:spPr>
          <a:xfrm>
            <a:off x="3431109" y="2131218"/>
            <a:ext cx="7505700"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rPr>
              <a:t>Deputy Director</a:t>
            </a:r>
          </a:p>
        </p:txBody>
      </p:sp>
      <p:sp>
        <p:nvSpPr>
          <p:cNvPr id="44" name="Title 2">
            <a:extLst>
              <a:ext uri="{FF2B5EF4-FFF2-40B4-BE49-F238E27FC236}">
                <a16:creationId xmlns:a16="http://schemas.microsoft.com/office/drawing/2014/main" id="{EEE3FF8E-06CC-64DF-2D3B-C32692947949}"/>
              </a:ext>
            </a:extLst>
          </p:cNvPr>
          <p:cNvSpPr>
            <a:spLocks noGrp="1"/>
          </p:cNvSpPr>
          <p:nvPr>
            <p:ph type="title"/>
          </p:nvPr>
        </p:nvSpPr>
        <p:spPr>
          <a:xfrm>
            <a:off x="0" y="60926"/>
            <a:ext cx="12192000" cy="546946"/>
          </a:xfrm>
        </p:spPr>
        <p:txBody>
          <a:bodyPr>
            <a:noAutofit/>
          </a:bodyPr>
          <a:lstStyle/>
          <a:p>
            <a:pPr algn="ctr"/>
            <a:r>
              <a:rPr lang="en-US" sz="3600" dirty="0">
                <a:latin typeface="Arial" panose="020B0604020202020204" pitchFamily="34" charset="0"/>
                <a:cs typeface="Arial" panose="020B0604020202020204" pitchFamily="34" charset="0"/>
              </a:rPr>
              <a:t>NIH Common Fund Office of Strategic Coordination</a:t>
            </a:r>
          </a:p>
        </p:txBody>
      </p:sp>
      <p:sp>
        <p:nvSpPr>
          <p:cNvPr id="23" name="Title 2">
            <a:extLst>
              <a:ext uri="{FF2B5EF4-FFF2-40B4-BE49-F238E27FC236}">
                <a16:creationId xmlns:a16="http://schemas.microsoft.com/office/drawing/2014/main" id="{D7C94360-1FB7-47F9-9624-B0D9535EB0AD}"/>
              </a:ext>
            </a:extLst>
          </p:cNvPr>
          <p:cNvSpPr txBox="1">
            <a:spLocks/>
          </p:cNvSpPr>
          <p:nvPr/>
        </p:nvSpPr>
        <p:spPr>
          <a:xfrm>
            <a:off x="5593015" y="1326115"/>
            <a:ext cx="3383280" cy="550785"/>
          </a:xfrm>
          <a:prstGeom prst="rect">
            <a:avLst/>
          </a:prstGeom>
          <a:ln w="12700" cap="flat" cmpd="sng" algn="ctr">
            <a:solidFill>
              <a:schemeClr val="tx1"/>
            </a:solidFill>
            <a:prstDash val="solid"/>
            <a:miter lim="800000"/>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dk1"/>
          </a:lnRef>
          <a:fillRef idx="1">
            <a:schemeClr val="lt1"/>
          </a:fillRef>
          <a:effectRef idx="0">
            <a:schemeClr val="dk1"/>
          </a:effectRef>
          <a:fontRef idx="minor">
            <a:schemeClr val="dk1"/>
          </a:fontRef>
        </p:style>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Office of Strategic</a:t>
            </a:r>
            <a:r>
              <a:rPr kumimoji="0" lang="en-US" sz="1600" b="1" i="0" u="none" strike="noStrike" kern="1200" cap="none" spc="0" normalizeH="0" noProof="0" dirty="0">
                <a:ln>
                  <a:noFill/>
                </a:ln>
                <a:solidFill>
                  <a:srgbClr val="FFFFFF"/>
                </a:solidFill>
                <a:effectLst/>
                <a:uLnTx/>
                <a:uFillTx/>
                <a:latin typeface="Arial" panose="020B0604020202020204" pitchFamily="34" charset="0"/>
                <a:ea typeface="+mn-ea"/>
                <a:cs typeface="Arial" panose="020B0604020202020204" pitchFamily="34" charset="0"/>
              </a:rPr>
              <a:t> Coordination</a:t>
            </a:r>
            <a:endParaRPr kumimoji="0" 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 name="TextBox 19">
            <a:extLst>
              <a:ext uri="{FF2B5EF4-FFF2-40B4-BE49-F238E27FC236}">
                <a16:creationId xmlns:a16="http://schemas.microsoft.com/office/drawing/2014/main" id="{F93C08EC-499B-4DF4-A3D3-8D872255E4AE}"/>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36</a:t>
            </a:r>
          </a:p>
        </p:txBody>
      </p:sp>
    </p:spTree>
    <p:extLst>
      <p:ext uri="{BB962C8B-B14F-4D97-AF65-F5344CB8AC3E}">
        <p14:creationId xmlns:p14="http://schemas.microsoft.com/office/powerpoint/2010/main" val="2928737485"/>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6" presetClass="entr" presetSubtype="21" fill="hold" grpId="0" nodeType="with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barn(inVertical)">
                                      <p:cBhvr>
                                        <p:cTn id="11" dur="500"/>
                                        <p:tgtEl>
                                          <p:spTgt spid="39"/>
                                        </p:tgtEl>
                                      </p:cBhvr>
                                    </p:animEffect>
                                  </p:childTnLst>
                                </p:cTn>
                              </p:par>
                              <p:par>
                                <p:cTn id="12" presetID="16" presetClass="entr" presetSubtype="21" fill="hold" grpId="0" nodeType="withEffect">
                                  <p:stCondLst>
                                    <p:cond delay="0"/>
                                  </p:stCondLst>
                                  <p:childTnLst>
                                    <p:set>
                                      <p:cBhvr>
                                        <p:cTn id="13" dur="1" fill="hold">
                                          <p:stCondLst>
                                            <p:cond delay="0"/>
                                          </p:stCondLst>
                                        </p:cTn>
                                        <p:tgtEl>
                                          <p:spTgt spid="40"/>
                                        </p:tgtEl>
                                        <p:attrNameLst>
                                          <p:attrName>style.visibility</p:attrName>
                                        </p:attrNameLst>
                                      </p:cBhvr>
                                      <p:to>
                                        <p:strVal val="visible"/>
                                      </p:to>
                                    </p:set>
                                    <p:animEffect transition="in" filter="barn(inVertical)">
                                      <p:cBhvr>
                                        <p:cTn id="14" dur="500"/>
                                        <p:tgtEl>
                                          <p:spTgt spid="40"/>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074"/>
                                        </p:tgtEl>
                                        <p:attrNameLst>
                                          <p:attrName>style.visibility</p:attrName>
                                        </p:attrNameLst>
                                      </p:cBhvr>
                                      <p:to>
                                        <p:strVal val="visible"/>
                                      </p:to>
                                    </p:set>
                                  </p:childTnLst>
                                </p:cTn>
                              </p:par>
                              <p:par>
                                <p:cTn id="21" presetID="16" presetClass="entr" presetSubtype="21"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barn(inVertical)">
                                      <p:cBhvr>
                                        <p:cTn id="23" dur="500"/>
                                        <p:tgtEl>
                                          <p:spTgt spid="14"/>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barn(inVertical)">
                                      <p:cBhvr>
                                        <p:cTn id="26" dur="500"/>
                                        <p:tgtEl>
                                          <p:spTgt spid="16"/>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076"/>
                                        </p:tgtEl>
                                        <p:attrNameLst>
                                          <p:attrName>style.visibility</p:attrName>
                                        </p:attrNameLst>
                                      </p:cBhvr>
                                      <p:to>
                                        <p:strVal val="visible"/>
                                      </p:to>
                                    </p:set>
                                  </p:childTnLst>
                                </p:cTn>
                              </p:par>
                              <p:par>
                                <p:cTn id="33" presetID="16" presetClass="entr" presetSubtype="21"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barn(inVertical)">
                                      <p:cBhvr>
                                        <p:cTn id="35" dur="500"/>
                                        <p:tgtEl>
                                          <p:spTgt spid="18"/>
                                        </p:tgtEl>
                                      </p:cBhvr>
                                    </p:animEffect>
                                  </p:childTnLst>
                                </p:cTn>
                              </p:par>
                              <p:par>
                                <p:cTn id="36" presetID="16" presetClass="entr" presetSubtype="21" fill="hold" grpId="0" nodeType="with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barn(inVertical)">
                                      <p:cBhvr>
                                        <p:cTn id="38" dur="500"/>
                                        <p:tgtEl>
                                          <p:spTgt spid="19"/>
                                        </p:tgtEl>
                                      </p:cBhvr>
                                    </p:animEffec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3"/>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07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1"/>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P spid="18" grpId="0"/>
      <p:bldP spid="19" grpId="0"/>
      <p:bldP spid="21" grpId="0"/>
      <p:bldP spid="22" grpId="0"/>
      <p:bldP spid="41" grpId="0" animBg="1"/>
      <p:bldP spid="42" grpId="0" animBg="1"/>
      <p:bldP spid="43" grpId="0" animBg="1"/>
      <p:bldP spid="39" grpId="0"/>
      <p:bldP spid="40" grpId="0"/>
      <p:bldP spid="23"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6238942-0DE2-F0C6-00AF-40A2189729AF}"/>
              </a:ext>
            </a:extLst>
          </p:cNvPr>
          <p:cNvSpPr>
            <a:spLocks noGrp="1"/>
          </p:cNvSpPr>
          <p:nvPr>
            <p:ph type="title"/>
          </p:nvPr>
        </p:nvSpPr>
        <p:spPr>
          <a:xfrm>
            <a:off x="-2" y="-111187"/>
            <a:ext cx="12192000" cy="888386"/>
          </a:xfrm>
        </p:spPr>
        <p:txBody>
          <a:bodyPr>
            <a:normAutofit/>
          </a:bodyPr>
          <a:lstStyle/>
          <a:p>
            <a:pPr algn="ctr"/>
            <a:r>
              <a:rPr lang="en-US" sz="3600" dirty="0"/>
              <a:t>Soliciting Ideas for New NIH Common Fund Programs</a:t>
            </a:r>
          </a:p>
        </p:txBody>
      </p:sp>
      <p:sp>
        <p:nvSpPr>
          <p:cNvPr id="5" name="TextBox 4">
            <a:extLst>
              <a:ext uri="{FF2B5EF4-FFF2-40B4-BE49-F238E27FC236}">
                <a16:creationId xmlns:a16="http://schemas.microsoft.com/office/drawing/2014/main" id="{8E644451-8E42-7461-7F0D-D6836E5DDB4B}"/>
              </a:ext>
            </a:extLst>
          </p:cNvPr>
          <p:cNvSpPr txBox="1"/>
          <p:nvPr/>
        </p:nvSpPr>
        <p:spPr>
          <a:xfrm>
            <a:off x="-1" y="4771369"/>
            <a:ext cx="12191999" cy="954107"/>
          </a:xfrm>
          <a:prstGeom prst="rect">
            <a:avLst/>
          </a:prstGeom>
          <a:noFill/>
        </p:spPr>
        <p:txBody>
          <a:bodyPr wrap="square" rtlCol="0">
            <a:spAutoFit/>
          </a:bodyPr>
          <a:lstStyle/>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1" i="0" u="none" strike="noStrike" kern="1200" cap="none" spc="0" normalizeH="0" baseline="0" noProof="0" dirty="0">
              <a:ln>
                <a:noFill/>
              </a:ln>
              <a:solidFill>
                <a:srgbClr val="FFFFFF"/>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bg2">
                    <a:lumMod val="40000"/>
                    <a:lumOff val="60000"/>
                  </a:schemeClr>
                </a:solidFill>
                <a:effectLst/>
                <a:uLnTx/>
                <a:uFillTx/>
                <a:latin typeface="Arial" panose="020B0604020202020204"/>
                <a:ea typeface="+mn-ea"/>
                <a:cs typeface="+mn-cs"/>
              </a:rPr>
              <a:t>Responses due: September 30, 2022</a:t>
            </a:r>
            <a:endParaRPr kumimoji="0" lang="en-US" sz="3600" b="1" i="0" u="none" strike="noStrike" kern="1200" cap="none" spc="0" normalizeH="0" baseline="0" noProof="0" dirty="0">
              <a:ln>
                <a:noFill/>
              </a:ln>
              <a:solidFill>
                <a:schemeClr val="bg2">
                  <a:lumMod val="40000"/>
                  <a:lumOff val="60000"/>
                </a:schemeClr>
              </a:solidFill>
              <a:effectLst/>
              <a:uLnTx/>
              <a:uFillTx/>
              <a:latin typeface="Arial" panose="020B0604020202020204"/>
              <a:ea typeface="+mn-ea"/>
              <a:cs typeface="+mn-cs"/>
            </a:endParaRPr>
          </a:p>
        </p:txBody>
      </p:sp>
      <p:pic>
        <p:nvPicPr>
          <p:cNvPr id="4" name="Picture 3">
            <a:extLst>
              <a:ext uri="{FF2B5EF4-FFF2-40B4-BE49-F238E27FC236}">
                <a16:creationId xmlns:a16="http://schemas.microsoft.com/office/drawing/2014/main" id="{58FF99E5-E563-4F8B-9353-7C78C52DDEBA}"/>
              </a:ext>
            </a:extLst>
          </p:cNvPr>
          <p:cNvPicPr>
            <a:picLocks noChangeAspect="1"/>
          </p:cNvPicPr>
          <p:nvPr/>
        </p:nvPicPr>
        <p:blipFill>
          <a:blip r:embed="rId3"/>
          <a:stretch>
            <a:fillRect/>
          </a:stretch>
        </p:blipFill>
        <p:spPr>
          <a:xfrm>
            <a:off x="500396" y="1575671"/>
            <a:ext cx="11191208" cy="3195698"/>
          </a:xfrm>
          <a:prstGeom prst="rect">
            <a:avLst/>
          </a:prstGeom>
          <a:effectLst>
            <a:glow rad="228600">
              <a:schemeClr val="accent3">
                <a:satMod val="175000"/>
                <a:alpha val="40000"/>
              </a:schemeClr>
            </a:glow>
          </a:effectLst>
        </p:spPr>
      </p:pic>
      <p:sp>
        <p:nvSpPr>
          <p:cNvPr id="7" name="TextBox 6">
            <a:extLst>
              <a:ext uri="{FF2B5EF4-FFF2-40B4-BE49-F238E27FC236}">
                <a16:creationId xmlns:a16="http://schemas.microsoft.com/office/drawing/2014/main" id="{ABAE8199-B3AD-46A9-AB43-50AC1780FF87}"/>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36</a:t>
            </a:r>
          </a:p>
        </p:txBody>
      </p:sp>
    </p:spTree>
    <p:extLst>
      <p:ext uri="{BB962C8B-B14F-4D97-AF65-F5344CB8AC3E}">
        <p14:creationId xmlns:p14="http://schemas.microsoft.com/office/powerpoint/2010/main" val="1788055947"/>
      </p:ext>
    </p:extLst>
  </p:cSld>
  <p:clrMapOvr>
    <a:masterClrMapping/>
  </p:clrMapOvr>
  <p:transition spd="slow">
    <p:wipe dir="d"/>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3960"/>
            <a:ext cx="12192000" cy="669925"/>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5FE0D4"/>
                </a:solidFill>
                <a:latin typeface="Arial" pitchFamily="34" charset="0"/>
                <a:cs typeface="Arial" pitchFamily="34" charset="0"/>
              </a:rPr>
              <a:t>Director’s Report Outline</a:t>
            </a:r>
          </a:p>
        </p:txBody>
      </p:sp>
      <p:sp>
        <p:nvSpPr>
          <p:cNvPr id="4" name="Rectangle 4"/>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NIH Common Fund/Trans-NIH </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tab pos="1371600" algn="l"/>
              </a:tabLst>
              <a:defRPr/>
            </a:pPr>
            <a:r>
              <a:rPr kumimoji="0" lang="en-US" sz="3400" b="1" i="0" u="none" strike="noStrike" kern="1200" cap="none" spc="0" normalizeH="0" baseline="0" noProof="0" dirty="0">
                <a:ln>
                  <a:noFill/>
                </a:ln>
                <a:solidFill>
                  <a:srgbClr val="E57200"/>
                </a:solidFill>
                <a:effectLst/>
                <a:uLnTx/>
                <a:uFillTx/>
                <a:latin typeface="Arial" panose="020B0604020202020204"/>
                <a:ea typeface="+mn-ea"/>
                <a:cs typeface="+mn-cs"/>
              </a:rPr>
              <a:t>NHGRI Communications, Policy, and Education</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2114488930"/>
      </p:ext>
    </p:extLst>
  </p:cSld>
  <p:clrMapOvr>
    <a:masterClrMapping/>
  </p:clrMapOvr>
  <p:transition spd="slow">
    <p:wipe dir="d"/>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8C3B86D-A77B-CD43-8B13-B358EBF8A1EB}"/>
              </a:ext>
            </a:extLst>
          </p:cNvPr>
          <p:cNvSpPr/>
          <p:nvPr/>
        </p:nvSpPr>
        <p:spPr>
          <a:xfrm>
            <a:off x="1" y="3254008"/>
            <a:ext cx="12191998" cy="523220"/>
          </a:xfrm>
          <a:prstGeom prst="rect">
            <a:avLst/>
          </a:prstGeom>
        </p:spPr>
        <p:txBody>
          <a:bodyPr wrap="square">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9" name="Rectangle 28">
            <a:extLst>
              <a:ext uri="{FF2B5EF4-FFF2-40B4-BE49-F238E27FC236}">
                <a16:creationId xmlns:a16="http://schemas.microsoft.com/office/drawing/2014/main" id="{C0B837C7-6DCC-904D-A300-948249B5B475}"/>
              </a:ext>
            </a:extLst>
          </p:cNvPr>
          <p:cNvSpPr/>
          <p:nvPr/>
        </p:nvSpPr>
        <p:spPr>
          <a:xfrm>
            <a:off x="783771" y="4196394"/>
            <a:ext cx="3883289" cy="1200329"/>
          </a:xfrm>
          <a:prstGeom prst="rect">
            <a:avLst/>
          </a:prstGeom>
        </p:spPr>
        <p:txBody>
          <a:bodyPr wrap="square">
            <a:spAutoFit/>
          </a:bodyPr>
          <a:lstStyle/>
          <a:p>
            <a:pPr marL="20638" marR="0" lvl="2" indent="0" algn="l" defTabSz="457200" rtl="0" eaLnBrk="0" fontAlgn="auto" latinLnBrk="0" hangingPunct="0">
              <a:lnSpc>
                <a:spcPct val="100000"/>
              </a:lnSpc>
              <a:spcBef>
                <a:spcPts val="600"/>
              </a:spcBef>
              <a:spcAft>
                <a:spcPts val="600"/>
              </a:spcAft>
              <a:buClr>
                <a:srgbClr val="FFFFFF"/>
              </a:buClr>
              <a:buSzPct val="95000"/>
              <a:buFontTx/>
              <a:buNone/>
              <a:tabLst>
                <a:tab pos="174625" algn="l"/>
              </a:tabLst>
              <a:defRPr/>
            </a:pPr>
            <a:r>
              <a:rPr kumimoji="0" lang="en-US" sz="2400" b="1" i="0" u="none" strike="noStrike" kern="1200" cap="none" spc="0" normalizeH="0" baseline="0" noProof="0" dirty="0">
                <a:ln>
                  <a:noFill/>
                </a:ln>
                <a:solidFill>
                  <a:schemeClr val="bg2">
                    <a:lumMod val="40000"/>
                    <a:lumOff val="60000"/>
                  </a:schemeClr>
                </a:solidFill>
                <a:effectLst/>
                <a:uLnTx/>
                <a:uFillTx/>
                <a:latin typeface="Arial" charset="0"/>
                <a:ea typeface="+mn-ea"/>
                <a:cs typeface="+mn-cs"/>
              </a:rPr>
              <a:t>Conversations with 	trailblazing science 	communicators</a:t>
            </a:r>
          </a:p>
        </p:txBody>
      </p:sp>
      <p:pic>
        <p:nvPicPr>
          <p:cNvPr id="26" name="Picture 25" descr="Text&#10;&#10;Description automatically generated">
            <a:extLst>
              <a:ext uri="{FF2B5EF4-FFF2-40B4-BE49-F238E27FC236}">
                <a16:creationId xmlns:a16="http://schemas.microsoft.com/office/drawing/2014/main" id="{32DE506B-5FD9-C74A-8BD3-ABE243C94A3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40150" y="278827"/>
            <a:ext cx="4711700" cy="1208368"/>
          </a:xfrm>
          <a:prstGeom prst="rect">
            <a:avLst/>
          </a:prstGeom>
        </p:spPr>
      </p:pic>
      <p:pic>
        <p:nvPicPr>
          <p:cNvPr id="16" name="Picture 15">
            <a:extLst>
              <a:ext uri="{FF2B5EF4-FFF2-40B4-BE49-F238E27FC236}">
                <a16:creationId xmlns:a16="http://schemas.microsoft.com/office/drawing/2014/main" id="{E82C4EB3-2E46-4D34-98B1-4897F38CB3A3}"/>
              </a:ext>
            </a:extLst>
          </p:cNvPr>
          <p:cNvPicPr>
            <a:picLocks noChangeAspect="1"/>
          </p:cNvPicPr>
          <p:nvPr/>
        </p:nvPicPr>
        <p:blipFill rotWithShape="1">
          <a:blip r:embed="rId4">
            <a:extLst>
              <a:ext uri="{28A0092B-C50C-407E-A947-70E740481C1C}">
                <a14:useLocalDpi xmlns:a14="http://schemas.microsoft.com/office/drawing/2010/main" val="0"/>
              </a:ext>
            </a:extLst>
          </a:blip>
          <a:srcRect l="66266" b="62869"/>
          <a:stretch/>
        </p:blipFill>
        <p:spPr>
          <a:xfrm>
            <a:off x="369189" y="1804090"/>
            <a:ext cx="4645113" cy="2401219"/>
          </a:xfrm>
          <a:prstGeom prst="rect">
            <a:avLst/>
          </a:prstGeom>
        </p:spPr>
      </p:pic>
      <p:pic>
        <p:nvPicPr>
          <p:cNvPr id="13" name="Picture 12">
            <a:extLst>
              <a:ext uri="{FF2B5EF4-FFF2-40B4-BE49-F238E27FC236}">
                <a16:creationId xmlns:a16="http://schemas.microsoft.com/office/drawing/2014/main" id="{170D5200-FE26-4C0B-A994-2F1CD740A648}"/>
              </a:ext>
            </a:extLst>
          </p:cNvPr>
          <p:cNvPicPr>
            <a:picLocks noChangeAspect="1"/>
          </p:cNvPicPr>
          <p:nvPr/>
        </p:nvPicPr>
        <p:blipFill rotWithShape="1">
          <a:blip r:embed="rId5"/>
          <a:srcRect t="6093"/>
          <a:stretch/>
        </p:blipFill>
        <p:spPr>
          <a:xfrm>
            <a:off x="5081642" y="2044721"/>
            <a:ext cx="6398118" cy="4246271"/>
          </a:xfrm>
          <a:prstGeom prst="rect">
            <a:avLst/>
          </a:prstGeom>
        </p:spPr>
      </p:pic>
      <p:sp>
        <p:nvSpPr>
          <p:cNvPr id="8" name="TextBox 7">
            <a:extLst>
              <a:ext uri="{FF2B5EF4-FFF2-40B4-BE49-F238E27FC236}">
                <a16:creationId xmlns:a16="http://schemas.microsoft.com/office/drawing/2014/main" id="{2622B75C-D6DE-498B-A8EF-7342ACD73451}"/>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37</a:t>
            </a:r>
          </a:p>
        </p:txBody>
      </p:sp>
    </p:spTree>
    <p:extLst>
      <p:ext uri="{BB962C8B-B14F-4D97-AF65-F5344CB8AC3E}">
        <p14:creationId xmlns:p14="http://schemas.microsoft.com/office/powerpoint/2010/main" val="473719745"/>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descr="Image result for stanford medicine logo">
            <a:extLst>
              <a:ext uri="{FF2B5EF4-FFF2-40B4-BE49-F238E27FC236}">
                <a16:creationId xmlns:a16="http://schemas.microsoft.com/office/drawing/2014/main" id="{5EF2C35D-4768-469F-ABB8-A6B51DDEFEF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AutoShape 6" descr="Image result for stanford medicine logo">
            <a:extLst>
              <a:ext uri="{FF2B5EF4-FFF2-40B4-BE49-F238E27FC236}">
                <a16:creationId xmlns:a16="http://schemas.microsoft.com/office/drawing/2014/main" id="{69D14FC3-09EF-42A4-9565-0665A7EF51EF}"/>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AutoShape 14" descr="Image result for massachusetts general hospital logo">
            <a:extLst>
              <a:ext uri="{FF2B5EF4-FFF2-40B4-BE49-F238E27FC236}">
                <a16:creationId xmlns:a16="http://schemas.microsoft.com/office/drawing/2014/main" id="{514408E7-224C-4159-9F12-C5A1935A1445}"/>
              </a:ext>
            </a:extLst>
          </p:cNvPr>
          <p:cNvSpPr>
            <a:spLocks noChangeAspect="1" noChangeArrowheads="1"/>
          </p:cNvSpPr>
          <p:nvPr/>
        </p:nvSpPr>
        <p:spPr bwMode="auto">
          <a:xfrm>
            <a:off x="6248400" y="3581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AutoShape 16" descr="Image result for massachusetts general hospital logo">
            <a:extLst>
              <a:ext uri="{FF2B5EF4-FFF2-40B4-BE49-F238E27FC236}">
                <a16:creationId xmlns:a16="http://schemas.microsoft.com/office/drawing/2014/main" id="{B7B1620A-6E56-46F5-B645-05D2F55C3A4C}"/>
              </a:ext>
            </a:extLst>
          </p:cNvPr>
          <p:cNvSpPr>
            <a:spLocks noChangeAspect="1" noChangeArrowheads="1"/>
          </p:cNvSpPr>
          <p:nvPr/>
        </p:nvSpPr>
        <p:spPr bwMode="auto">
          <a:xfrm>
            <a:off x="6400800" y="37338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9" name="Rectangle 18">
            <a:extLst>
              <a:ext uri="{FF2B5EF4-FFF2-40B4-BE49-F238E27FC236}">
                <a16:creationId xmlns:a16="http://schemas.microsoft.com/office/drawing/2014/main" id="{935838E9-0B4B-F341-9059-A8CD20139FFC}"/>
              </a:ext>
            </a:extLst>
          </p:cNvPr>
          <p:cNvSpPr/>
          <p:nvPr/>
        </p:nvSpPr>
        <p:spPr>
          <a:xfrm>
            <a:off x="541242" y="4924158"/>
            <a:ext cx="11719116" cy="1692771"/>
          </a:xfrm>
          <a:prstGeom prst="rect">
            <a:avLst/>
          </a:prstGeom>
        </p:spPr>
        <p:txBody>
          <a:bodyPr wrap="square" lIns="91440" tIns="45720" rIns="91440" bIns="45720" anchor="t">
            <a:spAutoFit/>
          </a:bodyPr>
          <a:lstStyle/>
          <a:p>
            <a:pPr marL="342900" lvl="0" indent="-226695" fontAlgn="base">
              <a:buFont typeface="Wingdings" panose="05000000000000000000" pitchFamily="2" charset="2"/>
              <a:buChar char="§"/>
              <a:defRPr/>
            </a:pPr>
            <a:r>
              <a:rPr lang="en-US" sz="2600" b="1" dirty="0">
                <a:solidFill>
                  <a:srgbClr val="FFFFFF"/>
                </a:solidFill>
                <a:cs typeface="Arial"/>
              </a:rPr>
              <a:t> “The History of Genomics Told Through Machine Learning” </a:t>
            </a:r>
            <a:r>
              <a:rPr kumimoji="0" lang="en-US" sz="2600" b="1" i="0" u="none" strike="noStrike" kern="1200" cap="none" spc="0" normalizeH="0" baseline="0" noProof="0" dirty="0">
                <a:ln>
                  <a:noFill/>
                </a:ln>
                <a:solidFill>
                  <a:srgbClr val="FFFFFF"/>
                </a:solidFill>
                <a:effectLst/>
                <a:uLnTx/>
                <a:uFillTx/>
                <a:latin typeface="Arial"/>
                <a:ea typeface="+mn-ea"/>
                <a:cs typeface="Arial"/>
              </a:rPr>
              <a:t>lecture </a:t>
            </a:r>
            <a:endParaRPr kumimoji="0" lang="en-US" sz="24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342900" marR="0" lvl="0" indent="-226695" algn="l" defTabSz="1219170" rtl="0" eaLnBrk="1" fontAlgn="base" latinLnBrk="0" hangingPunct="1">
              <a:lnSpc>
                <a:spcPct val="100000"/>
              </a:lnSpc>
              <a:spcBef>
                <a:spcPts val="0"/>
              </a:spcBef>
              <a:spcAft>
                <a:spcPts val="0"/>
              </a:spcAft>
              <a:buClrTx/>
              <a:buSzTx/>
              <a:buFont typeface="Wingdings" panose="05000000000000000000" pitchFamily="2" charset="2"/>
              <a:buChar char="§"/>
              <a:tabLst/>
              <a:defRPr/>
            </a:pPr>
            <a:r>
              <a:rPr kumimoji="0" lang="en-US" sz="2600" b="1" i="0" u="none" strike="noStrike" kern="1200" cap="none" spc="0" normalizeH="0" baseline="0" noProof="0" dirty="0">
                <a:ln>
                  <a:noFill/>
                </a:ln>
                <a:solidFill>
                  <a:srgbClr val="FFFFFF"/>
                </a:solidFill>
                <a:effectLst/>
                <a:uLnTx/>
                <a:uFillTx/>
                <a:latin typeface="Arial"/>
                <a:ea typeface="+mn-ea"/>
                <a:cs typeface="Arial"/>
              </a:rPr>
              <a:t> New Human Genome Project fact sheet</a:t>
            </a:r>
          </a:p>
          <a:p>
            <a:pPr marL="342900" marR="0" lvl="0" indent="-226695" algn="l" defTabSz="1219170" rtl="0" eaLnBrk="1" fontAlgn="base" latinLnBrk="0" hangingPunct="1">
              <a:lnSpc>
                <a:spcPct val="100000"/>
              </a:lnSpc>
              <a:spcBef>
                <a:spcPts val="0"/>
              </a:spcBef>
              <a:spcAft>
                <a:spcPts val="0"/>
              </a:spcAft>
              <a:buClrTx/>
              <a:buSzTx/>
              <a:buFont typeface="Wingdings" panose="05000000000000000000" pitchFamily="2" charset="2"/>
              <a:buChar char="§"/>
              <a:tabLst/>
              <a:defRPr/>
            </a:pPr>
            <a:r>
              <a:rPr kumimoji="0" lang="en-US" sz="2600" b="1" i="0" u="none" strike="noStrike" kern="1200" cap="none" spc="0" normalizeH="0" baseline="0" noProof="0" dirty="0">
                <a:ln>
                  <a:noFill/>
                </a:ln>
                <a:solidFill>
                  <a:srgbClr val="FFFFFF"/>
                </a:solidFill>
                <a:effectLst/>
                <a:uLnTx/>
                <a:uFillTx/>
                <a:latin typeface="Arial"/>
                <a:ea typeface="+mn-ea"/>
                <a:cs typeface="Arial"/>
              </a:rPr>
              <a:t> Feature story</a:t>
            </a:r>
          </a:p>
          <a:p>
            <a:pPr marL="342900" marR="0" lvl="0" indent="-226695" algn="l" defTabSz="1219170" rtl="0" eaLnBrk="1" fontAlgn="base" latinLnBrk="0" hangingPunct="1">
              <a:lnSpc>
                <a:spcPct val="100000"/>
              </a:lnSpc>
              <a:spcBef>
                <a:spcPts val="0"/>
              </a:spcBef>
              <a:spcAft>
                <a:spcPts val="0"/>
              </a:spcAft>
              <a:buClrTx/>
              <a:buSzTx/>
              <a:buFont typeface="Wingdings" panose="05000000000000000000" pitchFamily="2" charset="2"/>
              <a:buChar char="§"/>
              <a:tabLst/>
              <a:defRPr/>
            </a:pPr>
            <a:r>
              <a:rPr kumimoji="0" lang="en-US" sz="2600" b="1" i="0" u="none" strike="noStrike" kern="1200" cap="none" spc="0" normalizeH="0" baseline="0" noProof="0" dirty="0">
                <a:ln>
                  <a:noFill/>
                </a:ln>
                <a:solidFill>
                  <a:srgbClr val="FFFFFF"/>
                </a:solidFill>
                <a:effectLst/>
                <a:uLnTx/>
                <a:uFillTx/>
                <a:latin typeface="Arial"/>
                <a:ea typeface="+mn-ea"/>
                <a:cs typeface="Arial"/>
              </a:rPr>
              <a:t> Social media</a:t>
            </a:r>
          </a:p>
        </p:txBody>
      </p:sp>
      <p:sp>
        <p:nvSpPr>
          <p:cNvPr id="21" name="Title 3">
            <a:extLst>
              <a:ext uri="{FF2B5EF4-FFF2-40B4-BE49-F238E27FC236}">
                <a16:creationId xmlns:a16="http://schemas.microsoft.com/office/drawing/2014/main" id="{6B4C975B-618D-4D4F-94E6-C781F7253734}"/>
              </a:ext>
            </a:extLst>
          </p:cNvPr>
          <p:cNvSpPr txBox="1">
            <a:spLocks/>
          </p:cNvSpPr>
          <p:nvPr/>
        </p:nvSpPr>
        <p:spPr>
          <a:xfrm>
            <a:off x="0" y="21647"/>
            <a:ext cx="12192000" cy="1117257"/>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EDFD3"/>
                </a:solidFill>
                <a:effectLst/>
                <a:uLnTx/>
                <a:uFillTx/>
                <a:latin typeface="Arial" charset="0"/>
                <a:ea typeface="+mj-ea"/>
                <a:cs typeface="Arial" charset="0"/>
              </a:rPr>
              <a:t>NHGRI History of Genomics Program</a:t>
            </a:r>
          </a:p>
          <a:p>
            <a:pPr marL="0" marR="0" lvl="0" indent="0" algn="ctr" defTabSz="1219170" rtl="0" eaLnBrk="1" fontAlgn="auto" latinLnBrk="0" hangingPunct="1">
              <a:lnSpc>
                <a:spcPct val="90000"/>
              </a:lnSpc>
              <a:spcBef>
                <a:spcPct val="0"/>
              </a:spcBef>
              <a:spcAft>
                <a:spcPts val="0"/>
              </a:spcAft>
              <a:buClrTx/>
              <a:buSzTx/>
              <a:buFontTx/>
              <a:buNone/>
              <a:tabLst/>
              <a:defRPr/>
            </a:pPr>
            <a:endParaRPr kumimoji="0" lang="en-US" sz="3600" b="1" i="0" u="none" strike="noStrike" kern="1200" cap="none" spc="0" normalizeH="0" baseline="0" noProof="0" dirty="0">
              <a:ln>
                <a:noFill/>
              </a:ln>
              <a:solidFill>
                <a:srgbClr val="5EDFD3"/>
              </a:solidFill>
              <a:effectLst/>
              <a:uLnTx/>
              <a:uFillTx/>
              <a:latin typeface="Arial" charset="0"/>
              <a:ea typeface="+mj-ea"/>
              <a:cs typeface="Arial" charset="0"/>
            </a:endParaRPr>
          </a:p>
        </p:txBody>
      </p:sp>
      <p:sp>
        <p:nvSpPr>
          <p:cNvPr id="22" name="TextBox 21">
            <a:extLst>
              <a:ext uri="{FF2B5EF4-FFF2-40B4-BE49-F238E27FC236}">
                <a16:creationId xmlns:a16="http://schemas.microsoft.com/office/drawing/2014/main" id="{678E26A9-56D9-41C8-A833-C3A3F3CF079E}"/>
              </a:ext>
            </a:extLst>
          </p:cNvPr>
          <p:cNvSpPr txBox="1"/>
          <p:nvPr/>
        </p:nvSpPr>
        <p:spPr>
          <a:xfrm>
            <a:off x="591562" y="676261"/>
            <a:ext cx="11008877" cy="523220"/>
          </a:xfrm>
          <a:prstGeom prst="rect">
            <a:avLst/>
          </a:prstGeom>
          <a:noFill/>
        </p:spPr>
        <p:txBody>
          <a:bodyPr wrap="square" lIns="91440" tIns="45720" rIns="91440" bIns="45720" rtlCol="0" anchor="t">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Arial" panose="020B0604020202020204"/>
                <a:ea typeface="Helvetica Neue" charset="0"/>
                <a:cs typeface="Arial"/>
              </a:rPr>
              <a:t>10-Year Anniversary</a:t>
            </a:r>
          </a:p>
        </p:txBody>
      </p:sp>
      <p:pic>
        <p:nvPicPr>
          <p:cNvPr id="6" name="Picture 7" descr="Screen Shot 2022-08-24 at 4.09.41 PM.png">
            <a:extLst>
              <a:ext uri="{FF2B5EF4-FFF2-40B4-BE49-F238E27FC236}">
                <a16:creationId xmlns:a16="http://schemas.microsoft.com/office/drawing/2014/main" id="{069F9D69-E6D8-8557-A6AE-64383D9EDC27}"/>
              </a:ext>
            </a:extLst>
          </p:cNvPr>
          <p:cNvPicPr>
            <a:picLocks noChangeAspect="1"/>
          </p:cNvPicPr>
          <p:nvPr/>
        </p:nvPicPr>
        <p:blipFill rotWithShape="1">
          <a:blip r:embed="rId3"/>
          <a:srcRect l="13814" t="23274" r="11532"/>
          <a:stretch/>
        </p:blipFill>
        <p:spPr>
          <a:xfrm>
            <a:off x="7102365" y="1786831"/>
            <a:ext cx="4269725" cy="2556375"/>
          </a:xfrm>
          <a:prstGeom prst="rect">
            <a:avLst/>
          </a:prstGeom>
          <a:effectLst>
            <a:glow rad="228600">
              <a:schemeClr val="accent3">
                <a:satMod val="175000"/>
                <a:alpha val="40000"/>
              </a:schemeClr>
            </a:glow>
          </a:effectLst>
        </p:spPr>
      </p:pic>
      <p:sp>
        <p:nvSpPr>
          <p:cNvPr id="13" name="TextBox 12">
            <a:extLst>
              <a:ext uri="{FF2B5EF4-FFF2-40B4-BE49-F238E27FC236}">
                <a16:creationId xmlns:a16="http://schemas.microsoft.com/office/drawing/2014/main" id="{CC03F0A4-D1C9-4EAE-B95F-4F308BD24EF1}"/>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38</a:t>
            </a:r>
          </a:p>
        </p:txBody>
      </p:sp>
      <p:pic>
        <p:nvPicPr>
          <p:cNvPr id="12" name="Picture 11">
            <a:extLst>
              <a:ext uri="{FF2B5EF4-FFF2-40B4-BE49-F238E27FC236}">
                <a16:creationId xmlns:a16="http://schemas.microsoft.com/office/drawing/2014/main" id="{D3A6B9DB-7B42-4874-A5C6-EC9DC211DE3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6366" y="1334540"/>
            <a:ext cx="5863918" cy="3298454"/>
          </a:xfrm>
          <a:prstGeom prst="rect">
            <a:avLst/>
          </a:prstGeom>
          <a:noFill/>
          <a:ln>
            <a:noFill/>
          </a:ln>
          <a:effectLst>
            <a:glow rad="228600">
              <a:schemeClr val="accent3">
                <a:satMod val="175000"/>
                <a:alpha val="40000"/>
              </a:schemeClr>
            </a:glow>
          </a:effectLst>
        </p:spPr>
      </p:pic>
    </p:spTree>
    <p:extLst>
      <p:ext uri="{BB962C8B-B14F-4D97-AF65-F5344CB8AC3E}">
        <p14:creationId xmlns:p14="http://schemas.microsoft.com/office/powerpoint/2010/main" val="3426705767"/>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xEl>
                                              <p:pRg st="1" end="1"/>
                                            </p:txEl>
                                          </p:spTgt>
                                        </p:tgtEl>
                                        <p:attrNameLst>
                                          <p:attrName>style.visibility</p:attrName>
                                        </p:attrNameLst>
                                      </p:cBhvr>
                                      <p:to>
                                        <p:strVal val="visible"/>
                                      </p:to>
                                    </p:set>
                                  </p:childTnLst>
                                </p:cTn>
                              </p:par>
                            </p:childTnLst>
                          </p:cTn>
                        </p:par>
                        <p:par>
                          <p:cTn id="11" fill="hold">
                            <p:stCondLst>
                              <p:cond delay="0"/>
                            </p:stCondLst>
                            <p:childTnLst>
                              <p:par>
                                <p:cTn id="12" presetID="22" presetClass="entr" presetSubtype="1"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up)">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descr="Image result for stanford medicine logo">
            <a:extLst>
              <a:ext uri="{FF2B5EF4-FFF2-40B4-BE49-F238E27FC236}">
                <a16:creationId xmlns:a16="http://schemas.microsoft.com/office/drawing/2014/main" id="{5EF2C35D-4768-469F-ABB8-A6B51DDEFEF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AutoShape 6" descr="Image result for stanford medicine logo">
            <a:extLst>
              <a:ext uri="{FF2B5EF4-FFF2-40B4-BE49-F238E27FC236}">
                <a16:creationId xmlns:a16="http://schemas.microsoft.com/office/drawing/2014/main" id="{69D14FC3-09EF-42A4-9565-0665A7EF51EF}"/>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AutoShape 14" descr="Image result for massachusetts general hospital logo">
            <a:extLst>
              <a:ext uri="{FF2B5EF4-FFF2-40B4-BE49-F238E27FC236}">
                <a16:creationId xmlns:a16="http://schemas.microsoft.com/office/drawing/2014/main" id="{514408E7-224C-4159-9F12-C5A1935A1445}"/>
              </a:ext>
            </a:extLst>
          </p:cNvPr>
          <p:cNvSpPr>
            <a:spLocks noChangeAspect="1" noChangeArrowheads="1"/>
          </p:cNvSpPr>
          <p:nvPr/>
        </p:nvSpPr>
        <p:spPr bwMode="auto">
          <a:xfrm>
            <a:off x="6248400" y="3581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AutoShape 16" descr="Image result for massachusetts general hospital logo">
            <a:extLst>
              <a:ext uri="{FF2B5EF4-FFF2-40B4-BE49-F238E27FC236}">
                <a16:creationId xmlns:a16="http://schemas.microsoft.com/office/drawing/2014/main" id="{B7B1620A-6E56-46F5-B645-05D2F55C3A4C}"/>
              </a:ext>
            </a:extLst>
          </p:cNvPr>
          <p:cNvSpPr>
            <a:spLocks noChangeAspect="1" noChangeArrowheads="1"/>
          </p:cNvSpPr>
          <p:nvPr/>
        </p:nvSpPr>
        <p:spPr bwMode="auto">
          <a:xfrm>
            <a:off x="6400800" y="37338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9" name="Rectangle 18">
            <a:extLst>
              <a:ext uri="{FF2B5EF4-FFF2-40B4-BE49-F238E27FC236}">
                <a16:creationId xmlns:a16="http://schemas.microsoft.com/office/drawing/2014/main" id="{935838E9-0B4B-F341-9059-A8CD20139FFC}"/>
              </a:ext>
            </a:extLst>
          </p:cNvPr>
          <p:cNvSpPr/>
          <p:nvPr/>
        </p:nvSpPr>
        <p:spPr>
          <a:xfrm>
            <a:off x="952500" y="4513853"/>
            <a:ext cx="10585450" cy="2246769"/>
          </a:xfrm>
          <a:prstGeom prst="rect">
            <a:avLst/>
          </a:prstGeom>
        </p:spPr>
        <p:txBody>
          <a:bodyPr wrap="square" lIns="91440" tIns="45720" rIns="91440" bIns="45720" anchor="t">
            <a:spAutoFit/>
          </a:bodyPr>
          <a:lstStyle/>
          <a:p>
            <a:pPr marL="342900" marR="0" lvl="0" indent="-227013" algn="l" defTabSz="1219170" rtl="0" eaLnBrk="1" fontAlgn="base" latinLnBrk="0" hangingPunct="1">
              <a:lnSpc>
                <a:spcPct val="100000"/>
              </a:lnSpc>
              <a:spcBef>
                <a:spcPts val="0"/>
              </a:spcBef>
              <a:spcAft>
                <a:spcPts val="0"/>
              </a:spcAft>
              <a:buClrTx/>
              <a:buSzTx/>
              <a:buFont typeface="Wingdings" panose="05000000000000000000" pitchFamily="2" charset="2"/>
              <a:buChar char="§"/>
              <a:tabLst>
                <a:tab pos="566738" algn="l"/>
              </a:tabLst>
              <a:defRPr/>
            </a:pPr>
            <a:r>
              <a:rPr kumimoji="0" lang="en-US" sz="2800" b="1" i="0" u="none" strike="noStrike" kern="1200" cap="none" spc="0" normalizeH="0" baseline="0" noProof="0" dirty="0">
                <a:ln>
                  <a:noFill/>
                </a:ln>
                <a:solidFill>
                  <a:srgbClr val="FFFFFF"/>
                </a:solidFill>
                <a:effectLst/>
                <a:uLnTx/>
                <a:uFillTx/>
                <a:latin typeface="Arial"/>
                <a:ea typeface="+mn-ea"/>
                <a:cs typeface="Arial"/>
              </a:rPr>
              <a:t>Irreducible Subjects: Disability and Genomics in the Past, 	Present, and Future 	</a:t>
            </a:r>
          </a:p>
          <a:p>
            <a:pPr marL="115887" marR="0" lvl="0" indent="0" algn="l" defTabSz="1219170" rtl="0" eaLnBrk="1" fontAlgn="base"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bg2">
                    <a:lumMod val="40000"/>
                    <a:lumOff val="60000"/>
                  </a:schemeClr>
                </a:solidFill>
                <a:effectLst/>
                <a:uLnTx/>
                <a:uFillTx/>
                <a:latin typeface="Arial"/>
                <a:ea typeface="+mn-ea"/>
                <a:cs typeface="Arial"/>
              </a:rPr>
              <a:t>  	October 6-7, 2022</a:t>
            </a:r>
          </a:p>
          <a:p>
            <a:pPr marL="342900" lvl="0" indent="-227013" fontAlgn="base">
              <a:buFont typeface="Wingdings" panose="05000000000000000000" pitchFamily="2" charset="2"/>
              <a:buChar char="§"/>
              <a:defRPr/>
            </a:pPr>
            <a:r>
              <a:rPr lang="en-US" sz="2800" b="1" dirty="0">
                <a:cs typeface="Arial"/>
              </a:rPr>
              <a:t>The Promise and Perils of Social and Behavioral Genomics </a:t>
            </a:r>
            <a:r>
              <a:rPr kumimoji="0" lang="en-US" sz="2800" b="1" i="0" u="none" strike="noStrike" kern="1200" cap="none" spc="0" normalizeH="0" baseline="0" noProof="0" dirty="0">
                <a:ln>
                  <a:noFill/>
                </a:ln>
                <a:solidFill>
                  <a:schemeClr val="bg2">
                    <a:lumMod val="40000"/>
                    <a:lumOff val="60000"/>
                  </a:schemeClr>
                </a:solidFill>
                <a:effectLst/>
                <a:uLnTx/>
                <a:uFillTx/>
                <a:latin typeface="Arial"/>
                <a:ea typeface="+mn-ea"/>
                <a:cs typeface="Arial"/>
              </a:rPr>
              <a:t>	January 2023</a:t>
            </a:r>
          </a:p>
        </p:txBody>
      </p:sp>
      <p:sp>
        <p:nvSpPr>
          <p:cNvPr id="21" name="Title 3">
            <a:extLst>
              <a:ext uri="{FF2B5EF4-FFF2-40B4-BE49-F238E27FC236}">
                <a16:creationId xmlns:a16="http://schemas.microsoft.com/office/drawing/2014/main" id="{6B4C975B-618D-4D4F-94E6-C781F7253734}"/>
              </a:ext>
            </a:extLst>
          </p:cNvPr>
          <p:cNvSpPr txBox="1">
            <a:spLocks/>
          </p:cNvSpPr>
          <p:nvPr/>
        </p:nvSpPr>
        <p:spPr>
          <a:xfrm>
            <a:off x="0" y="19659"/>
            <a:ext cx="12192000" cy="1117257"/>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EDFD3"/>
                </a:solidFill>
                <a:effectLst/>
                <a:uLnTx/>
                <a:uFillTx/>
                <a:latin typeface="Arial" charset="0"/>
                <a:ea typeface="+mj-ea"/>
                <a:cs typeface="Arial" charset="0"/>
              </a:rPr>
              <a:t>NHGRI History of Genomics Program</a:t>
            </a:r>
          </a:p>
          <a:p>
            <a:pPr marL="0" marR="0" lvl="0" indent="0" algn="ctr" defTabSz="1219170" rtl="0" eaLnBrk="1" fontAlgn="auto" latinLnBrk="0" hangingPunct="1">
              <a:lnSpc>
                <a:spcPct val="90000"/>
              </a:lnSpc>
              <a:spcBef>
                <a:spcPct val="0"/>
              </a:spcBef>
              <a:spcAft>
                <a:spcPts val="0"/>
              </a:spcAft>
              <a:buClrTx/>
              <a:buSzTx/>
              <a:buFontTx/>
              <a:buNone/>
              <a:tabLst/>
              <a:defRPr/>
            </a:pPr>
            <a:endParaRPr kumimoji="0" lang="en-US" sz="3600" b="1" i="0" u="none" strike="noStrike" kern="1200" cap="none" spc="0" normalizeH="0" baseline="0" noProof="0" dirty="0">
              <a:ln>
                <a:noFill/>
              </a:ln>
              <a:solidFill>
                <a:srgbClr val="5EDFD3"/>
              </a:solidFill>
              <a:effectLst/>
              <a:uLnTx/>
              <a:uFillTx/>
              <a:latin typeface="Arial" charset="0"/>
              <a:ea typeface="+mj-ea"/>
              <a:cs typeface="Arial" charset="0"/>
            </a:endParaRPr>
          </a:p>
        </p:txBody>
      </p:sp>
      <p:sp>
        <p:nvSpPr>
          <p:cNvPr id="22" name="TextBox 21">
            <a:extLst>
              <a:ext uri="{FF2B5EF4-FFF2-40B4-BE49-F238E27FC236}">
                <a16:creationId xmlns:a16="http://schemas.microsoft.com/office/drawing/2014/main" id="{678E26A9-56D9-41C8-A833-C3A3F3CF079E}"/>
              </a:ext>
            </a:extLst>
          </p:cNvPr>
          <p:cNvSpPr txBox="1"/>
          <p:nvPr/>
        </p:nvSpPr>
        <p:spPr>
          <a:xfrm>
            <a:off x="591562" y="666481"/>
            <a:ext cx="11008877" cy="523220"/>
          </a:xfrm>
          <a:prstGeom prst="rect">
            <a:avLst/>
          </a:prstGeom>
          <a:noFill/>
        </p:spPr>
        <p:txBody>
          <a:bodyPr wrap="square" lIns="91440" tIns="45720" rIns="91440" bIns="45720" rtlCol="0" anchor="t">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Arial" panose="020B0604020202020204"/>
                <a:ea typeface="Helvetica Neue" charset="0"/>
                <a:cs typeface="Arial"/>
              </a:rPr>
              <a:t>Future Events</a:t>
            </a:r>
          </a:p>
        </p:txBody>
      </p:sp>
      <p:pic>
        <p:nvPicPr>
          <p:cNvPr id="1026" name="Picture 2" descr="Eugenics Roundtable">
            <a:extLst>
              <a:ext uri="{FF2B5EF4-FFF2-40B4-BE49-F238E27FC236}">
                <a16:creationId xmlns:a16="http://schemas.microsoft.com/office/drawing/2014/main" id="{1F31E3E8-B1F7-4AF5-ADEC-9E4D3A03C9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59986" y="1444501"/>
            <a:ext cx="5072027" cy="2853461"/>
          </a:xfrm>
          <a:prstGeom prst="rect">
            <a:avLst/>
          </a:prstGeom>
          <a:noFill/>
          <a:effectLst>
            <a:glow rad="228600">
              <a:schemeClr val="accent3">
                <a:satMod val="175000"/>
                <a:alpha val="40000"/>
              </a:schemeClr>
            </a:glow>
          </a:effectLst>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79B3A03E-15C5-4559-94E9-0E9816A335ED}"/>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38</a:t>
            </a:r>
          </a:p>
        </p:txBody>
      </p:sp>
    </p:spTree>
    <p:extLst>
      <p:ext uri="{BB962C8B-B14F-4D97-AF65-F5344CB8AC3E}">
        <p14:creationId xmlns:p14="http://schemas.microsoft.com/office/powerpoint/2010/main" val="1687153840"/>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descr="Image result for stanford medicine logo">
            <a:extLst>
              <a:ext uri="{FF2B5EF4-FFF2-40B4-BE49-F238E27FC236}">
                <a16:creationId xmlns:a16="http://schemas.microsoft.com/office/drawing/2014/main" id="{5EF2C35D-4768-469F-ABB8-A6B51DDEFEF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AutoShape 6" descr="Image result for stanford medicine logo">
            <a:extLst>
              <a:ext uri="{FF2B5EF4-FFF2-40B4-BE49-F238E27FC236}">
                <a16:creationId xmlns:a16="http://schemas.microsoft.com/office/drawing/2014/main" id="{69D14FC3-09EF-42A4-9565-0665A7EF51EF}"/>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AutoShape 14" descr="Image result for massachusetts general hospital logo">
            <a:extLst>
              <a:ext uri="{FF2B5EF4-FFF2-40B4-BE49-F238E27FC236}">
                <a16:creationId xmlns:a16="http://schemas.microsoft.com/office/drawing/2014/main" id="{514408E7-224C-4159-9F12-C5A1935A1445}"/>
              </a:ext>
            </a:extLst>
          </p:cNvPr>
          <p:cNvSpPr>
            <a:spLocks noChangeAspect="1" noChangeArrowheads="1"/>
          </p:cNvSpPr>
          <p:nvPr/>
        </p:nvSpPr>
        <p:spPr bwMode="auto">
          <a:xfrm>
            <a:off x="6248400" y="3581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AutoShape 16" descr="Image result for massachusetts general hospital logo">
            <a:extLst>
              <a:ext uri="{FF2B5EF4-FFF2-40B4-BE49-F238E27FC236}">
                <a16:creationId xmlns:a16="http://schemas.microsoft.com/office/drawing/2014/main" id="{B7B1620A-6E56-46F5-B645-05D2F55C3A4C}"/>
              </a:ext>
            </a:extLst>
          </p:cNvPr>
          <p:cNvSpPr>
            <a:spLocks noChangeAspect="1" noChangeArrowheads="1"/>
          </p:cNvSpPr>
          <p:nvPr/>
        </p:nvSpPr>
        <p:spPr bwMode="auto">
          <a:xfrm>
            <a:off x="6400800" y="37338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1" name="Title 3">
            <a:extLst>
              <a:ext uri="{FF2B5EF4-FFF2-40B4-BE49-F238E27FC236}">
                <a16:creationId xmlns:a16="http://schemas.microsoft.com/office/drawing/2014/main" id="{6B4C975B-618D-4D4F-94E6-C781F7253734}"/>
              </a:ext>
            </a:extLst>
          </p:cNvPr>
          <p:cNvSpPr txBox="1">
            <a:spLocks/>
          </p:cNvSpPr>
          <p:nvPr/>
        </p:nvSpPr>
        <p:spPr>
          <a:xfrm>
            <a:off x="0" y="19659"/>
            <a:ext cx="12192000" cy="1117257"/>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EDFD3"/>
                </a:solidFill>
                <a:effectLst/>
                <a:uLnTx/>
                <a:uFillTx/>
                <a:latin typeface="Arial" charset="0"/>
                <a:ea typeface="+mj-ea"/>
                <a:cs typeface="Arial" charset="0"/>
              </a:rPr>
              <a:t>NHGRI History of Genomics Program</a:t>
            </a:r>
          </a:p>
          <a:p>
            <a:pPr marL="0" marR="0" lvl="0" indent="0" algn="ctr" defTabSz="1219170" rtl="0" eaLnBrk="1" fontAlgn="auto" latinLnBrk="0" hangingPunct="1">
              <a:lnSpc>
                <a:spcPct val="90000"/>
              </a:lnSpc>
              <a:spcBef>
                <a:spcPct val="0"/>
              </a:spcBef>
              <a:spcAft>
                <a:spcPts val="0"/>
              </a:spcAft>
              <a:buClrTx/>
              <a:buSzTx/>
              <a:buFontTx/>
              <a:buNone/>
              <a:tabLst/>
              <a:defRPr/>
            </a:pPr>
            <a:endParaRPr kumimoji="0" lang="en-US" sz="3600" b="1" i="0" u="none" strike="noStrike" kern="1200" cap="none" spc="0" normalizeH="0" baseline="0" noProof="0" dirty="0">
              <a:ln>
                <a:noFill/>
              </a:ln>
              <a:solidFill>
                <a:srgbClr val="5EDFD3"/>
              </a:solidFill>
              <a:effectLst/>
              <a:uLnTx/>
              <a:uFillTx/>
              <a:latin typeface="Arial" charset="0"/>
              <a:ea typeface="+mj-ea"/>
              <a:cs typeface="Arial" charset="0"/>
            </a:endParaRPr>
          </a:p>
        </p:txBody>
      </p:sp>
      <p:sp>
        <p:nvSpPr>
          <p:cNvPr id="22" name="TextBox 21">
            <a:extLst>
              <a:ext uri="{FF2B5EF4-FFF2-40B4-BE49-F238E27FC236}">
                <a16:creationId xmlns:a16="http://schemas.microsoft.com/office/drawing/2014/main" id="{678E26A9-56D9-41C8-A833-C3A3F3CF079E}"/>
              </a:ext>
            </a:extLst>
          </p:cNvPr>
          <p:cNvSpPr txBox="1"/>
          <p:nvPr/>
        </p:nvSpPr>
        <p:spPr>
          <a:xfrm>
            <a:off x="591562" y="666481"/>
            <a:ext cx="11008877" cy="523220"/>
          </a:xfrm>
          <a:prstGeom prst="rect">
            <a:avLst/>
          </a:prstGeom>
          <a:noFill/>
        </p:spPr>
        <p:txBody>
          <a:bodyPr wrap="square" lIns="91440" tIns="45720" rIns="91440" bIns="45720" rtlCol="0" anchor="t">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Arial" panose="020B0604020202020204"/>
                <a:ea typeface="Helvetica Neue" charset="0"/>
                <a:cs typeface="Arial"/>
              </a:rPr>
              <a:t>Archival Highlight</a:t>
            </a:r>
          </a:p>
        </p:txBody>
      </p:sp>
      <p:pic>
        <p:nvPicPr>
          <p:cNvPr id="5" name="Picture 4">
            <a:extLst>
              <a:ext uri="{FF2B5EF4-FFF2-40B4-BE49-F238E27FC236}">
                <a16:creationId xmlns:a16="http://schemas.microsoft.com/office/drawing/2014/main" id="{60E9B8B0-194F-3E4C-9E3A-07C9F9C9958D}"/>
              </a:ext>
            </a:extLst>
          </p:cNvPr>
          <p:cNvPicPr>
            <a:picLocks noChangeAspect="1"/>
          </p:cNvPicPr>
          <p:nvPr/>
        </p:nvPicPr>
        <p:blipFill>
          <a:blip r:embed="rId3"/>
          <a:stretch>
            <a:fillRect/>
          </a:stretch>
        </p:blipFill>
        <p:spPr>
          <a:xfrm>
            <a:off x="10207050" y="3473303"/>
            <a:ext cx="1566104" cy="1465874"/>
          </a:xfrm>
          <a:prstGeom prst="rect">
            <a:avLst/>
          </a:prstGeom>
        </p:spPr>
      </p:pic>
      <p:pic>
        <p:nvPicPr>
          <p:cNvPr id="8" name="Picture 7" descr="Text, letter&#10;&#10;Description automatically generated">
            <a:extLst>
              <a:ext uri="{FF2B5EF4-FFF2-40B4-BE49-F238E27FC236}">
                <a16:creationId xmlns:a16="http://schemas.microsoft.com/office/drawing/2014/main" id="{A80BEE16-FC09-D334-E3DF-D29666CC040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3493" t="21238" r="17211" b="28272"/>
          <a:stretch/>
        </p:blipFill>
        <p:spPr>
          <a:xfrm>
            <a:off x="202429" y="2544288"/>
            <a:ext cx="2878159" cy="3171504"/>
          </a:xfrm>
          <a:prstGeom prst="rect">
            <a:avLst/>
          </a:prstGeom>
        </p:spPr>
      </p:pic>
      <p:pic>
        <p:nvPicPr>
          <p:cNvPr id="10" name="Picture 9" descr="Diagram&#10;&#10;Description automatically generated">
            <a:extLst>
              <a:ext uri="{FF2B5EF4-FFF2-40B4-BE49-F238E27FC236}">
                <a16:creationId xmlns:a16="http://schemas.microsoft.com/office/drawing/2014/main" id="{4945FE7C-8629-DEB0-CC15-94B5A1D9E55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52770" y="1569720"/>
            <a:ext cx="1978429" cy="2560320"/>
          </a:xfrm>
          <a:prstGeom prst="rect">
            <a:avLst/>
          </a:prstGeom>
        </p:spPr>
      </p:pic>
      <p:pic>
        <p:nvPicPr>
          <p:cNvPr id="13" name="Picture 12" descr="A picture containing shape&#10;&#10;Description automatically generated">
            <a:extLst>
              <a:ext uri="{FF2B5EF4-FFF2-40B4-BE49-F238E27FC236}">
                <a16:creationId xmlns:a16="http://schemas.microsoft.com/office/drawing/2014/main" id="{1F51BB13-A85F-CD9C-D6B9-9996BABA48B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291179" y="1569720"/>
            <a:ext cx="1978429" cy="2560320"/>
          </a:xfrm>
          <a:prstGeom prst="rect">
            <a:avLst/>
          </a:prstGeom>
        </p:spPr>
      </p:pic>
      <p:pic>
        <p:nvPicPr>
          <p:cNvPr id="15" name="Picture 14" descr="Diagram&#10;&#10;Description automatically generated with low confidence">
            <a:extLst>
              <a:ext uri="{FF2B5EF4-FFF2-40B4-BE49-F238E27FC236}">
                <a16:creationId xmlns:a16="http://schemas.microsoft.com/office/drawing/2014/main" id="{4B461D41-1C96-192C-6FE3-9919F455FBA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352770" y="4206240"/>
            <a:ext cx="1978429" cy="2560320"/>
          </a:xfrm>
          <a:prstGeom prst="rect">
            <a:avLst/>
          </a:prstGeom>
        </p:spPr>
      </p:pic>
      <p:pic>
        <p:nvPicPr>
          <p:cNvPr id="20" name="Picture 19" descr="A picture containing text, receipt&#10;&#10;Description automatically generated">
            <a:extLst>
              <a:ext uri="{FF2B5EF4-FFF2-40B4-BE49-F238E27FC236}">
                <a16:creationId xmlns:a16="http://schemas.microsoft.com/office/drawing/2014/main" id="{10582981-2962-992E-004A-C86A07034A4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291179" y="4206240"/>
            <a:ext cx="1978429" cy="2560320"/>
          </a:xfrm>
          <a:prstGeom prst="rect">
            <a:avLst/>
          </a:prstGeom>
        </p:spPr>
      </p:pic>
      <p:pic>
        <p:nvPicPr>
          <p:cNvPr id="24" name="Picture 23" descr="A picture containing qr code&#10;&#10;Description automatically generated">
            <a:extLst>
              <a:ext uri="{FF2B5EF4-FFF2-40B4-BE49-F238E27FC236}">
                <a16:creationId xmlns:a16="http://schemas.microsoft.com/office/drawing/2014/main" id="{ACD3DB4D-9ACC-33C9-B418-BD869E2D87C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753946" y="2849879"/>
            <a:ext cx="1978430" cy="2560320"/>
          </a:xfrm>
          <a:prstGeom prst="rect">
            <a:avLst/>
          </a:prstGeom>
        </p:spPr>
      </p:pic>
    </p:spTree>
    <p:extLst>
      <p:ext uri="{BB962C8B-B14F-4D97-AF65-F5344CB8AC3E}">
        <p14:creationId xmlns:p14="http://schemas.microsoft.com/office/powerpoint/2010/main" val="1345206043"/>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up)">
                                      <p:cBhvr>
                                        <p:cTn id="12" dur="500"/>
                                        <p:tgtEl>
                                          <p:spTgt spid="13"/>
                                        </p:tgtEl>
                                      </p:cBhvr>
                                    </p:animEffect>
                                  </p:childTnLst>
                                </p:cTn>
                              </p:par>
                              <p:par>
                                <p:cTn id="13" presetID="22" presetClass="entr" presetSubtype="1"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up)">
                                      <p:cBhvr>
                                        <p:cTn id="15" dur="500"/>
                                        <p:tgtEl>
                                          <p:spTgt spid="10"/>
                                        </p:tgtEl>
                                      </p:cBhvr>
                                    </p:animEffect>
                                  </p:childTnLst>
                                </p:cTn>
                              </p:par>
                              <p:par>
                                <p:cTn id="16" presetID="22" presetClass="entr" presetSubtype="1" fill="hold" nodeType="with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wipe(up)">
                                      <p:cBhvr>
                                        <p:cTn id="18" dur="500"/>
                                        <p:tgtEl>
                                          <p:spTgt spid="20"/>
                                        </p:tgtEl>
                                      </p:cBhvr>
                                    </p:animEffect>
                                  </p:childTnLst>
                                </p:cTn>
                              </p:par>
                              <p:par>
                                <p:cTn id="19" presetID="22" presetClass="entr" presetSubtype="1"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up)">
                                      <p:cBhvr>
                                        <p:cTn id="21" dur="500"/>
                                        <p:tgtEl>
                                          <p:spTgt spid="15"/>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wipe(up)">
                                      <p:cBhvr>
                                        <p:cTn id="26" dur="500"/>
                                        <p:tgtEl>
                                          <p:spTgt spid="24"/>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E8B9FA7-E65D-4A00-A529-081D35D2EB74}"/>
              </a:ext>
            </a:extLst>
          </p:cNvPr>
          <p:cNvSpPr/>
          <p:nvPr/>
        </p:nvSpPr>
        <p:spPr>
          <a:xfrm>
            <a:off x="0" y="-11928"/>
            <a:ext cx="12192000" cy="646331"/>
          </a:xfrm>
          <a:prstGeom prst="rect">
            <a:avLst/>
          </a:prstGeom>
        </p:spPr>
        <p:txBody>
          <a:bodyPr wrap="square">
            <a:spAutoFit/>
          </a:bodyPr>
          <a:lstStyle/>
          <a:p>
            <a:pPr marL="158750" marR="0" lvl="2" indent="0" algn="ctr" defTabSz="627063" rtl="0" eaLnBrk="0" fontAlgn="auto" latinLnBrk="0" hangingPunct="0">
              <a:lnSpc>
                <a:spcPct val="100000"/>
              </a:lnSpc>
              <a:spcBef>
                <a:spcPts val="1800"/>
              </a:spcBef>
              <a:spcAft>
                <a:spcPts val="0"/>
              </a:spcAft>
              <a:buClr>
                <a:srgbClr val="FFFFFF"/>
              </a:buClr>
              <a:buSzPct val="95000"/>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n-ea"/>
                <a:cs typeface="Arial" charset="0"/>
              </a:rPr>
              <a:t>2022 Virtual Short Course in Genomics</a:t>
            </a:r>
            <a:endParaRPr kumimoji="0" lang="en-US" sz="3600" b="1" i="0" u="none" strike="noStrike" kern="1200" cap="none" spc="0" normalizeH="0" baseline="0" noProof="0" dirty="0">
              <a:ln>
                <a:noFill/>
              </a:ln>
              <a:solidFill>
                <a:prstClr val="white"/>
              </a:solidFill>
              <a:effectLst/>
              <a:uLnTx/>
              <a:uFillTx/>
              <a:latin typeface="Arial" charset="0"/>
              <a:ea typeface="+mn-ea"/>
              <a:cs typeface="+mn-cs"/>
            </a:endParaRPr>
          </a:p>
        </p:txBody>
      </p:sp>
      <p:pic>
        <p:nvPicPr>
          <p:cNvPr id="7" name="Picture 6" descr="A group of people standing in a room&#10;&#10;Description automatically generated with medium confidence">
            <a:extLst>
              <a:ext uri="{FF2B5EF4-FFF2-40B4-BE49-F238E27FC236}">
                <a16:creationId xmlns:a16="http://schemas.microsoft.com/office/drawing/2014/main" id="{5D5F1CC6-6704-AE20-30F4-25C6DF4CEE21}"/>
              </a:ext>
            </a:extLst>
          </p:cNvPr>
          <p:cNvPicPr>
            <a:picLocks noChangeAspect="1"/>
          </p:cNvPicPr>
          <p:nvPr/>
        </p:nvPicPr>
        <p:blipFill rotWithShape="1">
          <a:blip r:embed="rId3"/>
          <a:srcRect t="27282"/>
          <a:stretch/>
        </p:blipFill>
        <p:spPr>
          <a:xfrm>
            <a:off x="5722719" y="1816577"/>
            <a:ext cx="6227301" cy="3396266"/>
          </a:xfrm>
          <a:prstGeom prst="rect">
            <a:avLst/>
          </a:prstGeom>
          <a:effectLst>
            <a:glow rad="228600">
              <a:schemeClr val="accent4">
                <a:satMod val="175000"/>
                <a:alpha val="40000"/>
              </a:schemeClr>
            </a:glow>
          </a:effectLst>
        </p:spPr>
      </p:pic>
      <p:pic>
        <p:nvPicPr>
          <p:cNvPr id="8" name="Picture 7">
            <a:extLst>
              <a:ext uri="{FF2B5EF4-FFF2-40B4-BE49-F238E27FC236}">
                <a16:creationId xmlns:a16="http://schemas.microsoft.com/office/drawing/2014/main" id="{4F19DC48-5864-8B6E-A62E-AAD733A92559}"/>
              </a:ext>
            </a:extLst>
          </p:cNvPr>
          <p:cNvPicPr>
            <a:picLocks noChangeAspect="1"/>
          </p:cNvPicPr>
          <p:nvPr/>
        </p:nvPicPr>
        <p:blipFill>
          <a:blip r:embed="rId4"/>
          <a:stretch>
            <a:fillRect/>
          </a:stretch>
        </p:blipFill>
        <p:spPr>
          <a:xfrm>
            <a:off x="223881" y="1816576"/>
            <a:ext cx="5016026" cy="3396267"/>
          </a:xfrm>
          <a:prstGeom prst="rect">
            <a:avLst/>
          </a:prstGeom>
          <a:effectLst>
            <a:glow rad="228600">
              <a:schemeClr val="accent4">
                <a:satMod val="175000"/>
                <a:alpha val="40000"/>
              </a:schemeClr>
            </a:glow>
          </a:effectLst>
        </p:spPr>
      </p:pic>
      <p:sp>
        <p:nvSpPr>
          <p:cNvPr id="9" name="TextBox 8">
            <a:extLst>
              <a:ext uri="{FF2B5EF4-FFF2-40B4-BE49-F238E27FC236}">
                <a16:creationId xmlns:a16="http://schemas.microsoft.com/office/drawing/2014/main" id="{DA4360C8-882B-4212-B8F8-6D1B00ECFAFC}"/>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39</a:t>
            </a:r>
          </a:p>
        </p:txBody>
      </p:sp>
    </p:spTree>
    <p:extLst>
      <p:ext uri="{BB962C8B-B14F-4D97-AF65-F5344CB8AC3E}">
        <p14:creationId xmlns:p14="http://schemas.microsoft.com/office/powerpoint/2010/main" val="320049919"/>
      </p:ext>
    </p:extLst>
  </p:cSld>
  <p:clrMapOvr>
    <a:masterClrMapping/>
  </p:clrMapOvr>
  <p:transition spd="slow">
    <p:wipe dir="d"/>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3">
            <a:extLst>
              <a:ext uri="{FF2B5EF4-FFF2-40B4-BE49-F238E27FC236}">
                <a16:creationId xmlns:a16="http://schemas.microsoft.com/office/drawing/2014/main" id="{69AE00B3-115E-4031-A43F-1617297667B4}"/>
              </a:ext>
            </a:extLst>
          </p:cNvPr>
          <p:cNvSpPr>
            <a:spLocks noGrp="1"/>
          </p:cNvSpPr>
          <p:nvPr>
            <p:ph type="title"/>
          </p:nvPr>
        </p:nvSpPr>
        <p:spPr>
          <a:xfrm>
            <a:off x="0" y="6618"/>
            <a:ext cx="12192000" cy="655075"/>
          </a:xfrm>
        </p:spPr>
        <p:txBody>
          <a:bodyPr>
            <a:noAutofit/>
          </a:bodyPr>
          <a:lstStyle/>
          <a:p>
            <a:pPr algn="ctr">
              <a:defRPr/>
            </a:pPr>
            <a:r>
              <a:rPr lang="en-US" sz="3600" dirty="0">
                <a:solidFill>
                  <a:srgbClr val="5FE0D4"/>
                </a:solidFill>
                <a:latin typeface="Arial" charset="0"/>
                <a:cs typeface="Arial" charset="0"/>
              </a:rPr>
              <a:t>NHGRI Genomic Education Resources (</a:t>
            </a:r>
            <a:r>
              <a:rPr lang="en-US" sz="3600" dirty="0" err="1">
                <a:solidFill>
                  <a:srgbClr val="5FE0D4"/>
                </a:solidFill>
                <a:latin typeface="Arial" charset="0"/>
                <a:cs typeface="Arial" charset="0"/>
              </a:rPr>
              <a:t>GenomeEd</a:t>
            </a:r>
            <a:r>
              <a:rPr lang="en-US" sz="3600" dirty="0">
                <a:solidFill>
                  <a:srgbClr val="5FE0D4"/>
                </a:solidFill>
                <a:latin typeface="Arial" charset="0"/>
                <a:cs typeface="Arial" charset="0"/>
              </a:rPr>
              <a:t>)</a:t>
            </a:r>
            <a:endParaRPr lang="en-US" sz="2800" dirty="0">
              <a:solidFill>
                <a:schemeClr val="tx1"/>
              </a:solidFill>
              <a:latin typeface="Arial" pitchFamily="34" charset="0"/>
              <a:cs typeface="Arial" pitchFamily="34" charset="0"/>
            </a:endParaRPr>
          </a:p>
        </p:txBody>
      </p:sp>
      <p:sp>
        <p:nvSpPr>
          <p:cNvPr id="8" name="Rectangle 7">
            <a:extLst>
              <a:ext uri="{FF2B5EF4-FFF2-40B4-BE49-F238E27FC236}">
                <a16:creationId xmlns:a16="http://schemas.microsoft.com/office/drawing/2014/main" id="{BC2E7755-A11A-4279-8FC6-3CAC113859CC}"/>
              </a:ext>
            </a:extLst>
          </p:cNvPr>
          <p:cNvSpPr/>
          <p:nvPr/>
        </p:nvSpPr>
        <p:spPr>
          <a:xfrm rot="16200000">
            <a:off x="2701844" y="2380205"/>
            <a:ext cx="3532205" cy="461665"/>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1956"/>
                </a:solidFill>
                <a:effectLst/>
                <a:uLnTx/>
                <a:uFillTx/>
                <a:latin typeface="Arial" panose="020B0604020202020204"/>
                <a:ea typeface="+mn-ea"/>
                <a:cs typeface="+mn-cs"/>
              </a:rPr>
              <a:t># of impressions</a:t>
            </a:r>
          </a:p>
        </p:txBody>
      </p:sp>
      <p:sp>
        <p:nvSpPr>
          <p:cNvPr id="14" name="Title 3">
            <a:extLst>
              <a:ext uri="{FF2B5EF4-FFF2-40B4-BE49-F238E27FC236}">
                <a16:creationId xmlns:a16="http://schemas.microsoft.com/office/drawing/2014/main" id="{ACE05EE0-2750-4B25-A8EC-811C198BB53B}"/>
              </a:ext>
            </a:extLst>
          </p:cNvPr>
          <p:cNvSpPr txBox="1">
            <a:spLocks/>
          </p:cNvSpPr>
          <p:nvPr/>
        </p:nvSpPr>
        <p:spPr>
          <a:xfrm>
            <a:off x="-98432" y="15405"/>
            <a:ext cx="12192000" cy="1117257"/>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endParaRPr kumimoji="0" lang="en-US" sz="3600" b="1" i="0" u="none" strike="noStrike" kern="1200" cap="none" spc="0" normalizeH="0" baseline="0" noProof="0" dirty="0">
              <a:ln>
                <a:noFill/>
              </a:ln>
              <a:solidFill>
                <a:srgbClr val="5EDFD3"/>
              </a:solidFill>
              <a:effectLst/>
              <a:uLnTx/>
              <a:uFillTx/>
              <a:latin typeface="Arial" charset="0"/>
              <a:ea typeface="+mj-ea"/>
              <a:cs typeface="Arial" charset="0"/>
            </a:endParaRPr>
          </a:p>
        </p:txBody>
      </p:sp>
      <p:sp>
        <p:nvSpPr>
          <p:cNvPr id="15" name="TextBox 14">
            <a:extLst>
              <a:ext uri="{FF2B5EF4-FFF2-40B4-BE49-F238E27FC236}">
                <a16:creationId xmlns:a16="http://schemas.microsoft.com/office/drawing/2014/main" id="{634FE3B7-CFB8-4B9A-B377-379E2E8946B9}"/>
              </a:ext>
            </a:extLst>
          </p:cNvPr>
          <p:cNvSpPr txBox="1"/>
          <p:nvPr/>
        </p:nvSpPr>
        <p:spPr>
          <a:xfrm>
            <a:off x="7702881" y="2003716"/>
            <a:ext cx="2143773" cy="92333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G2C2</a:t>
            </a:r>
            <a:endParaRPr kumimoji="0" lang="en-US" sz="2800" b="0" i="0" u="none" strike="noStrike" kern="1200" cap="none" spc="0" normalizeH="0" baseline="0" noProof="0" dirty="0">
              <a:ln>
                <a:noFill/>
              </a:ln>
              <a:solidFill>
                <a:srgbClr val="001956"/>
              </a:solidFill>
              <a:effectLst/>
              <a:uLnTx/>
              <a:uFillTx/>
              <a:latin typeface="Arial" panose="020B0604020202020204"/>
              <a:ea typeface="Helvetica Neue" charset="0"/>
              <a:cs typeface="Helvetica Neue" charset="0"/>
            </a:endParaRPr>
          </a:p>
        </p:txBody>
      </p:sp>
      <p:pic>
        <p:nvPicPr>
          <p:cNvPr id="3" name="Picture 2">
            <a:extLst>
              <a:ext uri="{FF2B5EF4-FFF2-40B4-BE49-F238E27FC236}">
                <a16:creationId xmlns:a16="http://schemas.microsoft.com/office/drawing/2014/main" id="{64532957-EF94-4B3B-89FA-B070D8164F0C}"/>
              </a:ext>
            </a:extLst>
          </p:cNvPr>
          <p:cNvPicPr>
            <a:picLocks noChangeAspect="1"/>
          </p:cNvPicPr>
          <p:nvPr/>
        </p:nvPicPr>
        <p:blipFill>
          <a:blip r:embed="rId3"/>
          <a:stretch>
            <a:fillRect/>
          </a:stretch>
        </p:blipFill>
        <p:spPr>
          <a:xfrm>
            <a:off x="1361175" y="1394140"/>
            <a:ext cx="4734825" cy="4280686"/>
          </a:xfrm>
          <a:prstGeom prst="rect">
            <a:avLst/>
          </a:prstGeom>
          <a:effectLst>
            <a:glow rad="228600">
              <a:schemeClr val="accent3">
                <a:satMod val="175000"/>
                <a:alpha val="40000"/>
              </a:schemeClr>
            </a:glow>
          </a:effectLst>
        </p:spPr>
      </p:pic>
      <p:grpSp>
        <p:nvGrpSpPr>
          <p:cNvPr id="2" name="Group 1">
            <a:extLst>
              <a:ext uri="{FF2B5EF4-FFF2-40B4-BE49-F238E27FC236}">
                <a16:creationId xmlns:a16="http://schemas.microsoft.com/office/drawing/2014/main" id="{0FA9750A-D9B5-09DD-8364-2C4992D6C713}"/>
              </a:ext>
            </a:extLst>
          </p:cNvPr>
          <p:cNvGrpSpPr/>
          <p:nvPr/>
        </p:nvGrpSpPr>
        <p:grpSpPr>
          <a:xfrm>
            <a:off x="6954598" y="3042724"/>
            <a:ext cx="3876227" cy="2288417"/>
            <a:chOff x="7752076" y="3099717"/>
            <a:chExt cx="3876227" cy="2288417"/>
          </a:xfrm>
        </p:grpSpPr>
        <p:sp>
          <p:nvSpPr>
            <p:cNvPr id="11" name="TextBox 10">
              <a:extLst>
                <a:ext uri="{FF2B5EF4-FFF2-40B4-BE49-F238E27FC236}">
                  <a16:creationId xmlns:a16="http://schemas.microsoft.com/office/drawing/2014/main" id="{3D8D4223-D594-4C1F-B411-2BF4C0BA2916}"/>
                </a:ext>
              </a:extLst>
            </p:cNvPr>
            <p:cNvSpPr txBox="1"/>
            <p:nvPr/>
          </p:nvSpPr>
          <p:spPr>
            <a:xfrm>
              <a:off x="7752076" y="4464804"/>
              <a:ext cx="3876227" cy="92333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err="1">
                  <a:ln>
                    <a:noFill/>
                  </a:ln>
                  <a:solidFill>
                    <a:srgbClr val="FFFFFF"/>
                  </a:solidFill>
                  <a:effectLst/>
                  <a:uLnTx/>
                  <a:uFillTx/>
                  <a:latin typeface="Arial" panose="020B0604020202020204" pitchFamily="34" charset="0"/>
                  <a:ea typeface="+mn-ea"/>
                  <a:cs typeface="Arial" panose="020B0604020202020204" pitchFamily="34" charset="0"/>
                </a:rPr>
                <a:t>GenomeEd</a:t>
              </a:r>
              <a:endParaRPr kumimoji="0" lang="en-US" sz="2800" b="0" i="0" u="none" strike="noStrike" kern="1200" cap="none" spc="0" normalizeH="0" baseline="0" noProof="0" dirty="0">
                <a:ln>
                  <a:noFill/>
                </a:ln>
                <a:solidFill>
                  <a:srgbClr val="001956"/>
                </a:solidFill>
                <a:effectLst/>
                <a:uLnTx/>
                <a:uFillTx/>
                <a:latin typeface="Arial" panose="020B0604020202020204"/>
                <a:ea typeface="Helvetica Neue" charset="0"/>
                <a:cs typeface="Helvetica Neue" charset="0"/>
              </a:endParaRPr>
            </a:p>
          </p:txBody>
        </p:sp>
        <p:sp>
          <p:nvSpPr>
            <p:cNvPr id="4" name="Arrow: Down 3">
              <a:extLst>
                <a:ext uri="{FF2B5EF4-FFF2-40B4-BE49-F238E27FC236}">
                  <a16:creationId xmlns:a16="http://schemas.microsoft.com/office/drawing/2014/main" id="{F0B8486F-0898-4D9F-AD08-2F8F5CF25A12}"/>
                </a:ext>
              </a:extLst>
            </p:cNvPr>
            <p:cNvSpPr/>
            <p:nvPr/>
          </p:nvSpPr>
          <p:spPr>
            <a:xfrm>
              <a:off x="9293344" y="3099717"/>
              <a:ext cx="557805" cy="1365087"/>
            </a:xfrm>
            <a:prstGeom prst="downArrow">
              <a:avLst>
                <a:gd name="adj1" fmla="val 50000"/>
                <a:gd name="adj2" fmla="val 5170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4400" b="0" i="0" u="none" strike="noStrike" kern="1200" cap="none" spc="0" normalizeH="0" baseline="0" noProof="0" dirty="0">
                <a:ln>
                  <a:noFill/>
                </a:ln>
                <a:solidFill>
                  <a:srgbClr val="001956"/>
                </a:solidFill>
                <a:effectLst/>
                <a:uLnTx/>
                <a:uFillTx/>
                <a:latin typeface="Arial" panose="020B0604020202020204"/>
                <a:ea typeface="+mn-ea"/>
                <a:cs typeface="+mn-cs"/>
              </a:endParaRPr>
            </a:p>
          </p:txBody>
        </p:sp>
      </p:grpSp>
      <p:sp>
        <p:nvSpPr>
          <p:cNvPr id="16" name="TextBox 15">
            <a:extLst>
              <a:ext uri="{FF2B5EF4-FFF2-40B4-BE49-F238E27FC236}">
                <a16:creationId xmlns:a16="http://schemas.microsoft.com/office/drawing/2014/main" id="{0B543284-B672-495E-8DE3-37EF8CAC0A72}"/>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40</a:t>
            </a:r>
          </a:p>
        </p:txBody>
      </p:sp>
    </p:spTree>
    <p:extLst>
      <p:ext uri="{BB962C8B-B14F-4D97-AF65-F5344CB8AC3E}">
        <p14:creationId xmlns:p14="http://schemas.microsoft.com/office/powerpoint/2010/main" val="3821600745"/>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3">
            <a:extLst>
              <a:ext uri="{FF2B5EF4-FFF2-40B4-BE49-F238E27FC236}">
                <a16:creationId xmlns:a16="http://schemas.microsoft.com/office/drawing/2014/main" id="{69AE00B3-115E-4031-A43F-1617297667B4}"/>
              </a:ext>
            </a:extLst>
          </p:cNvPr>
          <p:cNvSpPr>
            <a:spLocks noGrp="1"/>
          </p:cNvSpPr>
          <p:nvPr>
            <p:ph type="title"/>
          </p:nvPr>
        </p:nvSpPr>
        <p:spPr>
          <a:xfrm>
            <a:off x="1" y="1489"/>
            <a:ext cx="12192000" cy="1318168"/>
          </a:xfrm>
        </p:spPr>
        <p:txBody>
          <a:bodyPr>
            <a:noAutofit/>
          </a:bodyPr>
          <a:lstStyle/>
          <a:p>
            <a:pPr algn="ctr">
              <a:defRPr/>
            </a:pPr>
            <a:r>
              <a:rPr lang="en-US" sz="3600" dirty="0">
                <a:solidFill>
                  <a:srgbClr val="5FE0D4"/>
                </a:solidFill>
                <a:latin typeface="Arial" charset="0"/>
                <a:cs typeface="Arial" charset="0"/>
              </a:rPr>
              <a:t>Healthcare Professionals’ Genomics Education Week </a:t>
            </a:r>
            <a:br>
              <a:rPr lang="en-US" sz="3600" dirty="0">
                <a:solidFill>
                  <a:srgbClr val="5FE0D4"/>
                </a:solidFill>
                <a:latin typeface="Arial" charset="0"/>
                <a:cs typeface="Arial" charset="0"/>
              </a:rPr>
            </a:br>
            <a:br>
              <a:rPr lang="en-US" sz="2000" dirty="0">
                <a:solidFill>
                  <a:srgbClr val="5FE0D4"/>
                </a:solidFill>
                <a:latin typeface="Arial" charset="0"/>
                <a:cs typeface="Arial" charset="0"/>
              </a:rPr>
            </a:br>
            <a:endParaRPr lang="en-US" sz="2800" dirty="0">
              <a:solidFill>
                <a:schemeClr val="tx1"/>
              </a:solidFill>
              <a:latin typeface="Arial" pitchFamily="34" charset="0"/>
              <a:cs typeface="Arial" pitchFamily="34" charset="0"/>
            </a:endParaRPr>
          </a:p>
        </p:txBody>
      </p:sp>
      <p:sp>
        <p:nvSpPr>
          <p:cNvPr id="8" name="Rectangle 7">
            <a:extLst>
              <a:ext uri="{FF2B5EF4-FFF2-40B4-BE49-F238E27FC236}">
                <a16:creationId xmlns:a16="http://schemas.microsoft.com/office/drawing/2014/main" id="{BC2E7755-A11A-4279-8FC6-3CAC113859CC}"/>
              </a:ext>
            </a:extLst>
          </p:cNvPr>
          <p:cNvSpPr/>
          <p:nvPr/>
        </p:nvSpPr>
        <p:spPr>
          <a:xfrm rot="16200000">
            <a:off x="2701844" y="2380205"/>
            <a:ext cx="3532205" cy="461665"/>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1956"/>
                </a:solidFill>
                <a:effectLst/>
                <a:uLnTx/>
                <a:uFillTx/>
                <a:latin typeface="Arial" panose="020B0604020202020204"/>
                <a:ea typeface="+mn-ea"/>
                <a:cs typeface="+mn-cs"/>
              </a:rPr>
              <a:t># of impressions</a:t>
            </a:r>
          </a:p>
        </p:txBody>
      </p:sp>
      <p:sp>
        <p:nvSpPr>
          <p:cNvPr id="14" name="Title 3">
            <a:extLst>
              <a:ext uri="{FF2B5EF4-FFF2-40B4-BE49-F238E27FC236}">
                <a16:creationId xmlns:a16="http://schemas.microsoft.com/office/drawing/2014/main" id="{ACE05EE0-2750-4B25-A8EC-811C198BB53B}"/>
              </a:ext>
            </a:extLst>
          </p:cNvPr>
          <p:cNvSpPr txBox="1">
            <a:spLocks/>
          </p:cNvSpPr>
          <p:nvPr/>
        </p:nvSpPr>
        <p:spPr>
          <a:xfrm>
            <a:off x="-98432" y="15405"/>
            <a:ext cx="12192000" cy="1117257"/>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endParaRPr kumimoji="0" lang="en-US" sz="3600" b="1" i="0" u="none" strike="noStrike" kern="1200" cap="none" spc="0" normalizeH="0" baseline="0" noProof="0" dirty="0">
              <a:ln>
                <a:noFill/>
              </a:ln>
              <a:solidFill>
                <a:srgbClr val="5EDFD3"/>
              </a:solidFill>
              <a:effectLst/>
              <a:uLnTx/>
              <a:uFillTx/>
              <a:latin typeface="Arial" charset="0"/>
              <a:ea typeface="+mj-ea"/>
              <a:cs typeface="Arial" charset="0"/>
            </a:endParaRPr>
          </a:p>
        </p:txBody>
      </p:sp>
      <p:sp>
        <p:nvSpPr>
          <p:cNvPr id="15" name="TextBox 14">
            <a:extLst>
              <a:ext uri="{FF2B5EF4-FFF2-40B4-BE49-F238E27FC236}">
                <a16:creationId xmlns:a16="http://schemas.microsoft.com/office/drawing/2014/main" id="{634FE3B7-CFB8-4B9A-B377-379E2E8946B9}"/>
              </a:ext>
            </a:extLst>
          </p:cNvPr>
          <p:cNvSpPr txBox="1"/>
          <p:nvPr/>
        </p:nvSpPr>
        <p:spPr>
          <a:xfrm>
            <a:off x="3203222" y="642510"/>
            <a:ext cx="5099473" cy="523220"/>
          </a:xfrm>
          <a:prstGeom prst="rect">
            <a:avLst/>
          </a:prstGeom>
          <a:noFill/>
        </p:spPr>
        <p:txBody>
          <a:bodyPr wrap="non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Social Media Campaign 2022</a:t>
            </a:r>
            <a:endParaRPr kumimoji="0" lang="en-US" sz="2800" b="0" i="0" u="none" strike="noStrike" kern="1200" cap="none" spc="0" normalizeH="0" baseline="0" noProof="0" dirty="0">
              <a:ln>
                <a:noFill/>
              </a:ln>
              <a:solidFill>
                <a:srgbClr val="001956"/>
              </a:solidFill>
              <a:effectLst/>
              <a:uLnTx/>
              <a:uFillTx/>
              <a:latin typeface="Arial" panose="020B0604020202020204"/>
              <a:ea typeface="Helvetica Neue" charset="0"/>
              <a:cs typeface="Helvetica Neue" charset="0"/>
            </a:endParaRPr>
          </a:p>
        </p:txBody>
      </p:sp>
      <p:pic>
        <p:nvPicPr>
          <p:cNvPr id="18" name="image6.png">
            <a:extLst>
              <a:ext uri="{FF2B5EF4-FFF2-40B4-BE49-F238E27FC236}">
                <a16:creationId xmlns:a16="http://schemas.microsoft.com/office/drawing/2014/main" id="{7D776180-DAC2-4736-AF67-3D77286F2A4A}"/>
              </a:ext>
            </a:extLst>
          </p:cNvPr>
          <p:cNvPicPr/>
          <p:nvPr/>
        </p:nvPicPr>
        <p:blipFill>
          <a:blip r:embed="rId3"/>
          <a:srcRect/>
          <a:stretch>
            <a:fillRect/>
          </a:stretch>
        </p:blipFill>
        <p:spPr>
          <a:xfrm>
            <a:off x="6415312" y="2195349"/>
            <a:ext cx="5254173" cy="3715376"/>
          </a:xfrm>
          <a:prstGeom prst="rect">
            <a:avLst/>
          </a:prstGeom>
          <a:ln/>
          <a:effectLst>
            <a:glow rad="228600">
              <a:schemeClr val="accent5">
                <a:satMod val="175000"/>
                <a:alpha val="40000"/>
              </a:schemeClr>
            </a:glow>
          </a:effectLst>
        </p:spPr>
      </p:pic>
      <p:pic>
        <p:nvPicPr>
          <p:cNvPr id="9" name="Content Placeholder 26" descr="Chart&#10;&#10;Description automatically generated">
            <a:extLst>
              <a:ext uri="{FF2B5EF4-FFF2-40B4-BE49-F238E27FC236}">
                <a16:creationId xmlns:a16="http://schemas.microsoft.com/office/drawing/2014/main" id="{5388EA02-88F1-032F-4E0B-E560C38590B5}"/>
              </a:ext>
            </a:extLst>
          </p:cNvPr>
          <p:cNvPicPr>
            <a:picLocks noChangeAspect="1"/>
          </p:cNvPicPr>
          <p:nvPr/>
        </p:nvPicPr>
        <p:blipFill rotWithShape="1">
          <a:blip r:embed="rId4"/>
          <a:srcRect l="2807" t="24840" r="45604"/>
          <a:stretch/>
        </p:blipFill>
        <p:spPr>
          <a:xfrm>
            <a:off x="522514" y="2176095"/>
            <a:ext cx="5254174" cy="3734630"/>
          </a:xfrm>
          <a:prstGeom prst="rect">
            <a:avLst/>
          </a:prstGeom>
          <a:effectLst>
            <a:glow rad="228600">
              <a:schemeClr val="accent5">
                <a:satMod val="175000"/>
                <a:alpha val="40000"/>
              </a:schemeClr>
            </a:glow>
          </a:effectLst>
        </p:spPr>
      </p:pic>
      <p:sp>
        <p:nvSpPr>
          <p:cNvPr id="10" name="TextBox 9">
            <a:extLst>
              <a:ext uri="{FF2B5EF4-FFF2-40B4-BE49-F238E27FC236}">
                <a16:creationId xmlns:a16="http://schemas.microsoft.com/office/drawing/2014/main" id="{2485F237-A442-4DEF-BB41-A3DD77BF086B}"/>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41</a:t>
            </a:r>
          </a:p>
        </p:txBody>
      </p:sp>
    </p:spTree>
    <p:extLst>
      <p:ext uri="{BB962C8B-B14F-4D97-AF65-F5344CB8AC3E}">
        <p14:creationId xmlns:p14="http://schemas.microsoft.com/office/powerpoint/2010/main" val="2646122896"/>
      </p:ext>
    </p:extLst>
  </p:cSld>
  <p:clrMapOvr>
    <a:masterClrMapping/>
  </p:clrMapOvr>
  <p:transition spd="slow">
    <p:wipe dir="d"/>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12192000" cy="669925"/>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5FE0D4"/>
                </a:solidFill>
                <a:latin typeface="Arial" pitchFamily="34" charset="0"/>
                <a:cs typeface="Arial" pitchFamily="34" charset="0"/>
              </a:rPr>
              <a:t>Director’s Report Outline</a:t>
            </a:r>
          </a:p>
        </p:txBody>
      </p:sp>
      <p:sp>
        <p:nvSpPr>
          <p:cNvPr id="4" name="Rectangle 4"/>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NIH Common Fund/Trans-NIH </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Communications, Policy, and Education</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E57200"/>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2844780365"/>
      </p:ext>
    </p:extLst>
  </p:cSld>
  <p:clrMapOvr>
    <a:masterClrMapping/>
  </p:clrMapOvr>
  <p:transition spd="slow">
    <p:wipe dir="d"/>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C946821-3FBB-412F-9159-6DB8450F5DE3}"/>
              </a:ext>
            </a:extLst>
          </p:cNvPr>
          <p:cNvPicPr>
            <a:picLocks noChangeAspect="1"/>
          </p:cNvPicPr>
          <p:nvPr/>
        </p:nvPicPr>
        <p:blipFill rotWithShape="1">
          <a:blip r:embed="rId3"/>
          <a:srcRect l="3127" t="2237" r="3129" b="22845"/>
          <a:stretch/>
        </p:blipFill>
        <p:spPr>
          <a:xfrm>
            <a:off x="1700222" y="1302251"/>
            <a:ext cx="4395777" cy="4384386"/>
          </a:xfrm>
          <a:prstGeom prst="roundRect">
            <a:avLst/>
          </a:prstGeom>
        </p:spPr>
      </p:pic>
      <p:sp>
        <p:nvSpPr>
          <p:cNvPr id="2" name="Title 3">
            <a:extLst>
              <a:ext uri="{FF2B5EF4-FFF2-40B4-BE49-F238E27FC236}">
                <a16:creationId xmlns:a16="http://schemas.microsoft.com/office/drawing/2014/main" id="{8BBEBC14-941D-4037-B8B4-2AB1322B4ED7}"/>
              </a:ext>
            </a:extLst>
          </p:cNvPr>
          <p:cNvSpPr txBox="1">
            <a:spLocks/>
          </p:cNvSpPr>
          <p:nvPr/>
        </p:nvSpPr>
        <p:spPr>
          <a:xfrm>
            <a:off x="0" y="41155"/>
            <a:ext cx="12192000" cy="639763"/>
          </a:xfrm>
          <a:prstGeom prst="rect">
            <a:avLst/>
          </a:prstGeom>
        </p:spPr>
        <p:txBody>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j-ea"/>
                <a:cs typeface="Arial" charset="0"/>
              </a:rPr>
              <a:t>New Member, American Philosophical Society</a:t>
            </a:r>
          </a:p>
        </p:txBody>
      </p:sp>
      <p:sp>
        <p:nvSpPr>
          <p:cNvPr id="13" name="Title 1">
            <a:extLst>
              <a:ext uri="{FF2B5EF4-FFF2-40B4-BE49-F238E27FC236}">
                <a16:creationId xmlns:a16="http://schemas.microsoft.com/office/drawing/2014/main" id="{133AF88A-0BDE-4E72-923C-6D249E659FAB}"/>
              </a:ext>
            </a:extLst>
          </p:cNvPr>
          <p:cNvSpPr txBox="1">
            <a:spLocks/>
          </p:cNvSpPr>
          <p:nvPr/>
        </p:nvSpPr>
        <p:spPr>
          <a:xfrm>
            <a:off x="1276833" y="5760781"/>
            <a:ext cx="5242555"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Francis Collins, M.D., Ph.D.</a:t>
            </a:r>
          </a:p>
        </p:txBody>
      </p:sp>
      <p:sp>
        <p:nvSpPr>
          <p:cNvPr id="7" name="TextBox 6">
            <a:extLst>
              <a:ext uri="{FF2B5EF4-FFF2-40B4-BE49-F238E27FC236}">
                <a16:creationId xmlns:a16="http://schemas.microsoft.com/office/drawing/2014/main" id="{49B087A4-600F-4E00-8FA2-84BE851D8447}"/>
              </a:ext>
            </a:extLst>
          </p:cNvPr>
          <p:cNvSpPr txBox="1"/>
          <p:nvPr/>
        </p:nvSpPr>
        <p:spPr>
          <a:xfrm>
            <a:off x="10378073"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42</a:t>
            </a:r>
          </a:p>
        </p:txBody>
      </p:sp>
      <p:pic>
        <p:nvPicPr>
          <p:cNvPr id="4" name="Picture 3">
            <a:extLst>
              <a:ext uri="{FF2B5EF4-FFF2-40B4-BE49-F238E27FC236}">
                <a16:creationId xmlns:a16="http://schemas.microsoft.com/office/drawing/2014/main" id="{9DEB698B-4A44-407E-B23B-D743A539BB0D}"/>
              </a:ext>
            </a:extLst>
          </p:cNvPr>
          <p:cNvPicPr>
            <a:picLocks noChangeAspect="1"/>
          </p:cNvPicPr>
          <p:nvPr/>
        </p:nvPicPr>
        <p:blipFill>
          <a:blip r:embed="rId4"/>
          <a:stretch>
            <a:fillRect/>
          </a:stretch>
        </p:blipFill>
        <p:spPr>
          <a:xfrm>
            <a:off x="6660709" y="2606134"/>
            <a:ext cx="4580872" cy="1924552"/>
          </a:xfrm>
          <a:prstGeom prst="rect">
            <a:avLst/>
          </a:prstGeom>
          <a:effectLst>
            <a:glow rad="228600">
              <a:schemeClr val="accent3">
                <a:satMod val="175000"/>
                <a:alpha val="40000"/>
              </a:schemeClr>
            </a:glow>
          </a:effectLst>
        </p:spPr>
      </p:pic>
    </p:spTree>
    <p:extLst>
      <p:ext uri="{BB962C8B-B14F-4D97-AF65-F5344CB8AC3E}">
        <p14:creationId xmlns:p14="http://schemas.microsoft.com/office/powerpoint/2010/main" val="2970948060"/>
      </p:ext>
    </p:extLst>
  </p:cSld>
  <p:clrMapOvr>
    <a:masterClrMapping/>
  </p:clrMapOvr>
  <p:transition spd="slow">
    <p:wipe dir="d"/>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E8B9FA7-E65D-4A00-A529-081D35D2EB74}"/>
              </a:ext>
            </a:extLst>
          </p:cNvPr>
          <p:cNvSpPr/>
          <p:nvPr/>
        </p:nvSpPr>
        <p:spPr>
          <a:xfrm>
            <a:off x="0" y="-13916"/>
            <a:ext cx="12192000" cy="646331"/>
          </a:xfrm>
          <a:prstGeom prst="rect">
            <a:avLst/>
          </a:prstGeom>
        </p:spPr>
        <p:txBody>
          <a:bodyPr wrap="square" lIns="91440" tIns="45720" rIns="91440" bIns="45720" anchor="t">
            <a:spAutoFit/>
          </a:bodyPr>
          <a:lstStyle/>
          <a:p>
            <a:pPr marL="158750" marR="0" lvl="2" indent="0" algn="ctr" defTabSz="627063" rtl="0" eaLnBrk="0" fontAlgn="auto" latinLnBrk="0" hangingPunct="0">
              <a:lnSpc>
                <a:spcPct val="100000"/>
              </a:lnSpc>
              <a:spcBef>
                <a:spcPts val="1800"/>
              </a:spcBef>
              <a:spcAft>
                <a:spcPts val="0"/>
              </a:spcAft>
              <a:buClr>
                <a:srgbClr val="FFFFFF"/>
              </a:buClr>
              <a:buSzPct val="95000"/>
              <a:buFontTx/>
              <a:buNone/>
              <a:tabLst/>
              <a:defRPr/>
            </a:pPr>
            <a:r>
              <a:rPr kumimoji="0" lang="en-US" sz="3600" b="1" i="0" u="none" strike="noStrike" kern="1200" cap="none" spc="0" normalizeH="0" baseline="0" noProof="0" dirty="0">
                <a:ln>
                  <a:noFill/>
                </a:ln>
                <a:solidFill>
                  <a:srgbClr val="5FE0D4"/>
                </a:solidFill>
                <a:effectLst/>
                <a:uLnTx/>
                <a:uFillTx/>
                <a:latin typeface="Arial"/>
                <a:ea typeface="+mn-ea"/>
                <a:cs typeface="Arial"/>
              </a:rPr>
              <a:t>NHGRI Intramural Research Highlights</a:t>
            </a:r>
            <a:endParaRPr kumimoji="0" lang="en-US" sz="3600" b="1" i="0" u="none" strike="noStrike" kern="1200" cap="none" spc="0" normalizeH="0" baseline="0" noProof="0" dirty="0">
              <a:ln>
                <a:noFill/>
              </a:ln>
              <a:solidFill>
                <a:prstClr val="white"/>
              </a:solidFill>
              <a:effectLst/>
              <a:uLnTx/>
              <a:uFillTx/>
              <a:latin typeface="Arial"/>
              <a:ea typeface="+mn-ea"/>
              <a:cs typeface="Arial"/>
            </a:endParaRPr>
          </a:p>
        </p:txBody>
      </p:sp>
      <p:grpSp>
        <p:nvGrpSpPr>
          <p:cNvPr id="3" name="Group 2">
            <a:extLst>
              <a:ext uri="{FF2B5EF4-FFF2-40B4-BE49-F238E27FC236}">
                <a16:creationId xmlns:a16="http://schemas.microsoft.com/office/drawing/2014/main" id="{4389DF62-D355-4C1C-8885-92CACAC4FA64}"/>
              </a:ext>
            </a:extLst>
          </p:cNvPr>
          <p:cNvGrpSpPr/>
          <p:nvPr/>
        </p:nvGrpSpPr>
        <p:grpSpPr>
          <a:xfrm>
            <a:off x="1294925" y="858328"/>
            <a:ext cx="8971470" cy="1732406"/>
            <a:chOff x="1498121" y="858328"/>
            <a:chExt cx="8971470" cy="1732406"/>
          </a:xfrm>
        </p:grpSpPr>
        <p:sp>
          <p:nvSpPr>
            <p:cNvPr id="5" name="Rectangle 4">
              <a:extLst>
                <a:ext uri="{FF2B5EF4-FFF2-40B4-BE49-F238E27FC236}">
                  <a16:creationId xmlns:a16="http://schemas.microsoft.com/office/drawing/2014/main" id="{57B80392-E609-7306-1ECE-D01CC798298E}"/>
                </a:ext>
              </a:extLst>
            </p:cNvPr>
            <p:cNvSpPr/>
            <p:nvPr/>
          </p:nvSpPr>
          <p:spPr>
            <a:xfrm>
              <a:off x="1498121" y="858328"/>
              <a:ext cx="8971470" cy="1667772"/>
            </a:xfrm>
            <a:prstGeom prst="rect">
              <a:avLst/>
            </a:prstGeom>
            <a:ln w="571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1956"/>
                </a:solidFill>
                <a:effectLst/>
                <a:uLnTx/>
                <a:uFillTx/>
                <a:latin typeface="Arial" panose="020B0604020202020204"/>
                <a:ea typeface="+mn-ea"/>
                <a:cs typeface="+mn-cs"/>
              </a:endParaRPr>
            </a:p>
          </p:txBody>
        </p:sp>
        <p:pic>
          <p:nvPicPr>
            <p:cNvPr id="9" name="Picture 13">
              <a:extLst>
                <a:ext uri="{FF2B5EF4-FFF2-40B4-BE49-F238E27FC236}">
                  <a16:creationId xmlns:a16="http://schemas.microsoft.com/office/drawing/2014/main" id="{D8D8A619-0FD3-A837-FE96-4CE7FFC4B91C}"/>
                </a:ext>
              </a:extLst>
            </p:cNvPr>
            <p:cNvPicPr>
              <a:picLocks noChangeAspect="1"/>
            </p:cNvPicPr>
            <p:nvPr/>
          </p:nvPicPr>
          <p:blipFill rotWithShape="1">
            <a:blip r:embed="rId3"/>
            <a:srcRect l="-218" t="-214" r="885" b="4348"/>
            <a:stretch/>
          </p:blipFill>
          <p:spPr>
            <a:xfrm>
              <a:off x="1518915" y="878825"/>
              <a:ext cx="1665009" cy="1625294"/>
            </a:xfrm>
            <a:prstGeom prst="rect">
              <a:avLst/>
            </a:prstGeom>
          </p:spPr>
        </p:pic>
        <p:sp>
          <p:nvSpPr>
            <p:cNvPr id="16" name="TextBox 15">
              <a:extLst>
                <a:ext uri="{FF2B5EF4-FFF2-40B4-BE49-F238E27FC236}">
                  <a16:creationId xmlns:a16="http://schemas.microsoft.com/office/drawing/2014/main" id="{2D94DE01-6C94-9A24-4255-66E5EAAE7730}"/>
                </a:ext>
              </a:extLst>
            </p:cNvPr>
            <p:cNvSpPr txBox="1"/>
            <p:nvPr/>
          </p:nvSpPr>
          <p:spPr>
            <a:xfrm>
              <a:off x="3330498" y="1713571"/>
              <a:ext cx="7017833" cy="8771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2060"/>
                  </a:solidFill>
                  <a:effectLst/>
                  <a:uLnTx/>
                  <a:uFillTx/>
                  <a:latin typeface="Arial" panose="020B0604020202020204"/>
                  <a:ea typeface="+mn-ea"/>
                  <a:cs typeface="+mn-cs"/>
                </a:rPr>
                <a:t>Patagonian sheepdog: Genomic analyses trace the footprints of extinct UK herding dogs to South America</a:t>
              </a:r>
              <a:endParaRPr kumimoji="0" lang="en-US" sz="2000" b="0" i="0" u="none" strike="noStrike" kern="1200" cap="none" spc="0" normalizeH="0" baseline="0" noProof="0">
                <a:ln>
                  <a:noFill/>
                </a:ln>
                <a:solidFill>
                  <a:srgbClr val="002060"/>
                </a:solidFill>
                <a:effectLst/>
                <a:uLnTx/>
                <a:uFillTx/>
                <a:latin typeface="Arial" panose="020B0604020202020204"/>
                <a:ea typeface="+mn-ea"/>
                <a:cs typeface="Arial"/>
              </a:endParaRPr>
            </a:p>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002060"/>
                </a:solidFill>
                <a:effectLst/>
                <a:uLnTx/>
                <a:uFillTx/>
                <a:latin typeface="Arial" panose="020B0604020202020204"/>
                <a:ea typeface="Helvetica Neue" charset="0"/>
                <a:cs typeface="Helvetica Neue" charset="0"/>
              </a:endParaRPr>
            </a:p>
          </p:txBody>
        </p:sp>
        <p:pic>
          <p:nvPicPr>
            <p:cNvPr id="20" name="Picture 19">
              <a:extLst>
                <a:ext uri="{FF2B5EF4-FFF2-40B4-BE49-F238E27FC236}">
                  <a16:creationId xmlns:a16="http://schemas.microsoft.com/office/drawing/2014/main" id="{2BF453DD-8588-5840-472C-005AF439C052}"/>
                </a:ext>
              </a:extLst>
            </p:cNvPr>
            <p:cNvPicPr>
              <a:picLocks noChangeAspect="1"/>
            </p:cNvPicPr>
            <p:nvPr/>
          </p:nvPicPr>
          <p:blipFill rotWithShape="1">
            <a:blip r:embed="rId4"/>
            <a:srcRect r="43107" b="80337"/>
            <a:stretch/>
          </p:blipFill>
          <p:spPr>
            <a:xfrm>
              <a:off x="3352538" y="1036573"/>
              <a:ext cx="4777187" cy="651279"/>
            </a:xfrm>
            <a:prstGeom prst="rect">
              <a:avLst/>
            </a:prstGeom>
          </p:spPr>
        </p:pic>
      </p:grpSp>
      <p:grpSp>
        <p:nvGrpSpPr>
          <p:cNvPr id="4" name="Group 3">
            <a:extLst>
              <a:ext uri="{FF2B5EF4-FFF2-40B4-BE49-F238E27FC236}">
                <a16:creationId xmlns:a16="http://schemas.microsoft.com/office/drawing/2014/main" id="{855373F2-0181-405B-B3AD-389426AA2541}"/>
              </a:ext>
            </a:extLst>
          </p:cNvPr>
          <p:cNvGrpSpPr/>
          <p:nvPr/>
        </p:nvGrpSpPr>
        <p:grpSpPr>
          <a:xfrm>
            <a:off x="1294924" y="2770516"/>
            <a:ext cx="8971470" cy="1832940"/>
            <a:chOff x="1498120" y="2770516"/>
            <a:chExt cx="8971470" cy="1832940"/>
          </a:xfrm>
        </p:grpSpPr>
        <p:sp>
          <p:nvSpPr>
            <p:cNvPr id="6" name="Rectangle 5">
              <a:extLst>
                <a:ext uri="{FF2B5EF4-FFF2-40B4-BE49-F238E27FC236}">
                  <a16:creationId xmlns:a16="http://schemas.microsoft.com/office/drawing/2014/main" id="{8D634909-58C1-92E5-0C25-BC0FD09CD4E3}"/>
                </a:ext>
              </a:extLst>
            </p:cNvPr>
            <p:cNvSpPr/>
            <p:nvPr/>
          </p:nvSpPr>
          <p:spPr>
            <a:xfrm>
              <a:off x="1498120" y="2770516"/>
              <a:ext cx="8971470" cy="1667772"/>
            </a:xfrm>
            <a:prstGeom prst="rect">
              <a:avLst/>
            </a:prstGeom>
            <a:ln w="571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1956"/>
                </a:solidFill>
                <a:effectLst/>
                <a:uLnTx/>
                <a:uFillTx/>
                <a:latin typeface="Arial" panose="020B0604020202020204"/>
                <a:ea typeface="+mn-ea"/>
                <a:cs typeface="+mn-cs"/>
              </a:endParaRPr>
            </a:p>
          </p:txBody>
        </p:sp>
        <p:pic>
          <p:nvPicPr>
            <p:cNvPr id="14" name="Picture 14">
              <a:extLst>
                <a:ext uri="{FF2B5EF4-FFF2-40B4-BE49-F238E27FC236}">
                  <a16:creationId xmlns:a16="http://schemas.microsoft.com/office/drawing/2014/main" id="{A68EA59C-5BB1-CDFE-CEF6-313CE99B9A18}"/>
                </a:ext>
              </a:extLst>
            </p:cNvPr>
            <p:cNvPicPr>
              <a:picLocks noChangeAspect="1"/>
            </p:cNvPicPr>
            <p:nvPr/>
          </p:nvPicPr>
          <p:blipFill>
            <a:blip r:embed="rId5"/>
            <a:stretch>
              <a:fillRect/>
            </a:stretch>
          </p:blipFill>
          <p:spPr>
            <a:xfrm>
              <a:off x="1517904" y="2788920"/>
              <a:ext cx="1609344" cy="1615440"/>
            </a:xfrm>
            <a:prstGeom prst="rect">
              <a:avLst/>
            </a:prstGeom>
          </p:spPr>
        </p:pic>
        <p:sp>
          <p:nvSpPr>
            <p:cNvPr id="17" name="TextBox 16">
              <a:extLst>
                <a:ext uri="{FF2B5EF4-FFF2-40B4-BE49-F238E27FC236}">
                  <a16:creationId xmlns:a16="http://schemas.microsoft.com/office/drawing/2014/main" id="{E0C6D693-498E-67D0-8CB6-2B8B94FBD56F}"/>
                </a:ext>
              </a:extLst>
            </p:cNvPr>
            <p:cNvSpPr txBox="1"/>
            <p:nvPr/>
          </p:nvSpPr>
          <p:spPr>
            <a:xfrm>
              <a:off x="3265449" y="3609279"/>
              <a:ext cx="7157223" cy="9941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2060"/>
                  </a:solidFill>
                  <a:effectLst/>
                  <a:uLnTx/>
                  <a:uFillTx/>
                  <a:latin typeface="Arial" panose="020B0604020202020204"/>
                  <a:ea typeface="+mn-ea"/>
                  <a:cs typeface="+mn-cs"/>
                </a:rPr>
                <a:t>Aberrant methylmalonylation underlies methylmalonic acidemia and is attenuated by an engineered sirtuin</a:t>
              </a:r>
              <a:endParaRPr kumimoji="0" lang="en-US" sz="2000" b="0" i="0" u="none" strike="noStrike" kern="1200" cap="none" spc="0" normalizeH="0" baseline="0" noProof="0">
                <a:ln>
                  <a:noFill/>
                </a:ln>
                <a:solidFill>
                  <a:srgbClr val="002060"/>
                </a:solidFill>
                <a:effectLst/>
                <a:uLnTx/>
                <a:uFillTx/>
                <a:latin typeface="Arial" panose="020B0604020202020204"/>
                <a:ea typeface="+mn-ea"/>
                <a:cs typeface="Arial"/>
              </a:endParaRPr>
            </a:p>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02060"/>
                </a:solidFill>
                <a:effectLst/>
                <a:uLnTx/>
                <a:uFillTx/>
                <a:latin typeface="Arial" panose="020B0604020202020204"/>
                <a:ea typeface="Helvetica Neue" charset="0"/>
                <a:cs typeface="Arial"/>
              </a:endParaRPr>
            </a:p>
          </p:txBody>
        </p:sp>
        <p:pic>
          <p:nvPicPr>
            <p:cNvPr id="22" name="Picture 22">
              <a:extLst>
                <a:ext uri="{FF2B5EF4-FFF2-40B4-BE49-F238E27FC236}">
                  <a16:creationId xmlns:a16="http://schemas.microsoft.com/office/drawing/2014/main" id="{76E87B36-286A-D09B-C111-3AD1DE011A66}"/>
                </a:ext>
              </a:extLst>
            </p:cNvPr>
            <p:cNvPicPr>
              <a:picLocks noChangeAspect="1"/>
            </p:cNvPicPr>
            <p:nvPr/>
          </p:nvPicPr>
          <p:blipFill>
            <a:blip r:embed="rId6"/>
            <a:stretch>
              <a:fillRect/>
            </a:stretch>
          </p:blipFill>
          <p:spPr>
            <a:xfrm>
              <a:off x="3298723" y="2937870"/>
              <a:ext cx="5668297" cy="576678"/>
            </a:xfrm>
            <a:prstGeom prst="rect">
              <a:avLst/>
            </a:prstGeom>
          </p:spPr>
        </p:pic>
      </p:grpSp>
      <p:sp>
        <p:nvSpPr>
          <p:cNvPr id="19" name="TextBox 18">
            <a:extLst>
              <a:ext uri="{FF2B5EF4-FFF2-40B4-BE49-F238E27FC236}">
                <a16:creationId xmlns:a16="http://schemas.microsoft.com/office/drawing/2014/main" id="{97B74318-8BBA-4125-B8BB-6F7E5DC2C588}"/>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43</a:t>
            </a:r>
          </a:p>
        </p:txBody>
      </p:sp>
      <p:grpSp>
        <p:nvGrpSpPr>
          <p:cNvPr id="11" name="Group 10">
            <a:extLst>
              <a:ext uri="{FF2B5EF4-FFF2-40B4-BE49-F238E27FC236}">
                <a16:creationId xmlns:a16="http://schemas.microsoft.com/office/drawing/2014/main" id="{D43F5AA2-5B6E-43CC-9FE2-EC10F7622917}"/>
              </a:ext>
            </a:extLst>
          </p:cNvPr>
          <p:cNvGrpSpPr/>
          <p:nvPr/>
        </p:nvGrpSpPr>
        <p:grpSpPr>
          <a:xfrm>
            <a:off x="1294925" y="4711460"/>
            <a:ext cx="8971470" cy="1814683"/>
            <a:chOff x="1498121" y="4711460"/>
            <a:chExt cx="8971470" cy="1814683"/>
          </a:xfrm>
        </p:grpSpPr>
        <p:grpSp>
          <p:nvGrpSpPr>
            <p:cNvPr id="7" name="Group 6">
              <a:extLst>
                <a:ext uri="{FF2B5EF4-FFF2-40B4-BE49-F238E27FC236}">
                  <a16:creationId xmlns:a16="http://schemas.microsoft.com/office/drawing/2014/main" id="{793AF393-879D-4124-A52E-FFF3EA0226BA}"/>
                </a:ext>
              </a:extLst>
            </p:cNvPr>
            <p:cNvGrpSpPr/>
            <p:nvPr/>
          </p:nvGrpSpPr>
          <p:grpSpPr>
            <a:xfrm>
              <a:off x="1498121" y="4711460"/>
              <a:ext cx="8971470" cy="1814683"/>
              <a:chOff x="1498121" y="4711460"/>
              <a:chExt cx="8971470" cy="1814683"/>
            </a:xfrm>
          </p:grpSpPr>
          <p:sp>
            <p:nvSpPr>
              <p:cNvPr id="8" name="Rectangle 7">
                <a:extLst>
                  <a:ext uri="{FF2B5EF4-FFF2-40B4-BE49-F238E27FC236}">
                    <a16:creationId xmlns:a16="http://schemas.microsoft.com/office/drawing/2014/main" id="{300D3A43-FD99-FBEF-ECA9-C73F10B4A3C3}"/>
                  </a:ext>
                </a:extLst>
              </p:cNvPr>
              <p:cNvSpPr/>
              <p:nvPr/>
            </p:nvSpPr>
            <p:spPr>
              <a:xfrm>
                <a:off x="1498121" y="4711460"/>
                <a:ext cx="8971470" cy="1667772"/>
              </a:xfrm>
              <a:prstGeom prst="rect">
                <a:avLst/>
              </a:prstGeom>
              <a:ln w="571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1956"/>
                  </a:solidFill>
                  <a:effectLst/>
                  <a:uLnTx/>
                  <a:uFillTx/>
                  <a:latin typeface="Arial" panose="020B0604020202020204"/>
                  <a:ea typeface="+mn-ea"/>
                  <a:cs typeface="+mn-cs"/>
                </a:endParaRPr>
              </a:p>
            </p:txBody>
          </p:sp>
          <p:sp>
            <p:nvSpPr>
              <p:cNvPr id="18" name="TextBox 17">
                <a:extLst>
                  <a:ext uri="{FF2B5EF4-FFF2-40B4-BE49-F238E27FC236}">
                    <a16:creationId xmlns:a16="http://schemas.microsoft.com/office/drawing/2014/main" id="{D068FE61-E858-6B9A-FFD1-0271E532C1CA}"/>
                  </a:ext>
                </a:extLst>
              </p:cNvPr>
              <p:cNvSpPr txBox="1"/>
              <p:nvPr/>
            </p:nvSpPr>
            <p:spPr>
              <a:xfrm>
                <a:off x="3299622" y="5541258"/>
                <a:ext cx="7157223" cy="98488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2060"/>
                    </a:solidFill>
                    <a:effectLst/>
                    <a:uLnTx/>
                    <a:uFillTx/>
                    <a:latin typeface="Arial" panose="020B0604020202020204"/>
                    <a:ea typeface="+mn-ea"/>
                    <a:cs typeface="+mn-cs"/>
                  </a:rPr>
                  <a:t>Whole-genome sequencing reveals de-novo mutations associated with nonsyndromic cleft lip/palate</a:t>
                </a:r>
                <a:endParaRPr kumimoji="0" lang="en-US" sz="2000" b="0" i="0" u="none" strike="noStrike" kern="1200" cap="none" spc="0" normalizeH="0" baseline="0" noProof="0" dirty="0">
                  <a:ln>
                    <a:noFill/>
                  </a:ln>
                  <a:solidFill>
                    <a:srgbClr val="002060"/>
                  </a:solidFill>
                  <a:effectLst/>
                  <a:uLnTx/>
                  <a:uFillTx/>
                  <a:latin typeface="Arial" panose="020B0604020202020204"/>
                  <a:ea typeface="+mn-ea"/>
                  <a:cs typeface="Arial"/>
                </a:endParaRPr>
              </a:p>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02060"/>
                  </a:solidFill>
                  <a:effectLst/>
                  <a:uLnTx/>
                  <a:uFillTx/>
                  <a:latin typeface="Arial" panose="020B0604020202020204"/>
                  <a:ea typeface="Helvetica Neue" charset="0"/>
                  <a:cs typeface="Arial"/>
                </a:endParaRPr>
              </a:p>
            </p:txBody>
          </p:sp>
          <p:pic>
            <p:nvPicPr>
              <p:cNvPr id="21" name="Picture 21">
                <a:extLst>
                  <a:ext uri="{FF2B5EF4-FFF2-40B4-BE49-F238E27FC236}">
                    <a16:creationId xmlns:a16="http://schemas.microsoft.com/office/drawing/2014/main" id="{CC13E5F7-6F6E-94DC-8D1A-79B94045CDFC}"/>
                  </a:ext>
                </a:extLst>
              </p:cNvPr>
              <p:cNvPicPr>
                <a:picLocks noChangeAspect="1"/>
              </p:cNvPicPr>
              <p:nvPr/>
            </p:nvPicPr>
            <p:blipFill>
              <a:blip r:embed="rId7"/>
              <a:stretch>
                <a:fillRect/>
              </a:stretch>
            </p:blipFill>
            <p:spPr>
              <a:xfrm>
                <a:off x="3261852" y="4802874"/>
                <a:ext cx="4193457" cy="668965"/>
              </a:xfrm>
              <a:prstGeom prst="rect">
                <a:avLst/>
              </a:prstGeom>
            </p:spPr>
          </p:pic>
        </p:grpSp>
        <p:pic>
          <p:nvPicPr>
            <p:cNvPr id="10" name="Picture 9">
              <a:extLst>
                <a:ext uri="{FF2B5EF4-FFF2-40B4-BE49-F238E27FC236}">
                  <a16:creationId xmlns:a16="http://schemas.microsoft.com/office/drawing/2014/main" id="{17FF43F3-F300-44D1-8B70-310E57C5A12D}"/>
                </a:ext>
              </a:extLst>
            </p:cNvPr>
            <p:cNvPicPr>
              <a:picLocks noChangeAspect="1"/>
            </p:cNvPicPr>
            <p:nvPr/>
          </p:nvPicPr>
          <p:blipFill rotWithShape="1">
            <a:blip r:embed="rId8"/>
            <a:srcRect l="15694" t="2101" r="20263" b="1905"/>
            <a:stretch/>
          </p:blipFill>
          <p:spPr>
            <a:xfrm>
              <a:off x="1521079" y="4743449"/>
              <a:ext cx="1609344" cy="1606551"/>
            </a:xfrm>
            <a:prstGeom prst="rect">
              <a:avLst/>
            </a:prstGeom>
          </p:spPr>
        </p:pic>
      </p:grpSp>
    </p:spTree>
    <p:extLst>
      <p:ext uri="{BB962C8B-B14F-4D97-AF65-F5344CB8AC3E}">
        <p14:creationId xmlns:p14="http://schemas.microsoft.com/office/powerpoint/2010/main" val="2291650126"/>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6EEDD36-DE99-4BC8-83E4-29D6E9C20C7E}"/>
              </a:ext>
            </a:extLst>
          </p:cNvPr>
          <p:cNvPicPr>
            <a:picLocks noChangeAspect="1"/>
          </p:cNvPicPr>
          <p:nvPr/>
        </p:nvPicPr>
        <p:blipFill>
          <a:blip r:embed="rId3"/>
          <a:stretch>
            <a:fillRect/>
          </a:stretch>
        </p:blipFill>
        <p:spPr>
          <a:xfrm>
            <a:off x="1073253" y="1544448"/>
            <a:ext cx="10045494" cy="4732765"/>
          </a:xfrm>
          <a:prstGeom prst="rect">
            <a:avLst/>
          </a:prstGeom>
        </p:spPr>
      </p:pic>
      <p:sp>
        <p:nvSpPr>
          <p:cNvPr id="4" name="Title 3">
            <a:extLst>
              <a:ext uri="{FF2B5EF4-FFF2-40B4-BE49-F238E27FC236}">
                <a16:creationId xmlns:a16="http://schemas.microsoft.com/office/drawing/2014/main" id="{63AFFA5B-30B7-46CC-ADB2-41113CB171F6}"/>
              </a:ext>
            </a:extLst>
          </p:cNvPr>
          <p:cNvSpPr txBox="1">
            <a:spLocks/>
          </p:cNvSpPr>
          <p:nvPr/>
        </p:nvSpPr>
        <p:spPr>
          <a:xfrm>
            <a:off x="223666" y="49033"/>
            <a:ext cx="12192000" cy="1479762"/>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EDFD3"/>
                </a:solidFill>
                <a:effectLst/>
                <a:uLnTx/>
                <a:uFillTx/>
                <a:latin typeface="Arial" charset="0"/>
                <a:ea typeface="+mj-ea"/>
                <a:cs typeface="Arial" charset="0"/>
              </a:rPr>
              <a:t>‘One-Stop-Shop’ to Stay Connected</a:t>
            </a:r>
          </a:p>
          <a:p>
            <a:pPr marL="0" marR="0" lvl="0" indent="0" algn="ctr" defTabSz="121917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Arial" charset="0"/>
                <a:ea typeface="+mj-ea"/>
                <a:cs typeface="Arial" charset="0"/>
              </a:rPr>
              <a:t>genome.gov/</a:t>
            </a:r>
            <a:r>
              <a:rPr kumimoji="0" lang="en-US" sz="2800" b="1" i="0" u="none" strike="noStrike" kern="1200" cap="none" spc="0" normalizeH="0" baseline="0" noProof="0" dirty="0" err="1">
                <a:ln>
                  <a:noFill/>
                </a:ln>
                <a:solidFill>
                  <a:srgbClr val="FFFFFF"/>
                </a:solidFill>
                <a:effectLst/>
                <a:uLnTx/>
                <a:uFillTx/>
                <a:latin typeface="Arial" charset="0"/>
                <a:ea typeface="+mj-ea"/>
                <a:cs typeface="Arial" charset="0"/>
              </a:rPr>
              <a:t>stayconnected</a:t>
            </a:r>
            <a:endParaRPr kumimoji="0" lang="en-US" sz="2800" b="1" i="0" u="none" strike="noStrike" kern="1200" cap="none" spc="0" normalizeH="0" baseline="0" noProof="0" dirty="0">
              <a:ln>
                <a:noFill/>
              </a:ln>
              <a:solidFill>
                <a:srgbClr val="FFFFFF"/>
              </a:solidFill>
              <a:effectLst/>
              <a:uLnTx/>
              <a:uFillTx/>
              <a:latin typeface="Arial" charset="0"/>
              <a:ea typeface="+mj-ea"/>
              <a:cs typeface="Arial" charset="0"/>
            </a:endParaRPr>
          </a:p>
          <a:p>
            <a:pPr marL="0" marR="0" lvl="0" indent="0" algn="ctr" defTabSz="1219170" rtl="0" eaLnBrk="1" fontAlgn="auto" latinLnBrk="0" hangingPunct="1">
              <a:lnSpc>
                <a:spcPct val="100000"/>
              </a:lnSpc>
              <a:spcBef>
                <a:spcPct val="0"/>
              </a:spcBef>
              <a:spcAft>
                <a:spcPts val="0"/>
              </a:spcAft>
              <a:buClrTx/>
              <a:buSzTx/>
              <a:buFontTx/>
              <a:buNone/>
              <a:tabLst/>
              <a:defRPr/>
            </a:pPr>
            <a:endParaRPr kumimoji="0" lang="en-US" sz="3600" b="1" i="0" u="none" strike="noStrike" kern="1200" cap="none" spc="0" normalizeH="0" baseline="0" noProof="0" dirty="0">
              <a:ln>
                <a:noFill/>
              </a:ln>
              <a:solidFill>
                <a:srgbClr val="5EDFD3"/>
              </a:solidFill>
              <a:effectLst/>
              <a:uLnTx/>
              <a:uFillTx/>
              <a:latin typeface="Arial" charset="0"/>
              <a:ea typeface="+mj-ea"/>
              <a:cs typeface="Arial" charset="0"/>
            </a:endParaRPr>
          </a:p>
        </p:txBody>
      </p:sp>
      <p:pic>
        <p:nvPicPr>
          <p:cNvPr id="6" name="Picture 5">
            <a:extLst>
              <a:ext uri="{FF2B5EF4-FFF2-40B4-BE49-F238E27FC236}">
                <a16:creationId xmlns:a16="http://schemas.microsoft.com/office/drawing/2014/main" id="{D1979825-A300-4CC8-B95F-DE752E92F8D5}"/>
              </a:ext>
            </a:extLst>
          </p:cNvPr>
          <p:cNvPicPr>
            <a:picLocks noChangeAspect="1"/>
          </p:cNvPicPr>
          <p:nvPr/>
        </p:nvPicPr>
        <p:blipFill>
          <a:blip r:embed="rId4"/>
          <a:stretch>
            <a:fillRect/>
          </a:stretch>
        </p:blipFill>
        <p:spPr>
          <a:xfrm>
            <a:off x="3759888" y="1401945"/>
            <a:ext cx="4562966" cy="5282251"/>
          </a:xfrm>
          <a:prstGeom prst="rect">
            <a:avLst/>
          </a:prstGeom>
        </p:spPr>
      </p:pic>
      <p:pic>
        <p:nvPicPr>
          <p:cNvPr id="9" name="Picture 8">
            <a:extLst>
              <a:ext uri="{FF2B5EF4-FFF2-40B4-BE49-F238E27FC236}">
                <a16:creationId xmlns:a16="http://schemas.microsoft.com/office/drawing/2014/main" id="{1D065EA0-917E-48D4-B3FB-62715382F9D2}"/>
              </a:ext>
            </a:extLst>
          </p:cNvPr>
          <p:cNvPicPr>
            <a:picLocks noChangeAspect="1"/>
          </p:cNvPicPr>
          <p:nvPr/>
        </p:nvPicPr>
        <p:blipFill>
          <a:blip r:embed="rId5"/>
          <a:stretch>
            <a:fillRect/>
          </a:stretch>
        </p:blipFill>
        <p:spPr>
          <a:xfrm>
            <a:off x="2957144" y="1302165"/>
            <a:ext cx="6725044" cy="5466116"/>
          </a:xfrm>
          <a:prstGeom prst="rect">
            <a:avLst/>
          </a:prstGeom>
        </p:spPr>
      </p:pic>
      <p:pic>
        <p:nvPicPr>
          <p:cNvPr id="5" name="Picture 4">
            <a:extLst>
              <a:ext uri="{FF2B5EF4-FFF2-40B4-BE49-F238E27FC236}">
                <a16:creationId xmlns:a16="http://schemas.microsoft.com/office/drawing/2014/main" id="{44E88983-430F-4220-ACC0-100C6A9792F0}"/>
              </a:ext>
            </a:extLst>
          </p:cNvPr>
          <p:cNvPicPr>
            <a:picLocks noChangeAspect="1"/>
          </p:cNvPicPr>
          <p:nvPr/>
        </p:nvPicPr>
        <p:blipFill>
          <a:blip r:embed="rId6"/>
          <a:stretch>
            <a:fillRect/>
          </a:stretch>
        </p:blipFill>
        <p:spPr>
          <a:xfrm>
            <a:off x="2588984" y="1299459"/>
            <a:ext cx="7461363" cy="5530832"/>
          </a:xfrm>
          <a:prstGeom prst="rect">
            <a:avLst/>
          </a:prstGeom>
        </p:spPr>
      </p:pic>
      <p:sp>
        <p:nvSpPr>
          <p:cNvPr id="8" name="TextBox 7">
            <a:extLst>
              <a:ext uri="{FF2B5EF4-FFF2-40B4-BE49-F238E27FC236}">
                <a16:creationId xmlns:a16="http://schemas.microsoft.com/office/drawing/2014/main" id="{37273F48-DD26-45F4-9C8F-8B13A998EBD2}"/>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44</a:t>
            </a:r>
          </a:p>
        </p:txBody>
      </p:sp>
    </p:spTree>
    <p:extLst>
      <p:ext uri="{BB962C8B-B14F-4D97-AF65-F5344CB8AC3E}">
        <p14:creationId xmlns:p14="http://schemas.microsoft.com/office/powerpoint/2010/main" val="3400060210"/>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up)">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up)">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up)">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ChangeArrowheads="1"/>
          </p:cNvSpPr>
          <p:nvPr/>
        </p:nvSpPr>
        <p:spPr bwMode="auto">
          <a:xfrm>
            <a:off x="-1" y="1318657"/>
            <a:ext cx="12191999"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FFFFF"/>
                </a:solidFill>
                <a:effectLst/>
                <a:uLnTx/>
                <a:uFillTx/>
                <a:latin typeface="Arial" panose="020B0604020202020204"/>
                <a:ea typeface="+mn-ea"/>
                <a:cs typeface="Arial" pitchFamily="34" charset="0"/>
              </a:rPr>
              <a:t>Thanks!</a:t>
            </a:r>
          </a:p>
        </p:txBody>
      </p:sp>
      <p:sp>
        <p:nvSpPr>
          <p:cNvPr id="94214" name="Rectangle 6"/>
          <p:cNvSpPr>
            <a:spLocks noChangeArrowheads="1"/>
          </p:cNvSpPr>
          <p:nvPr/>
        </p:nvSpPr>
        <p:spPr bwMode="auto">
          <a:xfrm>
            <a:off x="1" y="6078104"/>
            <a:ext cx="12191999"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FFFFF"/>
                </a:solidFill>
                <a:effectLst/>
                <a:uLnTx/>
                <a:uFillTx/>
                <a:latin typeface="Arial" panose="020B0604020202020204"/>
                <a:ea typeface="+mn-ea"/>
                <a:cs typeface="Arial" pitchFamily="34" charset="0"/>
              </a:rPr>
              <a:t>Special Thanks!</a:t>
            </a:r>
          </a:p>
        </p:txBody>
      </p:sp>
      <p:grpSp>
        <p:nvGrpSpPr>
          <p:cNvPr id="5" name="Group 4">
            <a:extLst>
              <a:ext uri="{FF2B5EF4-FFF2-40B4-BE49-F238E27FC236}">
                <a16:creationId xmlns:a16="http://schemas.microsoft.com/office/drawing/2014/main" id="{A5B8CF7F-5231-4656-831C-EE27A7837668}"/>
              </a:ext>
            </a:extLst>
          </p:cNvPr>
          <p:cNvGrpSpPr/>
          <p:nvPr/>
        </p:nvGrpSpPr>
        <p:grpSpPr>
          <a:xfrm>
            <a:off x="0" y="-26894"/>
            <a:ext cx="12191998" cy="1336421"/>
            <a:chOff x="0" y="-26894"/>
            <a:chExt cx="12191998" cy="1336421"/>
          </a:xfrm>
        </p:grpSpPr>
        <p:sp>
          <p:nvSpPr>
            <p:cNvPr id="4" name="Rectangle 3">
              <a:extLst>
                <a:ext uri="{FF2B5EF4-FFF2-40B4-BE49-F238E27FC236}">
                  <a16:creationId xmlns:a16="http://schemas.microsoft.com/office/drawing/2014/main" id="{1B7E9B2F-2370-4D7D-A91B-B77753E89B20}"/>
                </a:ext>
              </a:extLst>
            </p:cNvPr>
            <p:cNvSpPr/>
            <p:nvPr/>
          </p:nvSpPr>
          <p:spPr>
            <a:xfrm>
              <a:off x="0" y="-26894"/>
              <a:ext cx="12191998" cy="1336421"/>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1956"/>
                </a:solidFill>
                <a:effectLst/>
                <a:uLnTx/>
                <a:uFillTx/>
                <a:latin typeface="Arial" panose="020B0604020202020204"/>
                <a:ea typeface="+mn-ea"/>
                <a:cs typeface="+mn-cs"/>
              </a:endParaRPr>
            </a:p>
          </p:txBody>
        </p:sp>
        <p:pic>
          <p:nvPicPr>
            <p:cNvPr id="9" name="Picture 8" descr="/Volumes/CPLB_Digital_Media_Archive/Art Archive/__NHGRI BRANDED PROJECTS/_Reference source files/OUR Design tools/Logos/NHGRI logo/PNG logo/NHGRI_Logo_color.png">
              <a:extLst>
                <a:ext uri="{FF2B5EF4-FFF2-40B4-BE49-F238E27FC236}">
                  <a16:creationId xmlns:a16="http://schemas.microsoft.com/office/drawing/2014/main" id="{08C3C052-2670-4F2B-85AC-F20F1D95110E}"/>
                </a:ext>
              </a:extLst>
            </p:cNvPr>
            <p:cNvPicPr>
              <a:picLocks noChangeAspect="1"/>
            </p:cNvPicPr>
            <p:nvPr/>
          </p:nvPicPr>
          <p:blipFill rotWithShape="1">
            <a:blip r:embed="rId3">
              <a:extLst>
                <a:ext uri="{28A0092B-C50C-407E-A947-70E740481C1C}">
                  <a14:useLocalDpi xmlns:a14="http://schemas.microsoft.com/office/drawing/2010/main" val="0"/>
                </a:ext>
              </a:extLst>
            </a:blip>
            <a:srcRect l="4134" t="17940" r="4663" b="23199"/>
            <a:stretch/>
          </p:blipFill>
          <p:spPr bwMode="auto">
            <a:xfrm>
              <a:off x="3130794" y="19728"/>
              <a:ext cx="5890376" cy="1289799"/>
            </a:xfrm>
            <a:prstGeom prst="rect">
              <a:avLst/>
            </a:prstGeom>
            <a:noFill/>
            <a:ln>
              <a:noFill/>
            </a:ln>
            <a:effectLst/>
          </p:spPr>
        </p:pic>
      </p:grpSp>
      <p:pic>
        <p:nvPicPr>
          <p:cNvPr id="1026" name="Picture 2">
            <a:extLst>
              <a:ext uri="{FF2B5EF4-FFF2-40B4-BE49-F238E27FC236}">
                <a16:creationId xmlns:a16="http://schemas.microsoft.com/office/drawing/2014/main" id="{9B1C121A-CB44-49F0-85FB-3D37041E854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9625"/>
          <a:stretch/>
        </p:blipFill>
        <p:spPr bwMode="auto">
          <a:xfrm>
            <a:off x="2655324" y="2182091"/>
            <a:ext cx="6365846" cy="3596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Arrow: Down 1">
            <a:extLst>
              <a:ext uri="{FF2B5EF4-FFF2-40B4-BE49-F238E27FC236}">
                <a16:creationId xmlns:a16="http://schemas.microsoft.com/office/drawing/2014/main" id="{BAA7D2B5-2AEC-2C0F-D211-F8B5D7FC6C6E}"/>
              </a:ext>
            </a:extLst>
          </p:cNvPr>
          <p:cNvSpPr/>
          <p:nvPr/>
        </p:nvSpPr>
        <p:spPr>
          <a:xfrm rot="5400000">
            <a:off x="9573768" y="1727393"/>
            <a:ext cx="704088" cy="1517904"/>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89041308"/>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4214"/>
                                        </p:tgtEl>
                                        <p:attrNameLst>
                                          <p:attrName>style.visibility</p:attrName>
                                        </p:attrNameLst>
                                      </p:cBhvr>
                                      <p:to>
                                        <p:strVal val="visible"/>
                                      </p:to>
                                    </p:set>
                                    <p:anim calcmode="lin" valueType="num">
                                      <p:cBhvr additive="base">
                                        <p:cTn id="7" dur="500" fill="hold"/>
                                        <p:tgtEl>
                                          <p:spTgt spid="94214"/>
                                        </p:tgtEl>
                                        <p:attrNameLst>
                                          <p:attrName>ppt_x</p:attrName>
                                        </p:attrNameLst>
                                      </p:cBhvr>
                                      <p:tavLst>
                                        <p:tav tm="0">
                                          <p:val>
                                            <p:strVal val="#ppt_x"/>
                                          </p:val>
                                        </p:tav>
                                        <p:tav tm="100000">
                                          <p:val>
                                            <p:strVal val="#ppt_x"/>
                                          </p:val>
                                        </p:tav>
                                      </p:tavLst>
                                    </p:anim>
                                    <p:anim calcmode="lin" valueType="num">
                                      <p:cBhvr additive="base">
                                        <p:cTn id="8" dur="500" fill="hold"/>
                                        <p:tgtEl>
                                          <p:spTgt spid="9421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wipe(up)">
                                      <p:cBhvr>
                                        <p:cTn id="12" dur="500"/>
                                        <p:tgtEl>
                                          <p:spTgt spid="1026"/>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1+#ppt_w/2"/>
                                          </p:val>
                                        </p:tav>
                                        <p:tav tm="100000">
                                          <p:val>
                                            <p:strVal val="#ppt_x"/>
                                          </p:val>
                                        </p:tav>
                                      </p:tavLst>
                                    </p:anim>
                                    <p:anim calcmode="lin" valueType="num">
                                      <p:cBhvr additive="base">
                                        <p:cTn id="1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4" grpId="0"/>
      <p:bldP spid="2"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4060723"/>
      </p:ext>
    </p:extLst>
  </p:cSld>
  <p:clrMapOvr>
    <a:masterClrMapping/>
  </p:clrMapOvr>
  <p:transition spd="slow">
    <p:wipe dir="d"/>
  </p:transition>
</p:sld>
</file>

<file path=ppt/theme/theme1.xml><?xml version="1.0" encoding="utf-8"?>
<a:theme xmlns:a="http://schemas.openxmlformats.org/drawingml/2006/main" name="2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5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6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12 pt. Helvetica* 76 Bold Itali" charset="0"/>
            <a:cs typeface="12 pt. Helvetica* 76 Bold Itali"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7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12 pt. Helvetica* 76 Bold Itali" charset="0"/>
            <a:cs typeface="12 pt. Helvetica* 76 Bold Itali"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8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9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10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NHGRI colors theme">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NHGRI colors theme" id="{8752773C-8A7D-4641-8B94-8920AC8DE6CD}" vid="{0116F72E-E8DE-354D-BDB1-65205802C2BB}"/>
    </a:ext>
  </a:extLst>
</a:theme>
</file>

<file path=ppt/theme/theme12.xml><?xml version="1.0" encoding="utf-8"?>
<a:theme xmlns:a="http://schemas.openxmlformats.org/drawingml/2006/main" name="11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12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13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12 pt. Helvetica* 76 Bold Itali" charset="0"/>
            <a:cs typeface="12 pt. Helvetica* 76 Bold Itali"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14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12 pt. Helvetica* 76 Bold Itali" charset="0"/>
            <a:cs typeface="12 pt. Helvetica* 76 Bold Itali"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15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16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44CA6DE6677D444AAC8F6E3A3DC303C" ma:contentTypeVersion="17" ma:contentTypeDescription="Create a new document." ma:contentTypeScope="" ma:versionID="35f152c89b2e9d18ca3a1926a145df6e">
  <xsd:schema xmlns:xsd="http://www.w3.org/2001/XMLSchema" xmlns:xs="http://www.w3.org/2001/XMLSchema" xmlns:p="http://schemas.microsoft.com/office/2006/metadata/properties" xmlns:ns2="6820bf7a-2f66-4a35-b05a-fe5df42323ad" xmlns:ns3="9a84338f-7c3f-4013-b62c-2320c6dcb5a6" targetNamespace="http://schemas.microsoft.com/office/2006/metadata/properties" ma:root="true" ma:fieldsID="9b3199d0a10a8982b6ba6b8c28b0b36e" ns2:_="" ns3:_="">
    <xsd:import namespace="6820bf7a-2f66-4a35-b05a-fe5df42323ad"/>
    <xsd:import namespace="9a84338f-7c3f-4013-b62c-2320c6dcb5a6"/>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Location" minOccurs="0"/>
                <xsd:element ref="ns2:MediaLengthInSeconds" minOccurs="0"/>
                <xsd:element ref="ns3:TaxKeywordTaxHTField" minOccurs="0"/>
                <xsd:element ref="ns3:TaxCatchAll" minOccurs="0"/>
                <xsd:element ref="ns2:imagepreview" minOccurs="0"/>
                <xsd:element ref="ns2:lcf76f155ced4ddcb4097134ff3c332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820bf7a-2f66-4a35-b05a-fe5df42323a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imagepreview" ma:index="22" nillable="true" ma:displayName="image preview" ma:format="Thumbnail" ma:internalName="imagepreview">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8ce9f98e-9ad5-43de-b59a-72d7e946aae0"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9a84338f-7c3f-4013-b62c-2320c6dcb5a6"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KeywordTaxHTField" ma:index="20" nillable="true" ma:taxonomy="true" ma:internalName="TaxKeywordTaxHTField" ma:taxonomyFieldName="TaxKeyword" ma:displayName="Enterprise Keywords" ma:fieldId="{23f27201-bee3-471e-b2e7-b64fd8b7ca38}" ma:taxonomyMulti="true" ma:sspId="8ce9f98e-9ad5-43de-b59a-72d7e946aae0" ma:termSetId="00000000-0000-0000-0000-000000000000" ma:anchorId="00000000-0000-0000-0000-000000000000" ma:open="true" ma:isKeyword="true">
      <xsd:complexType>
        <xsd:sequence>
          <xsd:element ref="pc:Terms" minOccurs="0" maxOccurs="1"/>
        </xsd:sequence>
      </xsd:complexType>
    </xsd:element>
    <xsd:element name="TaxCatchAll" ma:index="21" nillable="true" ma:displayName="Taxonomy Catch All Column" ma:hidden="true" ma:list="{60628c1c-709c-4053-b729-49b3c5687c11}" ma:internalName="TaxCatchAll" ma:showField="CatchAllData" ma:web="9a84338f-7c3f-4013-b62c-2320c6dcb5a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15DF500-3495-4425-AE4A-F12B32AE7EB8}"/>
</file>

<file path=customXml/itemProps2.xml><?xml version="1.0" encoding="utf-8"?>
<ds:datastoreItem xmlns:ds="http://schemas.openxmlformats.org/officeDocument/2006/customXml" ds:itemID="{5DAE0866-76CD-4E27-9FF3-8CDFF29DFEC3}"/>
</file>

<file path=docProps/app.xml><?xml version="1.0" encoding="utf-8"?>
<Properties xmlns="http://schemas.openxmlformats.org/officeDocument/2006/extended-properties" xmlns:vt="http://schemas.openxmlformats.org/officeDocument/2006/docPropsVTypes">
  <Template/>
  <TotalTime>30165</TotalTime>
  <Words>11916</Words>
  <Application>Microsoft Office PowerPoint</Application>
  <PresentationFormat>Widescreen</PresentationFormat>
  <Paragraphs>866</Paragraphs>
  <Slides>74</Slides>
  <Notes>74</Notes>
  <HiddenSlides>0</HiddenSlides>
  <MMClips>0</MMClips>
  <ScaleCrop>false</ScaleCrop>
  <HeadingPairs>
    <vt:vector size="6" baseType="variant">
      <vt:variant>
        <vt:lpstr>Fonts Used</vt:lpstr>
      </vt:variant>
      <vt:variant>
        <vt:i4>6</vt:i4>
      </vt:variant>
      <vt:variant>
        <vt:lpstr>Theme</vt:lpstr>
      </vt:variant>
      <vt:variant>
        <vt:i4>17</vt:i4>
      </vt:variant>
      <vt:variant>
        <vt:lpstr>Slide Titles</vt:lpstr>
      </vt:variant>
      <vt:variant>
        <vt:i4>74</vt:i4>
      </vt:variant>
    </vt:vector>
  </HeadingPairs>
  <TitlesOfParts>
    <vt:vector size="97" baseType="lpstr">
      <vt:lpstr>Arial</vt:lpstr>
      <vt:lpstr>Calibri</vt:lpstr>
      <vt:lpstr>Calibri Light</vt:lpstr>
      <vt:lpstr>Times New Roman</vt:lpstr>
      <vt:lpstr>Wingdings</vt:lpstr>
      <vt:lpstr>Wingdings,Sans-Serif</vt:lpstr>
      <vt:lpstr>2_Custom Design</vt:lpstr>
      <vt:lpstr>3_Custom Design</vt:lpstr>
      <vt:lpstr>Custom Design</vt:lpstr>
      <vt:lpstr>4_Custom Design</vt:lpstr>
      <vt:lpstr>5_Custom Design</vt:lpstr>
      <vt:lpstr>6_Custom Design</vt:lpstr>
      <vt:lpstr>7_Custom Design</vt:lpstr>
      <vt:lpstr>8_Custom Design</vt:lpstr>
      <vt:lpstr>9_Custom Design</vt:lpstr>
      <vt:lpstr>10_Custom Design</vt:lpstr>
      <vt:lpstr>NHGRI colors theme</vt:lpstr>
      <vt:lpstr>11_Custom Design</vt:lpstr>
      <vt:lpstr>12_Custom Design</vt:lpstr>
      <vt:lpstr>13_Custom Design</vt:lpstr>
      <vt:lpstr>14_Custom Design</vt:lpstr>
      <vt:lpstr>15_Custom Design</vt:lpstr>
      <vt:lpstr>16_Custom Design</vt:lpstr>
      <vt:lpstr>PowerPoint Presentation</vt:lpstr>
      <vt:lpstr>PowerPoint Presentation</vt:lpstr>
      <vt:lpstr>Open Session Agenda</vt:lpstr>
      <vt:lpstr>Open Session Agenda</vt:lpstr>
      <vt:lpstr>Open Session Agenda</vt:lpstr>
      <vt:lpstr>Director’s Report Outline</vt:lpstr>
      <vt:lpstr>Director’s Report Outline</vt:lpstr>
      <vt:lpstr>PowerPoint Presentation</vt:lpstr>
      <vt:lpstr>PowerPoint Presentation</vt:lpstr>
      <vt:lpstr>PowerPoint Presentation</vt:lpstr>
      <vt:lpstr>New NIH-ACMG Fellows</vt:lpstr>
      <vt:lpstr>New ASHG-NHGRI Fellows</vt:lpstr>
      <vt:lpstr>PowerPoint Presentation</vt:lpstr>
      <vt:lpstr>PowerPoint Presentation</vt:lpstr>
      <vt:lpstr>NHGRI Workshops at 2022 ASHG Meeting</vt:lpstr>
      <vt:lpstr>Director’s Report Outline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Fiscal Year 2023 Appropriations</vt:lpstr>
      <vt:lpstr>Director’s Report Outline</vt:lpstr>
      <vt:lpstr>Mourning the Loss of Leon Rosenberg</vt:lpstr>
      <vt:lpstr>New Leadership,  American Society of Human Genetics</vt:lpstr>
      <vt:lpstr>Time 100 Most Influential People of 2022</vt:lpstr>
      <vt:lpstr>PowerPoint Presentation</vt:lpstr>
      <vt:lpstr>New World Health Organization  Science Council Report</vt:lpstr>
      <vt:lpstr>PowerPoint Presentation</vt:lpstr>
      <vt:lpstr>Director’s Report Outline</vt:lpstr>
      <vt:lpstr>PowerPoint Presentation</vt:lpstr>
      <vt:lpstr>PowerPoint Presentation</vt:lpstr>
      <vt:lpstr>PowerPoint Presentation</vt:lpstr>
      <vt:lpstr>Capturing RNA Sequence and Transcript Diversity, from Technology Innovation to Clinical Application Workshop</vt:lpstr>
      <vt:lpstr>PowerPoint Presentation</vt:lpstr>
      <vt:lpstr>PowerPoint Presentation</vt:lpstr>
      <vt:lpstr>Multi-Omics for Health and Disease</vt:lpstr>
      <vt:lpstr>PowerPoint Presentation</vt:lpstr>
      <vt:lpstr>PowerPoint Presentation</vt:lpstr>
      <vt:lpstr>Technology Development Program</vt:lpstr>
      <vt:lpstr>Technology Development Program</vt:lpstr>
      <vt:lpstr>Small Business Program</vt:lpstr>
      <vt:lpstr>PowerPoint Presentation</vt:lpstr>
      <vt:lpstr>Diversity Centers for Genome Research</vt:lpstr>
      <vt:lpstr>PowerPoint Presentation</vt:lpstr>
      <vt:lpstr>R01 Opportunities for Early Career Researchers</vt:lpstr>
      <vt:lpstr>PowerPoint Presentation</vt:lpstr>
      <vt:lpstr>PowerPoint Presentation</vt:lpstr>
      <vt:lpstr>PowerPoint Presentation</vt:lpstr>
      <vt:lpstr>PowerPoint Presentation</vt:lpstr>
      <vt:lpstr>Director’s Report Outline</vt:lpstr>
      <vt:lpstr>Knockout Mouse Phenotyping Project (KOMP2)</vt:lpstr>
      <vt:lpstr>Human Heredity &amp; Health in Africa (H3Africa) </vt:lpstr>
      <vt:lpstr>Harnessing Data Science for Health Discovery  and Innovation in Africa (DS-I Africa)</vt:lpstr>
      <vt:lpstr>PowerPoint Presentation</vt:lpstr>
      <vt:lpstr>PowerPoint Presentation</vt:lpstr>
      <vt:lpstr>NIH Common Fund Office of Strategic Coordination</vt:lpstr>
      <vt:lpstr>Soliciting Ideas for New NIH Common Fund Programs</vt:lpstr>
      <vt:lpstr>Director’s Report Outline</vt:lpstr>
      <vt:lpstr>PowerPoint Presentation</vt:lpstr>
      <vt:lpstr>PowerPoint Presentation</vt:lpstr>
      <vt:lpstr>PowerPoint Presentation</vt:lpstr>
      <vt:lpstr>PowerPoint Presentation</vt:lpstr>
      <vt:lpstr>PowerPoint Presentation</vt:lpstr>
      <vt:lpstr>NHGRI Genomic Education Resources (GenomeEd)</vt:lpstr>
      <vt:lpstr>Healthcare Professionals’ Genomics Education Week   </vt:lpstr>
      <vt:lpstr>Director’s Report Outline</vt:lpstr>
      <vt:lpstr>PowerPoint Presentation</vt:lpstr>
      <vt:lpstr>PowerPoint Presentation</vt:lpstr>
      <vt:lpstr>PowerPoint Presentation</vt:lpstr>
      <vt:lpstr>PowerPoint Presentation</vt:lpstr>
      <vt:lpstr>PowerPoint Presentation</vt:lpstr>
    </vt:vector>
  </TitlesOfParts>
  <Company>NHGRI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Directors Report - May 2022 (PPT Version)</dc:title>
  <dc:subject>96th Meeting of the National Advisory Council for Human Genome Research</dc:subject>
  <dc:creator>Eric Green</dc:creator>
  <cp:keywords>National Advisory Council for Human Genome Research, National Human Genome Research Institute, Eric Green, Director's Report, General NHGRI Updates, General NIH Updates, General Genomics Updates, NHGRI Extramural Research Program, NIH Common Fund/Trans-NIH, NHGRI Communications Policy and Education, NHGRI Extramural Research Program, NHGRI Intramural Research Program, "One-Stop-Shop' to Stay Connected</cp:keywords>
  <cp:lastModifiedBy>Green, Eric (NIH/NHGRI) [E]</cp:lastModifiedBy>
  <cp:revision>1711</cp:revision>
  <cp:lastPrinted>2022-09-18T23:26:08Z</cp:lastPrinted>
  <dcterms:created xsi:type="dcterms:W3CDTF">2016-02-09T15:15:29Z</dcterms:created>
  <dcterms:modified xsi:type="dcterms:W3CDTF">2022-09-28T22:04:29Z</dcterms:modified>
</cp:coreProperties>
</file>